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09"/>
  </p:notesMasterIdLst>
  <p:handoutMasterIdLst>
    <p:handoutMasterId r:id="rId110"/>
  </p:handoutMasterIdLst>
  <p:sldIdLst>
    <p:sldId id="945" r:id="rId3"/>
    <p:sldId id="946" r:id="rId4"/>
    <p:sldId id="947" r:id="rId5"/>
    <p:sldId id="948" r:id="rId6"/>
    <p:sldId id="949" r:id="rId7"/>
    <p:sldId id="950" r:id="rId8"/>
    <p:sldId id="951" r:id="rId9"/>
    <p:sldId id="952" r:id="rId10"/>
    <p:sldId id="953" r:id="rId11"/>
    <p:sldId id="954" r:id="rId12"/>
    <p:sldId id="955" r:id="rId13"/>
    <p:sldId id="956" r:id="rId14"/>
    <p:sldId id="957" r:id="rId15"/>
    <p:sldId id="958" r:id="rId16"/>
    <p:sldId id="959" r:id="rId17"/>
    <p:sldId id="960" r:id="rId18"/>
    <p:sldId id="961" r:id="rId19"/>
    <p:sldId id="962" r:id="rId20"/>
    <p:sldId id="963" r:id="rId21"/>
    <p:sldId id="964" r:id="rId22"/>
    <p:sldId id="965" r:id="rId23"/>
    <p:sldId id="966" r:id="rId24"/>
    <p:sldId id="967" r:id="rId25"/>
    <p:sldId id="968" r:id="rId26"/>
    <p:sldId id="969" r:id="rId27"/>
    <p:sldId id="970" r:id="rId28"/>
    <p:sldId id="971" r:id="rId29"/>
    <p:sldId id="972" r:id="rId30"/>
    <p:sldId id="973" r:id="rId31"/>
    <p:sldId id="974" r:id="rId32"/>
    <p:sldId id="975" r:id="rId33"/>
    <p:sldId id="976" r:id="rId34"/>
    <p:sldId id="977" r:id="rId35"/>
    <p:sldId id="978" r:id="rId36"/>
    <p:sldId id="979" r:id="rId37"/>
    <p:sldId id="980" r:id="rId38"/>
    <p:sldId id="981" r:id="rId39"/>
    <p:sldId id="982" r:id="rId40"/>
    <p:sldId id="983" r:id="rId41"/>
    <p:sldId id="984" r:id="rId42"/>
    <p:sldId id="985" r:id="rId43"/>
    <p:sldId id="986" r:id="rId44"/>
    <p:sldId id="987" r:id="rId45"/>
    <p:sldId id="988" r:id="rId46"/>
    <p:sldId id="989" r:id="rId47"/>
    <p:sldId id="990" r:id="rId48"/>
    <p:sldId id="991" r:id="rId49"/>
    <p:sldId id="992" r:id="rId50"/>
    <p:sldId id="993" r:id="rId51"/>
    <p:sldId id="994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1003" r:id="rId61"/>
    <p:sldId id="1004" r:id="rId62"/>
    <p:sldId id="1005" r:id="rId63"/>
    <p:sldId id="1006" r:id="rId64"/>
    <p:sldId id="1007" r:id="rId65"/>
    <p:sldId id="1008" r:id="rId66"/>
    <p:sldId id="761" r:id="rId67"/>
    <p:sldId id="890" r:id="rId68"/>
    <p:sldId id="765" r:id="rId69"/>
    <p:sldId id="772" r:id="rId70"/>
    <p:sldId id="900" r:id="rId71"/>
    <p:sldId id="901" r:id="rId72"/>
    <p:sldId id="895" r:id="rId73"/>
    <p:sldId id="902" r:id="rId74"/>
    <p:sldId id="896" r:id="rId75"/>
    <p:sldId id="897" r:id="rId76"/>
    <p:sldId id="898" r:id="rId77"/>
    <p:sldId id="903" r:id="rId78"/>
    <p:sldId id="749" r:id="rId79"/>
    <p:sldId id="893" r:id="rId80"/>
    <p:sldId id="768" r:id="rId81"/>
    <p:sldId id="769" r:id="rId82"/>
    <p:sldId id="770" r:id="rId83"/>
    <p:sldId id="771" r:id="rId84"/>
    <p:sldId id="753" r:id="rId85"/>
    <p:sldId id="922" r:id="rId86"/>
    <p:sldId id="924" r:id="rId87"/>
    <p:sldId id="763" r:id="rId88"/>
    <p:sldId id="925" r:id="rId89"/>
    <p:sldId id="927" r:id="rId90"/>
    <p:sldId id="757" r:id="rId91"/>
    <p:sldId id="928" r:id="rId92"/>
    <p:sldId id="758" r:id="rId93"/>
    <p:sldId id="932" r:id="rId94"/>
    <p:sldId id="934" r:id="rId95"/>
    <p:sldId id="935" r:id="rId96"/>
    <p:sldId id="937" r:id="rId97"/>
    <p:sldId id="938" r:id="rId98"/>
    <p:sldId id="939" r:id="rId99"/>
    <p:sldId id="940" r:id="rId100"/>
    <p:sldId id="941" r:id="rId101"/>
    <p:sldId id="942" r:id="rId102"/>
    <p:sldId id="943" r:id="rId103"/>
    <p:sldId id="944" r:id="rId104"/>
    <p:sldId id="931" r:id="rId105"/>
    <p:sldId id="1009" r:id="rId106"/>
    <p:sldId id="1010" r:id="rId107"/>
    <p:sldId id="1011" r:id="rId108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0EAEC"/>
    <a:srgbClr val="B4ABDA"/>
    <a:srgbClr val="D9FFD9"/>
    <a:srgbClr val="FFCC99"/>
    <a:srgbClr val="00B0F0"/>
    <a:srgbClr val="333399"/>
    <a:srgbClr val="CCFFCC"/>
    <a:srgbClr val="FF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8BD04-9CAC-465A-9B5F-59C5DD16E361}" type="slidenum">
              <a:rPr lang="zh-TW" altLang="en-US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43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A79CA-42FF-4BED-8CE2-E3C6E0482EC7}" type="slidenum">
              <a:rPr lang="zh-TW" altLang="en-US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815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2286A-C388-4CAB-89EA-B641FFD2B0E5}" type="slidenum">
              <a:rPr lang="zh-TW" altLang="en-US">
                <a:solidFill>
                  <a:srgbClr val="000000"/>
                </a:solidFill>
              </a:rPr>
              <a:pPr/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32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72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92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>
                <a:solidFill>
                  <a:srgbClr val="000000"/>
                </a:solidFill>
              </a:rPr>
              <a:pPr/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39BD9-CEEB-404E-B637-BE52935507F4}" type="slidenum">
              <a:rPr lang="zh-TW" altLang="en-US">
                <a:solidFill>
                  <a:srgbClr val="000000"/>
                </a:solidFill>
              </a:rPr>
              <a:pPr/>
              <a:t>18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5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0137-FA35-4F29-9EA5-2ED1AE389D06}" type="slidenum">
              <a:rPr lang="zh-TW" altLang="en-US">
                <a:solidFill>
                  <a:srgbClr val="000000"/>
                </a:solidFill>
              </a:rPr>
              <a:pPr/>
              <a:t>19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6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4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>
                <a:solidFill>
                  <a:srgbClr val="000000"/>
                </a:solidFill>
              </a:rPr>
              <a:pPr/>
              <a:t>22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10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1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>
                <a:solidFill>
                  <a:srgbClr val="000000"/>
                </a:solidFill>
              </a:rPr>
              <a:pPr/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11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E0FB2-F8BA-4E1D-9E4F-844EFB06498B}" type="slidenum">
              <a:rPr lang="zh-TW" altLang="en-US">
                <a:solidFill>
                  <a:srgbClr val="000000"/>
                </a:solidFill>
              </a:rPr>
              <a:pPr/>
              <a:t>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1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E9BEE-1623-4FF0-BB69-8B2CD9729CA0}" type="slidenum">
              <a:rPr lang="zh-TW" altLang="en-US">
                <a:solidFill>
                  <a:srgbClr val="000000"/>
                </a:solidFill>
              </a:rPr>
              <a:pPr/>
              <a:t>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33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9CFB3-9117-4650-84D1-4804204FDBDB}" type="slidenum">
              <a:rPr lang="zh-TW" altLang="en-US">
                <a:solidFill>
                  <a:srgbClr val="000000"/>
                </a:solidFill>
              </a:rPr>
              <a:pPr/>
              <a:t>26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5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BC173-63BF-4474-8C06-32B5F3A6F385}" type="slidenum">
              <a:rPr lang="zh-TW" altLang="en-US">
                <a:solidFill>
                  <a:srgbClr val="000000"/>
                </a:solidFill>
              </a:rPr>
              <a:pPr/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4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3965-78B6-4BCA-AE6D-9C5E10CF2FA6}" type="slidenum">
              <a:rPr lang="zh-TW" altLang="en-US">
                <a:solidFill>
                  <a:srgbClr val="000000"/>
                </a:solidFill>
              </a:rPr>
              <a:pPr/>
              <a:t>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75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13E2-746D-4637-B4ED-243090A021C7}" type="slidenum">
              <a:rPr lang="zh-TW" altLang="en-US">
                <a:solidFill>
                  <a:srgbClr val="000000"/>
                </a:solidFill>
              </a:rPr>
              <a:pPr/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76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E9118-E66F-4EA4-868E-D6BD1BBAEF7B}" type="slidenum">
              <a:rPr lang="zh-TW" altLang="en-US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0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546CF-E9F2-4766-A320-F28F322F6F34}" type="slidenum">
              <a:rPr lang="zh-TW" altLang="en-US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37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AE3E-EFF0-4449-B2DC-C7C039B90CFD}" type="slidenum">
              <a:rPr lang="zh-TW" altLang="en-US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4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646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12C5E-B8F8-4F37-B330-F022D31C879D}" type="slidenum">
              <a:rPr lang="zh-TW" altLang="en-US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2469-09C0-410F-8C1B-C65A2C27FB6C}" type="slidenum">
              <a:rPr lang="zh-TW" altLang="en-US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46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9139C-1705-425B-A9BF-9CB132CED141}" type="slidenum">
              <a:rPr lang="zh-TW" altLang="en-US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51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98C47-F2C7-4D1D-A041-8B25ED4332F3}" type="slidenum">
              <a:rPr lang="zh-TW" altLang="en-US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78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D0182-8579-4B83-90E3-5F2226E7DF4C}" type="slidenum">
              <a:rPr lang="zh-TW" altLang="en-US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18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B72F4-186A-40E4-A321-DECD826722E5}" type="slidenum">
              <a:rPr lang="zh-TW" altLang="en-US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65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1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40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6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41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37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42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A5777-6404-4F7C-868B-46A77CDDE84A}" type="slidenum">
              <a:rPr lang="zh-TW" altLang="en-US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82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7E74C-3745-4BC1-BD08-63F6C7A3D5BA}" type="slidenum">
              <a:rPr lang="zh-TW" altLang="en-US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296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>
                <a:solidFill>
                  <a:srgbClr val="000000"/>
                </a:solidFill>
              </a:rPr>
              <a:pPr/>
              <a:t>64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708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47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91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80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68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75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69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88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70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1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71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539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72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3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1B0D5-75C0-458C-8A7E-1793FE16C56A}" type="slidenum">
              <a:rPr lang="zh-TW" altLang="en-US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85492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73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10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539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11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76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6013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77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6889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78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4422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C42-31E4-4533-9083-3380566A143C}" type="slidenum">
              <a:rPr lang="zh-TW" altLang="en-US"/>
              <a:pPr/>
              <a:t>79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29183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A5EF2-437A-4548-A5A0-3AEA285E75D1}" type="slidenum">
              <a:rPr lang="zh-TW" altLang="en-US"/>
              <a:pPr/>
              <a:t>80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316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5AE8-5307-4084-89E0-63F43955F7EE}" type="slidenum">
              <a:rPr lang="zh-TW" altLang="en-US"/>
              <a:pPr/>
              <a:t>81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564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2B3AC-D4DD-4BBB-A602-D127C5DF3E6E}" type="slidenum">
              <a:rPr lang="zh-TW" altLang="en-US"/>
              <a:pPr/>
              <a:t>82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746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B7A0F-FD1A-4CCB-A1D9-E16CDEDC78B0}" type="slidenum">
              <a:rPr lang="zh-TW" altLang="en-US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42761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5E67-6636-477B-A890-E2D77A233F9A}" type="slidenum">
              <a:rPr lang="zh-TW" altLang="en-US"/>
              <a:pPr/>
              <a:t>83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683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84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66104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85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0103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86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8836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87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57897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88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36438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9E46-1846-41CB-8310-6DF3E8B9D1A1}" type="slidenum">
              <a:rPr lang="zh-TW" altLang="en-US"/>
              <a:pPr/>
              <a:t>89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7278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90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4176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91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45013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92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397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52B3-6AEB-4E37-94A0-0A95062157E3}" type="slidenum">
              <a:rPr lang="zh-TW" altLang="en-US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2255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93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73753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94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4347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80933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3607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84448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98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08085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46757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100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47571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101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22058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102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537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975AF-3C20-40F0-9767-22248EFB2942}" type="slidenum">
              <a:rPr lang="zh-TW" altLang="en-US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5263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103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9896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104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54789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105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69347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106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249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F2780-D445-438C-8AD5-F3AF9A73CEB6}" type="slidenum">
              <a:rPr lang="zh-TW" altLang="en-US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412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89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7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5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0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89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11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2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9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59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67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2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1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The source for this material comes from our “textbook”: </a:t>
            </a:r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http://www.grymoire.com/Unix/Awk.html</a:t>
            </a:r>
          </a:p>
          <a:p>
            <a:endParaRPr lang="en-US" altLang="zh-TW" sz="2800" u="sng" dirty="0">
              <a:solidFill>
                <a:schemeClr val="accent2"/>
              </a:solidFill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And, just like we did for </a:t>
            </a:r>
            <a:r>
              <a:rPr lang="en-US" altLang="zh-TW" sz="2800" dirty="0" err="1">
                <a:ea typeface="新細明體" pitchFamily="18" charset="-120"/>
              </a:rPr>
              <a:t>sed</a:t>
            </a:r>
            <a:r>
              <a:rPr lang="en-US" altLang="zh-TW" sz="2800" dirty="0">
                <a:ea typeface="新細明體" pitchFamily="18" charset="-120"/>
              </a:rPr>
              <a:t>, we will also be looking (next week) at some awk one-liners, from:</a:t>
            </a:r>
          </a:p>
          <a:p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87375"/>
            <a:ext cx="7772400" cy="1470025"/>
          </a:xfrm>
        </p:spPr>
        <p:txBody>
          <a:bodyPr/>
          <a:lstStyle/>
          <a:p>
            <a:r>
              <a:rPr lang="en-US" dirty="0"/>
              <a:t>And now:</a:t>
            </a:r>
            <a:br>
              <a:rPr lang="en-US" dirty="0"/>
            </a:br>
            <a:r>
              <a:rPr lang="en-US" sz="5400" b="1" dirty="0">
                <a:solidFill>
                  <a:schemeClr val="accent2"/>
                </a:solidFill>
              </a:rPr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94800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'{print}'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'1'</a:t>
            </a:r>
            <a:r>
              <a:rPr lang="en-US" altLang="zh-TW" sz="2400" dirty="0">
                <a:ea typeface="新細明體" pitchFamily="18" charset="-120"/>
              </a:rPr>
              <a:t> 	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7476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1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1800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(The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printed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2x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because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there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is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no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4.)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13" y="6216341"/>
            <a:ext cx="401072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ea typeface="新細明體" pitchFamily="18" charset="-120"/>
              </a:rPr>
              <a:t>Instead of replacing $0 (an $1, $2, </a:t>
            </a:r>
            <a:r>
              <a:rPr lang="en-US" altLang="zh-TW" sz="3200" kern="0" dirty="0" err="1">
                <a:ea typeface="新細明體" pitchFamily="18" charset="-120"/>
              </a:rPr>
              <a:t>etc</a:t>
            </a:r>
            <a:r>
              <a:rPr lang="en-US" altLang="zh-TW" sz="3200" kern="0" dirty="0">
                <a:ea typeface="新細明體" pitchFamily="18" charset="-120"/>
              </a:rPr>
              <a:t>), you can give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variable to load into:</a:t>
            </a:r>
          </a:p>
          <a:p>
            <a:pPr>
              <a:spcBef>
                <a:spcPts val="0"/>
              </a:spcBef>
            </a:pPr>
            <a:endParaRPr lang="en-US" altLang="zh-TW" sz="800" kern="0" dirty="0"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333399"/>
                </a:solidFill>
                <a:latin typeface="Lucida Console" panose="020B0609040504020204" pitchFamily="49" charset="0"/>
                <a:ea typeface="新細明體" pitchFamily="18" charset="-120"/>
              </a:rPr>
              <a:t>$0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 -n||</a:t>
            </a:r>
            <a:r>
              <a:rPr lang="en-US" altLang="zh-TW" kern="0" dirty="0">
                <a:latin typeface="+mn-ea"/>
              </a:rPr>
              <a:t>The following shows </a:t>
            </a:r>
            <a:r>
              <a:rPr lang="en-US" altLang="zh-TW" kern="0" dirty="0" err="1">
                <a:latin typeface="+mn-ea"/>
              </a:rPr>
              <a:t>getline</a:t>
            </a:r>
            <a:r>
              <a:rPr lang="en-US" altLang="zh-TW" kern="0" dirty="0">
                <a:latin typeface="+mn-ea"/>
              </a:rPr>
              <a:t> returns 0 on fail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038089"/>
            <a:ext cx="370614" cy="213411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6000"/>
              </a:lnSpc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standard input, you can </a:t>
            </a:r>
            <a:r>
              <a:rPr lang="en-US" altLang="zh-TW" sz="3200" kern="0" dirty="0" err="1">
                <a:ea typeface="新細明體" pitchFamily="18" charset="-120"/>
              </a:rPr>
              <a:t>getline</a:t>
            </a:r>
            <a:r>
              <a:rPr lang="en-US" altLang="zh-TW" sz="3200" kern="0" dirty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piped command you execute (you provide a string holding a UNIX command sequence):</a:t>
            </a:r>
          </a:p>
          <a:p>
            <a:pPr>
              <a:spcBef>
                <a:spcPts val="0"/>
              </a:spcBef>
            </a:pPr>
            <a:endParaRPr lang="en-US" altLang="zh-TW" sz="1050" kern="0" dirty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4083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function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Use </a:t>
            </a:r>
            <a:r>
              <a:rPr lang="en-US" altLang="zh-TW" sz="3200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 to define a new function: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if (NF != 4)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("Expected 4 fields");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else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print;</a:t>
            </a:r>
          </a:p>
          <a:p>
            <a:pPr lvl="1">
              <a:spcBef>
                <a:spcPts val="0"/>
              </a:spcBef>
              <a:buNone/>
            </a:pPr>
            <a:endParaRPr lang="en-US" altLang="zh-TW" kern="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( message 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if (FILENAME != "-")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("%s: ", FILENAME) 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("line # %d, %s, line: %s\n", NR,\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    message, $0) &gt;&gt;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'1' 	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'1;1;1'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1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'1;1;1'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'print'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5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'print'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2400" y="3429000"/>
            <a:ext cx="3124200" cy="1905000"/>
          </a:xfrm>
          <a:prstGeom prst="wedgeRoundRectCallout">
            <a:avLst>
              <a:gd name="adj1" fmla="val 39722"/>
              <a:gd name="adj2" fmla="val 81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that AWK lets you define variables. 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variables are defined and used with normal C syntax.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419600" y="3733800"/>
            <a:ext cx="2895600" cy="1752600"/>
          </a:xfrm>
          <a:prstGeom prst="wedgeRoundRectCallout">
            <a:avLst>
              <a:gd name="adj1" fmla="val -84954"/>
              <a:gd name="adj2" fmla="val 7436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And AWK also uses C-expression syntax, such as the ++ and the % operators.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267200" y="6172200"/>
            <a:ext cx="4343400" cy="685800"/>
          </a:xfrm>
          <a:prstGeom prst="wedgeRoundRectCallout">
            <a:avLst>
              <a:gd name="adj1" fmla="val -76986"/>
              <a:gd name="adj2" fmla="val -571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0" bIns="0"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Q: Don’t we need to initialize x?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A: No. Assumes initial value is 0.</a:t>
            </a:r>
          </a:p>
        </p:txBody>
      </p:sp>
    </p:spTree>
    <p:extLst>
      <p:ext uri="{BB962C8B-B14F-4D97-AF65-F5344CB8AC3E}">
        <p14:creationId xmlns:p14="http://schemas.microsoft.com/office/powerpoint/2010/main" val="13498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971800" y="2971800"/>
            <a:ext cx="1295400" cy="838200"/>
          </a:xfrm>
          <a:prstGeom prst="wedgeRoundRectCallout">
            <a:avLst>
              <a:gd name="adj1" fmla="val 12140"/>
              <a:gd name="adj2" fmla="val -17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x starts out as 0.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400800" y="2971800"/>
            <a:ext cx="1752600" cy="2057400"/>
          </a:xfrm>
          <a:prstGeom prst="wedgeRoundRectCallout">
            <a:avLst>
              <a:gd name="adj1" fmla="val -10128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If x is odd then x%2 will be nonzero, hence true.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95800" y="2971800"/>
            <a:ext cx="1752600" cy="2057400"/>
          </a:xfrm>
          <a:prstGeom prst="wedgeRoundRectCallout">
            <a:avLst>
              <a:gd name="adj1" fmla="val 8422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After this, x==1 on the 1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st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line; x==2 on the 2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nd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line, etc.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990600" y="2743200"/>
            <a:ext cx="1447800" cy="1295400"/>
          </a:xfrm>
          <a:prstGeom prst="wedgeRoundRectCallout">
            <a:avLst>
              <a:gd name="adj1" fmla="val -54527"/>
              <a:gd name="adj2" fmla="val -893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7030A0"/>
                </a:solidFill>
                <a:latin typeface="Arial Narrow" pitchFamily="34" charset="0"/>
              </a:rPr>
              <a:t>So we print the odd lines.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4191000" y="4343400"/>
            <a:ext cx="2667000" cy="1295400"/>
          </a:xfrm>
          <a:prstGeom prst="wedgeRoundRectCallout">
            <a:avLst>
              <a:gd name="adj1" fmla="val -48431"/>
              <a:gd name="adj2" fmla="val -1144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But variables are zero by default. So we don’t need this.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114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This is just the default action, so…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701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This is just the default pattern, so…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81600" y="2743200"/>
            <a:ext cx="3848100" cy="1783080"/>
          </a:xfrm>
          <a:prstGeom prst="wedgeRoundRectCallout">
            <a:avLst>
              <a:gd name="adj1" fmla="val -83244"/>
              <a:gd name="adj2" fmla="val 664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But a default action followed by a default pattern would need a “;”. 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: </a:t>
            </a:r>
            <a:b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'1;{print "A 2nd action"}'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1336040" y="4648200"/>
            <a:ext cx="4074160" cy="1295400"/>
          </a:xfrm>
          <a:prstGeom prst="wedgeRoundRectCallout">
            <a:avLst>
              <a:gd name="adj1" fmla="val 19994"/>
              <a:gd name="adj2" fmla="val -9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This “;” is not needed, because awk knows that only a new pattern can follow the “}”, so….</a:t>
            </a:r>
          </a:p>
        </p:txBody>
      </p:sp>
    </p:spTree>
    <p:extLst>
      <p:ext uri="{BB962C8B-B14F-4D97-AF65-F5344CB8AC3E}">
        <p14:creationId xmlns:p14="http://schemas.microsoft.com/office/powerpoint/2010/main" val="15736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'{x++}x%2'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Ordinarily, patterns don’t do an action themselves. But ++ is an exception.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(In the same way that C conditionals don’t ordinarily do actions, but  can use the ++.</a:t>
            </a:r>
          </a:p>
        </p:txBody>
      </p:sp>
    </p:spTree>
    <p:extLst>
      <p:ext uri="{BB962C8B-B14F-4D97-AF65-F5344CB8AC3E}">
        <p14:creationId xmlns:p14="http://schemas.microsoft.com/office/powerpoint/2010/main" val="25739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AWK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325562"/>
            <a:ext cx="8458200" cy="48006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We have just seen a user-defined variable (named: x).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3600" dirty="0">
                <a:ea typeface="新細明體" pitchFamily="18" charset="-120"/>
              </a:rPr>
              <a:t>AWK also has some built-in variables, as the following slides will show…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47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482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If you want to reference the input line, then you use $0.</a:t>
            </a:r>
          </a:p>
          <a:p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 lvl="1"/>
            <a:r>
              <a:rPr lang="en-US" altLang="zh-TW" sz="2800" dirty="0">
                <a:ea typeface="新細明體" pitchFamily="18" charset="-120"/>
              </a:rPr>
              <a:t> To </a:t>
            </a:r>
            <a:r>
              <a:rPr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save the line</a:t>
            </a:r>
            <a:r>
              <a:rPr lang="en-US" altLang="zh-TW" sz="2800" dirty="0">
                <a:ea typeface="新細明體" pitchFamily="18" charset="-120"/>
              </a:rPr>
              <a:t> into </a:t>
            </a:r>
            <a:r>
              <a:rPr lang="en-US" altLang="zh-TW" sz="2800" b="1" dirty="0">
                <a:solidFill>
                  <a:srgbClr val="7030A0"/>
                </a:solidFill>
                <a:ea typeface="新細明體" pitchFamily="18" charset="-120"/>
              </a:rPr>
              <a:t>a variable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b="1" dirty="0">
                <a:solidFill>
                  <a:srgbClr val="7030A0"/>
                </a:solidFill>
                <a:ea typeface="新細明體" pitchFamily="18" charset="-120"/>
              </a:rPr>
              <a:t>x</a:t>
            </a:r>
            <a:r>
              <a:rPr lang="en-US" altLang="zh-TW" b="1" dirty="0">
                <a:solidFill>
                  <a:srgbClr val="009900"/>
                </a:solidFill>
                <a:ea typeface="新細明體" pitchFamily="18" charset="-120"/>
              </a:rPr>
              <a:t>=$0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Any of the following will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print every line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 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  <a:endParaRPr kumimoji="1" lang="en-US" altLang="zh-TW" sz="3600" dirty="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$0   -  The entire line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429124" y="4286256"/>
            <a:ext cx="2971800" cy="1295400"/>
          </a:xfrm>
          <a:prstGeom prst="wedgeRoundRectCallout">
            <a:avLst>
              <a:gd name="adj1" fmla="val -82968"/>
              <a:gd name="adj2" fmla="val 527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So, when you don’t specify what to print, the default is $0.</a:t>
            </a:r>
          </a:p>
        </p:txBody>
      </p:sp>
    </p:spTree>
    <p:extLst>
      <p:ext uri="{BB962C8B-B14F-4D97-AF65-F5344CB8AC3E}">
        <p14:creationId xmlns:p14="http://schemas.microsoft.com/office/powerpoint/2010/main" val="26733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Similar to cut -f, AWK can parse the line into fields</a:t>
            </a:r>
          </a:p>
          <a:p>
            <a:r>
              <a:rPr lang="en-US" altLang="zh-TW" sz="2800" dirty="0">
                <a:ea typeface="新細明體" pitchFamily="18" charset="-120"/>
              </a:rPr>
              <a:t>$4 would indicate the 4</a:t>
            </a:r>
            <a:r>
              <a:rPr lang="en-US" altLang="zh-TW" sz="2800" baseline="30000" dirty="0">
                <a:ea typeface="新細明體" pitchFamily="18" charset="-120"/>
              </a:rPr>
              <a:t>th</a:t>
            </a:r>
            <a:r>
              <a:rPr lang="en-US" altLang="zh-TW" sz="2800" dirty="0">
                <a:ea typeface="新細明體" pitchFamily="18" charset="-120"/>
              </a:rPr>
              <a:t> field</a:t>
            </a:r>
          </a:p>
          <a:p>
            <a:pPr>
              <a:spcAft>
                <a:spcPts val="1200"/>
              </a:spcAft>
            </a:pPr>
            <a:r>
              <a:rPr lang="en-US" altLang="zh-TW" sz="2800" dirty="0">
                <a:ea typeface="新細明體" pitchFamily="18" charset="-120"/>
              </a:rPr>
              <a:t>We should not confuse an AWK field $4 with a 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C-shell parameter variable $4</a:t>
            </a:r>
          </a:p>
          <a:p>
            <a:r>
              <a:rPr lang="en-US" altLang="zh-TW" sz="2800" dirty="0">
                <a:ea typeface="新細明體" pitchFamily="18" charset="-120"/>
              </a:rPr>
              <a:t>For example, all of the following print the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first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eleventh</a:t>
            </a:r>
            <a:r>
              <a:rPr lang="en-US" altLang="zh-TW" sz="2800" dirty="0">
                <a:ea typeface="新細明體" pitchFamily="18" charset="-120"/>
              </a:rPr>
              <a:t> fields: 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,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x=1</a:t>
            </a:r>
            <a:r>
              <a:rPr lang="en-US" altLang="zh-TW" sz="2800" dirty="0">
                <a:ea typeface="新細明體" pitchFamily="18" charset="-120"/>
              </a:rPr>
              <a:t>;print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$x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$(11</a:t>
            </a:r>
            <a:r>
              <a:rPr lang="en-US" altLang="zh-TW" sz="2800" dirty="0">
                <a:ea typeface="新細明體" pitchFamily="18" charset="-120"/>
              </a:rPr>
              <a:t>*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)}'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dirty="0">
                <a:ea typeface="新細明體" pitchFamily="18" charset="-120"/>
              </a:rPr>
              <a:t> " "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343400" y="2438400"/>
            <a:ext cx="4724400" cy="1371600"/>
          </a:xfrm>
          <a:prstGeom prst="wedgeRoundRectCallout">
            <a:avLst>
              <a:gd name="adj1" fmla="val -66646"/>
              <a:gd name="adj2" fmla="val 1658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to print are separated by commas, then they will be output with a single space between them.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648200" y="5715000"/>
            <a:ext cx="4495800" cy="1143000"/>
          </a:xfrm>
          <a:prstGeom prst="wedgeRoundRectCallout">
            <a:avLst>
              <a:gd name="adj1" fmla="val -75928"/>
              <a:gd name="adj2" fmla="val 109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45720" bIns="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are not separated by commas, then they will be output directly next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3525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5400" dirty="0">
                <a:solidFill>
                  <a:schemeClr val="accent2"/>
                </a:solidFill>
                <a:ea typeface="新細明體" pitchFamily="18" charset="-120"/>
              </a:rPr>
              <a:t>awk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r>
              <a:rPr lang="en-US" altLang="zh-TW" sz="3200" dirty="0">
                <a:ea typeface="新細明體" pitchFamily="18" charset="-120"/>
              </a:rPr>
              <a:t>A programming language for </a:t>
            </a:r>
            <a:r>
              <a:rPr lang="en-US" altLang="zh-TW" dirty="0">
                <a:ea typeface="新細明體" pitchFamily="18" charset="-120"/>
              </a:rPr>
              <a:t>do</a:t>
            </a:r>
            <a:r>
              <a:rPr lang="en-US" altLang="zh-TW" sz="3200" dirty="0">
                <a:ea typeface="新細明體" pitchFamily="18" charset="-120"/>
              </a:rPr>
              <a:t>ing common data manipulation tasks with only a few lines of program</a:t>
            </a:r>
          </a:p>
          <a:p>
            <a:r>
              <a:rPr lang="en-US" altLang="zh-TW" sz="3200" dirty="0">
                <a:ea typeface="新細明體" pitchFamily="18" charset="-120"/>
              </a:rPr>
              <a:t>Awk is a </a:t>
            </a:r>
            <a:r>
              <a:rPr lang="en-US" altLang="zh-TW" sz="3200" i="1" dirty="0">
                <a:ea typeface="新細明體" pitchFamily="18" charset="-120"/>
              </a:rPr>
              <a:t>pattern action</a:t>
            </a:r>
            <a:r>
              <a:rPr lang="en-US" altLang="zh-TW" sz="3200" dirty="0">
                <a:ea typeface="新細明體" pitchFamily="18" charset="-120"/>
              </a:rPr>
              <a:t> language</a:t>
            </a:r>
          </a:p>
          <a:p>
            <a:r>
              <a:rPr lang="en-US" altLang="zh-TW" sz="3200" dirty="0">
                <a:ea typeface="新細明體" pitchFamily="18" charset="-120"/>
              </a:rPr>
              <a:t>Awk looks a little like </a:t>
            </a:r>
            <a:r>
              <a:rPr lang="en-US" altLang="zh-TW" sz="3200" i="1" dirty="0">
                <a:ea typeface="新細明體" pitchFamily="18" charset="-120"/>
              </a:rPr>
              <a:t>C</a:t>
            </a:r>
            <a:r>
              <a:rPr lang="en-US" altLang="zh-TW" sz="3200" dirty="0">
                <a:ea typeface="新細明體" pitchFamily="18" charset="-120"/>
              </a:rPr>
              <a:t> but it automatically handles input, field splitting, initialization, and memory management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Built-in string and number data types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No variable declarations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56951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1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895600" y="5410200"/>
            <a:ext cx="6019800" cy="1371600"/>
          </a:xfrm>
          <a:prstGeom prst="wedgeRoundRectCallout">
            <a:avLst>
              <a:gd name="adj1" fmla="val -42185"/>
              <a:gd name="adj2" fmla="val -794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how similar AWK syntax is to C! All your old friends are here: while, break, {…}, if, else, etc.  In fact, AWK even offers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printf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Output Formatting: print vs </a:t>
            </a:r>
            <a:r>
              <a:rPr lang="en-US" altLang="zh-TW" dirty="0" err="1">
                <a:solidFill>
                  <a:schemeClr val="accent2"/>
                </a:solidFill>
                <a:ea typeface="新細明體" pitchFamily="18" charset="-120"/>
              </a:rPr>
              <a:t>printf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7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uses a simplistic format: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( format, val1, val2, 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you control formatting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So, to insert your own spaces and newlines, do this: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     % awk '{</a:t>
            </a:r>
            <a:r>
              <a:rPr lang="en-US" altLang="zh-TW" sz="2400" dirty="0" err="1">
                <a:ea typeface="新細明體" pitchFamily="18" charset="-120"/>
              </a:rPr>
              <a:t>printf</a:t>
            </a:r>
            <a:r>
              <a:rPr lang="en-US" altLang="zh-TW" sz="2400" dirty="0">
                <a:ea typeface="新細明體" pitchFamily="18" charset="-120"/>
              </a:rPr>
              <a:t>("Pay for %-8s is $%6.2f.\n",$1,$2*$3)}'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81000" y="5791200"/>
            <a:ext cx="8382000" cy="838200"/>
          </a:xfrm>
          <a:prstGeom prst="wedgeRoundRectCallout">
            <a:avLst>
              <a:gd name="adj1" fmla="val 31366"/>
              <a:gd name="adj2" fmla="val -104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this? AWK makes no distinction between a number and a string! It is just a question of </a:t>
            </a:r>
            <a:r>
              <a:rPr kumimoji="1"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use it</a:t>
            </a:r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5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Validating data is a common operation</a:t>
            </a:r>
          </a:p>
          <a:p>
            <a:r>
              <a:rPr lang="en-US" altLang="zh-TW" dirty="0">
                <a:ea typeface="新細明體" pitchFamily="18" charset="-120"/>
              </a:rPr>
              <a:t>Awk is excellent at data validation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NF != 3 { print $0, "number of fields not equal to 3"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&lt; 6.55 { print $0, "rate is below minimum wage"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&gt; 10 { print $0, "rate exceeds $10 per hour"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&lt; 0 { print $0, "negative hours worked"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&gt; 60 { print $0, "too many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10513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  </a:t>
            </a:r>
            <a:r>
              <a:rPr lang="en-US" altLang="zh-TW" sz="3200">
                <a:ea typeface="新細明體" pitchFamily="18" charset="-120"/>
              </a:rPr>
              <a:t>There are some useful flags</a:t>
            </a:r>
            <a:endParaRPr lang="en-US" altLang="zh-TW"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-f  &lt;</a:t>
            </a:r>
            <a:r>
              <a:rPr lang="en-US" altLang="zh-TW"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>
                <a:ea typeface="新細明體" pitchFamily="18" charset="-120"/>
              </a:rPr>
              <a:t>&gt; 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  Uses the file instead of a one-liner script			(But you can also just put a #!/usr/bin/awk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  <a:sym typeface="Symbol" pitchFamily="18" charset="2"/>
              </a:rPr>
              <a:t>-F "x"     Uses the symbol in "x" for the field separator</a:t>
            </a:r>
            <a:endParaRPr lang="en-US" altLang="zh-TW">
              <a:solidFill>
                <a:schemeClr val="bg1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  <a:buFont typeface="Monotype Sorts" pitchFamily="2" charset="2"/>
              <a:buNone/>
            </a:pPr>
            <a:endParaRPr lang="en-US" altLang="zh-TW" sz="2600">
              <a:ea typeface="新細明體" pitchFamily="18" charset="-120"/>
            </a:endParaRPr>
          </a:p>
        </p:txBody>
      </p:sp>
      <p:sp>
        <p:nvSpPr>
          <p:cNvPr id="4" name="Flowchart: Connector 3"/>
          <p:cNvSpPr>
            <a:spLocks noChangeArrowheads="1"/>
          </p:cNvSpPr>
          <p:nvPr/>
        </p:nvSpPr>
        <p:spPr bwMode="auto">
          <a:xfrm>
            <a:off x="8648700" y="1676400"/>
            <a:ext cx="342900" cy="328613"/>
          </a:xfrm>
          <a:prstGeom prst="flowChartConnector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0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38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5814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506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8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25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0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Development timeline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5800" y="1219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grep</a:t>
            </a:r>
            <a:endParaRPr kumimoji="1" lang="en-US" altLang="zh-TW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85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egrep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09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sed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733800" y="3200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1143000" y="1676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1143000" y="16764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26670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>
            <a:off x="1143000" y="2667000"/>
            <a:ext cx="2971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3657600"/>
            <a:ext cx="914400" cy="1981200"/>
            <a:chOff x="2352" y="2304"/>
            <a:chExt cx="576" cy="1248"/>
          </a:xfrm>
        </p:grpSpPr>
        <p:sp>
          <p:nvSpPr>
            <p:cNvPr id="4118" name="Rectangle 8"/>
            <p:cNvSpPr>
              <a:spLocks noChangeArrowheads="1"/>
            </p:cNvSpPr>
            <p:nvPr/>
          </p:nvSpPr>
          <p:spPr bwMode="auto">
            <a:xfrm>
              <a:off x="235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nawk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9" name="Rectangle 9"/>
            <p:cNvSpPr>
              <a:spLocks noChangeArrowheads="1"/>
            </p:cNvSpPr>
            <p:nvPr/>
          </p:nvSpPr>
          <p:spPr bwMode="auto">
            <a:xfrm>
              <a:off x="2352" y="3264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gawk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0" name="Line 15"/>
            <p:cNvSpPr>
              <a:spLocks noChangeShapeType="1"/>
            </p:cNvSpPr>
            <p:nvPr/>
          </p:nvSpPr>
          <p:spPr bwMode="auto">
            <a:xfrm>
              <a:off x="2640" y="23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>
              <a:off x="2640" y="292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91000" y="3657600"/>
            <a:ext cx="1981200" cy="990600"/>
            <a:chOff x="2640" y="2304"/>
            <a:chExt cx="1248" cy="624"/>
          </a:xfrm>
        </p:grpSpPr>
        <p:sp>
          <p:nvSpPr>
            <p:cNvPr id="4116" name="Rectangle 10"/>
            <p:cNvSpPr>
              <a:spLocks noChangeArrowheads="1"/>
            </p:cNvSpPr>
            <p:nvPr/>
          </p:nvSpPr>
          <p:spPr bwMode="auto">
            <a:xfrm>
              <a:off x="331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>
              <a:off x="2640" y="2304"/>
              <a:ext cx="96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042338" y="1424152"/>
            <a:ext cx="3429000" cy="2743200"/>
            <a:chOff x="3216" y="864"/>
            <a:chExt cx="2160" cy="1728"/>
          </a:xfrm>
        </p:grpSpPr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3216" y="864"/>
              <a:ext cx="2160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So, one reason to learn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awk is if you hope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to later learn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.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(but no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in this class.)</a:t>
              </a: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3744" y="1920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83931" y="4038600"/>
            <a:ext cx="3505200" cy="1676400"/>
            <a:chOff x="96" y="2544"/>
            <a:chExt cx="2208" cy="1056"/>
          </a:xfrm>
        </p:grpSpPr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96" y="2544"/>
              <a:ext cx="1728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These awk extensions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have some extra 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features, including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user functions.</a:t>
              </a:r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480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V="1">
              <a:off x="1776" y="2784"/>
              <a:ext cx="528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7800" y="4648200"/>
            <a:ext cx="914400" cy="990600"/>
            <a:chOff x="5257800" y="4648200"/>
            <a:chExt cx="914400" cy="990600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257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PHP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5715000" y="46482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5000" y="4648200"/>
            <a:ext cx="1981200" cy="990600"/>
            <a:chOff x="5715000" y="4648200"/>
            <a:chExt cx="1981200" cy="99060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6781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Python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5715000" y="4648200"/>
              <a:ext cx="1524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6836980" y="5670331"/>
            <a:ext cx="2057400" cy="1143000"/>
            <a:chOff x="4224" y="3504"/>
            <a:chExt cx="1296" cy="720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608" y="3504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4224" y="3936"/>
              <a:ext cx="1296" cy="28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Python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9980" y="5670331"/>
            <a:ext cx="1752600" cy="1143000"/>
            <a:chOff x="4191000" y="5715000"/>
            <a:chExt cx="1752600" cy="1143000"/>
          </a:xfrm>
        </p:grpSpPr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4953000" y="5715000"/>
              <a:ext cx="609600" cy="106680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191000" y="6400800"/>
              <a:ext cx="1752600" cy="4572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3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42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3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120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7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26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01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434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5301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340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270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 	   d</a:t>
            </a:r>
          </a:p>
        </p:txBody>
      </p:sp>
      <p:sp>
        <p:nvSpPr>
          <p:cNvPr id="5734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734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246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4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take input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file named as an argument: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standard input: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pipe: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cat file | grep 'pattern'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cat file | awk 'program'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859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endParaRPr lang="en-US" altLang="zh-TW" b="1" dirty="0">
              <a:solidFill>
                <a:srgbClr val="00FF99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755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317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CCCCCC"/>
                </a:solidFill>
                <a:ea typeface="新細明體" pitchFamily="18" charset="-120"/>
              </a:rPr>
              <a:t>There are some useful flags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</a:pPr>
            <a:r>
              <a:rPr lang="en-US" altLang="zh-TW" sz="3200" dirty="0">
                <a:ea typeface="新細明體" pitchFamily="18" charset="-120"/>
              </a:rPr>
              <a:t>  You also might want to access arguments</a:t>
            </a:r>
          </a:p>
          <a:p>
            <a:pPr lvl="1">
              <a:spcBef>
                <a:spcPct val="0"/>
              </a:spcBef>
            </a:pPr>
            <a:r>
              <a:rPr lang="en-US" altLang="zh-TW" sz="2600" dirty="0">
                <a:ea typeface="新細明體" pitchFamily="18" charset="-120"/>
              </a:rPr>
              <a:t>Of course, you can’t use $1, $2, etc. (because these are used for fields.)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>
                <a:ea typeface="新細明體" pitchFamily="18" charset="-120"/>
              </a:rPr>
              <a:t>Instead, what you do is to use the built-in variables ARGC &amp; ARGV.  For example: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 awk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1800" i="1" dirty="0" err="1">
                <a:ea typeface="新細明體" pitchFamily="18" charset="-120"/>
              </a:rPr>
              <a:t>awk_code_goes_here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filename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 sz="22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200" dirty="0">
                <a:ea typeface="新細明體" pitchFamily="18" charset="-120"/>
              </a:rPr>
              <a:t>ARGC == 2), (ARGV[0] == “awk”),(ARGV[1] == “filename”)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676400" y="914400"/>
            <a:ext cx="6400800" cy="1905000"/>
          </a:xfrm>
          <a:prstGeom prst="wedgeRoundRectCallout">
            <a:avLst>
              <a:gd name="adj1" fmla="val -49650"/>
              <a:gd name="adj2" fmla="val 1615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Yes, these wo</a:t>
            </a:r>
            <a:r>
              <a:rPr lang="en-US" sz="2800" dirty="0">
                <a:solidFill>
                  <a:srgbClr val="000000"/>
                </a:solidFill>
              </a:rPr>
              <a:t>rk. But not like you think they would: Awk arguments are filenames not generic parameters that you can define however you would like.  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3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676400" y="1600200"/>
            <a:ext cx="6400800" cy="1905000"/>
          </a:xfrm>
          <a:prstGeom prst="wedgeRoundRectCallout">
            <a:avLst>
              <a:gd name="adj1" fmla="val -59079"/>
              <a:gd name="adj2" fmla="val -56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Just as you could specify the -F flag, you can also change the field separator from within the awk program (but it will only apply to future input lines/records).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143000" y="2895600"/>
            <a:ext cx="6400800" cy="3352800"/>
          </a:xfrm>
          <a:prstGeom prst="wedgeRoundRectCallout">
            <a:avLst>
              <a:gd name="adj1" fmla="val 11909"/>
              <a:gd name="adj2" fmla="val -779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>
              <a:defRPr/>
            </a:pPr>
            <a:r>
              <a:rPr lang="en-US" sz="2800" dirty="0">
                <a:solidFill>
                  <a:srgbClr val="000000"/>
                </a:solidFill>
              </a:rPr>
              <a:t>Notice that the default consumes all of the blank space between fields. So AWK WON’T know HOW MANY spaces were in the input line, unless you either:</a:t>
            </a:r>
          </a:p>
          <a:p>
            <a:pPr marL="514350" lvl="1" indent="-514350">
              <a:buFontTx/>
              <a:buAutoNum type="arabicParenR"/>
              <a:defRPr/>
            </a:pPr>
            <a:r>
              <a:rPr lang="en-US" sz="2800" dirty="0">
                <a:solidFill>
                  <a:srgbClr val="000000"/>
                </a:solidFill>
              </a:rPr>
              <a:t>Override the FS default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			or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2)	Directly inspect $0</a:t>
            </a:r>
          </a:p>
        </p:txBody>
      </p:sp>
    </p:spTree>
    <p:extLst>
      <p:ext uri="{BB962C8B-B14F-4D97-AF65-F5344CB8AC3E}">
        <p14:creationId xmlns:p14="http://schemas.microsoft.com/office/powerpoint/2010/main" val="2069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52400" y="3810000"/>
            <a:ext cx="8839200" cy="2590800"/>
          </a:xfrm>
          <a:prstGeom prst="wedgeRoundRectCallout">
            <a:avLst>
              <a:gd name="adj1" fmla="val -41250"/>
              <a:gd name="adj2" fmla="val -900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Why is the line number called NR instead of NL? Because:</a:t>
            </a:r>
          </a:p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1) You don’t have to use the default – you can change it </a:t>
            </a:r>
            <a:b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     with RS</a:t>
            </a:r>
          </a:p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2) And if you change it then they won’t be input lines any </a:t>
            </a:r>
            <a:b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     more. So we instead use the generic word, “record.”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3708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5070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29073"/>
              <a:gd name="adj2" fmla="val -504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724400" y="685800"/>
            <a:ext cx="4267200" cy="1600200"/>
          </a:xfrm>
          <a:prstGeom prst="wedgeRoundRectCallout">
            <a:avLst>
              <a:gd name="adj1" fmla="val -62365"/>
              <a:gd name="adj2" fmla="val 52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Su</a:t>
            </a:r>
            <a:r>
              <a:rPr lang="en-US" sz="3200" dirty="0">
                <a:solidFill>
                  <a:srgbClr val="000000"/>
                </a:solidFill>
              </a:rPr>
              <a:t>rely, this part that I just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added is useless code </a:t>
            </a:r>
            <a:r>
              <a:rPr lang="en-US" sz="3200" dirty="0">
                <a:solidFill>
                  <a:srgbClr val="FFFF00"/>
                </a:solidFill>
              </a:rPr>
              <a:t>that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does nothing</a:t>
            </a:r>
            <a:r>
              <a:rPr lang="en-US" sz="3200" dirty="0">
                <a:solidFill>
                  <a:srgbClr val="000000"/>
                </a:solidFill>
              </a:rPr>
              <a:t>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104290"/>
              <a:gd name="adj2" fmla="val 28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3352800"/>
            <a:ext cx="2743200" cy="1600200"/>
          </a:xfrm>
          <a:prstGeom prst="wedgeRoundRectCallout">
            <a:avLst>
              <a:gd name="adj1" fmla="val -95568"/>
              <a:gd name="adj2" fmla="val -131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-F: '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{$1=$1}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676400" y="3352800"/>
            <a:ext cx="4267200" cy="1600200"/>
          </a:xfrm>
          <a:prstGeom prst="wedgeRoundRectCallout">
            <a:avLst>
              <a:gd name="adj1" fmla="val -56794"/>
              <a:gd name="adj2" fmla="val -77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Umm…? It seems to have had an effect</a:t>
            </a:r>
            <a:r>
              <a:rPr lang="en-US" sz="3200" dirty="0">
                <a:solidFill>
                  <a:srgbClr val="000000"/>
                </a:solidFill>
              </a:rPr>
              <a:t>, so I guess it </a:t>
            </a:r>
            <a:r>
              <a:rPr lang="en-US" sz="3200" dirty="0">
                <a:solidFill>
                  <a:srgbClr val="FFFF00"/>
                </a:solidFill>
              </a:rPr>
              <a:t>wasn’t</a:t>
            </a:r>
            <a:r>
              <a:rPr lang="en-US" sz="3200" dirty="0">
                <a:solidFill>
                  <a:srgbClr val="000000"/>
                </a:solidFill>
              </a:rPr>
              <a:t> useless!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42878"/>
              <a:gd name="adj2" fmla="val -1795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t1): The 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input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FS</a:t>
            </a:r>
            <a:r>
              <a:rPr lang="en-US" sz="3200" dirty="0">
                <a:solidFill>
                  <a:srgbClr val="000000"/>
                </a:solidFill>
              </a:rPr>
              <a:t> was changed, but the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output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field sepa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ato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is still the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default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(a space).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61584"/>
              <a:gd name="adj2" fmla="val -81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t2): This p</a:t>
            </a:r>
            <a:r>
              <a:rPr lang="en-US" sz="3200" dirty="0">
                <a:solidFill>
                  <a:srgbClr val="000000"/>
                </a:solidFill>
              </a:rPr>
              <a:t>rogram didn’t allow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943600" y="2362200"/>
            <a:ext cx="3200400" cy="1143000"/>
          </a:xfrm>
          <a:prstGeom prst="wedgeRoundRectCallout">
            <a:avLst>
              <a:gd name="adj1" fmla="val -91299"/>
              <a:gd name="adj2" fmla="val -257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t3): But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this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p</a:t>
            </a:r>
            <a:r>
              <a:rPr lang="en-US" sz="3200" dirty="0">
                <a:solidFill>
                  <a:srgbClr val="000000"/>
                </a:solidFill>
              </a:rPr>
              <a:t>rogram </a:t>
            </a:r>
            <a:r>
              <a:rPr lang="en-US" sz="3200" i="1" dirty="0">
                <a:solidFill>
                  <a:srgbClr val="FFFF00"/>
                </a:solidFill>
              </a:rPr>
              <a:t>did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4" grpId="1" animBg="1"/>
      <p:bldP spid="9" grpId="0" animBg="1"/>
      <p:bldP spid="6" grpId="0" animBg="1"/>
      <p:bldP spid="6" grpId="1" animBg="1"/>
      <p:bldP spid="5" grpId="0" animBg="1"/>
      <p:bldP spid="5" grpId="1" animBg="1"/>
      <p:bldP spid="7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733800" y="4267200"/>
            <a:ext cx="2743200" cy="609600"/>
          </a:xfrm>
          <a:prstGeom prst="wedgeRoundRectCallout">
            <a:avLst>
              <a:gd name="adj1" fmla="val -134901"/>
              <a:gd name="adj2" fmla="val -263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105400" y="914400"/>
            <a:ext cx="2819400" cy="609600"/>
          </a:xfrm>
          <a:prstGeom prst="wedgeRoundRectCallout">
            <a:avLst>
              <a:gd name="adj1" fmla="val -83057"/>
              <a:gd name="adj2" fmla="val 3394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743200" y="4267200"/>
            <a:ext cx="4267200" cy="609600"/>
          </a:xfrm>
          <a:prstGeom prst="wedgeRoundRectCallout">
            <a:avLst>
              <a:gd name="adj1" fmla="val -79509"/>
              <a:gd name="adj2" fmla="val -119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Thus, equivalent outp</a:t>
            </a:r>
            <a:r>
              <a:rPr lang="en-US" sz="3200" dirty="0">
                <a:solidFill>
                  <a:srgbClr val="000000"/>
                </a:solidFill>
              </a:rPr>
              <a:t>ut.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19600" y="914400"/>
            <a:ext cx="4267200" cy="609600"/>
          </a:xfrm>
          <a:prstGeom prst="wedgeRoundRectCallout">
            <a:avLst>
              <a:gd name="adj1" fmla="val -79508"/>
              <a:gd name="adj2" fmla="val 1921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 Equivalent p</a:t>
            </a:r>
            <a:r>
              <a:rPr lang="en-US" sz="3200" dirty="0">
                <a:solidFill>
                  <a:srgbClr val="000000"/>
                </a:solidFill>
              </a:rPr>
              <a:t>rograms.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0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126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load its program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program name on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-f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-f 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an executable awk file: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sedscript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awkscript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% head -1 </a:t>
            </a:r>
            <a:r>
              <a:rPr lang="en-US" altLang="zh-TW" sz="3000" dirty="0" err="1">
                <a:ea typeface="新細明體" pitchFamily="18" charset="-120"/>
              </a:rPr>
              <a:t>awkscript</a:t>
            </a:r>
            <a:endParaRPr lang="en-US" altLang="zh-TW" sz="3000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#!/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/bin/</a:t>
            </a:r>
            <a:r>
              <a:rPr lang="en-US" altLang="zh-TW" sz="3000" dirty="0" err="1">
                <a:ea typeface="新細明體" pitchFamily="18" charset="-120"/>
              </a:rPr>
              <a:t>awk</a:t>
            </a:r>
            <a:r>
              <a:rPr lang="en-US" altLang="zh-TW" sz="3000" dirty="0">
                <a:ea typeface="新細明體" pitchFamily="18" charset="-120"/>
              </a:rPr>
              <a:t> -f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6400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endParaRPr kumimoji="1" lang="zh-TW" altLang="zh-TW" sz="1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42758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7315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962400" y="5638800"/>
            <a:ext cx="5181600" cy="1143000"/>
          </a:xfrm>
          <a:prstGeom prst="wedgeRoundRectCallout">
            <a:avLst>
              <a:gd name="adj1" fmla="val -1937"/>
              <a:gd name="adj2" fmla="val -849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Only sometimes</a:t>
            </a:r>
            <a:r>
              <a:rPr lang="en-US" sz="3200" dirty="0">
                <a:solidFill>
                  <a:srgbClr val="000000"/>
                </a:solidFill>
              </a:rPr>
              <a:t> allows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4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1181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5105400"/>
            <a:ext cx="4876800" cy="1600200"/>
          </a:xfrm>
          <a:prstGeom prst="wedgeRoundRectCallout">
            <a:avLst>
              <a:gd name="adj1" fmla="val -120834"/>
              <a:gd name="adj2" fmla="val 4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Yes, the</a:t>
            </a:r>
            <a:r>
              <a:rPr lang="en-US" sz="3200" dirty="0">
                <a:solidFill>
                  <a:srgbClr val="000000"/>
                </a:solidFill>
              </a:rPr>
              <a:t>re is an empty line here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Why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 the</a:t>
            </a:r>
            <a:r>
              <a:rPr lang="en-US" sz="3200" i="1" dirty="0">
                <a:solidFill>
                  <a:srgbClr val="000000"/>
                </a:solidFill>
              </a:rPr>
              <a:t> empty line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1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82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1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b="1" dirty="0">
              <a:solidFill>
                <a:srgbClr val="40404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</a:t>
            </a:r>
            <a:r>
              <a:rPr lang="en-US" altLang="zh-TW" b="1" dirty="0" err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310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1630908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2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5604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$0 does 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;{$1=$1}1'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2209800" y="3048000"/>
            <a:ext cx="6400800" cy="1905000"/>
          </a:xfrm>
          <a:prstGeom prst="wedgeRoundRectCallout">
            <a:avLst>
              <a:gd name="adj1" fmla="val -71824"/>
              <a:gd name="adj2" fmla="val -60037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default OFS is one space, but the two fields are still separated by the original number of spaces, because $0 has not updated.  </a:t>
            </a:r>
          </a:p>
        </p:txBody>
      </p:sp>
    </p:spTree>
    <p:extLst>
      <p:ext uri="{BB962C8B-B14F-4D97-AF65-F5344CB8AC3E}">
        <p14:creationId xmlns:p14="http://schemas.microsoft.com/office/powerpoint/2010/main" val="1148235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6628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;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9" name="Rounded Rectangular Callout 6"/>
          <p:cNvSpPr>
            <a:spLocks noChangeArrowheads="1"/>
          </p:cNvSpPr>
          <p:nvPr/>
        </p:nvSpPr>
        <p:spPr bwMode="auto">
          <a:xfrm>
            <a:off x="2590800" y="2971800"/>
            <a:ext cx="6400800" cy="1524000"/>
          </a:xfrm>
          <a:prstGeom prst="wedgeRoundRectCallout">
            <a:avLst>
              <a:gd name="adj1" fmla="val -29662"/>
              <a:gd name="adj2" fmla="val -81324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(This “;” is necessary to indicate that the action that follows is NOT matched to the pattern that precedes it.) </a:t>
            </a:r>
          </a:p>
        </p:txBody>
      </p:sp>
    </p:spTree>
    <p:extLst>
      <p:ext uri="{BB962C8B-B14F-4D97-AF65-F5344CB8AC3E}">
        <p14:creationId xmlns:p14="http://schemas.microsoft.com/office/powerpoint/2010/main" val="29886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019800" y="1219200"/>
            <a:ext cx="2514600" cy="4953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1" lang="zh-TW" alt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0" y="1295400"/>
            <a:ext cx="2286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BEGIN{action}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 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END    {action}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an AWK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10200" cy="5181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programs consist of: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BEGIN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processing to execute prior to reading input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pattern - action pairs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for input data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each pattern matched, the corresponding action is taken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END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after end of input data</a:t>
            </a:r>
          </a:p>
        </p:txBody>
      </p:sp>
    </p:spTree>
    <p:extLst>
      <p:ext uri="{BB962C8B-B14F-4D97-AF65-F5344CB8AC3E}">
        <p14:creationId xmlns:p14="http://schemas.microsoft.com/office/powerpoint/2010/main" val="933795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7652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$1=$1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7653" name="Rounded Rectangular Callout 6"/>
          <p:cNvSpPr>
            <a:spLocks noChangeArrowheads="1"/>
          </p:cNvSpPr>
          <p:nvPr/>
        </p:nvSpPr>
        <p:spPr bwMode="auto">
          <a:xfrm>
            <a:off x="2057400" y="3048000"/>
            <a:ext cx="7086600" cy="1524000"/>
          </a:xfrm>
          <a:prstGeom prst="wedgeRoundRectCallout">
            <a:avLst>
              <a:gd name="adj1" fmla="val -15144"/>
              <a:gd name="adj2" fmla="val -9197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Although we said that it doesn’t </a:t>
            </a:r>
            <a:r>
              <a:rPr lang="en-US" altLang="zh-TW" sz="2800" i="1">
                <a:solidFill>
                  <a:srgbClr val="FFFFFF"/>
                </a:solidFill>
                <a:ea typeface="新細明體" pitchFamily="18" charset="-120"/>
              </a:rPr>
              <a:t>automatically</a:t>
            </a:r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 update, yet that doesn’t mean that we can’t manually force a recalculation of $0. </a:t>
            </a:r>
          </a:p>
        </p:txBody>
      </p:sp>
    </p:spTree>
    <p:extLst>
      <p:ext uri="{BB962C8B-B14F-4D97-AF65-F5344CB8AC3E}">
        <p14:creationId xmlns:p14="http://schemas.microsoft.com/office/powerpoint/2010/main" val="2717149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867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677" name="Rounded Rectangular Callout 7"/>
          <p:cNvSpPr>
            <a:spLocks noChangeArrowheads="1"/>
          </p:cNvSpPr>
          <p:nvPr/>
        </p:nvSpPr>
        <p:spPr bwMode="auto">
          <a:xfrm>
            <a:off x="2057400" y="0"/>
            <a:ext cx="7086600" cy="1524000"/>
          </a:xfrm>
          <a:prstGeom prst="wedgeRoundRectCallout">
            <a:avLst>
              <a:gd name="adj1" fmla="val -5361"/>
              <a:gd name="adj2" fmla="val 92870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(No “;” is needed here – although it is not an error to include one.  It isn’t needed because the part that follows is clearly a new pattern.)</a:t>
            </a:r>
          </a:p>
        </p:txBody>
      </p:sp>
    </p:spTree>
    <p:extLst>
      <p:ext uri="{BB962C8B-B14F-4D97-AF65-F5344CB8AC3E}">
        <p14:creationId xmlns:p14="http://schemas.microsoft.com/office/powerpoint/2010/main" val="2690838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828800" y="3276600"/>
            <a:ext cx="6400800" cy="1143000"/>
          </a:xfrm>
          <a:prstGeom prst="wedgeRoundRectCallout">
            <a:avLst>
              <a:gd name="adj1" fmla="val -65375"/>
              <a:gd name="adj2" fmla="val -5229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second print command outputs the recomputed $0 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886200" y="2438400"/>
            <a:ext cx="1371600" cy="990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264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762000" y="1447800"/>
            <a:ext cx="6553200" cy="1981200"/>
          </a:xfrm>
          <a:prstGeom prst="wedgeRoundRectCallout">
            <a:avLst>
              <a:gd name="adj1" fmla="val -42514"/>
              <a:gd name="adj2" fmla="val 13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The OFS and the ORS can also be strings, not just single characters. (But, of course, they cannot be regular expressions like FS and RS can.)</a:t>
            </a:r>
          </a:p>
        </p:txBody>
      </p:sp>
    </p:spTree>
    <p:extLst>
      <p:ext uri="{BB962C8B-B14F-4D97-AF65-F5344CB8AC3E}">
        <p14:creationId xmlns:p14="http://schemas.microsoft.com/office/powerpoint/2010/main" val="21069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(so it’s like the -F flag -- except </a:t>
            </a:r>
            <a:r>
              <a:rPr lang="en-US" altLang="zh-TW" i="1" dirty="0">
                <a:ea typeface="新細明體" pitchFamily="18" charset="-120"/>
              </a:rPr>
              <a:t>you can change it on the fly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 </a:t>
            </a: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>
                <a:ea typeface="新細明體" pitchFamily="18" charset="-120"/>
              </a:rPr>
              <a:t> - Output record separator, \n by default</a:t>
            </a:r>
          </a:p>
        </p:txBody>
      </p:sp>
    </p:spTree>
    <p:extLst>
      <p:ext uri="{BB962C8B-B14F-4D97-AF65-F5344CB8AC3E}">
        <p14:creationId xmlns:p14="http://schemas.microsoft.com/office/powerpoint/2010/main" val="1772468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592320" y="3576320"/>
            <a:ext cx="3886200" cy="990600"/>
          </a:xfrm>
          <a:prstGeom prst="wedgeRoundRectCallout">
            <a:avLst>
              <a:gd name="adj1" fmla="val -102086"/>
              <a:gd name="adj2" fmla="val 1391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This one differs from C, because it means “exponent”.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115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5" name="Rounded Rectangular Callout 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other operators that differ from C.</a:t>
              </a:r>
            </a:p>
          </p:txBody>
        </p:sp>
        <p:sp>
          <p:nvSpPr>
            <p:cNvPr id="2" name="Isosceles Triangle 1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914400"/>
            <a:ext cx="9144000" cy="19050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9144000" cy="2514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23" name="Rounded Rectangular Callout 22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25" name="Rounded Rectangular Callout 2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other operators that differ from C.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3715916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 $1}{A=$1}'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048000" y="1066800"/>
            <a:ext cx="4495800" cy="1295400"/>
          </a:xfrm>
          <a:prstGeom prst="wedgeRoundRectCallout">
            <a:avLst>
              <a:gd name="adj1" fmla="val -96926"/>
              <a:gd name="adj2" fmla="val 8869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'$1~"[.][0-9]+E"{print $1}'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'$0!~"(</a:t>
            </a:r>
            <a:r>
              <a:rPr lang="en-US" altLang="zh-TW" dirty="0" err="1">
                <a:ea typeface="新細明體" pitchFamily="18" charset="-120"/>
              </a:rPr>
              <a:t>a|b</a:t>
            </a:r>
            <a:r>
              <a:rPr lang="en-US" altLang="zh-TW" dirty="0">
                <a:ea typeface="新細明體" pitchFamily="18" charset="-120"/>
              </a:rPr>
              <a:t>)y"{print "nope"}'</a:t>
            </a:r>
          </a:p>
        </p:txBody>
      </p:sp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6324600" y="76200"/>
            <a:ext cx="2743200" cy="1524000"/>
          </a:xfrm>
          <a:prstGeom prst="wedgeRoundRectCallout">
            <a:avLst>
              <a:gd name="adj1" fmla="val -80529"/>
              <a:gd name="adj2" fmla="val 506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So, AWK uses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extended</a:t>
            </a:r>
            <a:r>
              <a:rPr lang="en-US" altLang="zh-TW" sz="2800" dirty="0">
                <a:ea typeface="新細明體" pitchFamily="18" charset="-120"/>
              </a:rPr>
              <a:t> regular expressions.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A$1}{A=$1}'.</a:t>
            </a: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A$1}{A=$1}'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 B}{B=A;A=$1}'</a:t>
            </a: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20951" y="2590800"/>
            <a:ext cx="3886200" cy="457200"/>
          </a:xfrm>
          <a:prstGeom prst="wedgeRoundRectCallout">
            <a:avLst>
              <a:gd name="adj1" fmla="val -55799"/>
              <a:gd name="adj2" fmla="val 3338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 space separated them here.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5105400" y="3054609"/>
            <a:ext cx="3886200" cy="1288791"/>
          </a:xfrm>
          <a:prstGeom prst="wedgeRoundRectCallout">
            <a:avLst>
              <a:gd name="adj1" fmla="val -56551"/>
              <a:gd name="adj2" fmla="val 808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But it was optional, because it will be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implicitly assumed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when no operator is given.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029200" y="5486400"/>
            <a:ext cx="3962400" cy="1295400"/>
          </a:xfrm>
          <a:prstGeom prst="wedgeRoundRectCallout">
            <a:avLst>
              <a:gd name="adj1" fmla="val -53182"/>
              <a:gd name="adj2" fmla="val -759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This time, however, the space was needed to prevent creating a new variable “AB”.</a:t>
            </a:r>
          </a:p>
        </p:txBody>
      </p:sp>
    </p:spTree>
    <p:extLst>
      <p:ext uri="{BB962C8B-B14F-4D97-AF65-F5344CB8AC3E}">
        <p14:creationId xmlns:p14="http://schemas.microsoft.com/office/powerpoint/2010/main" val="40060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15" grpId="0" animBg="1"/>
      <p:bldP spid="15" grpId="1" animBg="1"/>
      <p:bldP spid="21" grpId="0" animBg="1"/>
      <p:bldP spid="21" grpId="1" animBg="1"/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590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validate2.awk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28" y="6457950"/>
            <a:ext cx="357790" cy="39460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5334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981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3086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cat f  | '1{print}'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67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3451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30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endParaRPr lang="en-US" altLang="zh-TW" b="1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salaries.txt | awk -F"[\t]" -f </a:t>
            </a:r>
            <a:r>
              <a:rPr lang="en-US" altLang="zh-TW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4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b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</a:b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</a:p>
        </p:txBody>
      </p:sp>
    </p:spTree>
    <p:extLst>
      <p:ext uri="{BB962C8B-B14F-4D97-AF65-F5344CB8AC3E}">
        <p14:creationId xmlns:p14="http://schemas.microsoft.com/office/powerpoint/2010/main" val="36298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1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304800" y="3634666"/>
            <a:ext cx="3733800" cy="1143000"/>
          </a:xfrm>
          <a:prstGeom prst="wedgeRoundRectCallout">
            <a:avLst>
              <a:gd name="adj1" fmla="val 32746"/>
              <a:gd name="adj2" fmla="val 1250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wait.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Yes, this field is broken.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038600" y="4114800"/>
            <a:ext cx="4724400" cy="685800"/>
          </a:xfrm>
          <a:prstGeom prst="wedgeRoundRectCallout">
            <a:avLst>
              <a:gd name="adj1" fmla="val -8920"/>
              <a:gd name="adj2" fmla="val 1746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it isn't broken in this way.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1752600"/>
            <a:ext cx="3733800" cy="685800"/>
          </a:xfrm>
          <a:prstGeom prst="wedgeRoundRectCallout">
            <a:avLst>
              <a:gd name="adj1" fmla="val -33348"/>
              <a:gd name="adj2" fmla="val 1862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So why is $9.00 &lt; 7.5 ?</a:t>
            </a:r>
          </a:p>
        </p:txBody>
      </p:sp>
    </p:spTree>
    <p:extLst>
      <p:ext uri="{BB962C8B-B14F-4D97-AF65-F5344CB8AC3E}">
        <p14:creationId xmlns:p14="http://schemas.microsoft.com/office/powerpoint/2010/main" val="4244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10+10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"10" 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"10"+"10"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10 10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"55NotANum"+0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0+"NotANum"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55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("a"&lt;"b")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("a"&gt;"A")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("a"&lt;"</a:t>
            </a:r>
            <a:r>
              <a:rPr lang="en-US" altLang="zh-TW" spc="-100" dirty="0" err="1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ap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("10"&lt;"9")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(10&lt;9)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("$"&lt;"7")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("$9"&lt;"7.5")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("$9"&lt;7.5)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 8@X |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tr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"@" "\n" | awk \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? 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'{print(</a:t>
            </a: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$1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$1+0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$1+"0"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$1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"o"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$NF-1</a:t>
            </a:r>
            <a:r>
              <a:rPr lang="en-US" dirty="0">
                <a:solidFill>
                  <a:srgbClr val="9030A0"/>
                </a:solidFill>
              </a:rPr>
              <a:t>,$(NF-1)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)}'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8o </a:t>
            </a:r>
            <a:r>
              <a:rPr lang="pt-BR" altLang="zh-TW" spc="-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Xo </a:t>
            </a:r>
            <a:r>
              <a:rPr lang="pt-BR" altLang="zh-TW" spc="-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-1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How Awk handles strings vs numbers</a:t>
            </a: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990600" y="0"/>
            <a:ext cx="3886200" cy="1447800"/>
          </a:xfrm>
          <a:prstGeom prst="wedgeRoundRectCallout">
            <a:avLst>
              <a:gd name="adj1" fmla="val 36748"/>
              <a:gd name="adj2" fmla="val 93519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solidFill>
                  <a:srgbClr val="C00000"/>
                </a:solidFill>
                <a:ea typeface="新細明體" pitchFamily="18" charset="-120"/>
              </a:rPr>
              <a:t>What happens when you use a numeric operator on string operands?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95400"/>
            <a:ext cx="76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pt-BR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?</a:t>
            </a:r>
            <a:endParaRPr lang="pt-BR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Rounded Rectangular Callout 5"/>
          <p:cNvSpPr>
            <a:spLocks noChangeArrowheads="1"/>
          </p:cNvSpPr>
          <p:nvPr/>
        </p:nvSpPr>
        <p:spPr bwMode="auto">
          <a:xfrm>
            <a:off x="5181600" y="0"/>
            <a:ext cx="3886200" cy="1447800"/>
          </a:xfrm>
          <a:prstGeom prst="wedgeRoundRectCallout">
            <a:avLst>
              <a:gd name="adj1" fmla="val -36127"/>
              <a:gd name="adj2" fmla="val 91066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solidFill>
                  <a:srgbClr val="FFC000"/>
                </a:solidFill>
                <a:ea typeface="新細明體" pitchFamily="18" charset="-120"/>
              </a:rPr>
              <a:t>What happens when you use a string operator on numeric operands?</a:t>
            </a:r>
          </a:p>
        </p:txBody>
      </p:sp>
      <p:sp>
        <p:nvSpPr>
          <p:cNvPr id="10" name="Rounded Rectangular Callout 5"/>
          <p:cNvSpPr>
            <a:spLocks noChangeArrowheads="1"/>
          </p:cNvSpPr>
          <p:nvPr/>
        </p:nvSpPr>
        <p:spPr bwMode="auto">
          <a:xfrm>
            <a:off x="304800" y="3505200"/>
            <a:ext cx="5257800" cy="1752600"/>
          </a:xfrm>
          <a:prstGeom prst="wedgeRoundRectCallout">
            <a:avLst>
              <a:gd name="adj1" fmla="val -36642"/>
              <a:gd name="adj2" fmla="val -99633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The answer is that you get the same results as before, because Awk converts the operand types so that they work with the operator.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609600"/>
            <a:ext cx="4306339" cy="1447800"/>
            <a:chOff x="990600" y="609600"/>
            <a:chExt cx="4306339" cy="1447800"/>
          </a:xfrm>
        </p:grpSpPr>
        <p:sp>
          <p:nvSpPr>
            <p:cNvPr id="12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92957"/>
                <a:gd name="adj2" fmla="val 90010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>
                  <a:solidFill>
                    <a:srgbClr val="FF0000"/>
                  </a:solidFill>
                  <a:ea typeface="新細明體" pitchFamily="18" charset="-120"/>
                </a:rPr>
                <a:t>What happens when you use a numeric operator on string operands?</a:t>
              </a:r>
            </a:p>
          </p:txBody>
        </p:sp>
        <p:sp>
          <p:nvSpPr>
            <p:cNvPr id="11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36748"/>
                <a:gd name="adj2" fmla="val 93519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>
                  <a:ea typeface="新細明體" pitchFamily="18" charset="-120"/>
                </a:rPr>
                <a:t>But what if the operand cannot be converted to</a:t>
              </a:r>
              <a:br>
                <a:rPr lang="en-US" altLang="zh-TW" sz="2800" dirty="0">
                  <a:ea typeface="新細明體" pitchFamily="18" charset="-120"/>
                </a:rPr>
              </a:br>
              <a:r>
                <a:rPr lang="en-US" altLang="zh-TW" sz="2800" dirty="0">
                  <a:ea typeface="新細明體" pitchFamily="18" charset="-120"/>
                </a:rPr>
                <a:t>a number?</a:t>
              </a:r>
            </a:p>
          </p:txBody>
        </p:sp>
        <p:sp>
          <p:nvSpPr>
            <p:cNvPr id="3" name="Isosceles Triangle 2"/>
            <p:cNvSpPr/>
            <p:nvPr/>
          </p:nvSpPr>
          <p:spPr bwMode="auto">
            <a:xfrm rot="7212084">
              <a:off x="4790773" y="1430719"/>
              <a:ext cx="402731" cy="609600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Rounded Rectangular Callout 5"/>
          <p:cNvSpPr>
            <a:spLocks noChangeArrowheads="1"/>
          </p:cNvSpPr>
          <p:nvPr/>
        </p:nvSpPr>
        <p:spPr bwMode="auto">
          <a:xfrm>
            <a:off x="304800" y="4267200"/>
            <a:ext cx="2819400" cy="1828800"/>
          </a:xfrm>
          <a:prstGeom prst="wedgeRoundRectCallout">
            <a:avLst>
              <a:gd name="adj1" fmla="val -43344"/>
              <a:gd name="adj2" fmla="val -108828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The answer is that any number at the front of the operand is used.</a:t>
            </a:r>
          </a:p>
        </p:txBody>
      </p:sp>
      <p:sp>
        <p:nvSpPr>
          <p:cNvPr id="16" name="Rounded Rectangular Callout 5"/>
          <p:cNvSpPr>
            <a:spLocks noChangeArrowheads="1"/>
          </p:cNvSpPr>
          <p:nvPr/>
        </p:nvSpPr>
        <p:spPr bwMode="auto">
          <a:xfrm>
            <a:off x="5105400" y="1447800"/>
            <a:ext cx="990600" cy="1371600"/>
          </a:xfrm>
          <a:prstGeom prst="wedgeRoundRectCallout">
            <a:avLst>
              <a:gd name="adj1" fmla="val -3942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97</a:t>
            </a:r>
          </a:p>
        </p:txBody>
      </p:sp>
      <p:sp>
        <p:nvSpPr>
          <p:cNvPr id="17" name="Rounded Rectangular Callout 5"/>
          <p:cNvSpPr>
            <a:spLocks noChangeArrowheads="1"/>
          </p:cNvSpPr>
          <p:nvPr/>
        </p:nvSpPr>
        <p:spPr bwMode="auto">
          <a:xfrm>
            <a:off x="6096000" y="1447800"/>
            <a:ext cx="980217" cy="1371600"/>
          </a:xfrm>
          <a:prstGeom prst="wedgeRoundRectCallout">
            <a:avLst>
              <a:gd name="adj1" fmla="val -34798"/>
              <a:gd name="adj2" fmla="val 8665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65</a:t>
            </a:r>
          </a:p>
        </p:txBody>
      </p:sp>
      <p:sp>
        <p:nvSpPr>
          <p:cNvPr id="18" name="Rounded Rectangular Callout 5"/>
          <p:cNvSpPr>
            <a:spLocks noChangeArrowheads="1"/>
          </p:cNvSpPr>
          <p:nvPr/>
        </p:nvSpPr>
        <p:spPr bwMode="auto">
          <a:xfrm>
            <a:off x="3124200" y="1447800"/>
            <a:ext cx="990600" cy="1371600"/>
          </a:xfrm>
          <a:prstGeom prst="wedgeRoundRectCallout">
            <a:avLst>
              <a:gd name="adj1" fmla="val 24138"/>
              <a:gd name="adj2" fmla="val 8778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97</a:t>
            </a:r>
          </a:p>
        </p:txBody>
      </p:sp>
      <p:sp>
        <p:nvSpPr>
          <p:cNvPr id="19" name="Rounded Rectangular Callout 5"/>
          <p:cNvSpPr>
            <a:spLocks noChangeArrowheads="1"/>
          </p:cNvSpPr>
          <p:nvPr/>
        </p:nvSpPr>
        <p:spPr bwMode="auto">
          <a:xfrm>
            <a:off x="4114800" y="1447800"/>
            <a:ext cx="980217" cy="1371600"/>
          </a:xfrm>
          <a:prstGeom prst="wedgeRoundRectCallout">
            <a:avLst>
              <a:gd name="adj1" fmla="val -7128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98</a:t>
            </a:r>
          </a:p>
        </p:txBody>
      </p:sp>
      <p:sp>
        <p:nvSpPr>
          <p:cNvPr id="20" name="Rounded Rectangular Callout 5"/>
          <p:cNvSpPr>
            <a:spLocks noChangeArrowheads="1"/>
          </p:cNvSpPr>
          <p:nvPr/>
        </p:nvSpPr>
        <p:spPr bwMode="auto">
          <a:xfrm>
            <a:off x="7074748" y="1447800"/>
            <a:ext cx="1754070" cy="1371600"/>
          </a:xfrm>
          <a:prstGeom prst="wedgeRoundRectCallout">
            <a:avLst>
              <a:gd name="adj1" fmla="val 7012"/>
              <a:gd name="adj2" fmla="val 8891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Longer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is bigger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(like in a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dictionary) </a:t>
            </a:r>
          </a:p>
        </p:txBody>
      </p:sp>
      <p:sp>
        <p:nvSpPr>
          <p:cNvPr id="21" name="Rounded Rectangular Callout 5"/>
          <p:cNvSpPr>
            <a:spLocks noChangeArrowheads="1"/>
          </p:cNvSpPr>
          <p:nvPr/>
        </p:nvSpPr>
        <p:spPr bwMode="auto">
          <a:xfrm>
            <a:off x="4800600" y="3352800"/>
            <a:ext cx="1828800" cy="1828800"/>
          </a:xfrm>
          <a:prstGeom prst="wedgeRoundRectCallout">
            <a:avLst>
              <a:gd name="adj1" fmla="val 21643"/>
              <a:gd name="adj2" fmla="val 72241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Take the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last field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and subtract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1 from it.</a:t>
            </a:r>
          </a:p>
        </p:txBody>
      </p:sp>
      <p:sp>
        <p:nvSpPr>
          <p:cNvPr id="23" name="Rounded Rectangular Callout 5"/>
          <p:cNvSpPr>
            <a:spLocks noChangeArrowheads="1"/>
          </p:cNvSpPr>
          <p:nvPr/>
        </p:nvSpPr>
        <p:spPr bwMode="auto">
          <a:xfrm>
            <a:off x="6629400" y="3402227"/>
            <a:ext cx="2438400" cy="1828800"/>
          </a:xfrm>
          <a:prstGeom prst="wedgeRoundRectCallout">
            <a:avLst>
              <a:gd name="adj1" fmla="val -22640"/>
              <a:gd name="adj2" fmla="val 70890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Take the 2</a:t>
            </a:r>
            <a:r>
              <a:rPr lang="en-US" altLang="zh-TW" sz="2800" baseline="30000" dirty="0">
                <a:ea typeface="新細明體" pitchFamily="18" charset="-120"/>
              </a:rPr>
              <a:t>nd</a:t>
            </a:r>
            <a:r>
              <a:rPr lang="en-US" altLang="zh-TW" sz="2800" dirty="0">
                <a:ea typeface="新細明體" pitchFamily="18" charset="-120"/>
              </a:rPr>
              <a:t>-to-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last field. But if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NF==1, then $0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is the full line.</a:t>
            </a:r>
          </a:p>
        </p:txBody>
      </p:sp>
      <p:sp>
        <p:nvSpPr>
          <p:cNvPr id="22" name="Rounded Rectangular Callout 5"/>
          <p:cNvSpPr>
            <a:spLocks noChangeArrowheads="1"/>
          </p:cNvSpPr>
          <p:nvPr/>
        </p:nvSpPr>
        <p:spPr bwMode="auto">
          <a:xfrm>
            <a:off x="2895600" y="2971800"/>
            <a:ext cx="2590800" cy="1828800"/>
          </a:xfrm>
          <a:prstGeom prst="wedgeRoundRectCallout">
            <a:avLst>
              <a:gd name="adj1" fmla="val -121383"/>
              <a:gd name="adj2" fmla="val -41605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And if there is no number at the front, then it converts to a 0.</a:t>
            </a:r>
          </a:p>
        </p:txBody>
      </p:sp>
    </p:spTree>
    <p:extLst>
      <p:ext uri="{BB962C8B-B14F-4D97-AF65-F5344CB8AC3E}">
        <p14:creationId xmlns:p14="http://schemas.microsoft.com/office/powerpoint/2010/main" val="13073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3" grpId="0" animBg="1"/>
      <p:bldP spid="22" grpId="0" animBg="1"/>
      <p:bldP spid="2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* $3 &gt; 50 { 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/Grace/  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3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* $3 &gt; 50 {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printf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/Grace/  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895600" y="4343400"/>
            <a:ext cx="6019800" cy="1371600"/>
          </a:xfrm>
          <a:prstGeom prst="wedgeRoundRectCallout">
            <a:avLst>
              <a:gd name="adj1" fmla="val -8375"/>
              <a:gd name="adj2" fmla="val 1027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Q: And so, what is that sed meaning?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A: Matches to lines containing the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 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    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95600" y="3276600"/>
            <a:ext cx="6019800" cy="1066800"/>
          </a:xfrm>
          <a:prstGeom prst="wedgeRoundRectCallout">
            <a:avLst>
              <a:gd name="adj1" fmla="val -67620"/>
              <a:gd name="adj2" fmla="val 2476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Matches to lines containing the </a:t>
            </a:r>
            <a:r>
              <a:rPr lang="en-US" altLang="zh-TW" sz="2800" b="1" u="sng" dirty="0">
                <a:solidFill>
                  <a:srgbClr val="FFFF00"/>
                </a:solidFill>
                <a:ea typeface="新細明體" pitchFamily="18" charset="-120"/>
              </a:rPr>
              <a:t>extended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971800" y="2286000"/>
            <a:ext cx="6019800" cy="990600"/>
          </a:xfrm>
          <a:prstGeom prst="wedgeRoundRectCallout">
            <a:avLst>
              <a:gd name="adj1" fmla="val -69939"/>
              <a:gd name="adj2" fmla="val 37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This example would be equivalent to:</a:t>
            </a:r>
            <a:endParaRPr lang="en-US" altLang="zh-TW" sz="2800" dirty="0">
              <a:solidFill>
                <a:srgbClr val="FFFF00"/>
              </a:solidFill>
              <a:ea typeface="新細明體" pitchFamily="18" charset="-120"/>
            </a:endParaRPr>
          </a:p>
          <a:p>
            <a:pPr marL="0" lvl="1"/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$0~"Susie"</a:t>
            </a:r>
          </a:p>
        </p:txBody>
      </p:sp>
    </p:spTree>
    <p:extLst>
      <p:ext uri="{BB962C8B-B14F-4D97-AF65-F5344CB8AC3E}">
        <p14:creationId xmlns:p14="http://schemas.microsoft.com/office/powerpoint/2010/main" val="14081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Part: the BEGIN and END Patterns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Special pattern BEGIN matches before the first input line is read; END matches after the last input line has been read</a:t>
            </a:r>
          </a:p>
          <a:p>
            <a:r>
              <a:rPr lang="en-US" altLang="zh-TW" dirty="0">
                <a:ea typeface="新細明體" pitchFamily="18" charset="-120"/>
              </a:rPr>
              <a:t>This allows for initial and wrap-up processing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</a:t>
            </a:r>
            <a:r>
              <a:rPr lang="en-US" altLang="zh-TW" sz="14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{ FS=",";print "NAME    RATE    HOURS"; print ""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{ print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</a:t>
            </a:r>
            <a:r>
              <a:rPr lang="en-US" altLang="zh-TW" sz="2000" dirty="0">
                <a:ea typeface="新細明體" pitchFamily="18" charset="-120"/>
              </a:rPr>
              <a:t>    </a:t>
            </a:r>
            <a:r>
              <a:rPr lang="en-US" altLang="zh-TW" dirty="0">
                <a:ea typeface="新細明體" pitchFamily="18" charset="-120"/>
              </a:rPr>
              <a:t> { print "total number of employees is", NR }</a:t>
            </a:r>
          </a:p>
        </p:txBody>
      </p:sp>
    </p:spTree>
    <p:extLst>
      <p:ext uri="{BB962C8B-B14F-4D97-AF65-F5344CB8AC3E}">
        <p14:creationId xmlns:p14="http://schemas.microsoft.com/office/powerpoint/2010/main" val="10963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'1{print}'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4724400"/>
            <a:ext cx="2895600" cy="1752600"/>
          </a:xfrm>
          <a:prstGeom prst="wedgeRoundRectCallout">
            <a:avLst>
              <a:gd name="adj1" fmla="val -51847"/>
              <a:gd name="adj2" fmla="val -94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C-style conditionals are legal for patterns. What does “1” mean as a C conditional?</a:t>
            </a:r>
          </a:p>
        </p:txBody>
      </p:sp>
    </p:spTree>
    <p:extLst>
      <p:ext uri="{BB962C8B-B14F-4D97-AF65-F5344CB8AC3E}">
        <p14:creationId xmlns:p14="http://schemas.microsoft.com/office/powerpoint/2010/main" val="29084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5943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END { print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ea typeface="新細明體" pitchFamily="18" charset="-120"/>
              </a:rPr>
              <a:t>hrs</a:t>
            </a:r>
            <a:r>
              <a:rPr lang="en-US" altLang="zh-TW" sz="2400" dirty="0"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4887143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hrs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"}</a:t>
            </a:r>
          </a:p>
          <a:p>
            <a:r>
              <a:rPr lang="en-US" altLang="zh-TW" dirty="0"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ea typeface="新細明體" pitchFamily="18" charset="-120"/>
              </a:rPr>
              <a:t>END { print NR,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"average pay is", pay/NR      }</a:t>
            </a:r>
          </a:p>
        </p:txBody>
      </p:sp>
    </p:spTree>
    <p:extLst>
      <p:ext uri="{BB962C8B-B14F-4D97-AF65-F5344CB8AC3E}">
        <p14:creationId xmlns:p14="http://schemas.microsoft.com/office/powerpoint/2010/main" val="19779602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(A little comment about END)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hrs"}</a:t>
            </a:r>
          </a:p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END</a:t>
            </a:r>
            <a:r>
              <a:rPr lang="en-US" altLang="zh-TW" dirty="0">
                <a:ea typeface="新細明體" pitchFamily="18" charset="-120"/>
              </a:rPr>
              <a:t> { print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  <a:endParaRPr lang="en-US" altLang="zh-TW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"average pay is", pay/NR      }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Printing the Last Input Line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Although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 retains its value</a:t>
            </a:r>
            <a:r>
              <a:rPr lang="en-US" altLang="zh-TW" dirty="0">
                <a:ea typeface="新細明體" pitchFamily="18" charset="-120"/>
              </a:rPr>
              <a:t> after the last input line has been read,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$0 does not (on some systems)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 = $0 </a:t>
            </a: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 { print NR ":",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</a:t>
            </a:r>
            <a:r>
              <a:rPr lang="en-US" altLang="zh-TW" dirty="0">
                <a:ea typeface="新細明體" pitchFamily="18" charset="-120"/>
              </a:rPr>
              <a:t> }</a:t>
            </a: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3752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Handling Text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kern="0">
                <a:ea typeface="新細明體" pitchFamily="18" charset="-120"/>
              </a:rPr>
              <a:t>Awk variables can hold strings of characters as well as numbers, and Awk conveniently translates back and forth as needed</a:t>
            </a:r>
          </a:p>
          <a:p>
            <a:pPr>
              <a:spcBef>
                <a:spcPts val="1800"/>
              </a:spcBef>
            </a:pPr>
            <a:r>
              <a:rPr lang="en-US" altLang="zh-TW" kern="0">
                <a:ea typeface="新細明體" pitchFamily="18" charset="-120"/>
              </a:rPr>
              <a:t>The following program finds the employee who is paid the most per hour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>
                <a:ea typeface="新細明體" pitchFamily="18" charset="-120"/>
              </a:rPr>
              <a:t>      $2 &gt; maxrate { maxrate = $2; maxemp = $1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>
                <a:ea typeface="新細明體" pitchFamily="18" charset="-120"/>
              </a:rPr>
              <a:t>      END { print "highest hourly rate:",maxrate,"for",maxemp }</a:t>
            </a:r>
          </a:p>
          <a:p>
            <a:pPr>
              <a:spcBef>
                <a:spcPts val="1800"/>
              </a:spcBef>
            </a:pPr>
            <a:r>
              <a:rPr lang="en-US" altLang="zh-TW" kern="0">
                <a:ea typeface="新細明體" pitchFamily="18" charset="-120"/>
              </a:rPr>
              <a:t>String Concatenation: the space operator</a:t>
            </a:r>
          </a:p>
          <a:p>
            <a:pPr lvl="1"/>
            <a:r>
              <a:rPr lang="en-US" altLang="zh-TW" kern="0">
                <a:ea typeface="新細明體" pitchFamily="18" charset="-120"/>
              </a:rPr>
              <a:t>New strings can be created by combining old ones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>
                <a:ea typeface="新細明體" pitchFamily="18" charset="-120"/>
              </a:rPr>
              <a:t>         { names = names $1 ", 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>
                <a:ea typeface="新細明體" pitchFamily="18" charset="-120"/>
              </a:rPr>
              <a:t>END { print names }</a:t>
            </a:r>
          </a:p>
          <a:p>
            <a:pPr>
              <a:buFont typeface="Monotype Sorts" pitchFamily="2" charset="2"/>
              <a:buNone/>
            </a:pPr>
            <a:endParaRPr lang="en-US" altLang="zh-TW" sz="24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4295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format, val1, val2, val3,</a:t>
            </a:r>
            <a:r>
              <a:rPr lang="en-US" altLang="zh-TW" dirty="0">
                <a:ea typeface="新細明體" pitchFamily="18" charset="-120"/>
              </a:rPr>
              <a:t> … 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"Pay for %-8s is $%6.2f\n",$1,$2*$3}'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6019800"/>
            <a:ext cx="8382000" cy="838200"/>
          </a:xfrm>
          <a:prstGeom prst="wedgeRoundRectCallout">
            <a:avLst>
              <a:gd name="adj1" fmla="val 19264"/>
              <a:gd name="adj2" fmla="val -76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5316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print()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( format, val1, val2, val3,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("Pay for %-8s is $%6.2f\n",$1,$2*$3)}'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1617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print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 err="1">
                <a:solidFill>
                  <a:srgbClr val="333399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&gt;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sz="5400" kern="0" dirty="0">
                <a:solidFill>
                  <a:srgbClr val="0000EE"/>
                </a:solidFill>
                <a:ea typeface="新細明體" pitchFamily="18" charset="-120"/>
              </a:rPr>
              <a:t>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"filename"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Instead of sending output to standard output, you can send it to a file.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dirty="0">
                <a:ea typeface="新細明體" pitchFamily="18" charset="-120"/>
              </a:rPr>
              <a:t> Appends the printed text at the end of the indicated file (if it exists, otherwise it creates it).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 </a:t>
            </a:r>
            <a:r>
              <a:rPr lang="en-US" altLang="zh-TW" dirty="0">
                <a:ea typeface="新細明體" pitchFamily="18" charset="-120"/>
              </a:rPr>
              <a:t>  Behaves in one of 2 ways: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If this is the first time your awk program redirects to this file, it creates a new file containing the printed text.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Otherwise, it appends the printed text into the file.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2 | awk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? '{printf$0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"F"}NR==1{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"-"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cat 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1-2%</a:t>
            </a:r>
          </a:p>
        </p:txBody>
      </p:sp>
    </p:spTree>
    <p:extLst>
      <p:ext uri="{BB962C8B-B14F-4D97-AF65-F5344CB8AC3E}">
        <p14:creationId xmlns:p14="http://schemas.microsoft.com/office/powerpoint/2010/main" val="10040609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An if-else clause:</a:t>
            </a:r>
          </a:p>
          <a:p>
            <a:pPr>
              <a:buFont typeface="Arial" charset="0"/>
              <a:buChar char="•"/>
            </a:pPr>
            <a:endParaRPr lang="en-US" altLang="zh-TW" sz="1100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$2 &gt; 8 { n = n + 1;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END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ea typeface="新細明體" pitchFamily="18" charset="-120"/>
              </a:rPr>
              <a:t> (n &gt; 0)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print n, "employees, total pay is $" pay,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	  "average pay is $" pay/n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{</a:t>
            </a:r>
            <a:r>
              <a:rPr lang="en-US" altLang="zh-TW" dirty="0">
                <a:ea typeface="新細明體" pitchFamily="18" charset="-120"/>
              </a:rPr>
              <a:t>   print "no employees are paid more than $8/hour"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}</a:t>
            </a:r>
          </a:p>
          <a:p>
            <a:pPr lvl="1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002280" y="5562600"/>
            <a:ext cx="6019800" cy="1143000"/>
          </a:xfrm>
          <a:prstGeom prst="wedgeRoundRectCallout">
            <a:avLst>
              <a:gd name="adj1" fmla="val -5199"/>
              <a:gd name="adj2" fmla="val -195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By not putting a comma (“,”) here, the number will go right after the “$”.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11780" y="533400"/>
            <a:ext cx="6019800" cy="1524000"/>
          </a:xfrm>
          <a:prstGeom prst="wedgeRoundRectCallout">
            <a:avLst>
              <a:gd name="adj1" fmla="val 5054"/>
              <a:gd name="adj2" fmla="val 158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pay/n is a numeric computation. Q:How can the numeric answer be used with the string concatenation operator?</a:t>
            </a:r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66700" y="2286000"/>
            <a:ext cx="6477000" cy="1524000"/>
          </a:xfrm>
          <a:prstGeom prst="wedgeRoundRectCallout">
            <a:avLst>
              <a:gd name="adj1" fmla="val -7393"/>
              <a:gd name="adj2" fmla="val -102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A:Awk uses the operator to determine how to treat the operands. In reality everything (even numbers) are </a:t>
            </a:r>
            <a:r>
              <a:rPr lang="en-US" altLang="zh-TW" sz="2800" b="1" dirty="0">
                <a:solidFill>
                  <a:srgbClr val="0070C0"/>
                </a:solidFill>
                <a:ea typeface="新細明體" pitchFamily="18" charset="-120"/>
              </a:rPr>
              <a:t>stored as strings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04800" y="4343400"/>
            <a:ext cx="6477000" cy="2362200"/>
          </a:xfrm>
          <a:prstGeom prst="wedgeRoundRectCallout">
            <a:avLst>
              <a:gd name="adj1" fmla="val 11926"/>
              <a:gd name="adj2" fmla="val -7903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We know that the number </a:t>
            </a:r>
            <a:r>
              <a:rPr lang="en-US" sz="2800" dirty="0">
                <a:solidFill>
                  <a:srgbClr val="00CC99"/>
                </a:solidFill>
              </a:rPr>
              <a:t>4294967295 can be stored in 4 bytes as unsigned </a:t>
            </a:r>
            <a:r>
              <a:rPr lang="en-US" sz="2800" dirty="0" err="1">
                <a:solidFill>
                  <a:srgbClr val="00CC99"/>
                </a:solidFill>
              </a:rPr>
              <a:t>int</a:t>
            </a:r>
            <a:r>
              <a:rPr lang="en-US" sz="2800" dirty="0">
                <a:solidFill>
                  <a:srgbClr val="00CC99"/>
                </a:solidFill>
              </a:rPr>
              <a:t>, but consider: it can also be stored in 11 bytes as a string of ASCII characters (with a '\0' to mark the end): "4294967295".</a:t>
            </a:r>
          </a:p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'{print}'</a:t>
            </a:r>
            <a:r>
              <a:rPr lang="en-US" altLang="zh-TW" sz="2400" dirty="0">
                <a:ea typeface="新細明體" pitchFamily="18" charset="-120"/>
              </a:rPr>
              <a:t> 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480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16764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038600"/>
            <a:ext cx="91440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while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&lt;=$3)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With a break: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(1)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 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+ 1; if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&gt;$3)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4367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40386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19049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for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 </a:t>
            </a:r>
            <a:r>
              <a:rPr lang="nn-NO" altLang="zh-TW" dirty="0">
                <a:latin typeface="Lucida Console" panose="020B0609040504020204" pitchFamily="49" charset="0"/>
                <a:ea typeface="新細明體" pitchFamily="18" charset="-120"/>
              </a:rPr>
              <a:t>(i = 1; i &lt;= $3; i = i + 1)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for loop over an array: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(v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A)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    print A[v]}'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690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14654"/>
            <a:ext cx="9144000" cy="4433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>
                <a:ea typeface="新細明體" pitchFamily="18" charset="-120"/>
              </a:rPr>
              <a:t>: immediately stop processing any more input.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9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1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8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7013</TotalTime>
  <Words>13964</Words>
  <Application>Microsoft Office PowerPoint</Application>
  <PresentationFormat>On-screen Show (4:3)</PresentationFormat>
  <Paragraphs>1721</Paragraphs>
  <Slides>106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8" baseType="lpstr">
      <vt:lpstr>新細明體</vt:lpstr>
      <vt:lpstr>Arial</vt:lpstr>
      <vt:lpstr>Arial Narrow</vt:lpstr>
      <vt:lpstr>Bahnschrift</vt:lpstr>
      <vt:lpstr>High Tower Text</vt:lpstr>
      <vt:lpstr>Lucida Console</vt:lpstr>
      <vt:lpstr>Monotype Sorts</vt:lpstr>
      <vt:lpstr>Symbol</vt:lpstr>
      <vt:lpstr>Times New Roman</vt:lpstr>
      <vt:lpstr>Wingdings</vt:lpstr>
      <vt:lpstr>Default Design</vt:lpstr>
      <vt:lpstr>CISC1480</vt:lpstr>
      <vt:lpstr>And now: awk</vt:lpstr>
      <vt:lpstr>awk</vt:lpstr>
      <vt:lpstr>Development timeline</vt:lpstr>
      <vt:lpstr>Running an AWK Program</vt:lpstr>
      <vt:lpstr>Running an AWK Program</vt:lpstr>
      <vt:lpstr>The Structure of an AWK Program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AWK Variables</vt:lpstr>
      <vt:lpstr>PowerPoint Presentation</vt:lpstr>
      <vt:lpstr>PowerPoint Presentation</vt:lpstr>
      <vt:lpstr>PowerPoint Presentation</vt:lpstr>
      <vt:lpstr>PowerPoint Presentation</vt:lpstr>
      <vt:lpstr>Output Formatting: print vs printf</vt:lpstr>
      <vt:lpstr>Data Validation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Built-in Variables for Separating Things</vt:lpstr>
      <vt:lpstr>PowerPoint Presentation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Built-In Variables</vt:lpstr>
      <vt:lpstr>Operators</vt:lpstr>
      <vt:lpstr>Operators</vt:lpstr>
      <vt:lpstr>Operators</vt:lpstr>
      <vt:lpstr>Awk is Good at Data Validation (證實) </vt:lpstr>
      <vt:lpstr>Awk is Good at Data Validation (證實) </vt:lpstr>
      <vt:lpstr>PowerPoint Presentation</vt:lpstr>
      <vt:lpstr>Data Validation</vt:lpstr>
      <vt:lpstr>Data Validation</vt:lpstr>
      <vt:lpstr>Data Validation</vt:lpstr>
      <vt:lpstr>Data Validation</vt:lpstr>
      <vt:lpstr>Data Validation</vt:lpstr>
      <vt:lpstr>How Awk handles strings vs numbers</vt:lpstr>
      <vt:lpstr>The Pattern Selection Part of the  Pattern/Action Pair: Complex Cases </vt:lpstr>
      <vt:lpstr>The Pattern Selection Part of the  Pattern/Action Pair: Complex Cases </vt:lpstr>
      <vt:lpstr>The Pattern Selection Part: the BEGIN and END Patterns</vt:lpstr>
      <vt:lpstr>Computing with AWK</vt:lpstr>
      <vt:lpstr>Computing with AWK</vt:lpstr>
      <vt:lpstr>(A little comment about END)</vt:lpstr>
      <vt:lpstr>Handling Text</vt:lpstr>
      <vt:lpstr>Keywords  </vt:lpstr>
      <vt:lpstr>PowerPoint Presentation</vt:lpstr>
      <vt:lpstr>PowerPoint Presentation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430</cp:revision>
  <cp:lastPrinted>1999-10-31T21:08:02Z</cp:lastPrinted>
  <dcterms:created xsi:type="dcterms:W3CDTF">1999-08-07T15:16:11Z</dcterms:created>
  <dcterms:modified xsi:type="dcterms:W3CDTF">2023-05-15T01:20:29Z</dcterms:modified>
</cp:coreProperties>
</file>