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</p:sldMasterIdLst>
  <p:notesMasterIdLst>
    <p:notesMasterId r:id="rId139"/>
  </p:notesMasterIdLst>
  <p:handoutMasterIdLst>
    <p:handoutMasterId r:id="rId140"/>
  </p:handoutMasterIdLst>
  <p:sldIdLst>
    <p:sldId id="1107" r:id="rId3"/>
    <p:sldId id="1108" r:id="rId4"/>
    <p:sldId id="1109" r:id="rId5"/>
    <p:sldId id="1110" r:id="rId6"/>
    <p:sldId id="1111" r:id="rId7"/>
    <p:sldId id="1112" r:id="rId8"/>
    <p:sldId id="1113" r:id="rId9"/>
    <p:sldId id="1114" r:id="rId10"/>
    <p:sldId id="1115" r:id="rId11"/>
    <p:sldId id="1116" r:id="rId12"/>
    <p:sldId id="1117" r:id="rId13"/>
    <p:sldId id="1118" r:id="rId14"/>
    <p:sldId id="1119" r:id="rId15"/>
    <p:sldId id="1120" r:id="rId16"/>
    <p:sldId id="1121" r:id="rId17"/>
    <p:sldId id="1122" r:id="rId18"/>
    <p:sldId id="1123" r:id="rId19"/>
    <p:sldId id="1124" r:id="rId20"/>
    <p:sldId id="1125" r:id="rId21"/>
    <p:sldId id="1126" r:id="rId22"/>
    <p:sldId id="1127" r:id="rId23"/>
    <p:sldId id="1128" r:id="rId24"/>
    <p:sldId id="1129" r:id="rId25"/>
    <p:sldId id="1130" r:id="rId26"/>
    <p:sldId id="1131" r:id="rId27"/>
    <p:sldId id="1132" r:id="rId28"/>
    <p:sldId id="1133" r:id="rId29"/>
    <p:sldId id="1134" r:id="rId30"/>
    <p:sldId id="1135" r:id="rId31"/>
    <p:sldId id="1136" r:id="rId32"/>
    <p:sldId id="1137" r:id="rId33"/>
    <p:sldId id="1138" r:id="rId34"/>
    <p:sldId id="1139" r:id="rId35"/>
    <p:sldId id="1140" r:id="rId36"/>
    <p:sldId id="1141" r:id="rId37"/>
    <p:sldId id="1142" r:id="rId38"/>
    <p:sldId id="1143" r:id="rId39"/>
    <p:sldId id="1144" r:id="rId40"/>
    <p:sldId id="1145" r:id="rId41"/>
    <p:sldId id="1146" r:id="rId42"/>
    <p:sldId id="1147" r:id="rId43"/>
    <p:sldId id="776" r:id="rId44"/>
    <p:sldId id="936" r:id="rId45"/>
    <p:sldId id="930" r:id="rId46"/>
    <p:sldId id="1152" r:id="rId47"/>
    <p:sldId id="1153" r:id="rId48"/>
    <p:sldId id="1156" r:id="rId49"/>
    <p:sldId id="1155" r:id="rId50"/>
    <p:sldId id="1157" r:id="rId51"/>
    <p:sldId id="979" r:id="rId52"/>
    <p:sldId id="980" r:id="rId53"/>
    <p:sldId id="932" r:id="rId54"/>
    <p:sldId id="933" r:id="rId55"/>
    <p:sldId id="1017" r:id="rId56"/>
    <p:sldId id="934" r:id="rId57"/>
    <p:sldId id="1018" r:id="rId58"/>
    <p:sldId id="981" r:id="rId59"/>
    <p:sldId id="982" r:id="rId60"/>
    <p:sldId id="906" r:id="rId61"/>
    <p:sldId id="907" r:id="rId62"/>
    <p:sldId id="908" r:id="rId63"/>
    <p:sldId id="909" r:id="rId64"/>
    <p:sldId id="910" r:id="rId65"/>
    <p:sldId id="913" r:id="rId66"/>
    <p:sldId id="1007" r:id="rId67"/>
    <p:sldId id="916" r:id="rId68"/>
    <p:sldId id="917" r:id="rId69"/>
    <p:sldId id="918" r:id="rId70"/>
    <p:sldId id="1012" r:id="rId71"/>
    <p:sldId id="1014" r:id="rId72"/>
    <p:sldId id="1015" r:id="rId73"/>
    <p:sldId id="922" r:id="rId74"/>
    <p:sldId id="983" r:id="rId75"/>
    <p:sldId id="984" r:id="rId76"/>
    <p:sldId id="853" r:id="rId77"/>
    <p:sldId id="1010" r:id="rId78"/>
    <p:sldId id="856" r:id="rId79"/>
    <p:sldId id="855" r:id="rId80"/>
    <p:sldId id="778" r:id="rId81"/>
    <p:sldId id="857" r:id="rId82"/>
    <p:sldId id="985" r:id="rId83"/>
    <p:sldId id="986" r:id="rId84"/>
    <p:sldId id="780" r:id="rId85"/>
    <p:sldId id="781" r:id="rId86"/>
    <p:sldId id="782" r:id="rId87"/>
    <p:sldId id="783" r:id="rId88"/>
    <p:sldId id="1020" r:id="rId89"/>
    <p:sldId id="1023" r:id="rId90"/>
    <p:sldId id="866" r:id="rId91"/>
    <p:sldId id="752" r:id="rId92"/>
    <p:sldId id="733" r:id="rId93"/>
    <p:sldId id="734" r:id="rId94"/>
    <p:sldId id="735" r:id="rId95"/>
    <p:sldId id="736" r:id="rId96"/>
    <p:sldId id="737" r:id="rId97"/>
    <p:sldId id="738" r:id="rId98"/>
    <p:sldId id="739" r:id="rId99"/>
    <p:sldId id="740" r:id="rId100"/>
    <p:sldId id="741" r:id="rId101"/>
    <p:sldId id="742" r:id="rId102"/>
    <p:sldId id="743" r:id="rId103"/>
    <p:sldId id="744" r:id="rId104"/>
    <p:sldId id="745" r:id="rId105"/>
    <p:sldId id="746" r:id="rId106"/>
    <p:sldId id="747" r:id="rId107"/>
    <p:sldId id="865" r:id="rId108"/>
    <p:sldId id="801" r:id="rId109"/>
    <p:sldId id="802" r:id="rId110"/>
    <p:sldId id="803" r:id="rId111"/>
    <p:sldId id="804" r:id="rId112"/>
    <p:sldId id="805" r:id="rId113"/>
    <p:sldId id="806" r:id="rId114"/>
    <p:sldId id="807" r:id="rId115"/>
    <p:sldId id="808" r:id="rId116"/>
    <p:sldId id="879" r:id="rId117"/>
    <p:sldId id="1008" r:id="rId118"/>
    <p:sldId id="880" r:id="rId119"/>
    <p:sldId id="951" r:id="rId120"/>
    <p:sldId id="952" r:id="rId121"/>
    <p:sldId id="953" r:id="rId122"/>
    <p:sldId id="883" r:id="rId123"/>
    <p:sldId id="1030" r:id="rId124"/>
    <p:sldId id="1031" r:id="rId125"/>
    <p:sldId id="1032" r:id="rId126"/>
    <p:sldId id="1033" r:id="rId127"/>
    <p:sldId id="1034" r:id="rId128"/>
    <p:sldId id="1036" r:id="rId129"/>
    <p:sldId id="1035" r:id="rId130"/>
    <p:sldId id="1037" r:id="rId131"/>
    <p:sldId id="1038" r:id="rId132"/>
    <p:sldId id="1039" r:id="rId133"/>
    <p:sldId id="1040" r:id="rId134"/>
    <p:sldId id="1041" r:id="rId135"/>
    <p:sldId id="955" r:id="rId136"/>
    <p:sldId id="956" r:id="rId137"/>
    <p:sldId id="1016" r:id="rId1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6E6E"/>
    <a:srgbClr val="DDDDDD"/>
    <a:srgbClr val="DF6060"/>
    <a:srgbClr val="C0C0C0"/>
    <a:srgbClr val="D97373"/>
    <a:srgbClr val="CA6464"/>
    <a:srgbClr val="7F7F7F"/>
    <a:srgbClr val="00A24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83476" autoAdjust="0"/>
  </p:normalViewPr>
  <p:slideViewPr>
    <p:cSldViewPr>
      <p:cViewPr varScale="1">
        <p:scale>
          <a:sx n="44" d="100"/>
          <a:sy n="44" d="100"/>
        </p:scale>
        <p:origin x="166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8254095-308E-4ACC-BF15-B06B0E9FC4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1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FDC1729-B6B6-4463-8BA6-2B024F5FEC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以分號將兩個指令切開</a:t>
            </a:r>
            <a:r>
              <a:rPr lang="en-US" altLang="zh-TW" dirty="0"/>
              <a:t>(;),</a:t>
            </a:r>
            <a:r>
              <a:rPr lang="zh-TW" altLang="en-US" dirty="0"/>
              <a:t>表示單純照順序執行這兩道指令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96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中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因為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echo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成功執行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故其後面的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(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的東西皆不會被執行</a:t>
            </a:r>
            <a:endParaRPr lang="en-US" altLang="zh-TW" sz="1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中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因為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ech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執行失敗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故其後面的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(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的東西被執行</a:t>
            </a:r>
            <a:endParaRPr lang="en-US" altLang="zh-TW" sz="1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073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altLang="zh-TW" sz="1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ˊ中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明明已經有改變當前目錄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但在跳出括號後</a:t>
            </a:r>
            <a:r>
              <a:rPr lang="en-US" altLang="zh-TW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,</a:t>
            </a:r>
            <a:r>
              <a:rPr lang="zh-TW" altLang="en-US" sz="1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仍回復到原本的目錄</a:t>
            </a:r>
            <a:endParaRPr lang="en-US" altLang="zh-TW" sz="1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8623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在我們執行</a:t>
            </a:r>
            <a:r>
              <a:rPr lang="en-US" altLang="zh-TW" dirty="0"/>
              <a:t>script</a:t>
            </a:r>
            <a:r>
              <a:rPr lang="zh-TW" altLang="en-US" dirty="0"/>
              <a:t>的情況下</a:t>
            </a:r>
            <a:r>
              <a:rPr lang="en-US" altLang="zh-TW" dirty="0"/>
              <a:t>,</a:t>
            </a:r>
            <a:r>
              <a:rPr lang="zh-TW" altLang="en-US" dirty="0"/>
              <a:t>就算裡面的指令有改變目錄</a:t>
            </a:r>
            <a:endParaRPr lang="en-US" altLang="zh-TW" dirty="0"/>
          </a:p>
          <a:p>
            <a:pPr eaLnBrk="1" hangingPunct="1"/>
            <a:r>
              <a:rPr lang="zh-TW" altLang="en-US" dirty="0"/>
              <a:t>但在</a:t>
            </a:r>
            <a:r>
              <a:rPr lang="en-US" altLang="zh-TW" dirty="0"/>
              <a:t>script</a:t>
            </a:r>
            <a:r>
              <a:rPr lang="zh-TW" altLang="en-US" dirty="0"/>
              <a:t>執行完後仍會回復到原本的目錄</a:t>
            </a:r>
            <a:endParaRPr lang="en-US" altLang="zh-TW" dirty="0"/>
          </a:p>
          <a:p>
            <a:pPr eaLnBrk="1" hangingPunct="1"/>
            <a:r>
              <a:rPr lang="zh-TW" altLang="en-US" dirty="0"/>
              <a:t>若想保留改變 就須使用</a:t>
            </a:r>
            <a:r>
              <a:rPr lang="en-US" altLang="zh-TW" dirty="0"/>
              <a:t>source</a:t>
            </a:r>
            <a:r>
              <a:rPr lang="zh-TW" altLang="en-US" dirty="0"/>
              <a:t>加在執行的指令之前</a:t>
            </a:r>
          </a:p>
        </p:txBody>
      </p:sp>
    </p:spTree>
    <p:extLst>
      <p:ext uri="{BB962C8B-B14F-4D97-AF65-F5344CB8AC3E}">
        <p14:creationId xmlns:p14="http://schemas.microsoft.com/office/powerpoint/2010/main" val="297869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20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0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728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2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C1AD033-BB97-4E18-84B5-67B86E97ED80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35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78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刪除在游標前的所有文字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貼上所複製的文字在游標後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將游標移到最前面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將游標移到最後面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Ctrl-G =	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刪除當前指令</a:t>
            </a: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Ctrl-S /Ctrl-R = 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往前尋找</a:t>
            </a: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往反方向尋找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Esc,&lt; / Esc,&gt; = 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跳到檔案的最前面</a:t>
            </a: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最後面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</a:t>
            </a:r>
            <a:r>
              <a:rPr lang="en-US" altLang="zh-TW" sz="1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X,Ctr</a:t>
            </a: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-S = 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保存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Ctr-X, Ctr-C = </a:t>
            </a:r>
            <a:r>
              <a:rPr lang="zh-TW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離開</a:t>
            </a:r>
            <a:endParaRPr lang="en-US" altLang="zh-TW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0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</a:t>
            </a:r>
            <a:r>
              <a:rPr lang="en-US" altLang="zh-TW" dirty="0"/>
              <a:t>&amp;&amp;</a:t>
            </a:r>
            <a:r>
              <a:rPr lang="zh-TW" altLang="en-US" dirty="0"/>
              <a:t>將兩個指令切開成 指令</a:t>
            </a:r>
            <a:r>
              <a:rPr lang="en-US" altLang="zh-TW" dirty="0"/>
              <a:t>1 &amp;&amp; </a:t>
            </a:r>
            <a:r>
              <a:rPr lang="zh-TW" altLang="en-US" dirty="0"/>
              <a:t>指令</a:t>
            </a:r>
            <a:r>
              <a:rPr lang="en-US" altLang="zh-TW" dirty="0"/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指令</a:t>
            </a:r>
            <a:r>
              <a:rPr lang="en-US" altLang="zh-TW" dirty="0"/>
              <a:t>1</a:t>
            </a:r>
            <a:r>
              <a:rPr lang="zh-TW" altLang="en-US" dirty="0"/>
              <a:t>永遠會執行</a:t>
            </a:r>
            <a:r>
              <a:rPr lang="en-US" altLang="zh-TW" dirty="0"/>
              <a:t>,</a:t>
            </a:r>
            <a:r>
              <a:rPr lang="zh-TW" altLang="en-US" dirty="0"/>
              <a:t>而指令</a:t>
            </a:r>
            <a:r>
              <a:rPr lang="en-US" altLang="zh-TW" dirty="0"/>
              <a:t>2</a:t>
            </a:r>
            <a:r>
              <a:rPr lang="zh-TW" altLang="en-US" dirty="0"/>
              <a:t>只會在指令</a:t>
            </a:r>
            <a:r>
              <a:rPr lang="en-US" altLang="zh-TW" dirty="0"/>
              <a:t>1</a:t>
            </a:r>
            <a:r>
              <a:rPr lang="zh-TW" altLang="en-US" dirty="0"/>
              <a:t>成功時才執行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2432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Arial" pitchFamily="34" charset="0"/>
              </a:rPr>
              <a:t>若我們使用</a:t>
            </a:r>
            <a:r>
              <a:rPr lang="en-US" altLang="zh-TW" dirty="0">
                <a:latin typeface="Arial" pitchFamily="34" charset="0"/>
              </a:rPr>
              <a:t>emacs</a:t>
            </a:r>
            <a:r>
              <a:rPr lang="zh-TW" altLang="en-US" dirty="0">
                <a:latin typeface="Arial" pitchFamily="34" charset="0"/>
              </a:rPr>
              <a:t>會發現他會幫我們保存備份檔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名稱後面會加上</a:t>
            </a:r>
            <a:r>
              <a:rPr lang="en-US" altLang="zh-TW" dirty="0">
                <a:latin typeface="Arial" pitchFamily="34" charset="0"/>
              </a:rPr>
              <a:t>”~”</a:t>
            </a:r>
          </a:p>
          <a:p>
            <a:r>
              <a:rPr lang="zh-TW" altLang="en-US" dirty="0">
                <a:latin typeface="Arial" pitchFamily="34" charset="0"/>
              </a:rPr>
              <a:t>相似地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若</a:t>
            </a:r>
            <a:r>
              <a:rPr lang="en-US" altLang="zh-TW" dirty="0">
                <a:latin typeface="Arial" pitchFamily="34" charset="0"/>
              </a:rPr>
              <a:t>emacs</a:t>
            </a:r>
            <a:r>
              <a:rPr lang="zh-TW" altLang="en-US" dirty="0">
                <a:latin typeface="Arial" pitchFamily="34" charset="0"/>
              </a:rPr>
              <a:t> </a:t>
            </a:r>
            <a:r>
              <a:rPr lang="en-US" altLang="zh-TW" dirty="0">
                <a:latin typeface="Arial" pitchFamily="34" charset="0"/>
              </a:rPr>
              <a:t>crash</a:t>
            </a:r>
            <a:r>
              <a:rPr lang="zh-TW" altLang="en-US" dirty="0">
                <a:latin typeface="Arial" pitchFamily="34" charset="0"/>
              </a:rPr>
              <a:t>掉</a:t>
            </a:r>
            <a:r>
              <a:rPr lang="en-US" altLang="zh-TW" dirty="0">
                <a:latin typeface="Arial" pitchFamily="34" charset="0"/>
              </a:rPr>
              <a:t>,</a:t>
            </a:r>
            <a:r>
              <a:rPr lang="zh-TW" altLang="en-US" dirty="0">
                <a:latin typeface="Arial" pitchFamily="34" charset="0"/>
              </a:rPr>
              <a:t>則會產生</a:t>
            </a:r>
            <a:r>
              <a:rPr lang="en-US" altLang="zh-TW" dirty="0">
                <a:latin typeface="Arial" pitchFamily="34" charset="0"/>
              </a:rPr>
              <a:t>#</a:t>
            </a:r>
            <a:r>
              <a:rPr lang="zh-TW" altLang="en-US" dirty="0">
                <a:latin typeface="Arial" pitchFamily="34" charset="0"/>
              </a:rPr>
              <a:t>在開頭的檔案</a:t>
            </a:r>
          </a:p>
        </p:txBody>
      </p:sp>
    </p:spTree>
    <p:extLst>
      <p:ext uri="{BB962C8B-B14F-4D97-AF65-F5344CB8AC3E}">
        <p14:creationId xmlns:p14="http://schemas.microsoft.com/office/powerpoint/2010/main" val="3167813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sort 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Poor Richard" panose="02080502050505020702" pitchFamily="18" charset="0"/>
                <a:ea typeface="新細明體" panose="02020500000000000000" pitchFamily="18" charset="-120"/>
              </a:rPr>
              <a:t>(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-</a:t>
            </a:r>
            <a:r>
              <a:rPr kumimoji="1" lang="en-US" altLang="zh-TW" sz="1800" b="0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rgksR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Poor Richard" panose="02080502050505020702" pitchFamily="18" charset="0"/>
                <a:ea typeface="新細明體" panose="02020500000000000000" pitchFamily="18" charset="-120"/>
              </a:rPr>
              <a:t>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排序檔案中的列</a:t>
            </a:r>
            <a:endParaRPr kumimoji="1" lang="en-US" altLang="zh-TW" sz="18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1800" b="1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uniq</a:t>
            </a: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-c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刪除重複的列</a:t>
            </a:r>
            <a:endParaRPr kumimoji="1" lang="en-US" altLang="zh-TW" sz="18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tr 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-dc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替代或刪除某字元</a:t>
            </a:r>
            <a:endParaRPr kumimoji="1" lang="en-US" altLang="zh-TW" sz="18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expr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從參數計算一個運算式</a:t>
            </a:r>
            <a:endParaRPr kumimoji="1" lang="en-US" altLang="zh-TW" sz="1800" b="0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en-US" altLang="zh-TW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seq</a:t>
            </a:r>
            <a:r>
              <a:rPr kumimoji="1" lang="en-US" altLang="zh-TW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新細明體" panose="02020500000000000000" pitchFamily="18" charset="-120"/>
              </a:rPr>
              <a:t>      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製作一系列的數值</a:t>
            </a:r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43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39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-r </a:t>
            </a:r>
            <a:r>
              <a:rPr lang="zh-TW" altLang="en-US" dirty="0"/>
              <a:t>反向排列</a:t>
            </a:r>
            <a:endParaRPr lang="en-US" altLang="zh-TW" dirty="0"/>
          </a:p>
          <a:p>
            <a:r>
              <a:rPr lang="en-US" altLang="zh-TW" dirty="0"/>
              <a:t>-k </a:t>
            </a:r>
            <a:r>
              <a:rPr lang="zh-TW" altLang="en-US" dirty="0"/>
              <a:t>可以根據不同域進行排列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5759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-g</a:t>
            </a:r>
            <a:r>
              <a:rPr lang="zh-TW" altLang="en-US" dirty="0"/>
              <a:t>使用數值排列</a:t>
            </a:r>
            <a:r>
              <a:rPr lang="en-US" altLang="zh-TW" dirty="0"/>
              <a:t>(</a:t>
            </a:r>
            <a:r>
              <a:rPr lang="zh-TW" altLang="en-US" dirty="0"/>
              <a:t>否則</a:t>
            </a:r>
            <a:r>
              <a:rPr lang="en-US" altLang="zh-TW" dirty="0"/>
              <a:t>10</a:t>
            </a:r>
            <a:r>
              <a:rPr lang="zh-TW" altLang="en-US" dirty="0"/>
              <a:t>會排在</a:t>
            </a:r>
            <a:r>
              <a:rPr lang="en-US" altLang="zh-TW" dirty="0"/>
              <a:t>2</a:t>
            </a:r>
            <a:r>
              <a:rPr lang="zh-TW" altLang="en-US" dirty="0"/>
              <a:t>前面</a:t>
            </a:r>
            <a:r>
              <a:rPr lang="en-US" altLang="zh-TW" dirty="0"/>
              <a:t>,</a:t>
            </a:r>
            <a:r>
              <a:rPr lang="zh-TW" altLang="en-US" dirty="0"/>
              <a:t>因為</a:t>
            </a:r>
            <a:r>
              <a:rPr lang="en-US" altLang="zh-TW" dirty="0"/>
              <a:t>10</a:t>
            </a:r>
            <a:r>
              <a:rPr lang="zh-TW" altLang="en-US" dirty="0"/>
              <a:t>的開頭為</a:t>
            </a:r>
            <a:r>
              <a:rPr lang="en-US" altLang="zh-TW" dirty="0"/>
              <a:t>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6797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zh-TW" altLang="en-US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如果我們在針對某個域作排列後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有順序相同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要再根據另一個域去分順序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則使用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1200" b="0" kern="0" dirty="0" err="1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“sort -k2 | sort –sk3” 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根據第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個域去排序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若有相同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再根據第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個域做排序</a:t>
            </a:r>
            <a:r>
              <a:rPr lang="en-US" altLang="zh-TW" sz="12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b="0" kern="0" dirty="0">
              <a:solidFill>
                <a:srgbClr val="D9737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3608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-R</a:t>
            </a:r>
            <a:r>
              <a:rPr lang="zh-TW" altLang="en-US" dirty="0"/>
              <a:t>用隨機順序做排序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8737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50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89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83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uniq</a:t>
            </a:r>
            <a:r>
              <a:rPr lang="zh-TW" altLang="en-US" dirty="0"/>
              <a:t>會刪除掉重複的</a:t>
            </a:r>
            <a:endParaRPr lang="en-US" altLang="zh-TW" dirty="0"/>
          </a:p>
          <a:p>
            <a:r>
              <a:rPr lang="zh-TW" altLang="en-US" dirty="0"/>
              <a:t>但注意只會刪除該列之前一列與其重複的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084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8994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5366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uniq</a:t>
            </a:r>
            <a:r>
              <a:rPr lang="zh-TW" altLang="en-US" dirty="0"/>
              <a:t>會刪除掉重複的</a:t>
            </a:r>
            <a:endParaRPr lang="en-US" altLang="zh-TW" dirty="0"/>
          </a:p>
          <a:p>
            <a:r>
              <a:rPr lang="zh-TW" altLang="en-US" dirty="0"/>
              <a:t>但注意只會刪除該列之前一列與其重複的</a:t>
            </a:r>
          </a:p>
          <a:p>
            <a:r>
              <a:rPr lang="zh-TW" altLang="en-US" dirty="0"/>
              <a:t>因為這樣的特性</a:t>
            </a:r>
            <a:r>
              <a:rPr lang="en-US" altLang="zh-TW" dirty="0"/>
              <a:t>,</a:t>
            </a:r>
            <a:r>
              <a:rPr lang="zh-TW" altLang="en-US" dirty="0"/>
              <a:t>我們通常會搭配</a:t>
            </a:r>
            <a:r>
              <a:rPr lang="en-US" altLang="zh-TW" dirty="0"/>
              <a:t>sort</a:t>
            </a:r>
            <a:r>
              <a:rPr lang="zh-TW" altLang="en-US" dirty="0"/>
              <a:t>一起使用</a:t>
            </a:r>
            <a:r>
              <a:rPr lang="en-US" altLang="zh-TW" dirty="0"/>
              <a:t>,</a:t>
            </a:r>
            <a:r>
              <a:rPr lang="zh-TW" altLang="en-US" dirty="0"/>
              <a:t>使相同的排列在一起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7344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57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14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58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77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如果要使用</a:t>
            </a:r>
            <a:r>
              <a:rPr lang="en-US" altLang="zh-TW" dirty="0"/>
              <a:t>tr</a:t>
            </a:r>
            <a:r>
              <a:rPr lang="zh-TW" altLang="en-US" dirty="0"/>
              <a:t>當取代功能</a:t>
            </a:r>
            <a:r>
              <a:rPr lang="en-US" altLang="zh-TW" dirty="0"/>
              <a:t>,</a:t>
            </a:r>
            <a:r>
              <a:rPr lang="zh-TW" altLang="en-US" dirty="0"/>
              <a:t>則須輸入兩個參數</a:t>
            </a:r>
            <a:endParaRPr lang="en-US" altLang="zh-TW" dirty="0"/>
          </a:p>
          <a:p>
            <a:r>
              <a:rPr lang="zh-TW" altLang="en-US" dirty="0"/>
              <a:t>而第一個參數會被取代成第二個參數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1" dirty="0">
                <a:cs typeface="Arial" pitchFamily="34" charset="0"/>
              </a:rPr>
              <a:t>%</a:t>
            </a:r>
            <a:r>
              <a:rPr lang="en-US" altLang="zh-TW" b="1" dirty="0">
                <a:latin typeface="High Tower Text" pitchFamily="18" charset="0"/>
              </a:rPr>
              <a:t> cat jekyll.txt | tr “a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z” “A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Z” </a:t>
            </a:r>
            <a:r>
              <a:rPr lang="en-US" altLang="zh-TW" sz="1100" dirty="0"/>
              <a:t>&gt;</a:t>
            </a:r>
            <a:r>
              <a:rPr lang="en-US" altLang="zh-TW" b="1" dirty="0">
                <a:latin typeface="High Tower Text" pitchFamily="18" charset="0"/>
              </a:rPr>
              <a:t> jekyll_up.txt</a:t>
            </a:r>
            <a:r>
              <a:rPr lang="zh-TW" altLang="en-US" b="1" dirty="0">
                <a:latin typeface="High Tower Text" pitchFamily="18" charset="0"/>
              </a:rPr>
              <a:t>的例子將小寫換成大寫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54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如果要刪除字元</a:t>
            </a:r>
            <a:r>
              <a:rPr lang="en-US" altLang="zh-TW" dirty="0"/>
              <a:t>,</a:t>
            </a:r>
            <a:r>
              <a:rPr lang="zh-TW" altLang="en-US" dirty="0"/>
              <a:t>則加</a:t>
            </a:r>
            <a:r>
              <a:rPr lang="en-US" altLang="zh-TW" dirty="0"/>
              <a:t>-d</a:t>
            </a:r>
            <a:r>
              <a:rPr lang="zh-TW" altLang="en-US" dirty="0"/>
              <a:t>的旗標</a:t>
            </a:r>
            <a:r>
              <a:rPr lang="en-US" altLang="zh-TW" dirty="0"/>
              <a:t>,</a:t>
            </a:r>
            <a:r>
              <a:rPr lang="zh-TW" altLang="en-US" dirty="0"/>
              <a:t>則會刪除皆在後面的參數所指定的字元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</a:t>
            </a:r>
            <a:r>
              <a:rPr lang="en-US" altLang="zh-TW" sz="1100" b="1" dirty="0"/>
              <a:t>%</a:t>
            </a:r>
            <a:r>
              <a:rPr lang="en-US" altLang="zh-TW" b="1" dirty="0">
                <a:latin typeface="High Tower Text" pitchFamily="18" charset="0"/>
              </a:rPr>
              <a:t> tr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b="1" dirty="0">
                <a:latin typeface="High Tower Text" pitchFamily="18" charset="0"/>
              </a:rPr>
              <a:t> “\n” </a:t>
            </a:r>
            <a:r>
              <a:rPr lang="en-US" altLang="zh-TW" sz="1100" b="1" dirty="0"/>
              <a:t>&lt;</a:t>
            </a:r>
            <a:r>
              <a:rPr lang="en-US" altLang="zh-TW" b="1" dirty="0">
                <a:latin typeface="High Tower Text" pitchFamily="18" charset="0"/>
              </a:rPr>
              <a:t> jekyll.txt </a:t>
            </a:r>
            <a:r>
              <a:rPr lang="en-US" altLang="zh-TW" sz="1100" b="1" dirty="0"/>
              <a:t>&gt; </a:t>
            </a:r>
            <a:r>
              <a:rPr lang="en-US" altLang="zh-TW" b="1" dirty="0" err="1">
                <a:latin typeface="High Tower Text" pitchFamily="18" charset="0"/>
              </a:rPr>
              <a:t>jekyll.oneline</a:t>
            </a:r>
            <a:r>
              <a:rPr lang="zh-TW" altLang="en-US" b="1" dirty="0">
                <a:latin typeface="High Tower Text" pitchFamily="18" charset="0"/>
              </a:rPr>
              <a:t> 刪除換行符號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736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</a:t>
            </a:r>
            <a:r>
              <a:rPr lang="zh-TW" altLang="en-US" dirty="0"/>
              <a:t>刪除字元的功能再搭配</a:t>
            </a:r>
            <a:r>
              <a:rPr lang="en-US" altLang="zh-TW" dirty="0"/>
              <a:t>-c</a:t>
            </a:r>
            <a:r>
              <a:rPr lang="zh-TW" altLang="en-US" dirty="0"/>
              <a:t>的旗標</a:t>
            </a:r>
            <a:r>
              <a:rPr lang="en-US" altLang="zh-TW" dirty="0"/>
              <a:t>,</a:t>
            </a:r>
            <a:r>
              <a:rPr lang="zh-TW" altLang="en-US" dirty="0"/>
              <a:t>則可使用反向刪除的方法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</a:t>
            </a:r>
            <a:r>
              <a:rPr lang="en-US" altLang="zh-TW" sz="1200" b="1" dirty="0"/>
              <a:t>%</a:t>
            </a:r>
            <a:r>
              <a:rPr lang="en-US" altLang="zh-TW" b="1" dirty="0">
                <a:latin typeface="High Tower Text" pitchFamily="18" charset="0"/>
              </a:rPr>
              <a:t> tr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sz="1200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sz="1200" b="1" dirty="0">
                <a:solidFill>
                  <a:srgbClr val="00B050"/>
                </a:solidFill>
                <a:latin typeface="Times New Roman" pitchFamily="18" charset="0"/>
              </a:rPr>
              <a:t>-</a:t>
            </a:r>
            <a:r>
              <a:rPr lang="en-US" altLang="zh-TW" sz="1200" b="1" dirty="0">
                <a:solidFill>
                  <a:srgbClr val="00B050"/>
                </a:solidFill>
                <a:latin typeface="High Tower Text" pitchFamily="18" charset="0"/>
              </a:rPr>
              <a:t>c</a:t>
            </a:r>
            <a:r>
              <a:rPr lang="en-US" altLang="zh-TW" sz="1200" b="1" dirty="0">
                <a:latin typeface="High Tower Text" pitchFamily="18" charset="0"/>
              </a:rPr>
              <a:t> “a</a:t>
            </a:r>
            <a:r>
              <a:rPr lang="en-US" altLang="zh-TW" sz="1200" b="1" dirty="0">
                <a:latin typeface="Times New Roman" pitchFamily="18" charset="0"/>
              </a:rPr>
              <a:t>-</a:t>
            </a:r>
            <a:r>
              <a:rPr lang="en-US" altLang="zh-TW" sz="1200" b="1" dirty="0" err="1">
                <a:latin typeface="High Tower Text" pitchFamily="18" charset="0"/>
              </a:rPr>
              <a:t>zA</a:t>
            </a:r>
            <a:r>
              <a:rPr lang="en-US" altLang="zh-TW" sz="1200" b="1" dirty="0">
                <a:latin typeface="Times New Roman" pitchFamily="18" charset="0"/>
              </a:rPr>
              <a:t>-</a:t>
            </a:r>
            <a:r>
              <a:rPr lang="en-US" altLang="zh-TW" sz="1200" b="1" dirty="0">
                <a:latin typeface="High Tower Text" pitchFamily="18" charset="0"/>
              </a:rPr>
              <a:t>Z</a:t>
            </a:r>
            <a:r>
              <a:rPr lang="en-US" altLang="zh-TW" sz="1200" b="1" dirty="0">
                <a:latin typeface="Bookman Old Style" pitchFamily="18" charset="0"/>
              </a:rPr>
              <a:t> </a:t>
            </a:r>
            <a:r>
              <a:rPr lang="en-US" altLang="zh-TW" sz="1200" b="1" dirty="0"/>
              <a:t>\</a:t>
            </a:r>
            <a:r>
              <a:rPr lang="en-US" altLang="zh-TW" sz="1200" b="1" dirty="0">
                <a:latin typeface="High Tower Text" pitchFamily="18" charset="0"/>
              </a:rPr>
              <a:t>n” </a:t>
            </a:r>
            <a:r>
              <a:rPr lang="en-US" altLang="zh-TW" sz="1100" dirty="0"/>
              <a:t>&lt;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sz="1100" dirty="0"/>
              <a:t>&gt;</a:t>
            </a:r>
            <a:r>
              <a:rPr lang="en-US" altLang="zh-TW" sz="1200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jekyll.words</a:t>
            </a:r>
            <a:r>
              <a:rPr lang="zh-TW" altLang="en-US" b="1" dirty="0">
                <a:latin typeface="High Tower Text" pitchFamily="18" charset="0"/>
              </a:rPr>
              <a:t> 刪除除了</a:t>
            </a:r>
            <a:r>
              <a:rPr lang="en-US" altLang="zh-TW" sz="1200" b="1" dirty="0">
                <a:latin typeface="High Tower Text" pitchFamily="18" charset="0"/>
              </a:rPr>
              <a:t>a</a:t>
            </a:r>
            <a:r>
              <a:rPr lang="en-US" altLang="zh-TW" sz="1200" b="1" dirty="0">
                <a:latin typeface="Times New Roman" pitchFamily="18" charset="0"/>
              </a:rPr>
              <a:t>-</a:t>
            </a:r>
            <a:r>
              <a:rPr lang="en-US" altLang="zh-TW" sz="1200" b="1" dirty="0" err="1">
                <a:latin typeface="High Tower Text" pitchFamily="18" charset="0"/>
              </a:rPr>
              <a:t>zA</a:t>
            </a:r>
            <a:r>
              <a:rPr lang="en-US" altLang="zh-TW" sz="1200" b="1" dirty="0">
                <a:latin typeface="Times New Roman" pitchFamily="18" charset="0"/>
              </a:rPr>
              <a:t>-</a:t>
            </a:r>
            <a:r>
              <a:rPr lang="en-US" altLang="zh-TW" sz="1200" b="1" dirty="0">
                <a:latin typeface="High Tower Text" pitchFamily="18" charset="0"/>
              </a:rPr>
              <a:t>Z</a:t>
            </a:r>
            <a:r>
              <a:rPr lang="en-US" altLang="zh-TW" sz="1200" b="1" dirty="0">
                <a:latin typeface="Bookman Old Style" pitchFamily="18" charset="0"/>
              </a:rPr>
              <a:t> </a:t>
            </a:r>
            <a:r>
              <a:rPr lang="en-US" altLang="zh-TW" sz="1200" b="1" dirty="0"/>
              <a:t>\</a:t>
            </a:r>
            <a:r>
              <a:rPr lang="en-US" altLang="zh-TW" sz="1200" b="1" dirty="0">
                <a:latin typeface="High Tower Text" pitchFamily="18" charset="0"/>
              </a:rPr>
              <a:t>n</a:t>
            </a:r>
            <a:r>
              <a:rPr lang="zh-TW" altLang="en-US" sz="1200" b="1" dirty="0">
                <a:latin typeface="High Tower Text" pitchFamily="18" charset="0"/>
              </a:rPr>
              <a:t>以外的字元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305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dirty="0">
                <a:solidFill>
                  <a:srgbClr val="000000"/>
                </a:solidFill>
              </a:rPr>
              <a:t>%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1100" dirty="0">
                <a:solidFill>
                  <a:srgbClr val="000000"/>
                </a:solidFill>
              </a:rPr>
              <a:t>&gt;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  <a:r>
              <a:rPr lang="zh-TW" altLang="en-US" sz="1200" dirty="0">
                <a:solidFill>
                  <a:srgbClr val="000000"/>
                </a:solidFill>
                <a:latin typeface="High Tower Text" pitchFamily="18" charset="0"/>
              </a:rPr>
              <a:t>的大小寫問題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zh-TW" altLang="en-US" sz="1200" dirty="0">
                <a:solidFill>
                  <a:srgbClr val="000000"/>
                </a:solidFill>
                <a:latin typeface="High Tower Text" pitchFamily="18" charset="0"/>
              </a:rPr>
              <a:t>可以由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tr “a</a:t>
            </a:r>
            <a:r>
              <a:rPr lang="en-US" altLang="zh-TW" sz="12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z” “A</a:t>
            </a:r>
            <a:r>
              <a:rPr lang="en-US" altLang="zh-TW" sz="12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12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Z” </a:t>
            </a:r>
            <a:r>
              <a:rPr lang="zh-TW" altLang="en-US" sz="12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來解決</a:t>
            </a: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519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sz="1200" kern="0" dirty="0">
                <a:solidFill>
                  <a:srgbClr val="00CC00"/>
                </a:solidFill>
                <a:latin typeface="High Tower Text" pitchFamily="18" charset="0"/>
              </a:rPr>
              <a:t>\,</a:t>
            </a:r>
            <a:r>
              <a:rPr lang="zh-TW" altLang="en-US" sz="1200" kern="0" dirty="0">
                <a:solidFill>
                  <a:srgbClr val="00CC00"/>
                </a:solidFill>
                <a:latin typeface="High Tower Text" pitchFamily="18" charset="0"/>
              </a:rPr>
              <a:t>可讓使用者在輸入指令的時候</a:t>
            </a:r>
            <a:r>
              <a:rPr lang="en-US" altLang="zh-TW" sz="1200" kern="0" dirty="0">
                <a:solidFill>
                  <a:srgbClr val="00CC00"/>
                </a:solidFill>
                <a:latin typeface="High Tower Text" pitchFamily="18" charset="0"/>
              </a:rPr>
              <a:t>,</a:t>
            </a:r>
            <a:r>
              <a:rPr lang="zh-TW" altLang="en-US" sz="1200" kern="0" dirty="0">
                <a:solidFill>
                  <a:srgbClr val="00CC00"/>
                </a:solidFill>
                <a:latin typeface="High Tower Text" pitchFamily="18" charset="0"/>
              </a:rPr>
              <a:t>可以按</a:t>
            </a:r>
            <a:r>
              <a:rPr lang="en-US" altLang="zh-TW" sz="1200" kern="0" dirty="0">
                <a:solidFill>
                  <a:srgbClr val="00CC00"/>
                </a:solidFill>
                <a:latin typeface="High Tower Text" pitchFamily="18" charset="0"/>
              </a:rPr>
              <a:t>Enter</a:t>
            </a:r>
            <a:r>
              <a:rPr lang="zh-TW" altLang="en-US" sz="1200" kern="0" dirty="0">
                <a:solidFill>
                  <a:srgbClr val="00CC00"/>
                </a:solidFill>
                <a:latin typeface="High Tower Text" pitchFamily="18" charset="0"/>
              </a:rPr>
              <a:t>也不會結束當前指令列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1658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  <a:r>
              <a:rPr lang="en-US" altLang="zh-TW" dirty="0"/>
              <a:t>tr</a:t>
            </a:r>
            <a:r>
              <a:rPr lang="zh-TW" altLang="en-US" dirty="0"/>
              <a:t>的參數是</a:t>
            </a:r>
            <a:r>
              <a:rPr lang="en-US" altLang="zh-TW" dirty="0"/>
              <a:t>list</a:t>
            </a:r>
            <a:r>
              <a:rPr lang="zh-TW" altLang="en-US" dirty="0"/>
              <a:t>的格式</a:t>
            </a:r>
            <a:r>
              <a:rPr lang="en-US" altLang="zh-TW" dirty="0"/>
              <a:t>,</a:t>
            </a:r>
            <a:r>
              <a:rPr lang="zh-TW" altLang="en-US" dirty="0"/>
              <a:t>而不是</a:t>
            </a:r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85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因為是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 &amp;&amp; D</a:t>
            </a:r>
          </a:p>
          <a:p>
            <a:r>
              <a:rPr lang="zh-TW" altLang="en-US" sz="1200" b="0" dirty="0">
                <a:solidFill>
                  <a:srgbClr val="000000"/>
                </a:solidFill>
                <a:latin typeface="Times New Roman" pitchFamily="18" charset="0"/>
              </a:rPr>
              <a:t>所以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為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 true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Times New Roman" pitchFamily="18" charset="0"/>
              </a:rPr>
              <a:t>而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TW" altLang="en-US" sz="1200" b="0" dirty="0">
                <a:solidFill>
                  <a:srgbClr val="000000"/>
                </a:solidFill>
                <a:latin typeface="Times New Roman" pitchFamily="18" charset="0"/>
              </a:rPr>
              <a:t>為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true &amp;&amp; true &amp;&amp; false 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 此時我們知道最終答案為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所以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不會被執行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5044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73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16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74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2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expr</a:t>
            </a:r>
            <a:r>
              <a:rPr lang="zh-TW" altLang="en-US" dirty="0"/>
              <a:t>指令對空格十分敏感</a:t>
            </a:r>
            <a:r>
              <a:rPr lang="en-US" altLang="zh-TW" dirty="0"/>
              <a:t>,</a:t>
            </a:r>
            <a:r>
              <a:rPr lang="zh-TW" altLang="en-US" dirty="0"/>
              <a:t>記得使用空格來分割參數</a:t>
            </a:r>
            <a:endParaRPr lang="en-US" altLang="zh-TW" dirty="0"/>
          </a:p>
          <a:p>
            <a:r>
              <a:rPr lang="zh-TW" altLang="en-US" dirty="0"/>
              <a:t>而*是特殊字元</a:t>
            </a:r>
            <a:r>
              <a:rPr lang="en-US" altLang="zh-TW" dirty="0"/>
              <a:t>,</a:t>
            </a:r>
            <a:r>
              <a:rPr lang="zh-TW" altLang="en-US" dirty="0"/>
              <a:t>需要</a:t>
            </a:r>
            <a:r>
              <a:rPr lang="en-US" altLang="zh-TW" dirty="0"/>
              <a:t>\*</a:t>
            </a:r>
            <a:r>
              <a:rPr lang="zh-TW" altLang="en-US" dirty="0"/>
              <a:t>的用法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960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353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9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seq</a:t>
            </a:r>
            <a:r>
              <a:rPr lang="zh-TW" altLang="en-US" dirty="0"/>
              <a:t>如果只有一個參數</a:t>
            </a:r>
            <a:r>
              <a:rPr lang="en-US" altLang="zh-TW" dirty="0"/>
              <a:t>,</a:t>
            </a:r>
            <a:r>
              <a:rPr lang="zh-TW" altLang="en-US" dirty="0"/>
              <a:t>則意思是從</a:t>
            </a:r>
            <a:r>
              <a:rPr lang="en-US" altLang="zh-TW" dirty="0"/>
              <a:t>1</a:t>
            </a:r>
            <a:r>
              <a:rPr lang="zh-TW" altLang="en-US" dirty="0"/>
              <a:t>數到該參數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seq</a:t>
            </a:r>
            <a:r>
              <a:rPr lang="zh-TW" altLang="en-US" dirty="0"/>
              <a:t>如果有兩個參數</a:t>
            </a:r>
            <a:r>
              <a:rPr lang="en-US" altLang="zh-TW" dirty="0"/>
              <a:t>,</a:t>
            </a:r>
            <a:r>
              <a:rPr lang="zh-TW" altLang="en-US" dirty="0"/>
              <a:t>則意思是從第一個數到第二個參數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seq</a:t>
            </a:r>
            <a:r>
              <a:rPr lang="zh-TW" altLang="en-US" dirty="0"/>
              <a:t>如果有三個參數</a:t>
            </a:r>
            <a:r>
              <a:rPr lang="en-US" altLang="zh-TW" dirty="0"/>
              <a:t>,</a:t>
            </a:r>
            <a:r>
              <a:rPr lang="zh-TW" altLang="en-US" dirty="0"/>
              <a:t>則意思是從第一個數到第二個參數</a:t>
            </a:r>
            <a:r>
              <a:rPr lang="en-US" altLang="zh-TW" dirty="0"/>
              <a:t>,</a:t>
            </a:r>
            <a:r>
              <a:rPr lang="zh-TW" altLang="en-US" dirty="0"/>
              <a:t>間隔為第三個參數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966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87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052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88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576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which</a:t>
            </a:r>
            <a:r>
              <a:rPr lang="zh-TW" altLang="en-US" dirty="0"/>
              <a:t>指令指出你在哪裡可以找到可執行的指定指令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90433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90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當我們要執行</a:t>
            </a:r>
            <a:r>
              <a:rPr lang="en-US" altLang="zh-TW" dirty="0">
                <a:latin typeface="Arial" panose="020B0604020202020204" pitchFamily="34" charset="0"/>
              </a:rPr>
              <a:t>scripts</a:t>
            </a:r>
            <a:r>
              <a:rPr lang="zh-TW" altLang="en-US" dirty="0">
                <a:latin typeface="Arial" panose="020B0604020202020204" pitchFamily="34" charset="0"/>
              </a:rPr>
              <a:t>用</a:t>
            </a:r>
            <a:r>
              <a:rPr lang="en-US" altLang="zh-TW" dirty="0">
                <a:latin typeface="Arial" panose="020B0604020202020204" pitchFamily="34" charset="0"/>
              </a:rPr>
              <a:t>./</a:t>
            </a:r>
            <a:r>
              <a:rPr lang="zh-TW" altLang="en-US" dirty="0">
                <a:latin typeface="Arial" panose="020B0604020202020204" pitchFamily="34" charset="0"/>
              </a:rPr>
              <a:t>表示它在當前的目錄</a:t>
            </a:r>
          </a:p>
        </p:txBody>
      </p:sp>
    </p:spTree>
    <p:extLst>
      <p:ext uri="{BB962C8B-B14F-4D97-AF65-F5344CB8AC3E}">
        <p14:creationId xmlns:p14="http://schemas.microsoft.com/office/powerpoint/2010/main" val="71737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與上一個例子同理</a:t>
            </a:r>
            <a:endParaRPr lang="en-US" altLang="zh-TW" dirty="0"/>
          </a:p>
          <a:p>
            <a:r>
              <a:rPr lang="zh-TW" altLang="en-US" dirty="0"/>
              <a:t>因為是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 &amp;&amp; D</a:t>
            </a:r>
          </a:p>
          <a:p>
            <a:r>
              <a:rPr lang="zh-TW" altLang="en-US" sz="1200" b="0" dirty="0">
                <a:solidFill>
                  <a:srgbClr val="000000"/>
                </a:solidFill>
                <a:latin typeface="Times New Roman" pitchFamily="18" charset="0"/>
              </a:rPr>
              <a:t>所以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為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 true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Times New Roman" pitchFamily="18" charset="0"/>
              </a:rPr>
              <a:t>而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9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TW" altLang="en-US" sz="1200" b="0" dirty="0">
                <a:solidFill>
                  <a:srgbClr val="000000"/>
                </a:solidFill>
                <a:latin typeface="Times New Roman" pitchFamily="18" charset="0"/>
              </a:rPr>
              <a:t>為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true &amp;&amp; true &amp;&amp; false </a:t>
            </a:r>
            <a:r>
              <a:rPr lang="en-US" altLang="zh-TW" sz="12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 此時我們知道最終答案為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所以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zh-TW" altLang="en-US" sz="1200" dirty="0">
                <a:solidFill>
                  <a:srgbClr val="FF0000"/>
                </a:solidFill>
                <a:latin typeface="Times New Roman" pitchFamily="18" charset="0"/>
              </a:rPr>
              <a:t>不會被執行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7187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7FD91F9-D54D-4811-A061-3C5C1AC0B32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23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8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BEAF48C6-F1B0-474E-B992-D0F8ACF4E64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93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83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293F385-07E6-49EB-9205-95A9478C0F4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但為什麼我們的系統不能自己默認該</a:t>
            </a:r>
            <a:r>
              <a:rPr lang="en-US" altLang="zh-TW" dirty="0">
                <a:latin typeface="Arial" panose="020B0604020202020204" pitchFamily="34" charset="0"/>
              </a:rPr>
              <a:t>scripts</a:t>
            </a:r>
            <a:r>
              <a:rPr lang="zh-TW" altLang="en-US" dirty="0">
                <a:latin typeface="Arial" panose="020B0604020202020204" pitchFamily="34" charset="0"/>
              </a:rPr>
              <a:t>在當前的目錄呢</a:t>
            </a:r>
          </a:p>
        </p:txBody>
      </p:sp>
    </p:spTree>
    <p:extLst>
      <p:ext uri="{BB962C8B-B14F-4D97-AF65-F5344CB8AC3E}">
        <p14:creationId xmlns:p14="http://schemas.microsoft.com/office/powerpoint/2010/main" val="209304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51FF1DE-8237-4B0A-AFA3-41BEBDBC36C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95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</a:rPr>
              <a:t>UNIX</a:t>
            </a:r>
            <a:r>
              <a:rPr lang="zh-TW" altLang="en-US" dirty="0">
                <a:latin typeface="Arial" panose="020B0604020202020204" pitchFamily="34" charset="0"/>
              </a:rPr>
              <a:t>作業系統有許多系統變數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其中一個就是</a:t>
            </a:r>
            <a:r>
              <a:rPr lang="en-US" altLang="zh-TW" dirty="0">
                <a:latin typeface="Arial" panose="020B0604020202020204" pitchFamily="34" charset="0"/>
              </a:rPr>
              <a:t>$PATH,</a:t>
            </a:r>
            <a:r>
              <a:rPr lang="zh-TW" altLang="en-US" dirty="0">
                <a:latin typeface="Arial" panose="020B0604020202020204" pitchFamily="34" charset="0"/>
              </a:rPr>
              <a:t>其功能為告訴系統去哪裡找可執行的</a:t>
            </a:r>
          </a:p>
        </p:txBody>
      </p:sp>
    </p:spTree>
    <p:extLst>
      <p:ext uri="{BB962C8B-B14F-4D97-AF65-F5344CB8AC3E}">
        <p14:creationId xmlns:p14="http://schemas.microsoft.com/office/powerpoint/2010/main" val="32479185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E38617F9-2777-40AC-8B53-3723E60061BB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96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51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C99916C-0C49-4C92-8BA9-A7B44613260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所以如果我們在指令列上打</a:t>
            </a:r>
            <a:r>
              <a:rPr lang="en-US" altLang="zh-TW" sz="12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1200" dirty="0">
                <a:latin typeface="Arial Narrow" panose="020B0606020202030204" pitchFamily="34" charset="0"/>
              </a:rPr>
              <a:t>,</a:t>
            </a:r>
            <a:r>
              <a:rPr lang="zh-TW" altLang="en-US" sz="1200" dirty="0">
                <a:latin typeface="Arial Narrow" panose="020B0606020202030204" pitchFamily="34" charset="0"/>
              </a:rPr>
              <a:t>它首先會先尋找投影片中標示的地方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72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5A4ADE8E-5F96-4764-B1C8-8801E3B509C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529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2E17A76-D115-4986-B5C0-26CF2FBE0A1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99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075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27F3F88-AEF9-4D73-B828-9C76F4DCE9E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100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8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要注意指令放置的順序以避免產生</a:t>
            </a:r>
            <a:r>
              <a:rPr lang="en-US" altLang="zh-TW" dirty="0"/>
              <a:t>bug</a:t>
            </a:r>
          </a:p>
          <a:p>
            <a:r>
              <a:rPr lang="zh-TW" altLang="en-US" dirty="0"/>
              <a:t>如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if ((*X==3) &amp;&amp;(X!=NULL)) </a:t>
            </a:r>
            <a:r>
              <a:rPr lang="zh-TW" altLang="en-US" sz="1200" dirty="0">
                <a:solidFill>
                  <a:srgbClr val="000000"/>
                </a:solidFill>
                <a:latin typeface="Times New Roman" pitchFamily="18" charset="0"/>
              </a:rPr>
              <a:t>就會有</a:t>
            </a: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bug</a:t>
            </a:r>
            <a:r>
              <a:rPr lang="zh-TW" altLang="en-US" sz="1200" dirty="0">
                <a:solidFill>
                  <a:srgbClr val="000000"/>
                </a:solidFill>
                <a:latin typeface="Times New Roman" pitchFamily="18" charset="0"/>
              </a:rPr>
              <a:t>產生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04304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4BD50D2-C53D-4402-98FC-0F7373AAD680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>
                <a:latin typeface="Arial" panose="020B0604020202020204" pitchFamily="34" charset="0"/>
              </a:rPr>
              <a:t>雖然</a:t>
            </a:r>
            <a:r>
              <a:rPr lang="en-US" altLang="en-US" sz="12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為可執行的檔案</a:t>
            </a:r>
            <a:r>
              <a:rPr lang="en-US" altLang="zh-TW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,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可是</a:t>
            </a:r>
            <a:r>
              <a:rPr lang="en-US" altLang="zh-TW" sz="1200" dirty="0">
                <a:latin typeface="Arial Narrow" panose="020B0606020202030204" pitchFamily="34" charset="0"/>
              </a:rPr>
              <a:t>Cygwin</a:t>
            </a:r>
            <a:r>
              <a:rPr lang="zh-TW" altLang="en-US" sz="1200" dirty="0">
                <a:latin typeface="Arial Narrow" panose="020B0606020202030204" pitchFamily="34" charset="0"/>
              </a:rPr>
              <a:t>並不會到它的目錄下查看</a:t>
            </a:r>
            <a:endParaRPr lang="en-US" altLang="zh-TW" sz="1200" dirty="0">
              <a:latin typeface="Arial Narrow" panose="020B0606020202030204" pitchFamily="34" charset="0"/>
            </a:endParaRPr>
          </a:p>
          <a:p>
            <a:pPr eaLnBrk="1" hangingPunct="1"/>
            <a:r>
              <a:rPr lang="zh-TW" altLang="en-US" sz="1200" b="1" dirty="0">
                <a:solidFill>
                  <a:srgbClr val="B2B2B2"/>
                </a:solidFill>
                <a:latin typeface="Arial Narrow" panose="020B0606020202030204" pitchFamily="34" charset="0"/>
              </a:rPr>
              <a:t>而是從</a:t>
            </a:r>
            <a:r>
              <a:rPr lang="en-US" altLang="zh-TW" sz="1200" b="1" dirty="0">
                <a:solidFill>
                  <a:srgbClr val="B2B2B2"/>
                </a:solidFill>
                <a:latin typeface="Arial Narrow" panose="020B0606020202030204" pitchFamily="34" charset="0"/>
              </a:rPr>
              <a:t>$PATH</a:t>
            </a:r>
            <a:r>
              <a:rPr lang="zh-TW" altLang="en-US" sz="1200" b="1" dirty="0">
                <a:solidFill>
                  <a:srgbClr val="B2B2B2"/>
                </a:solidFill>
                <a:latin typeface="Arial Narrow" panose="020B0606020202030204" pitchFamily="34" charset="0"/>
              </a:rPr>
              <a:t>下的目錄</a:t>
            </a:r>
            <a:endParaRPr lang="en-US" altLang="zh-TW" sz="12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055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E9F7097-6B27-46AF-8E06-FF39044BD42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52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B93ADF7-5207-4079-911B-57A033E94667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103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當然你也可以複製</a:t>
            </a:r>
            <a:r>
              <a:rPr lang="en-US" altLang="en-US" sz="12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到</a:t>
            </a:r>
            <a:r>
              <a:rPr lang="en-US" altLang="zh-TW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$PATH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項下</a:t>
            </a:r>
            <a:r>
              <a:rPr lang="en-US" altLang="zh-TW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,</a:t>
            </a:r>
            <a:r>
              <a:rPr lang="zh-TW" altLang="en-US" sz="12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可是改變作業系統的目錄是十分不明智的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206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89B0F6D-9C5A-40B4-8160-69C0FE93BA18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8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which</a:t>
            </a:r>
            <a:r>
              <a:rPr lang="zh-TW" altLang="en-US" dirty="0"/>
              <a:t>則可找到在</a:t>
            </a:r>
            <a:r>
              <a:rPr lang="en-US" altLang="zh-TW" dirty="0"/>
              <a:t>$PATH</a:t>
            </a:r>
            <a:r>
              <a:rPr lang="zh-TW" altLang="en-US" dirty="0"/>
              <a:t>中第一個</a:t>
            </a:r>
            <a:r>
              <a:rPr lang="en-US" altLang="zh-TW" dirty="0"/>
              <a:t>match</a:t>
            </a:r>
            <a:r>
              <a:rPr lang="zh-TW" altLang="en-US" dirty="0"/>
              <a:t>到我的指令的路徑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54933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無論何時</a:t>
            </a:r>
            <a:r>
              <a:rPr lang="en-US" altLang="zh-TW" dirty="0"/>
              <a:t>,</a:t>
            </a:r>
            <a:r>
              <a:rPr lang="zh-TW" altLang="en-US" dirty="0"/>
              <a:t>你只要執行指令</a:t>
            </a:r>
            <a:r>
              <a:rPr lang="en-US" altLang="zh-TW" dirty="0"/>
              <a:t>,</a:t>
            </a:r>
            <a:r>
              <a:rPr lang="zh-TW" altLang="en-US" dirty="0"/>
              <a:t>你的</a:t>
            </a:r>
            <a:r>
              <a:rPr lang="en-US" altLang="zh-TW" dirty="0"/>
              <a:t>shell</a:t>
            </a:r>
            <a:r>
              <a:rPr lang="zh-TW" altLang="en-US" dirty="0"/>
              <a:t>就會在</a:t>
            </a:r>
            <a:r>
              <a:rPr lang="en-US" altLang="zh-TW" dirty="0"/>
              <a:t>$PATH</a:t>
            </a:r>
            <a:r>
              <a:rPr lang="zh-TW" altLang="en-US" dirty="0"/>
              <a:t>中找可執行的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1978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/>
              <a:t>Shell</a:t>
            </a:r>
            <a:r>
              <a:rPr lang="zh-TW" altLang="en-US" dirty="0"/>
              <a:t>就是你的指令翻譯員</a:t>
            </a:r>
            <a:r>
              <a:rPr lang="en-US" altLang="zh-TW" dirty="0"/>
              <a:t>,</a:t>
            </a:r>
            <a:r>
              <a:rPr lang="zh-TW" altLang="en-US"/>
              <a:t>決定如何對你的指令做反應</a:t>
            </a:r>
          </a:p>
        </p:txBody>
      </p:sp>
    </p:spTree>
    <p:extLst>
      <p:ext uri="{BB962C8B-B14F-4D97-AF65-F5344CB8AC3E}">
        <p14:creationId xmlns:p14="http://schemas.microsoft.com/office/powerpoint/2010/main" val="25876539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要切換到特定的</a:t>
            </a:r>
            <a:r>
              <a:rPr lang="en-US" altLang="zh-TW" dirty="0"/>
              <a:t>shell,</a:t>
            </a:r>
            <a:r>
              <a:rPr lang="zh-TW" altLang="en-US" dirty="0"/>
              <a:t>只需要打</a:t>
            </a:r>
            <a:r>
              <a:rPr lang="en-US" altLang="zh-TW" dirty="0"/>
              <a:t>shell</a:t>
            </a:r>
            <a:r>
              <a:rPr lang="zh-TW" altLang="en-US" dirty="0"/>
              <a:t>的名字</a:t>
            </a:r>
            <a:r>
              <a:rPr lang="en-US" altLang="zh-TW" dirty="0"/>
              <a:t>(</a:t>
            </a:r>
            <a:r>
              <a:rPr lang="zh-TW" altLang="en-US" dirty="0"/>
              <a:t>表示這些</a:t>
            </a:r>
            <a:r>
              <a:rPr lang="en-US" altLang="zh-TW" dirty="0"/>
              <a:t>shell</a:t>
            </a:r>
            <a:r>
              <a:rPr lang="zh-TW" altLang="en-US" dirty="0"/>
              <a:t>的名字為可執行</a:t>
            </a:r>
            <a:r>
              <a:rPr lang="en-US" altLang="zh-TW" dirty="0"/>
              <a:t>,</a:t>
            </a:r>
            <a:r>
              <a:rPr lang="zh-TW" altLang="en-US" dirty="0"/>
              <a:t>可用</a:t>
            </a:r>
            <a:r>
              <a:rPr lang="en-US" altLang="zh-TW" dirty="0"/>
              <a:t>which</a:t>
            </a:r>
            <a:r>
              <a:rPr lang="zh-TW" altLang="en-US" dirty="0"/>
              <a:t>來查看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3119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89ADE0-71BD-4BF9-8FF1-292A1ABAE7BD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992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22881-0372-499F-A082-777DF039253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當我們仔細看</a:t>
            </a:r>
            <a:r>
              <a:rPr lang="en-US" altLang="zh-TW" sz="1200" dirty="0" err="1"/>
              <a:t>csh</a:t>
            </a:r>
            <a:r>
              <a:rPr lang="zh-TW" altLang="en-US" sz="1200" dirty="0"/>
              <a:t>的詳細內容</a:t>
            </a:r>
            <a:r>
              <a:rPr lang="en-US" altLang="zh-TW" sz="1200" dirty="0"/>
              <a:t>,</a:t>
            </a:r>
            <a:r>
              <a:rPr lang="zh-TW" altLang="en-US" sz="1200" dirty="0"/>
              <a:t>會看到它其實是一個連結</a:t>
            </a:r>
            <a:r>
              <a:rPr lang="en-US" altLang="zh-TW" sz="1200" dirty="0"/>
              <a:t>,</a:t>
            </a:r>
            <a:r>
              <a:rPr lang="zh-TW" altLang="en-US" sz="1200" dirty="0"/>
              <a:t>指向</a:t>
            </a:r>
            <a:r>
              <a:rPr lang="en-US" altLang="zh-TW" sz="1200" dirty="0" err="1"/>
              <a:t>tcsh</a:t>
            </a:r>
            <a:endParaRPr lang="zh-TW" altLang="en-US" dirty="0"/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81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&amp;&amp;</a:t>
            </a:r>
            <a:r>
              <a:rPr lang="zh-TW" altLang="en-US" dirty="0"/>
              <a:t>在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c</a:t>
            </a:r>
            <a:r>
              <a:rPr lang="en-US" altLang="zh-TW" sz="1200" spc="100" dirty="0">
                <a:solidFill>
                  <a:srgbClr val="FF0000"/>
                </a:solidFill>
                <a:latin typeface="High Tower Text" pitchFamily="18" charset="0"/>
              </a:rPr>
              <a:t>p </a:t>
            </a:r>
            <a:r>
              <a:rPr lang="en-US" altLang="zh-TW" sz="1200" spc="0" baseline="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fil</a:t>
            </a:r>
            <a:r>
              <a:rPr lang="en-US" altLang="zh-TW" sz="1200" spc="100" dirty="0">
                <a:solidFill>
                  <a:srgbClr val="FF0000"/>
                </a:solidFill>
                <a:latin typeface="High Tower Text" pitchFamily="18" charset="0"/>
              </a:rPr>
              <a:t>e 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.</a:t>
            </a:r>
            <a:r>
              <a:rPr lang="en-US" altLang="zh-TW" sz="1200" spc="0" baseline="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/</a:t>
            </a:r>
            <a:r>
              <a:rPr lang="en-US" altLang="zh-TW" sz="1200" dirty="0" err="1">
                <a:solidFill>
                  <a:srgbClr val="FF0000"/>
                </a:solidFill>
                <a:latin typeface="High Tower Text" pitchFamily="18" charset="0"/>
              </a:rPr>
              <a:t>fcop</a:t>
            </a:r>
            <a:r>
              <a:rPr lang="en-US" altLang="zh-TW" sz="1200" spc="100" dirty="0" err="1">
                <a:solidFill>
                  <a:srgbClr val="FF0000"/>
                </a:solidFill>
                <a:latin typeface="High Tower Text" pitchFamily="18" charset="0"/>
              </a:rPr>
              <a:t>y</a:t>
            </a:r>
            <a:r>
              <a:rPr lang="en-US" altLang="zh-TW" sz="12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1200" spc="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12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cat </a:t>
            </a:r>
            <a:r>
              <a:rPr lang="en-US" altLang="zh-TW" sz="1200" dirty="0" err="1">
                <a:solidFill>
                  <a:srgbClr val="FF0000"/>
                </a:solidFill>
                <a:latin typeface="High Tower Text" pitchFamily="18" charset="0"/>
              </a:rPr>
              <a:t>fcopy</a:t>
            </a:r>
            <a:r>
              <a:rPr lang="zh-TW" altLang="en-US" sz="1200" dirty="0">
                <a:solidFill>
                  <a:srgbClr val="FF0000"/>
                </a:solidFill>
                <a:latin typeface="High Tower Text" pitchFamily="18" charset="0"/>
              </a:rPr>
              <a:t>中的用意就是</a:t>
            </a:r>
            <a:endParaRPr lang="en-US" altLang="zh-TW" sz="12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FF0000"/>
                </a:solidFill>
                <a:latin typeface="High Tower Text" pitchFamily="18" charset="0"/>
              </a:rPr>
              <a:t>只有在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file</a:t>
            </a:r>
            <a:r>
              <a:rPr lang="zh-TW" altLang="en-US" sz="1200" dirty="0">
                <a:solidFill>
                  <a:srgbClr val="FF0000"/>
                </a:solidFill>
                <a:latin typeface="High Tower Text" pitchFamily="18" charset="0"/>
              </a:rPr>
              <a:t>成功複製後</a:t>
            </a:r>
            <a:r>
              <a:rPr lang="en-US" altLang="zh-TW" sz="1200" dirty="0">
                <a:solidFill>
                  <a:srgbClr val="FF0000"/>
                </a:solidFill>
                <a:latin typeface="High Tower Text" pitchFamily="18" charset="0"/>
              </a:rPr>
              <a:t>,</a:t>
            </a:r>
            <a:r>
              <a:rPr lang="zh-TW" altLang="en-US" sz="1200" dirty="0">
                <a:solidFill>
                  <a:srgbClr val="FF0000"/>
                </a:solidFill>
                <a:latin typeface="High Tower Text" pitchFamily="18" charset="0"/>
              </a:rPr>
              <a:t>才可以印出複製出的內容</a:t>
            </a:r>
            <a:endParaRPr lang="en-US" altLang="zh-TW" sz="8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16050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3D7EAD-A817-4BA3-945C-18DF9FCF6DA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然後用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找到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位於</a:t>
            </a:r>
            <a:r>
              <a:rPr lang="en-US" altLang="zh-TW" sz="1200" b="1" dirty="0">
                <a:solidFill>
                  <a:schemeClr val="bg1"/>
                </a:solidFill>
              </a:rPr>
              <a:t>/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1200" b="1" dirty="0">
                <a:solidFill>
                  <a:schemeClr val="bg1"/>
                </a:solidFill>
              </a:rPr>
              <a:t>/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1200" b="1" dirty="0">
                <a:solidFill>
                  <a:schemeClr val="bg1"/>
                </a:solidFill>
              </a:rPr>
              <a:t>/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12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1859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44A4CE-43E8-48A5-A128-65DC787FB24E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8097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025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99FAD-BB31-4006-B775-EE7CD805496B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用</a:t>
            </a:r>
            <a:r>
              <a:rPr lang="en-US" altLang="zh-TW" sz="1100" b="1" dirty="0">
                <a:solidFill>
                  <a:schemeClr val="bg1"/>
                </a:solidFill>
              </a:rPr>
              <a:t>%</a:t>
            </a:r>
            <a:r>
              <a:rPr lang="en-US" altLang="zh-TW" sz="1200" b="1" dirty="0">
                <a:solidFill>
                  <a:schemeClr val="bg1"/>
                </a:solidFill>
              </a:rPr>
              <a:t> 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實作切換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shell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的方法</a:t>
            </a:r>
            <a:endParaRPr lang="en-US" altLang="zh-TW" sz="12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而切換</a:t>
            </a:r>
            <a:r>
              <a:rPr lang="en-US" altLang="zh-TW" sz="1200" b="1" dirty="0" err="1">
                <a:solidFill>
                  <a:schemeClr val="bg1"/>
                </a:solidFill>
                <a:latin typeface="High Tower Text" pitchFamily="18" charset="0"/>
              </a:rPr>
              <a:t>shell,prompt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可能會改變</a:t>
            </a:r>
            <a:r>
              <a:rPr lang="en-US" altLang="zh-TW" sz="1200" b="1" dirty="0">
                <a:solidFill>
                  <a:schemeClr val="bg1"/>
                </a:solidFill>
                <a:latin typeface="High Tower Text" pitchFamily="18" charset="0"/>
              </a:rPr>
              <a:t>,</a:t>
            </a:r>
            <a:r>
              <a:rPr lang="zh-TW" altLang="en-US" sz="1200" b="1" dirty="0">
                <a:solidFill>
                  <a:schemeClr val="bg1"/>
                </a:solidFill>
                <a:latin typeface="High Tower Text" pitchFamily="18" charset="0"/>
              </a:rPr>
              <a:t>但在投影片中仍以</a:t>
            </a:r>
            <a:r>
              <a:rPr lang="en-US" altLang="zh-TW" sz="1200" dirty="0"/>
              <a:t>%</a:t>
            </a:r>
            <a:r>
              <a:rPr lang="zh-TW" altLang="en-US" sz="1200" dirty="0"/>
              <a:t>呈現</a:t>
            </a:r>
            <a:endParaRPr lang="en-US" altLang="zh-TW" sz="12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8180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5B3452-EB6A-4C0E-A07C-A6ADFE6C50E1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當我們在</a:t>
            </a:r>
            <a:r>
              <a:rPr lang="en-US" altLang="zh-TW" dirty="0">
                <a:latin typeface="Arial" pitchFamily="34" charset="0"/>
              </a:rPr>
              <a:t>script</a:t>
            </a:r>
            <a:r>
              <a:rPr lang="zh-TW" altLang="en-US" dirty="0">
                <a:latin typeface="Arial" pitchFamily="34" charset="0"/>
              </a:rPr>
              <a:t>的第一行用</a:t>
            </a:r>
            <a:r>
              <a:rPr lang="en-US" altLang="zh-TW" dirty="0"/>
              <a:t>“</a:t>
            </a:r>
            <a:r>
              <a:rPr lang="en-US" altLang="zh-TW" b="1" dirty="0">
                <a:solidFill>
                  <a:srgbClr val="FF0000"/>
                </a:solidFill>
              </a:rPr>
              <a:t>#!</a:t>
            </a:r>
            <a:r>
              <a:rPr lang="en-US" altLang="zh-TW" dirty="0"/>
              <a:t>”</a:t>
            </a:r>
            <a:r>
              <a:rPr lang="zh-TW" altLang="en-US" dirty="0"/>
              <a:t>可以選擇</a:t>
            </a:r>
            <a:r>
              <a:rPr lang="en-US" altLang="zh-TW" dirty="0"/>
              <a:t>shell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>
                <a:latin typeface="Arial" pitchFamily="34" charset="0"/>
              </a:rPr>
              <a:t>否則會使用預設的</a:t>
            </a:r>
            <a:r>
              <a:rPr lang="en-US" altLang="zh-TW" dirty="0">
                <a:latin typeface="Arial" pitchFamily="34" charset="0"/>
              </a:rPr>
              <a:t>shell(</a:t>
            </a:r>
            <a:r>
              <a:rPr lang="zh-TW" altLang="en-US" dirty="0">
                <a:latin typeface="Arial" pitchFamily="34" charset="0"/>
              </a:rPr>
              <a:t>通常是</a:t>
            </a:r>
            <a:r>
              <a:rPr lang="en-US" altLang="zh-TW" dirty="0">
                <a:latin typeface="Arial" pitchFamily="34" charset="0"/>
              </a:rPr>
              <a:t>bash)</a:t>
            </a:r>
            <a:endParaRPr lang="zh-TW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206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Shell</a:t>
            </a:r>
            <a:r>
              <a:rPr lang="zh-TW" altLang="en-US" dirty="0"/>
              <a:t>就是你的指令翻譯員</a:t>
            </a:r>
            <a:r>
              <a:rPr lang="en-US" altLang="zh-TW" dirty="0"/>
              <a:t>,</a:t>
            </a:r>
            <a:r>
              <a:rPr lang="zh-TW" altLang="en-US" dirty="0"/>
              <a:t>決定如何對你的指令做反應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DC1729-B6B6-4463-8BA6-2B024F5FEC9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8089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如果你要讀取變數</a:t>
            </a:r>
            <a:r>
              <a:rPr lang="en-US" altLang="zh-TW" dirty="0"/>
              <a:t>,</a:t>
            </a:r>
            <a:r>
              <a:rPr lang="zh-TW" altLang="en-US" dirty="0"/>
              <a:t>則加</a:t>
            </a:r>
            <a:r>
              <a:rPr lang="en-US" altLang="zh-TW" dirty="0"/>
              <a:t>”$”</a:t>
            </a:r>
            <a:r>
              <a:rPr lang="zh-TW" altLang="en-US" dirty="0"/>
              <a:t>符號在你的變數名稱之前</a:t>
            </a:r>
            <a:endParaRPr lang="en-US" altLang="zh-TW" dirty="0"/>
          </a:p>
          <a:p>
            <a:r>
              <a:rPr lang="zh-TW" altLang="en-US" dirty="0"/>
              <a:t>投影片中應用了幾個預設變數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DC1729-B6B6-4463-8BA6-2B024F5FEC9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4546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我們可以製作變數</a:t>
            </a:r>
            <a:r>
              <a:rPr lang="en-US" altLang="zh-TW" dirty="0"/>
              <a:t>(</a:t>
            </a:r>
            <a:r>
              <a:rPr lang="zh-TW" altLang="en-US" dirty="0"/>
              <a:t>而其資料型態則隱含在我們賦予其的資料中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如果我們要重新宣告不同型態的資料變數</a:t>
            </a:r>
            <a:r>
              <a:rPr lang="en-US" altLang="zh-TW" dirty="0"/>
              <a:t>,</a:t>
            </a:r>
            <a:r>
              <a:rPr lang="zh-TW" altLang="en-US" dirty="0"/>
              <a:t>則在指定一次即可</a:t>
            </a:r>
            <a:endParaRPr lang="en-US" altLang="zh-TW" dirty="0"/>
          </a:p>
          <a:p>
            <a:r>
              <a:rPr lang="zh-TW" altLang="en-US" dirty="0"/>
              <a:t>如果我們要取消宣告某變數</a:t>
            </a:r>
            <a:r>
              <a:rPr lang="en-US" altLang="zh-TW" dirty="0"/>
              <a:t>,</a:t>
            </a:r>
            <a:r>
              <a:rPr lang="zh-TW" altLang="en-US" dirty="0"/>
              <a:t>則使用</a:t>
            </a:r>
            <a:r>
              <a:rPr lang="en-US" altLang="zh-TW" dirty="0"/>
              <a:t>unset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DC1729-B6B6-4463-8BA6-2B024F5FEC9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5000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有兩種方法可以宣告變數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(1)</a:t>
            </a:r>
            <a:r>
              <a:rPr lang="zh-TW" altLang="en-US" dirty="0"/>
              <a:t>使用</a:t>
            </a:r>
            <a:r>
              <a:rPr lang="en-US" altLang="zh-TW" dirty="0"/>
              <a:t>set,</a:t>
            </a:r>
            <a:r>
              <a:rPr lang="zh-TW" altLang="en-US" dirty="0"/>
              <a:t>如</a:t>
            </a:r>
            <a:r>
              <a:rPr lang="en-US" altLang="zh-TW" sz="1200" b="1" dirty="0"/>
              <a:t>set X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/>
              <a:t>在宣告時</a:t>
            </a:r>
            <a:r>
              <a:rPr lang="en-US" altLang="zh-TW" sz="1200" b="1" dirty="0"/>
              <a:t>,</a:t>
            </a:r>
            <a:r>
              <a:rPr lang="zh-TW" altLang="en-US" sz="1200" b="1" dirty="0"/>
              <a:t>變數不需要加</a:t>
            </a:r>
            <a:r>
              <a:rPr lang="en-US" altLang="zh-TW" sz="1200" b="1" dirty="0"/>
              <a:t>$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(2)</a:t>
            </a:r>
            <a:r>
              <a:rPr lang="zh-TW" altLang="en-US" dirty="0"/>
              <a:t>使用</a:t>
            </a:r>
            <a:r>
              <a:rPr lang="en-US" altLang="zh-TW" dirty="0"/>
              <a:t>@,</a:t>
            </a:r>
            <a:r>
              <a:rPr lang="zh-TW" altLang="en-US" dirty="0"/>
              <a:t>如</a:t>
            </a:r>
            <a:r>
              <a:rPr lang="en-US" altLang="zh-TW" sz="1200" b="1" dirty="0"/>
              <a:t>@ X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rgbClr val="808080"/>
                </a:solidFill>
              </a:rPr>
              <a:t>但此方法只用於被指定的東西為數字或是運算式</a:t>
            </a:r>
            <a:endParaRPr lang="en-US" altLang="zh-TW" sz="1200" b="1" dirty="0">
              <a:solidFill>
                <a:srgbClr val="80808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DC1729-B6B6-4463-8BA6-2B024F5FEC9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87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 </a:t>
            </a:r>
            <a:r>
              <a:rPr lang="en-US" altLang="zh-TW" dirty="0"/>
              <a:t>|| </a:t>
            </a:r>
            <a:r>
              <a:rPr lang="zh-TW" altLang="en-US" dirty="0"/>
              <a:t>將兩個指令切開成 指令</a:t>
            </a:r>
            <a:r>
              <a:rPr lang="en-US" altLang="zh-TW" dirty="0"/>
              <a:t>1 || </a:t>
            </a:r>
            <a:r>
              <a:rPr lang="zh-TW" altLang="en-US" dirty="0"/>
              <a:t>指令</a:t>
            </a:r>
            <a:r>
              <a:rPr lang="en-US" altLang="zh-TW" dirty="0"/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指令</a:t>
            </a:r>
            <a:r>
              <a:rPr lang="en-US" altLang="zh-TW" dirty="0"/>
              <a:t>1</a:t>
            </a:r>
            <a:r>
              <a:rPr lang="zh-TW" altLang="en-US" dirty="0"/>
              <a:t>永遠會執行</a:t>
            </a:r>
            <a:r>
              <a:rPr lang="en-US" altLang="zh-TW" dirty="0"/>
              <a:t>,</a:t>
            </a:r>
            <a:r>
              <a:rPr lang="zh-TW" altLang="en-US" dirty="0"/>
              <a:t>而指令</a:t>
            </a:r>
            <a:r>
              <a:rPr lang="en-US" altLang="zh-TW" dirty="0"/>
              <a:t>2</a:t>
            </a:r>
            <a:r>
              <a:rPr lang="zh-TW" altLang="en-US" dirty="0"/>
              <a:t>只會在指令</a:t>
            </a:r>
            <a:r>
              <a:rPr lang="en-US" altLang="zh-TW" dirty="0"/>
              <a:t>1</a:t>
            </a:r>
            <a:r>
              <a:rPr lang="zh-TW" altLang="en-US" dirty="0"/>
              <a:t>失敗時才執行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cp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file ~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 err="1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dev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null || echo </a:t>
            </a:r>
            <a:r>
              <a:rPr lang="en-US" altLang="zh-TW" sz="1100" b="1" dirty="0">
                <a:latin typeface="High Tower Text" pitchFamily="18" charset="0"/>
              </a:rPr>
              <a:t>“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you don</a:t>
            </a:r>
            <a:r>
              <a:rPr lang="en-US" altLang="zh-TW" sz="1200" b="1" dirty="0">
                <a:latin typeface="High Tower Text" pitchFamily="18" charset="0"/>
              </a:rPr>
              <a:t>‘</a:t>
            </a:r>
            <a:r>
              <a:rPr lang="en-US" altLang="zh-TW" sz="1200" dirty="0">
                <a:solidFill>
                  <a:srgbClr val="000000"/>
                </a:solidFill>
                <a:latin typeface="High Tower Text" pitchFamily="18" charset="0"/>
              </a:rPr>
              <a:t>t have permission</a:t>
            </a:r>
            <a:r>
              <a:rPr lang="en-US" altLang="zh-TW" sz="1100" b="1" dirty="0">
                <a:latin typeface="High Tower Text" pitchFamily="18" charset="0"/>
              </a:rPr>
              <a:t>”</a:t>
            </a:r>
            <a:r>
              <a:rPr lang="zh-TW" altLang="en-US" sz="1100" b="1" dirty="0">
                <a:latin typeface="High Tower Text" pitchFamily="18" charset="0"/>
              </a:rPr>
              <a:t>的用意是</a:t>
            </a:r>
            <a:endParaRPr lang="en-US" altLang="zh-TW" sz="1100" b="1" dirty="0"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b="1" dirty="0">
                <a:solidFill>
                  <a:srgbClr val="000000"/>
                </a:solidFill>
                <a:latin typeface="High Tower Text" pitchFamily="18" charset="0"/>
              </a:rPr>
              <a:t>當你</a:t>
            </a:r>
            <a:r>
              <a:rPr lang="en-US" altLang="zh-TW" sz="1100" b="1" dirty="0">
                <a:solidFill>
                  <a:srgbClr val="000000"/>
                </a:solidFill>
                <a:latin typeface="High Tower Text" pitchFamily="18" charset="0"/>
              </a:rPr>
              <a:t>copy</a:t>
            </a:r>
            <a:r>
              <a:rPr lang="zh-TW" altLang="en-US" sz="1100" b="1" dirty="0">
                <a:solidFill>
                  <a:srgbClr val="000000"/>
                </a:solidFill>
                <a:latin typeface="High Tower Text" pitchFamily="18" charset="0"/>
              </a:rPr>
              <a:t>失敗時</a:t>
            </a:r>
            <a:r>
              <a:rPr lang="en-US" altLang="zh-TW" sz="1100" b="1" dirty="0">
                <a:solidFill>
                  <a:srgbClr val="000000"/>
                </a:solidFill>
                <a:latin typeface="High Tower Text" pitchFamily="18" charset="0"/>
              </a:rPr>
              <a:t>,</a:t>
            </a:r>
            <a:r>
              <a:rPr lang="zh-TW" altLang="en-US" sz="1100" b="1" dirty="0">
                <a:solidFill>
                  <a:srgbClr val="000000"/>
                </a:solidFill>
                <a:latin typeface="High Tower Text" pitchFamily="18" charset="0"/>
              </a:rPr>
              <a:t>才會印出後面的</a:t>
            </a:r>
            <a:r>
              <a:rPr lang="en-US" altLang="zh-TW" sz="1100" b="1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322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s-E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 echo A || eco B &amp;&amp; echo C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與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% (echo A || eco B) &amp;&amp; echo C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與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s-E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 echo A || (eco B &amp;&amp; echo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eco B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皆不會被執行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因為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echo A</a:t>
            </a:r>
            <a:r>
              <a:rPr lang="zh-TW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執行成功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C1729-B6B6-4463-8BA6-2B024F5FEC96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000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96F-2AD1-4541-809B-685A9CF3B2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8157-4619-4BAB-B4F1-EA8CDD41E2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21D8-20AA-4F08-9B90-B33E0AB801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3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8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0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83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31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69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1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C348-72B6-4CA9-97DB-BB2439BEA9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92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58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9DA2-1C91-4CE8-9766-05E857B4CB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FCDB-D8F5-4C40-9E38-FD5EE30B68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7F7-43D3-473A-81F9-20EA74B9E9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8EDB-CE6B-41F6-B669-E2700B4524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BC8-6B65-4CBF-88B5-E77C686200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235-1DE0-468D-A405-DB895ACF35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837C-70DD-4F46-9701-09A380F668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75347C7-33A8-4CE4-A4B2-1A80A51A80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" TargetMode="External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semicolon links two commands that are executed in simple sequential order. Linking commands with semicolons is equivalent to executing them as separate commands: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cd ~/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public_html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; ls *.html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is equivalent to: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cd ~/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public_html</a:t>
            </a:r>
            <a:endParaRPr lang="en-US" altLang="zh-TW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ls *.html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429000" y="990600"/>
            <a:ext cx="4572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3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>
                <a:latin typeface="Times New Roman" pitchFamily="18" charset="0"/>
              </a:rPr>
              <a:t>false,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latin typeface="Times New Roman" pitchFamily="18" charset="0"/>
              </a:rPr>
              <a:t>= </a:t>
            </a:r>
            <a:r>
              <a:rPr lang="en-US" altLang="zh-TW" sz="2600" dirty="0">
                <a:latin typeface="Times New Roman" pitchFamily="18" charset="0"/>
              </a:rPr>
              <a:t>true</a:t>
            </a:r>
            <a:r>
              <a:rPr lang="en-US" altLang="zh-TW" sz="2600" b="0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</a:t>
            </a:r>
            <a:r>
              <a:rPr lang="en-US" altLang="zh-TW" sz="2600" b="0" dirty="0">
                <a:latin typeface="Times New Roman" pitchFamily="18" charset="0"/>
              </a:rPr>
              <a:t>take that result and &amp;&amp; it with 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</a:t>
            </a:r>
            <a:r>
              <a:rPr lang="en-US" altLang="zh-TW" sz="2600" b="0" dirty="0">
                <a:latin typeface="Times New Roman" pitchFamily="18" charset="0"/>
              </a:rPr>
              <a:t>gives </a:t>
            </a:r>
            <a:r>
              <a:rPr lang="en-US" altLang="zh-TW" sz="2600" dirty="0"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2752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23942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26523"/>
              <a:gd name="adj2" fmla="val -211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</a:t>
            </a:r>
            <a:r>
              <a:rPr lang="en-US" altLang="zh-TW" sz="2400" dirty="0" err="1">
                <a:solidFill>
                  <a:schemeClr val="bg2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”,  it first looked here, then here, then here,</a:t>
            </a:r>
            <a:r>
              <a:rPr lang="en-US" altLang="zh-TW" sz="2400" dirty="0">
                <a:latin typeface="Arial Narrow" panose="020B0606020202030204" pitchFamily="34" charset="0"/>
              </a:rPr>
              <a:t> then </a:t>
            </a:r>
            <a:r>
              <a:rPr lang="en-US" altLang="zh-TW" sz="2400" dirty="0">
                <a:solidFill>
                  <a:srgbClr val="CC3300"/>
                </a:solidFill>
                <a:latin typeface="Arial Narrow" panose="020B0606020202030204" pitchFamily="34" charset="0"/>
              </a:rPr>
              <a:t>…</a:t>
            </a:r>
            <a:endParaRPr lang="en-US" altLang="zh-TW" sz="2800" i="1" dirty="0">
              <a:solidFill>
                <a:srgbClr val="CC3300"/>
              </a:solidFill>
              <a:latin typeface="Arial Narrow" panose="020B0606020202030204" pitchFamily="34" charset="0"/>
            </a:endParaRPr>
          </a:p>
        </p:txBody>
      </p:sp>
      <p:sp>
        <p:nvSpPr>
          <p:cNvPr id="423943" name="AutoShape 7"/>
          <p:cNvSpPr>
            <a:spLocks noChangeArrowheads="1"/>
          </p:cNvSpPr>
          <p:nvPr/>
        </p:nvSpPr>
        <p:spPr bwMode="auto">
          <a:xfrm>
            <a:off x="2438400" y="5638800"/>
            <a:ext cx="6705600" cy="1219200"/>
          </a:xfrm>
          <a:prstGeom prst="wedgeRoundRectCallout">
            <a:avLst>
              <a:gd name="adj1" fmla="val -43347"/>
              <a:gd name="adj2" fmla="val -79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Having looked in all 8 of those directories, no file was found with the name </a:t>
            </a:r>
            <a:r>
              <a:rPr lang="en-US" altLang="zh-TW" sz="24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latin typeface="Arial Narrow" panose="020B0606020202030204" pitchFamily="34" charset="0"/>
              </a:rPr>
              <a:t>. So, your system concluded that </a:t>
            </a:r>
            <a:r>
              <a:rPr lang="en-US" altLang="zh-TW" sz="24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latin typeface="Arial Narrow" panose="020B0606020202030204" pitchFamily="34" charset="0"/>
              </a:rPr>
              <a:t> is not a command.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  <p:sp>
        <p:nvSpPr>
          <p:cNvPr id="423944" name="AutoShape 8"/>
          <p:cNvSpPr>
            <a:spLocks noChangeArrowheads="1"/>
          </p:cNvSpPr>
          <p:nvPr/>
        </p:nvSpPr>
        <p:spPr bwMode="auto">
          <a:xfrm>
            <a:off x="76200" y="1700808"/>
            <a:ext cx="7162800" cy="1219200"/>
          </a:xfrm>
          <a:prstGeom prst="wedgeRoundRectCallout">
            <a:avLst>
              <a:gd name="adj1" fmla="val -18712"/>
              <a:gd name="adj2" fmla="val 22987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The first word that appears on the command line is assumed to be a command (</a:t>
            </a:r>
            <a:r>
              <a:rPr lang="en-US" altLang="zh-TW" sz="2400" dirty="0" err="1">
                <a:latin typeface="Arial Narrow" panose="020B0606020202030204" pitchFamily="34" charset="0"/>
              </a:rPr>
              <a:t>ie</a:t>
            </a:r>
            <a:r>
              <a:rPr lang="en-US" altLang="zh-TW" sz="2400" dirty="0">
                <a:latin typeface="Arial Narrow" panose="020B0606020202030204" pitchFamily="34" charset="0"/>
              </a:rPr>
              <a:t>, an executable). That is why the error message is “Command not found”.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8263" y="789384"/>
            <a:ext cx="3505200" cy="874713"/>
          </a:xfrm>
          <a:prstGeom prst="wedgeRoundRectCallout">
            <a:avLst>
              <a:gd name="adj1" fmla="val -52102"/>
              <a:gd name="adj2" fmla="val 12603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 animBg="1"/>
      <p:bldP spid="423943" grpId="0" animBg="1"/>
      <p:bldP spid="423944" grpId="0" animBg="1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Remember this slide?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867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zh-TW" altLang="en-US" sz="26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dirty="0" err="1">
                <a:solidFill>
                  <a:srgbClr val="FFFF00"/>
                </a:solidFill>
                <a:latin typeface="High Tower Text" panose="02040502050506030303" pitchFamily="18" charset="0"/>
              </a:rPr>
              <a:t>x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4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A*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4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8E8E8E"/>
                </a:solidFill>
              </a:rPr>
              <a:t>.</a:t>
            </a:r>
            <a:r>
              <a:rPr lang="en-US" altLang="zh-TW" b="1" dirty="0">
                <a:solidFill>
                  <a:srgbClr val="8E8E8E"/>
                </a:solidFill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FFFFCC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anose="02040502050506030303" pitchFamily="18" charset="0"/>
              </a:rPr>
              <a:t>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5148263" y="789384"/>
            <a:ext cx="3505200" cy="874713"/>
          </a:xfrm>
          <a:prstGeom prst="wedgeRoundRectCallout">
            <a:avLst>
              <a:gd name="adj1" fmla="val -170055"/>
              <a:gd name="adj2" fmla="val 1867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3429000" y="2978547"/>
            <a:ext cx="4419600" cy="838200"/>
          </a:xfrm>
          <a:prstGeom prst="wedgeRoundRectCallout">
            <a:avLst>
              <a:gd name="adj1" fmla="val 31213"/>
              <a:gd name="adj2" fmla="val -21818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A: Yes, </a:t>
            </a:r>
            <a:r>
              <a:rPr lang="en-US" altLang="zh-TW" sz="2400" i="1" u="sng" dirty="0">
                <a:latin typeface="Arial Narrow" panose="020B0606020202030204" pitchFamily="34" charset="0"/>
              </a:rPr>
              <a:t>this</a:t>
            </a:r>
            <a:r>
              <a:rPr lang="en-US" altLang="zh-TW" sz="2400" dirty="0">
                <a:latin typeface="Arial Narrow" panose="020B0606020202030204" pitchFamily="34" charset="0"/>
              </a:rPr>
              <a:t> file is executable. But Cygwin never looked here for it.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8200" y="5132784"/>
            <a:ext cx="6400800" cy="1752600"/>
          </a:xfrm>
          <a:prstGeom prst="wedgeRoundRectCallout">
            <a:avLst>
              <a:gd name="adj1" fmla="val 27315"/>
              <a:gd name="adj2" fmla="val -13125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After all,</a:t>
            </a:r>
            <a:r>
              <a:rPr lang="zh-TW" altLang="en-US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Arial Narrow" panose="020B0606020202030204" pitchFamily="34" charset="0"/>
              </a:rPr>
              <a:t>files in different directories can have the same name. UNIX needs to disambiguate (</a:t>
            </a:r>
            <a:r>
              <a:rPr lang="zh-TW" altLang="en-US" sz="2200" dirty="0">
                <a:latin typeface="Arial Narrow" panose="020B0606020202030204" pitchFamily="34" charset="0"/>
              </a:rPr>
              <a:t>消歧異，從多個可能中指定一個</a:t>
            </a:r>
            <a:r>
              <a:rPr lang="en-US" altLang="zh-TW" sz="2400" dirty="0">
                <a:latin typeface="Arial Narrow" panose="020B0606020202030204" pitchFamily="34" charset="0"/>
              </a:rPr>
              <a:t>) </a:t>
            </a:r>
            <a:r>
              <a:rPr lang="en-US" altLang="zh-TW" sz="2400" u="sng" dirty="0">
                <a:latin typeface="Arial Narrow" panose="020B0606020202030204" pitchFamily="34" charset="0"/>
              </a:rPr>
              <a:t>which </a:t>
            </a:r>
            <a:r>
              <a:rPr lang="en-US" altLang="zh-TW" sz="2400" i="1" u="sng" dirty="0">
                <a:latin typeface="Arial Narrow" panose="020B0606020202030204" pitchFamily="34" charset="0"/>
              </a:rPr>
              <a:t>one</a:t>
            </a:r>
            <a:r>
              <a:rPr lang="en-US" altLang="zh-TW" sz="2400" dirty="0">
                <a:latin typeface="Arial Narrow" panose="020B0606020202030204" pitchFamily="34" charset="0"/>
              </a:rPr>
              <a:t> to execute. And that is the purpose of the $PATH variable. </a:t>
            </a:r>
          </a:p>
        </p:txBody>
      </p:sp>
    </p:spTree>
    <p:extLst>
      <p:ext uri="{BB962C8B-B14F-4D97-AF65-F5344CB8AC3E}">
        <p14:creationId xmlns:p14="http://schemas.microsoft.com/office/powerpoint/2010/main" val="391331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4927015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0" y="685800"/>
            <a:ext cx="5029200" cy="1143000"/>
          </a:xfrm>
          <a:prstGeom prst="wedgeRoundRectCallout">
            <a:avLst>
              <a:gd name="adj1" fmla="val -6093"/>
              <a:gd name="adj2" fmla="val 130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would be the simplest way to not need to type the “./”?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0" y="3429000"/>
            <a:ext cx="6477000" cy="1447800"/>
          </a:xfrm>
          <a:prstGeom prst="wedgeRoundRectCallout">
            <a:avLst>
              <a:gd name="adj1" fmla="val -15954"/>
              <a:gd name="adj2" fmla="val -72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A: Copy your “</a:t>
            </a:r>
            <a:r>
              <a:rPr lang="en-US" altLang="zh-TW" sz="28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2800" dirty="0">
                <a:latin typeface="Arial Narrow" panose="020B0606020202030204" pitchFamily="34" charset="0"/>
              </a:rPr>
              <a:t>” executable over to the /</a:t>
            </a:r>
            <a:r>
              <a:rPr lang="en-US" altLang="zh-TW" sz="2800" dirty="0" err="1">
                <a:latin typeface="Arial Narrow" panose="020B0606020202030204" pitchFamily="34" charset="0"/>
              </a:rPr>
              <a:t>usr</a:t>
            </a:r>
            <a:r>
              <a:rPr lang="en-US" altLang="zh-TW" sz="2800" dirty="0">
                <a:latin typeface="Arial Narrow" panose="020B0606020202030204" pitchFamily="34" charset="0"/>
              </a:rPr>
              <a:t>/local/bin directory (or any other directory that is in you $PATH). 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89384" y="5486400"/>
            <a:ext cx="4899248" cy="990600"/>
          </a:xfrm>
          <a:prstGeom prst="wedgeRoundRectCallout">
            <a:avLst>
              <a:gd name="adj1" fmla="val 12620"/>
              <a:gd name="adj2" fmla="val -1712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Of course, you would need write permissions on the directory.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84168" y="4876800"/>
            <a:ext cx="3068216" cy="1981200"/>
          </a:xfrm>
          <a:prstGeom prst="wedgeRoundRectCallout">
            <a:avLst>
              <a:gd name="adj1" fmla="val -96033"/>
              <a:gd name="adj2" fmla="val 181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But it is generally unwise to change operating system directories.</a:t>
            </a:r>
          </a:p>
        </p:txBody>
      </p:sp>
    </p:spTree>
    <p:extLst>
      <p:ext uri="{BB962C8B-B14F-4D97-AF65-F5344CB8AC3E}">
        <p14:creationId xmlns:p14="http://schemas.microsoft.com/office/powerpoint/2010/main" val="45302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28800" y="4267200"/>
            <a:ext cx="4343400" cy="609600"/>
          </a:xfrm>
          <a:prstGeom prst="wedgeRoundRectCallout">
            <a:avLst>
              <a:gd name="adj1" fmla="val 47296"/>
              <a:gd name="adj2" fmla="val -1578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about this option?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52600" y="4800600"/>
            <a:ext cx="6781800" cy="1444625"/>
          </a:xfrm>
          <a:prstGeom prst="wedgeRoundRectCallout">
            <a:avLst>
              <a:gd name="adj1" fmla="val 34685"/>
              <a:gd name="adj2" fmla="val -485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Well, some people avoid setting “./” to be part of the $PATH, because they don’t want to confuse user scripts with system commands.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</a:p>
        </p:txBody>
      </p:sp>
    </p:spTree>
    <p:extLst>
      <p:ext uri="{BB962C8B-B14F-4D97-AF65-F5344CB8AC3E}">
        <p14:creationId xmlns:p14="http://schemas.microsoft.com/office/powerpoint/2010/main" val="1169160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008112"/>
          </a:xfrm>
        </p:spPr>
        <p:txBody>
          <a:bodyPr/>
          <a:lstStyle/>
          <a:p>
            <a:pPr>
              <a:tabLst>
                <a:tab pos="4175125" algn="l"/>
              </a:tabLst>
            </a:pPr>
            <a:r>
              <a:rPr lang="en-US" altLang="zh-TW" dirty="0">
                <a:solidFill>
                  <a:srgbClr val="0033CC"/>
                </a:solidFill>
              </a:rPr>
              <a:t>Which one?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1978"/>
            <a:ext cx="86868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>
                <a:solidFill>
                  <a:srgbClr val="CC3300"/>
                </a:solidFill>
              </a:rPr>
              <a:t>Q:</a:t>
            </a:r>
            <a:r>
              <a:rPr lang="en-US" altLang="zh-TW" dirty="0"/>
              <a:t> How do I know which one of the directories within my $PATH is the directory containing the actual first match to the command name?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CC3300"/>
                </a:solidFill>
              </a:rPr>
              <a:t>A:</a:t>
            </a:r>
            <a:r>
              <a:rPr lang="en-US" altLang="zh-TW" dirty="0"/>
              <a:t> That is the job of “</a:t>
            </a:r>
            <a:r>
              <a:rPr lang="en-US" altLang="zh-TW" sz="4000" dirty="0">
                <a:latin typeface="High Tower Text" panose="02040502050506030303" pitchFamily="18" charset="0"/>
              </a:rPr>
              <a:t>which</a:t>
            </a:r>
            <a:r>
              <a:rPr lang="en-US" altLang="zh-TW" dirty="0"/>
              <a:t>”…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00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</a:t>
            </a:r>
            <a:r>
              <a:rPr lang="en-US" altLang="zh-TW" sz="3600" spc="9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ies where you can </a:t>
            </a:r>
            <a:r>
              <a:rPr lang="en-US" altLang="zh-TW" sz="3600" spc="9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Usually, these executables are stored in either 	/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What is a Shell?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617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A Shell is a </a:t>
            </a:r>
            <a:r>
              <a:rPr lang="en-US" altLang="zh-TW" dirty="0">
                <a:solidFill>
                  <a:srgbClr val="0033CC"/>
                </a:solidFill>
              </a:rPr>
              <a:t>command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interpreter </a:t>
            </a:r>
            <a:r>
              <a:rPr lang="en-US" altLang="zh-TW" dirty="0"/>
              <a:t>that reacts to what you type at the command prompt.</a:t>
            </a:r>
          </a:p>
          <a:p>
            <a:pPr lvl="1" eaLnBrk="1" hangingPunct="1">
              <a:buFontTx/>
              <a:buNone/>
            </a:pPr>
            <a:endParaRPr lang="en-US" altLang="zh-TW" sz="1800" dirty="0"/>
          </a:p>
          <a:p>
            <a:pPr eaLnBrk="1" hangingPunct="1"/>
            <a:r>
              <a:rPr lang="en-US" altLang="zh-TW" dirty="0"/>
              <a:t>A Shell is also a </a:t>
            </a:r>
            <a:r>
              <a:rPr lang="en-US" altLang="zh-TW" dirty="0">
                <a:solidFill>
                  <a:srgbClr val="0033CC"/>
                </a:solidFill>
              </a:rPr>
              <a:t>programming language</a:t>
            </a:r>
            <a:r>
              <a:rPr lang="en-US" altLang="zh-TW" dirty="0"/>
              <a:t> with variables, looping operations, conditional execution, and file read/write.</a:t>
            </a:r>
            <a:endParaRPr lang="en-US" altLang="zh-TW" sz="1800" dirty="0"/>
          </a:p>
          <a:p>
            <a:pPr marL="688975" indent="-344488"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shell commands are run from inside a file, that file is called a “</a:t>
            </a:r>
            <a:r>
              <a:rPr lang="en-US" altLang="zh-TW" dirty="0">
                <a:solidFill>
                  <a:srgbClr val="0033CC"/>
                </a:solidFill>
              </a:rPr>
              <a:t>script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Popular Shells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533400" y="1302370"/>
            <a:ext cx="7848600" cy="3505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sh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		  Bourne Shell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ksh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  	  </a:t>
            </a: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Korn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Shell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csh,tcsh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	  C Shell (what we will use)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bash 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 	  Bourne-Again Shell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zsh</a:t>
            </a:r>
            <a: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		  Z shell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6200" y="5348610"/>
            <a:ext cx="8915400" cy="1371600"/>
          </a:xfrm>
          <a:prstGeom prst="wedgeRoundRectCallout">
            <a:avLst>
              <a:gd name="adj1" fmla="val -33439"/>
              <a:gd name="adj2" fmla="val -1693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To change to a specific shell, you just type the name of that shell.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What does that mean? It means that these names must be executables.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Where are these executables? Let’s use "which" to find out…</a:t>
            </a:r>
            <a:endParaRPr kumimoji="1" lang="en-US" altLang="zh-TW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+mj-lt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latin typeface="High Tower Text" pitchFamily="18" charset="0"/>
              </a:rPr>
              <a:t>lrwxrwxrwx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latin typeface="High Tower Text" pitchFamily="18" charset="0"/>
              </a:rPr>
              <a:t> Feb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Selecting a Shell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838200"/>
            <a:ext cx="4038600" cy="838200"/>
          </a:xfrm>
          <a:prstGeom prst="wedgeRoundRectCallout">
            <a:avLst>
              <a:gd name="adj1" fmla="val -83662"/>
              <a:gd name="adj2" fmla="val 26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This is where the bash shell’s executable can be found.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48000" y="1143000"/>
            <a:ext cx="4953000" cy="838200"/>
          </a:xfrm>
          <a:prstGeom prst="wedgeRoundRectCallout">
            <a:avLst>
              <a:gd name="adj1" fmla="val -70773"/>
              <a:gd name="adj2" fmla="val 373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But, when I installed my Cygwin, I did not choose to install the korn shell.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2209800"/>
            <a:ext cx="4953000" cy="1676400"/>
          </a:xfrm>
          <a:prstGeom prst="wedgeRoundRectCallout">
            <a:avLst>
              <a:gd name="adj1" fmla="val -70773"/>
              <a:gd name="adj2" fmla="val -10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Here is the executable for C-shell. (If your system does not show either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or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tcsh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, then you need to install one of them, in order to do later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homeworks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).</a:t>
            </a:r>
            <a:endParaRPr kumimoji="1" lang="en-US" altLang="zh-TW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76600" y="4495800"/>
            <a:ext cx="5715000" cy="1676400"/>
          </a:xfrm>
          <a:prstGeom prst="wedgeRoundRectCallout">
            <a:avLst>
              <a:gd name="adj1" fmla="val 15569"/>
              <a:gd name="adj2" fmla="val -120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Q:Why will you only need just one of them?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A: Because this class will focus on csh – but </a:t>
            </a:r>
            <a:b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    tcsh is backwards compatible with csh </a:t>
            </a:r>
            <a:b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    scripts. 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0" y="6453336"/>
            <a:ext cx="792088" cy="4046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false,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Once we know that 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A &amp;&amp; B &amp;&amp; C =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 we know that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the final answer is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 C++ enforces this rule, so you </a:t>
            </a:r>
            <a:r>
              <a:rPr lang="en-US" altLang="zh-TW" sz="2600" i="1" u="sng" dirty="0">
                <a:solidFill>
                  <a:srgbClr val="0033CC"/>
                </a:solidFill>
                <a:latin typeface="Times New Roman" pitchFamily="18" charset="0"/>
              </a:rPr>
              <a:t>know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that </a:t>
            </a:r>
            <a:r>
              <a:rPr lang="en-US" altLang="zh-TW" sz="2600" i="1" dirty="0">
                <a:solidFill>
                  <a:srgbClr val="0033CC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2209800"/>
            <a:ext cx="2895600" cy="914400"/>
          </a:xfrm>
          <a:prstGeom prst="wedgeRoundRectCallout">
            <a:avLst>
              <a:gd name="adj1" fmla="val -58565"/>
              <a:gd name="adj2" fmla="val 584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Let us look more closely at this csh file.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00400" y="4343400"/>
            <a:ext cx="2895600" cy="1600200"/>
          </a:xfrm>
          <a:prstGeom prst="wedgeRoundRectCallout">
            <a:avLst>
              <a:gd name="adj1" fmla="val -17819"/>
              <a:gd name="adj2" fmla="val -87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Why, look! It is tiny!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How can a shell executable be just 4 bytes?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8600" y="4343400"/>
            <a:ext cx="2895600" cy="1600200"/>
          </a:xfrm>
          <a:prstGeom prst="wedgeRoundRectCallout">
            <a:avLst>
              <a:gd name="adj1" fmla="val -44815"/>
              <a:gd name="adj2" fmla="val -857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The answer is that it is not an executable. It is just a link to an executable.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324600" y="4343400"/>
            <a:ext cx="2743200" cy="990600"/>
          </a:xfrm>
          <a:prstGeom prst="wedgeRoundRectCallout">
            <a:avLst>
              <a:gd name="adj1" fmla="val -977"/>
              <a:gd name="adj2" fmla="val -106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And here is what it links to…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3962400"/>
            <a:ext cx="3962400" cy="533400"/>
          </a:xfrm>
          <a:prstGeom prst="wedgeRoundRectCallout">
            <a:avLst>
              <a:gd name="adj1" fmla="val -80194"/>
              <a:gd name="adj2" fmla="val 17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And here is where tcsh is.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00400" y="5638800"/>
            <a:ext cx="3200400" cy="838200"/>
          </a:xfrm>
          <a:prstGeom prst="wedgeRoundRectCallout">
            <a:avLst>
              <a:gd name="adj1" fmla="val -18176"/>
              <a:gd name="adj2" fmla="val -95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The tcsh executable is not small.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animBg="1"/>
      <p:bldP spid="6" grpId="1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ShellFamilie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204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0" y="228600"/>
            <a:ext cx="3200400" cy="2438400"/>
          </a:xfrm>
          <a:solidFill>
            <a:srgbClr val="FFC000"/>
          </a:solidFill>
        </p:spPr>
        <p:txBody>
          <a:bodyPr anchorCtr="1"/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Family relationships among shells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52736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There are 2 main flavors of Unix Shells: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0033CC"/>
                </a:solidFill>
              </a:rPr>
              <a:t>Bourne</a:t>
            </a:r>
            <a:r>
              <a:rPr lang="en-US" altLang="zh-TW" sz="3200" dirty="0"/>
              <a:t> (Standard Shell): </a:t>
            </a:r>
            <a:r>
              <a:rPr lang="en-US" altLang="zh-TW" sz="3200" dirty="0" err="1"/>
              <a:t>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ksh</a:t>
            </a:r>
            <a:r>
              <a:rPr lang="en-US" altLang="zh-TW" sz="3200" dirty="0"/>
              <a:t>, bash, </a:t>
            </a:r>
            <a:r>
              <a:rPr lang="en-US" altLang="zh-TW" sz="3200" dirty="0" err="1"/>
              <a:t>zsh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is faster.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has a more consistent behavior. 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0033CC"/>
                </a:solidFill>
              </a:rPr>
              <a:t>C shell</a:t>
            </a:r>
            <a:r>
              <a:rPr lang="en-US" altLang="zh-TW" sz="3200" dirty="0"/>
              <a:t>: </a:t>
            </a:r>
            <a:r>
              <a:rPr lang="en-US" altLang="zh-TW" sz="3200" dirty="0" err="1"/>
              <a:t>csh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tcsh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is easier to learn at first.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It has features that make it good for working at the command prompt.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But, as you get more advanced, you begin to encounter weird features.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Flavors of Unix Shells</a:t>
            </a:r>
            <a:endParaRPr kumimoji="1" lang="en-US" altLang="zh-TW" sz="4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7DBDA0-3367-403E-B71E-A5924E314BBF}" type="slidenum">
              <a:rPr kumimoji="1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1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24000" y="4419600"/>
            <a:ext cx="3962400" cy="533400"/>
          </a:xfrm>
          <a:prstGeom prst="wedgeRoundRectCallout">
            <a:avLst>
              <a:gd name="adj1" fmla="val -66421"/>
              <a:gd name="adj2" fmla="val 133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Let us change to the tcsh shell.</a:t>
            </a:r>
            <a:endParaRPr kumimoji="1" lang="en-US" altLang="zh-TW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29208" y="5181600"/>
            <a:ext cx="7315200" cy="1600200"/>
          </a:xfrm>
          <a:prstGeom prst="wedgeRoundRectCallout">
            <a:avLst>
              <a:gd name="adj1" fmla="val -50032"/>
              <a:gd name="adj2" fmla="val -18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A final point: Be aware that scripts do not default to the same shell as you are using at the command-line. </a:t>
            </a:r>
            <a:b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So, if you want a script to use 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, you need to</a:t>
            </a:r>
            <a:b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indicate that at the top of the script…</a:t>
            </a:r>
            <a:endParaRPr kumimoji="1" lang="en-US" altLang="zh-TW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5486400"/>
            <a:ext cx="7315200" cy="1295400"/>
          </a:xfrm>
          <a:prstGeom prst="wedgeRoundRectCallout">
            <a:avLst>
              <a:gd name="adj1" fmla="val -58699"/>
              <a:gd name="adj2" fmla="val -22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When you type that last line, your prompt probably changes. (Mine did, but I’m not showing it here, because</a:t>
            </a:r>
            <a:b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</a:b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I always use the “%” prompt in these slides.)</a:t>
            </a:r>
            <a:endParaRPr kumimoji="1" lang="en-US" altLang="zh-TW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6" grpId="0" animBg="1"/>
      <p:bldP spid="6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29600" cy="836712"/>
          </a:xfrm>
        </p:spPr>
        <p:txBody>
          <a:bodyPr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Invoking a Shell Script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08720"/>
            <a:ext cx="8812088" cy="5194251"/>
          </a:xfrm>
        </p:spPr>
        <p:txBody>
          <a:bodyPr/>
          <a:lstStyle/>
          <a:p>
            <a:r>
              <a:rPr lang="en-US" altLang="zh-TW" dirty="0"/>
              <a:t>Usually, the “#” symbol is a comment, but…</a:t>
            </a:r>
          </a:p>
          <a:p>
            <a:r>
              <a:rPr lang="en-US" altLang="zh-TW" dirty="0"/>
              <a:t>Put the special characters “</a:t>
            </a:r>
            <a:r>
              <a:rPr lang="en-US" altLang="zh-TW" b="1" dirty="0">
                <a:solidFill>
                  <a:srgbClr val="FF0000"/>
                </a:solidFill>
              </a:rPr>
              <a:t>#!</a:t>
            </a:r>
            <a:r>
              <a:rPr lang="en-US" altLang="zh-TW" dirty="0"/>
              <a:t>” on the first line of a script to choose the shell.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Otherwise the script will run in the default shell (which is probably bash).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They must be the first two characters of the script.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They must be followed by the absolute pathname of the program that should execute the script.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</a:rPr>
              <a:t>% cat </a:t>
            </a:r>
            <a:r>
              <a:rPr lang="en-US" altLang="zh-TW" sz="2400" b="1" dirty="0" err="1">
                <a:solidFill>
                  <a:srgbClr val="FF0000"/>
                </a:solidFill>
              </a:rPr>
              <a:t>commentedscript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#!/</a:t>
            </a:r>
            <a:r>
              <a:rPr lang="en-US" altLang="zh-TW" sz="2400" b="1" dirty="0" err="1">
                <a:solidFill>
                  <a:srgbClr val="FF0000"/>
                </a:solidFill>
              </a:rPr>
              <a:t>usr</a:t>
            </a:r>
            <a:r>
              <a:rPr lang="en-US" altLang="zh-TW" sz="2400" b="1" dirty="0">
                <a:solidFill>
                  <a:srgbClr val="FF0000"/>
                </a:solidFill>
              </a:rPr>
              <a:t>/bin/</a:t>
            </a:r>
            <a:r>
              <a:rPr lang="en-US" altLang="zh-TW" sz="2400" b="1" dirty="0" err="1">
                <a:solidFill>
                  <a:srgbClr val="FF0000"/>
                </a:solidFill>
              </a:rPr>
              <a:t>tcsh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# This line won’t run since it is commented out.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#! Even with the #!, it is still a comment.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		…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813" y="0"/>
            <a:ext cx="8764587" cy="6858000"/>
            <a:chOff x="150813" y="0"/>
            <a:chExt cx="8764587" cy="68580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50813" y="762000"/>
              <a:ext cx="8764587" cy="60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High Tower Text" panose="02040502050506030303" pitchFamily="18" charset="0"/>
                  <a:ea typeface="新細明體"/>
                  <a:cs typeface="+mn-cs"/>
                </a:rPr>
                <a:t>which</a:t>
              </a:r>
              <a:r>
                <a:rPr kumimoji="1" lang="en-US" altLang="zh-TW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gh Tower Text" panose="02040502050506030303" pitchFamily="18" charset="0"/>
                  <a:ea typeface="新細明體"/>
                  <a:cs typeface="+mn-cs"/>
                </a:rPr>
                <a:t> </a:t>
              </a:r>
              <a:r>
                <a:rPr kumimoji="1" lang="en-US" altLang="zh-TW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identifies where you can find the</a:t>
              </a:r>
              <a:br>
                <a:rPr kumimoji="1" lang="en-US" altLang="zh-TW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</a:br>
              <a:r>
                <a:rPr kumimoji="1" lang="en-US" altLang="zh-TW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		executable for the given command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TW" sz="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charset="0"/>
                <a:ea typeface="新細明體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Every UNIX command has an executable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Usually, these executables are stored in </a:t>
              </a:r>
              <a:r>
                <a:rPr kumimoji="1" lang="en-US" altLang="zh-TW" sz="3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either 	/</a:t>
              </a:r>
              <a:r>
                <a:rPr kumimoji="1" lang="en-US" altLang="zh-TW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usr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/bin  or  /bin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Whenever you run a command, your </a:t>
              </a:r>
              <a:r>
                <a:rPr kumimoji="1" lang="en-US" altLang="zh-TW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shell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 will look everywhere in your </a:t>
              </a:r>
              <a:r>
                <a:rPr kumimoji="1" lang="en-US" altLang="zh-TW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path</a:t>
              </a:r>
              <a:r>
                <a:rPr kumimoji="1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 for the executable.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/</a:t>
              </a:r>
              <a:r>
                <a:rPr kumimoji="1" lang="en-US" altLang="zh-TW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usr</a:t>
              </a:r>
              <a:r>
                <a:rPr kumimoji="1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/>
                  <a:cs typeface="+mn-cs"/>
                </a:rPr>
                <a:t>/bin  or  /bin  are always going to be in you path</a:t>
              </a: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457200" y="0"/>
              <a:ext cx="8229600" cy="908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66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High Tower Text" panose="02040502050506030303" pitchFamily="18" charset="0"/>
                  <a:ea typeface="新細明體"/>
                  <a:cs typeface="+mj-cs"/>
                </a:rPr>
                <a:t>which</a:t>
              </a:r>
              <a:endParaRPr kumimoji="1" lang="en-US" altLang="zh-TW" sz="5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anose="02040502050506030303" pitchFamily="18" charset="0"/>
                <a:ea typeface="新細明體"/>
                <a:cs typeface="+mj-cs"/>
              </a:endParaRPr>
            </a:p>
          </p:txBody>
        </p:sp>
      </p:grp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Engravers MT" pitchFamily="18" charset="0"/>
                <a:ea typeface="新細明體" charset="-120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35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zh-TW" dirty="0"/>
              <a:t>The syllabus has said that we will use web material, instead of a textbook.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zh-TW" dirty="0"/>
              <a:t>There is a website which almost was a textbook:	</a:t>
            </a:r>
            <a:r>
              <a:rPr lang="en-US" altLang="zh-TW" dirty="0">
                <a:hlinkClick r:id="rId2"/>
              </a:rPr>
              <a:t>http://www.grymoire.com/Unix/</a:t>
            </a:r>
            <a:endParaRPr lang="en-US" altLang="zh-TW" dirty="0"/>
          </a:p>
          <a:p>
            <a:pPr eaLnBrk="1" hangingPunct="1"/>
            <a:r>
              <a:rPr lang="en-US" altLang="zh-TW" dirty="0"/>
              <a:t>As with many topics you study in school, one semester isn’t enough to become an expert.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zh-TW" dirty="0"/>
              <a:t>So professors often skip parts </a:t>
            </a:r>
            <a:r>
              <a:rPr lang="en-US" altLang="zh-TW"/>
              <a:t>of textbooks.</a:t>
            </a:r>
            <a:endParaRPr lang="en-US" altLang="zh-TW" dirty="0"/>
          </a:p>
          <a:p>
            <a:pPr lvl="2" eaLnBrk="1" hangingPunct="1"/>
            <a:r>
              <a:rPr lang="en-US" altLang="zh-TW" dirty="0"/>
              <a:t>When reading the textbook, you can skip those parts.</a:t>
            </a:r>
          </a:p>
          <a:p>
            <a:pPr lvl="3" eaLnBrk="1" hangingPunct="1">
              <a:spcBef>
                <a:spcPts val="400"/>
              </a:spcBef>
            </a:pPr>
            <a:r>
              <a:rPr lang="en-US" altLang="zh-TW" sz="2400" dirty="0"/>
              <a:t>Or you can read them if you want to be an expert.</a:t>
            </a:r>
            <a:endParaRPr lang="en-US" altLang="zh-TW" dirty="0"/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</a:rPr>
              <a:t>Therefore, the required material is only what we cover.</a:t>
            </a:r>
          </a:p>
          <a:p>
            <a:pPr lvl="3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0000"/>
                </a:solidFill>
              </a:rPr>
              <a:t>But studying by only reading the slides has limitations.</a:t>
            </a:r>
          </a:p>
          <a:p>
            <a:pPr lvl="3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FF0000"/>
                </a:solidFill>
              </a:rPr>
              <a:t>Of course, you may google alternative Chinese discussions.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352800"/>
            <a:ext cx="8915400" cy="23622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843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33CC"/>
                </a:solidFill>
              </a:rPr>
              <a:t>The Website “Textbook”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600" dirty="0">
                <a:hlinkClick r:id="rId2"/>
              </a:rPr>
              <a:t>http://www.grymoire.com/Unix/</a:t>
            </a:r>
            <a:endParaRPr lang="zh-TW" altLang="zh-TW" dirty="0">
              <a:solidFill>
                <a:srgbClr val="0033CC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295400"/>
            <a:ext cx="8915400" cy="2057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1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/>
              <a:t>cd, ls, </a:t>
            </a:r>
            <a:r>
              <a:rPr lang="en-US" altLang="zh-TW" sz="2400" dirty="0" err="1"/>
              <a:t>mkdir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rmdir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cp</a:t>
            </a:r>
            <a:r>
              <a:rPr lang="en-US" altLang="zh-TW" sz="2400" dirty="0"/>
              <a:t>, mv, cat, less, echo, history, etc.</a:t>
            </a:r>
          </a:p>
          <a:p>
            <a:pPr eaLnBrk="1" hangingPunct="1"/>
            <a:r>
              <a:rPr lang="en-US" altLang="zh-TW" sz="2400" dirty="0"/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/>
              <a:t>cut, diff, </a:t>
            </a:r>
            <a:r>
              <a:rPr lang="en-US" altLang="zh-TW" sz="2400" dirty="0" err="1"/>
              <a:t>tr</a:t>
            </a:r>
            <a:r>
              <a:rPr lang="en-US" altLang="zh-TW" sz="2400" dirty="0"/>
              <a:t>, expr, </a:t>
            </a:r>
            <a:r>
              <a:rPr lang="en-US" altLang="zh-TW" sz="2400" dirty="0" err="1"/>
              <a:t>xargs</a:t>
            </a:r>
            <a:r>
              <a:rPr lang="en-US" altLang="zh-TW" sz="2400" dirty="0"/>
              <a:t>, etc.</a:t>
            </a:r>
          </a:p>
          <a:p>
            <a:pPr eaLnBrk="1" hangingPunct="1"/>
            <a:r>
              <a:rPr lang="en-US" altLang="zh-TW" sz="2400" dirty="0"/>
              <a:t>Redirection and Pipes</a:t>
            </a:r>
          </a:p>
          <a:p>
            <a:pPr eaLnBrk="1" hangingPunct="1"/>
            <a:r>
              <a:rPr lang="en-US" altLang="zh-TW" sz="2400" dirty="0"/>
              <a:t>UNIX Shell Wildcard Patterns</a:t>
            </a:r>
          </a:p>
          <a:p>
            <a:pPr eaLnBrk="1" hangingPunct="1"/>
            <a:r>
              <a:rPr lang="en-US" altLang="zh-TW" sz="2400" dirty="0"/>
              <a:t>UNIX Shell Quoting Rules</a:t>
            </a:r>
          </a:p>
          <a:p>
            <a:pPr eaLnBrk="1" hangingPunct="1"/>
            <a:r>
              <a:rPr lang="en-US" altLang="zh-TW" sz="2400" dirty="0"/>
              <a:t>Regular Expression Patterns (grep)</a:t>
            </a:r>
          </a:p>
          <a:p>
            <a:pPr eaLnBrk="1" hangingPunct="1"/>
            <a:r>
              <a:rPr lang="en-US" altLang="zh-TW" sz="2400" dirty="0"/>
              <a:t>Extended Regular Expression Patterns (</a:t>
            </a:r>
            <a:r>
              <a:rPr lang="en-US" altLang="zh-TW" sz="2400" dirty="0" err="1"/>
              <a:t>egrep</a:t>
            </a:r>
            <a:r>
              <a:rPr lang="en-US" altLang="zh-TW" sz="2400" dirty="0"/>
              <a:t>)</a:t>
            </a:r>
          </a:p>
          <a:p>
            <a:pPr eaLnBrk="1" hangingPunct="1"/>
            <a:r>
              <a:rPr lang="en-US" altLang="zh-TW" sz="2400" dirty="0"/>
              <a:t>C Shell Programming</a:t>
            </a:r>
          </a:p>
          <a:p>
            <a:pPr eaLnBrk="1" hangingPunct="1"/>
            <a:r>
              <a:rPr lang="en-US" altLang="zh-TW" sz="2400" dirty="0"/>
              <a:t>The sed Command</a:t>
            </a:r>
          </a:p>
          <a:p>
            <a:pPr eaLnBrk="1" hangingPunct="1"/>
            <a:r>
              <a:rPr lang="en-US" altLang="zh-TW" sz="2400" dirty="0"/>
              <a:t>The awk Command</a:t>
            </a:r>
          </a:p>
          <a:p>
            <a:pPr eaLnBrk="1" hangingPunct="1"/>
            <a:r>
              <a:rPr lang="en-US" altLang="zh-TW" sz="2400" dirty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>
                <a:solidFill>
                  <a:schemeClr val="bg2"/>
                </a:solidFill>
              </a:rPr>
              <a:t>Makefiles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en-US" altLang="zh-TW" sz="2400" dirty="0" err="1">
                <a:solidFill>
                  <a:schemeClr val="bg2"/>
                </a:solidFill>
              </a:rPr>
              <a:t>lex</a:t>
            </a:r>
            <a:r>
              <a:rPr lang="en-US" altLang="zh-TW" sz="2400" dirty="0">
                <a:solidFill>
                  <a:schemeClr val="bg2"/>
                </a:solidFill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</a:rPr>
              <a:t>yacc</a:t>
            </a:r>
            <a:r>
              <a:rPr lang="en-US" altLang="zh-TW" sz="2400" dirty="0">
                <a:solidFill>
                  <a:schemeClr val="bg2"/>
                </a:solidFill>
              </a:rPr>
              <a:t> grammars, the bash shell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Recall from Lecture 1</a:t>
            </a:r>
          </a:p>
        </p:txBody>
      </p:sp>
    </p:spTree>
    <p:extLst>
      <p:ext uri="{BB962C8B-B14F-4D97-AF65-F5344CB8AC3E}">
        <p14:creationId xmlns:p14="http://schemas.microsoft.com/office/powerpoint/2010/main" val="13826153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>
                <a:solidFill>
                  <a:srgbClr val="FF0000"/>
                </a:solidFill>
              </a:rPr>
              <a:t>cd, ls, </a:t>
            </a:r>
            <a:r>
              <a:rPr lang="en-US" altLang="zh-TW" sz="2400" dirty="0" err="1">
                <a:solidFill>
                  <a:srgbClr val="FF0000"/>
                </a:solidFill>
              </a:rPr>
              <a:t>mkdir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rmdir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cp</a:t>
            </a:r>
            <a:r>
              <a:rPr lang="en-US" altLang="zh-TW" sz="2400" dirty="0">
                <a:solidFill>
                  <a:srgbClr val="FF0000"/>
                </a:solidFill>
              </a:rPr>
              <a:t>, mv, cat, less, echo, history, etc.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>
                <a:solidFill>
                  <a:srgbClr val="FF0000"/>
                </a:solidFill>
              </a:rPr>
              <a:t>cut, diff, </a:t>
            </a:r>
            <a:r>
              <a:rPr lang="en-US" altLang="zh-TW" sz="2400" dirty="0" err="1">
                <a:solidFill>
                  <a:srgbClr val="FF0000"/>
                </a:solidFill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</a:rPr>
              <a:t>, expr, </a:t>
            </a:r>
            <a:r>
              <a:rPr lang="en-US" altLang="zh-TW" sz="2400" dirty="0" err="1">
                <a:solidFill>
                  <a:srgbClr val="FF0000"/>
                </a:solidFill>
              </a:rPr>
              <a:t>xargs</a:t>
            </a:r>
            <a:r>
              <a:rPr lang="en-US" altLang="zh-TW" sz="2400" dirty="0">
                <a:solidFill>
                  <a:srgbClr val="FF0000"/>
                </a:solidFill>
              </a:rPr>
              <a:t>, etc.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Redirection and Pipes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UNIX Shell Wildcard Patterns</a:t>
            </a:r>
          </a:p>
          <a:p>
            <a:pPr eaLnBrk="1" hangingPunct="1"/>
            <a:r>
              <a:rPr lang="en-US" altLang="zh-TW" sz="2400" dirty="0"/>
              <a:t>UNIX Shell Quoting Rules</a:t>
            </a:r>
          </a:p>
          <a:p>
            <a:pPr eaLnBrk="1" hangingPunct="1"/>
            <a:r>
              <a:rPr lang="en-US" altLang="zh-TW" sz="2400" dirty="0"/>
              <a:t>Regular Expression Patterns (grep)</a:t>
            </a:r>
          </a:p>
          <a:p>
            <a:pPr eaLnBrk="1" hangingPunct="1"/>
            <a:r>
              <a:rPr lang="en-US" altLang="zh-TW" sz="2400" dirty="0"/>
              <a:t>Extended Regular Expression Patterns (</a:t>
            </a:r>
            <a:r>
              <a:rPr lang="en-US" altLang="zh-TW" sz="2400" dirty="0" err="1"/>
              <a:t>egrep</a:t>
            </a:r>
            <a:r>
              <a:rPr lang="en-US" altLang="zh-TW" sz="2400" dirty="0"/>
              <a:t>)</a:t>
            </a:r>
          </a:p>
          <a:p>
            <a:pPr eaLnBrk="1" hangingPunct="1"/>
            <a:r>
              <a:rPr lang="en-US" altLang="zh-TW" sz="2400" dirty="0"/>
              <a:t>C Shell Programming</a:t>
            </a:r>
          </a:p>
          <a:p>
            <a:pPr eaLnBrk="1" hangingPunct="1"/>
            <a:r>
              <a:rPr lang="en-US" altLang="zh-TW" sz="2400" dirty="0"/>
              <a:t>The sed Command</a:t>
            </a:r>
          </a:p>
          <a:p>
            <a:pPr eaLnBrk="1" hangingPunct="1"/>
            <a:r>
              <a:rPr lang="en-US" altLang="zh-TW" sz="2400" dirty="0"/>
              <a:t>The awk Command</a:t>
            </a:r>
          </a:p>
          <a:p>
            <a:pPr eaLnBrk="1" hangingPunct="1"/>
            <a:r>
              <a:rPr lang="en-US" altLang="zh-TW" sz="2400" dirty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>
                <a:solidFill>
                  <a:schemeClr val="bg2"/>
                </a:solidFill>
              </a:rPr>
              <a:t>Makefiles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en-US" altLang="zh-TW" sz="2400" dirty="0" err="1">
                <a:solidFill>
                  <a:schemeClr val="bg2"/>
                </a:solidFill>
              </a:rPr>
              <a:t>lex</a:t>
            </a:r>
            <a:r>
              <a:rPr lang="en-US" altLang="zh-TW" sz="2400" dirty="0">
                <a:solidFill>
                  <a:schemeClr val="bg2"/>
                </a:solidFill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</a:rPr>
              <a:t>yacc</a:t>
            </a:r>
            <a:r>
              <a:rPr lang="en-US" altLang="zh-TW" sz="2400" dirty="0">
                <a:solidFill>
                  <a:schemeClr val="bg2"/>
                </a:solidFill>
              </a:rPr>
              <a:t> grammars, the bash shell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Recall from Lecture 1</a:t>
            </a: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7772400" y="764704"/>
            <a:ext cx="1371600" cy="2375654"/>
            <a:chOff x="7772400" y="3118105"/>
            <a:chExt cx="1371600" cy="237540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7772400" y="3118105"/>
              <a:ext cx="1371600" cy="1143000"/>
            </a:xfrm>
            <a:prstGeom prst="wedgeRectCallout">
              <a:avLst>
                <a:gd name="adj1" fmla="val -315834"/>
                <a:gd name="adj2" fmla="val -247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7772400" y="3622109"/>
              <a:ext cx="1371600" cy="1272746"/>
            </a:xfrm>
            <a:prstGeom prst="wedgeRectCallout">
              <a:avLst>
                <a:gd name="adj1" fmla="val -235005"/>
                <a:gd name="adj2" fmla="val -287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772400" y="3622109"/>
              <a:ext cx="1371600" cy="1295400"/>
            </a:xfrm>
            <a:prstGeom prst="wedgeRectCallout">
              <a:avLst>
                <a:gd name="adj1" fmla="val -327420"/>
                <a:gd name="adj2" fmla="val 5798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772400" y="4198113"/>
              <a:ext cx="1371600" cy="1295400"/>
            </a:xfrm>
            <a:prstGeom prst="wedgeRectCallout">
              <a:avLst>
                <a:gd name="adj1" fmla="val -261157"/>
                <a:gd name="adj2" fmla="val 4777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369311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zh-TW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We’ve done these four!</a:t>
              </a:r>
            </a:p>
          </p:txBody>
        </p:sp>
      </p:grpSp>
      <p:sp>
        <p:nvSpPr>
          <p:cNvPr id="2" name="Trapezoid 1"/>
          <p:cNvSpPr/>
          <p:nvPr/>
        </p:nvSpPr>
        <p:spPr bwMode="auto">
          <a:xfrm rot="16200000">
            <a:off x="7474100" y="1447106"/>
            <a:ext cx="325984" cy="383428"/>
          </a:xfrm>
          <a:prstGeom prst="trapezoid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Trapezoid 11"/>
          <p:cNvSpPr/>
          <p:nvPr/>
        </p:nvSpPr>
        <p:spPr bwMode="auto">
          <a:xfrm rot="16200000">
            <a:off x="7461400" y="1993206"/>
            <a:ext cx="325984" cy="383428"/>
          </a:xfrm>
          <a:prstGeom prst="trapezoid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90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0" y="6453336"/>
            <a:ext cx="792088" cy="4046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return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&amp;&amp;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&amp;&amp;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false,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Once we know that 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A &amp;&amp; B &amp;&amp; C =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we </a:t>
            </a:r>
            <a:r>
              <a:rPr lang="en-US" altLang="zh-TW" sz="2600" b="0" i="1" u="sng" dirty="0">
                <a:solidFill>
                  <a:srgbClr val="000000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 we know that 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the final answer is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 C++ enforces this rule, so you </a:t>
            </a:r>
            <a:r>
              <a:rPr lang="en-US" altLang="zh-TW" sz="2600" i="1" u="sng" dirty="0">
                <a:solidFill>
                  <a:srgbClr val="0033CC"/>
                </a:solidFill>
                <a:latin typeface="Times New Roman" pitchFamily="18" charset="0"/>
              </a:rPr>
              <a:t>know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 that </a:t>
            </a:r>
            <a:r>
              <a:rPr lang="en-US" altLang="zh-TW" sz="2600" i="1" dirty="0">
                <a:solidFill>
                  <a:srgbClr val="0033CC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i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55976" y="1700808"/>
            <a:ext cx="864096" cy="360040"/>
            <a:chOff x="4355976" y="1700808"/>
            <a:chExt cx="864096" cy="360040"/>
          </a:xfrm>
        </p:grpSpPr>
        <p:cxnSp>
          <p:nvCxnSpPr>
            <p:cNvPr id="4" name="Straight Connector 3"/>
            <p:cNvCxnSpPr/>
            <p:nvPr/>
          </p:nvCxnSpPr>
          <p:spPr bwMode="auto">
            <a:xfrm flipH="1" flipV="1">
              <a:off x="4355976" y="1700808"/>
              <a:ext cx="864096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4355976" y="1700808"/>
              <a:ext cx="864096" cy="36004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68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/>
              <a:t>cd, ls, </a:t>
            </a:r>
            <a:r>
              <a:rPr lang="en-US" altLang="zh-TW" sz="2400" dirty="0" err="1"/>
              <a:t>mkdir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rmdir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cp</a:t>
            </a:r>
            <a:r>
              <a:rPr lang="en-US" altLang="zh-TW" sz="2400" dirty="0"/>
              <a:t>, mv, cat, less, echo, history, etc.</a:t>
            </a:r>
          </a:p>
          <a:p>
            <a:pPr eaLnBrk="1" hangingPunct="1"/>
            <a:r>
              <a:rPr lang="en-US" altLang="zh-TW" sz="2400" dirty="0"/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/>
              <a:t>cut, diff, </a:t>
            </a:r>
            <a:r>
              <a:rPr lang="en-US" altLang="zh-TW" sz="2400" dirty="0" err="1"/>
              <a:t>tr</a:t>
            </a:r>
            <a:r>
              <a:rPr lang="en-US" altLang="zh-TW" sz="2400" dirty="0"/>
              <a:t>, expr, </a:t>
            </a:r>
            <a:r>
              <a:rPr lang="en-US" altLang="zh-TW" sz="2400" dirty="0" err="1"/>
              <a:t>xargs</a:t>
            </a:r>
            <a:r>
              <a:rPr lang="en-US" altLang="zh-TW" sz="2400" dirty="0"/>
              <a:t>, etc.</a:t>
            </a:r>
          </a:p>
          <a:p>
            <a:pPr eaLnBrk="1" hangingPunct="1"/>
            <a:r>
              <a:rPr lang="en-US" altLang="zh-TW" sz="2400" dirty="0"/>
              <a:t>Redirection and Pipes</a:t>
            </a:r>
          </a:p>
          <a:p>
            <a:pPr eaLnBrk="1" hangingPunct="1"/>
            <a:r>
              <a:rPr lang="en-US" altLang="zh-TW" sz="2400" dirty="0"/>
              <a:t>UNIX Shell Wildcard Patterns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UNIX Shell Quoting Rules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Regular Expression Patterns (grep)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Extended Regular Expression Patterns (</a:t>
            </a:r>
            <a:r>
              <a:rPr lang="en-US" altLang="zh-TW" sz="2400" dirty="0" err="1">
                <a:solidFill>
                  <a:srgbClr val="FF0000"/>
                </a:solidFill>
              </a:rPr>
              <a:t>egrep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C Shell Programming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The sed Command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The awk Command</a:t>
            </a:r>
          </a:p>
          <a:p>
            <a:pPr eaLnBrk="1" hangingPunct="1"/>
            <a:r>
              <a:rPr lang="en-US" altLang="zh-TW" sz="2400" dirty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>
                <a:solidFill>
                  <a:schemeClr val="bg2"/>
                </a:solidFill>
              </a:rPr>
              <a:t>Makefiles</a:t>
            </a:r>
            <a:r>
              <a:rPr lang="en-US" altLang="zh-TW" sz="2400" dirty="0">
                <a:solidFill>
                  <a:schemeClr val="bg2"/>
                </a:solidFill>
              </a:rPr>
              <a:t>, </a:t>
            </a:r>
            <a:r>
              <a:rPr lang="en-US" altLang="zh-TW" sz="2400" dirty="0" err="1">
                <a:solidFill>
                  <a:schemeClr val="bg2"/>
                </a:solidFill>
              </a:rPr>
              <a:t>lex</a:t>
            </a:r>
            <a:r>
              <a:rPr lang="en-US" altLang="zh-TW" sz="2400" dirty="0">
                <a:solidFill>
                  <a:schemeClr val="bg2"/>
                </a:solidFill>
              </a:rPr>
              <a:t> and </a:t>
            </a:r>
            <a:r>
              <a:rPr lang="en-US" altLang="zh-TW" sz="2400" dirty="0" err="1">
                <a:solidFill>
                  <a:schemeClr val="bg2"/>
                </a:solidFill>
              </a:rPr>
              <a:t>yacc</a:t>
            </a:r>
            <a:r>
              <a:rPr lang="en-US" altLang="zh-TW" sz="2400" dirty="0">
                <a:solidFill>
                  <a:schemeClr val="bg2"/>
                </a:solidFill>
              </a:rPr>
              <a:t> grammars, the bash shell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Recall from Lecture 1</a:t>
            </a:r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7772400" y="3432522"/>
            <a:ext cx="1371600" cy="2444750"/>
            <a:chOff x="7772400" y="3118104"/>
            <a:chExt cx="1371600" cy="244449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772400" y="3118104"/>
              <a:ext cx="1371600" cy="1143000"/>
            </a:xfrm>
            <a:prstGeom prst="wedgeRectCallout">
              <a:avLst>
                <a:gd name="adj1" fmla="val -293544"/>
                <a:gd name="adj2" fmla="val -3976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7772400" y="3429000"/>
              <a:ext cx="1371600" cy="1204784"/>
            </a:xfrm>
            <a:prstGeom prst="wedgeRectCallout">
              <a:avLst>
                <a:gd name="adj1" fmla="val -199502"/>
                <a:gd name="adj2" fmla="val -270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7772400" y="3756454"/>
              <a:ext cx="1371600" cy="1272746"/>
            </a:xfrm>
            <a:prstGeom prst="wedgeRectCallout">
              <a:avLst>
                <a:gd name="adj1" fmla="val -90157"/>
                <a:gd name="adj2" fmla="val -215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7772400" y="4100384"/>
              <a:ext cx="1371600" cy="1233616"/>
            </a:xfrm>
            <a:prstGeom prst="wedgeRectCallout">
              <a:avLst>
                <a:gd name="adj1" fmla="val -337831"/>
                <a:gd name="adj2" fmla="val -96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772400" y="3886200"/>
              <a:ext cx="1371600" cy="1295400"/>
            </a:xfrm>
            <a:prstGeom prst="wedgeRectCallout">
              <a:avLst>
                <a:gd name="adj1" fmla="val -359608"/>
                <a:gd name="adj2" fmla="val 3524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7772400" y="4267200"/>
              <a:ext cx="1371600" cy="1295400"/>
            </a:xfrm>
            <a:prstGeom prst="wedgeRectCallout">
              <a:avLst>
                <a:gd name="adj1" fmla="val -354895"/>
                <a:gd name="adj2" fmla="val 3928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zh-TW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Notice these six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7370" y="3671054"/>
            <a:ext cx="703220" cy="1608517"/>
            <a:chOff x="7088785" y="764704"/>
            <a:chExt cx="703220" cy="1608517"/>
          </a:xfrm>
        </p:grpSpPr>
        <p:sp>
          <p:nvSpPr>
            <p:cNvPr id="21" name="Isosceles Triangle 20"/>
            <p:cNvSpPr/>
            <p:nvPr/>
          </p:nvSpPr>
          <p:spPr bwMode="auto">
            <a:xfrm rot="16200000">
              <a:off x="7274862" y="1864792"/>
              <a:ext cx="322352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16200000">
              <a:off x="7323031" y="534821"/>
              <a:ext cx="234740" cy="694505"/>
            </a:xfrm>
            <a:prstGeom prst="triangle">
              <a:avLst>
                <a:gd name="adj" fmla="val 42825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6200000">
              <a:off x="7283640" y="1520736"/>
              <a:ext cx="304800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16200000">
              <a:off x="7390843" y="1294832"/>
              <a:ext cx="320040" cy="482284"/>
            </a:xfrm>
            <a:prstGeom prst="triangle">
              <a:avLst>
                <a:gd name="adj" fmla="val 57918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16200000">
              <a:off x="7290845" y="839959"/>
              <a:ext cx="299107" cy="694505"/>
            </a:xfrm>
            <a:prstGeom prst="triangle">
              <a:avLst>
                <a:gd name="adj" fmla="val 53521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7920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6381328"/>
            <a:ext cx="9144000" cy="4766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"/>
          <a:stretch/>
        </p:blipFill>
        <p:spPr bwMode="auto">
          <a:xfrm>
            <a:off x="-23813" y="-3175"/>
            <a:ext cx="9167813" cy="650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245138-13AB-4348-B981-5636B543FC70}" type="slidenum">
              <a:rPr kumimoji="1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0" y="1998663"/>
            <a:ext cx="1827213" cy="4833937"/>
            <a:chOff x="-1828800" y="2026653"/>
            <a:chExt cx="2486971" cy="4907547"/>
          </a:xfrm>
        </p:grpSpPr>
        <p:sp>
          <p:nvSpPr>
            <p:cNvPr id="21520" name="Isosceles Triangle 4"/>
            <p:cNvSpPr>
              <a:spLocks noChangeArrowheads="1"/>
            </p:cNvSpPr>
            <p:nvPr/>
          </p:nvSpPr>
          <p:spPr bwMode="auto">
            <a:xfrm rot="3792213">
              <a:off x="-414484" y="3365904"/>
              <a:ext cx="481435" cy="15240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21" name="Isosceles Triangle 5"/>
            <p:cNvSpPr>
              <a:spLocks noChangeArrowheads="1"/>
            </p:cNvSpPr>
            <p:nvPr/>
          </p:nvSpPr>
          <p:spPr bwMode="auto">
            <a:xfrm rot="3131393">
              <a:off x="-47810" y="3144219"/>
              <a:ext cx="336973" cy="107498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22" name="Isosceles Triangle 7"/>
            <p:cNvSpPr>
              <a:spLocks noChangeArrowheads="1"/>
            </p:cNvSpPr>
            <p:nvPr/>
          </p:nvSpPr>
          <p:spPr bwMode="auto">
            <a:xfrm rot="2070120">
              <a:off x="-574056" y="2026653"/>
              <a:ext cx="372490" cy="229944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23" name="Isosceles Triangle 8"/>
            <p:cNvSpPr>
              <a:spLocks noChangeArrowheads="1"/>
            </p:cNvSpPr>
            <p:nvPr/>
          </p:nvSpPr>
          <p:spPr bwMode="auto">
            <a:xfrm rot="3732103">
              <a:off x="-52629" y="3873619"/>
              <a:ext cx="364889" cy="88875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24" name="AutoShape 6"/>
            <p:cNvSpPr>
              <a:spLocks noChangeArrowheads="1"/>
            </p:cNvSpPr>
            <p:nvPr/>
          </p:nvSpPr>
          <p:spPr bwMode="auto">
            <a:xfrm>
              <a:off x="-1828800" y="3810000"/>
              <a:ext cx="1828801" cy="3124200"/>
            </a:xfrm>
            <a:prstGeom prst="wedgeRectCallout">
              <a:avLst>
                <a:gd name="adj1" fmla="val 74870"/>
                <a:gd name="adj2" fmla="val -906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zh-TW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Won’t</a:t>
              </a:r>
            </a:p>
            <a:p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zh-TW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have </a:t>
              </a:r>
              <a:br>
                <a:rPr kumimoji="0" lang="en-US" altLang="zh-TW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</a:br>
              <a:r>
                <a:rPr kumimoji="0" lang="en-US" altLang="zh-TW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time to cover</a:t>
              </a:r>
              <a:br>
                <a:rPr kumimoji="0" lang="en-US" altLang="zh-TW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</a:br>
              <a:r>
                <a:rPr kumimoji="0" lang="en-US" altLang="zh-TW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these</a:t>
              </a:r>
              <a:br>
                <a:rPr kumimoji="0" lang="en-US" altLang="zh-TW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</a:br>
              <a:r>
                <a:rPr kumimoji="0" lang="en-US" altLang="zh-TW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deeply.</a:t>
              </a:r>
            </a:p>
          </p:txBody>
        </p:sp>
        <p:sp>
          <p:nvSpPr>
            <p:cNvPr id="21525" name="Rectangle 9"/>
            <p:cNvSpPr>
              <a:spLocks noChangeArrowheads="1"/>
            </p:cNvSpPr>
            <p:nvPr/>
          </p:nvSpPr>
          <p:spPr bwMode="auto">
            <a:xfrm>
              <a:off x="-457906" y="3726018"/>
              <a:ext cx="472526" cy="17244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26" name="Rectangle 11"/>
            <p:cNvSpPr>
              <a:spLocks noChangeArrowheads="1"/>
            </p:cNvSpPr>
            <p:nvPr/>
          </p:nvSpPr>
          <p:spPr bwMode="auto">
            <a:xfrm rot="1994519">
              <a:off x="-297498" y="3936410"/>
              <a:ext cx="339956" cy="30754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27" name="Rectangle 12"/>
            <p:cNvSpPr>
              <a:spLocks noChangeArrowheads="1"/>
            </p:cNvSpPr>
            <p:nvPr/>
          </p:nvSpPr>
          <p:spPr bwMode="auto">
            <a:xfrm rot="1994519">
              <a:off x="-282847" y="4235871"/>
              <a:ext cx="360472" cy="327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28" name="Rectangle 13"/>
            <p:cNvSpPr>
              <a:spLocks noChangeArrowheads="1"/>
            </p:cNvSpPr>
            <p:nvPr/>
          </p:nvSpPr>
          <p:spPr bwMode="auto">
            <a:xfrm>
              <a:off x="-1154165" y="3800097"/>
              <a:ext cx="362727" cy="464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</p:grp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243513" y="3886200"/>
            <a:ext cx="3824287" cy="2578100"/>
          </a:xfrm>
          <a:prstGeom prst="wedgeRectCallout">
            <a:avLst>
              <a:gd name="adj1" fmla="val -105616"/>
              <a:gd name="adj2" fmla="val -6703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Notice,</a:t>
            </a:r>
            <a:r>
              <a:rPr kumimoji="0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the</a:t>
            </a:r>
            <a:r>
              <a:rPr kumimoji="0" lang="en-US" altLang="zh-TW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textbook talks a lot about why experts use bash instead of csh.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772400" y="520700"/>
            <a:ext cx="1371600" cy="2451100"/>
            <a:chOff x="7772400" y="374904"/>
            <a:chExt cx="1371600" cy="2450593"/>
          </a:xfrm>
        </p:grpSpPr>
        <p:sp>
          <p:nvSpPr>
            <p:cNvPr id="21513" name="AutoShape 6"/>
            <p:cNvSpPr>
              <a:spLocks noChangeArrowheads="1"/>
            </p:cNvSpPr>
            <p:nvPr/>
          </p:nvSpPr>
          <p:spPr bwMode="auto">
            <a:xfrm>
              <a:off x="7772400" y="374904"/>
              <a:ext cx="1371600" cy="1143000"/>
            </a:xfrm>
            <a:prstGeom prst="wedgeRectCallout">
              <a:avLst>
                <a:gd name="adj1" fmla="val -428370"/>
                <a:gd name="adj2" fmla="val -29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14" name="AutoShape 6"/>
            <p:cNvSpPr>
              <a:spLocks noChangeArrowheads="1"/>
            </p:cNvSpPr>
            <p:nvPr/>
          </p:nvSpPr>
          <p:spPr bwMode="auto">
            <a:xfrm>
              <a:off x="7772400" y="691896"/>
              <a:ext cx="1371600" cy="1204784"/>
            </a:xfrm>
            <a:prstGeom prst="wedgeRectCallout">
              <a:avLst>
                <a:gd name="adj1" fmla="val -391565"/>
                <a:gd name="adj2" fmla="val -356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15" name="AutoShape 6"/>
            <p:cNvSpPr>
              <a:spLocks noChangeArrowheads="1"/>
            </p:cNvSpPr>
            <p:nvPr/>
          </p:nvSpPr>
          <p:spPr bwMode="auto">
            <a:xfrm>
              <a:off x="7772400" y="1019350"/>
              <a:ext cx="1371600" cy="1272746"/>
            </a:xfrm>
            <a:prstGeom prst="wedgeRectCallout">
              <a:avLst>
                <a:gd name="adj1" fmla="val -231005"/>
                <a:gd name="adj2" fmla="val -2902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16" name="AutoShape 6"/>
            <p:cNvSpPr>
              <a:spLocks noChangeArrowheads="1"/>
            </p:cNvSpPr>
            <p:nvPr/>
          </p:nvSpPr>
          <p:spPr bwMode="auto">
            <a:xfrm>
              <a:off x="7772400" y="1363280"/>
              <a:ext cx="1371600" cy="1233616"/>
            </a:xfrm>
            <a:prstGeom prst="wedgeRectCallout">
              <a:avLst>
                <a:gd name="adj1" fmla="val -371546"/>
                <a:gd name="adj2" fmla="val -161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17" name="AutoShape 6"/>
            <p:cNvSpPr>
              <a:spLocks noChangeArrowheads="1"/>
            </p:cNvSpPr>
            <p:nvPr/>
          </p:nvSpPr>
          <p:spPr bwMode="auto">
            <a:xfrm>
              <a:off x="7772400" y="1149096"/>
              <a:ext cx="1371600" cy="1295400"/>
            </a:xfrm>
            <a:prstGeom prst="wedgeRectCallout">
              <a:avLst>
                <a:gd name="adj1" fmla="val -468139"/>
                <a:gd name="adj2" fmla="val 5508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18" name="AutoShape 6"/>
            <p:cNvSpPr>
              <a:spLocks noChangeArrowheads="1"/>
            </p:cNvSpPr>
            <p:nvPr/>
          </p:nvSpPr>
          <p:spPr bwMode="auto">
            <a:xfrm>
              <a:off x="7772400" y="1530096"/>
              <a:ext cx="1371600" cy="1295400"/>
            </a:xfrm>
            <a:prstGeom prst="wedgeRectCallout">
              <a:avLst>
                <a:gd name="adj1" fmla="val -469745"/>
                <a:gd name="adj2" fmla="val 4445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endParaRPr kumimoji="0" lang="en-US" altLang="zh-TW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1519" name="AutoShape 6"/>
            <p:cNvSpPr>
              <a:spLocks noChangeArrowheads="1"/>
            </p:cNvSpPr>
            <p:nvPr/>
          </p:nvSpPr>
          <p:spPr bwMode="auto">
            <a:xfrm>
              <a:off x="7772400" y="387097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zh-TW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新細明體" pitchFamily="18" charset="-120"/>
                  <a:cs typeface="+mn-cs"/>
                </a:rPr>
                <a:t>Notice these six</a:t>
              </a:r>
            </a:p>
          </p:txBody>
        </p:sp>
      </p:grpSp>
      <p:sp>
        <p:nvSpPr>
          <p:cNvPr id="25" name="Trapezoid 24"/>
          <p:cNvSpPr>
            <a:spLocks noChangeAspect="1"/>
          </p:cNvSpPr>
          <p:nvPr/>
        </p:nvSpPr>
        <p:spPr bwMode="auto">
          <a:xfrm rot="-2700000">
            <a:off x="-484632" y="109728"/>
            <a:ext cx="1793875" cy="624022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t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from </a:t>
            </a:r>
            <a:b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the web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88784" y="764704"/>
            <a:ext cx="703220" cy="1610559"/>
            <a:chOff x="7088784" y="764704"/>
            <a:chExt cx="703220" cy="1610559"/>
          </a:xfrm>
        </p:grpSpPr>
        <p:sp>
          <p:nvSpPr>
            <p:cNvPr id="26" name="Isosceles Triangle 25"/>
            <p:cNvSpPr/>
            <p:nvPr/>
          </p:nvSpPr>
          <p:spPr bwMode="auto">
            <a:xfrm rot="16200000">
              <a:off x="7273840" y="1865813"/>
              <a:ext cx="324394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2" name="Isosceles Triangle 1"/>
            <p:cNvSpPr/>
            <p:nvPr/>
          </p:nvSpPr>
          <p:spPr bwMode="auto">
            <a:xfrm rot="16200000">
              <a:off x="7327453" y="530398"/>
              <a:ext cx="225894" cy="694505"/>
            </a:xfrm>
            <a:prstGeom prst="triangle">
              <a:avLst>
                <a:gd name="adj" fmla="val 2933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16200000">
              <a:off x="7283640" y="1520736"/>
              <a:ext cx="304800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16200000">
              <a:off x="7284732" y="1188721"/>
              <a:ext cx="320040" cy="694505"/>
            </a:xfrm>
            <a:prstGeom prst="triangle">
              <a:avLst>
                <a:gd name="adj" fmla="val 66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6200000">
              <a:off x="7290845" y="839959"/>
              <a:ext cx="299107" cy="694505"/>
            </a:xfrm>
            <a:prstGeom prst="triangle">
              <a:avLst>
                <a:gd name="adj" fmla="val 53521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9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 wrap="none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Reading Variables (C-shell syntax)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27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"My home directory:"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HOME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home directory: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/home/Me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default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(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not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current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shell):"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HELL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The default shell (not my current shell):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/bin/bash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"If I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as in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bas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this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oul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 gi</a:t>
            </a:r>
            <a:r>
              <a:rPr kumimoji="1" lang="en-US" altLang="zh-TW" sz="2800" b="0" i="0" u="none" strike="noStrike" kern="120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v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</a:t>
            </a:r>
            <a:r>
              <a:rPr kumimoji="1" lang="en-US" altLang="zh-TW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prompt:"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</a:t>
            </a:r>
            <a:r>
              <a:rPr kumimoji="1" lang="en-US" altLang="zh-TW" sz="2800" b="0" i="0" u="none" strike="noStrike" kern="1200" cap="none" spc="-20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1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echo: No match.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211960" y="3166790"/>
            <a:ext cx="3581400" cy="1414338"/>
          </a:xfrm>
          <a:prstGeom prst="wedgeRectCallout">
            <a:avLst>
              <a:gd name="adj1" fmla="val 47496"/>
              <a:gd name="adj2" fmla="val 9475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You can change this to get the “%” prompt that I have in my examples.</a:t>
            </a:r>
          </a:p>
        </p:txBody>
      </p:sp>
    </p:spTree>
    <p:extLst>
      <p:ext uri="{BB962C8B-B14F-4D97-AF65-F5344CB8AC3E}">
        <p14:creationId xmlns:p14="http://schemas.microsoft.com/office/powerpoint/2010/main" val="2915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"My home directory:"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HOME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home directory: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/home/Me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default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(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not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current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shell):"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HELL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The default shell (not my current shell):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/bin/bash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"If I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as in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bas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this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oul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 gi</a:t>
            </a:r>
            <a:r>
              <a:rPr kumimoji="1" lang="en-US" altLang="zh-TW" sz="2800" b="0" i="0" u="none" strike="noStrike" kern="120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v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</a:t>
            </a:r>
            <a:r>
              <a:rPr kumimoji="1" lang="en-US" altLang="zh-TW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prompt:"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</a:t>
            </a:r>
            <a:r>
              <a:rPr kumimoji="1" lang="en-US" altLang="zh-TW" sz="2800" b="0" i="0" u="none" strike="noStrike" kern="1200" cap="none" spc="-20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1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echo: No match.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58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"My home directory:"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HOME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home directory: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/home/Me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default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(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not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current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shell):"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HELL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The default shell (not my current shell):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/bin/bash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"If I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as in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bas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this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oul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 gi</a:t>
            </a:r>
            <a:r>
              <a:rPr kumimoji="1" lang="en-US" altLang="zh-TW" sz="2800" b="0" i="0" u="none" strike="noStrike" kern="120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v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</a:t>
            </a:r>
            <a:r>
              <a:rPr kumimoji="1" lang="en-US" altLang="zh-TW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prompt:"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</a:t>
            </a:r>
            <a:r>
              <a:rPr kumimoji="1" lang="en-US" altLang="zh-TW" sz="2800" b="0" i="0" u="none" strike="noStrike" kern="1200" cap="none" spc="-20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1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echo: No match.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00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"My home directory:"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HOME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home directory: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/home/Me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default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(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not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current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shell):"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HELL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The default shell (not my current shell):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/bin/bash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"If I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as in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bas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this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oul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 gi</a:t>
            </a:r>
            <a:r>
              <a:rPr kumimoji="1" lang="en-US" altLang="zh-TW" sz="2800" b="0" i="0" u="none" strike="noStrike" kern="120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v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</a:t>
            </a:r>
            <a:r>
              <a:rPr kumimoji="1" lang="en-US" altLang="zh-TW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prompt:"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</a:t>
            </a:r>
            <a:r>
              <a:rPr kumimoji="1" lang="en-US" altLang="zh-TW" sz="2800" b="0" i="0" u="none" strike="noStrike" kern="1200" cap="none" spc="-20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1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echo: No match.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6368E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3399863"/>
            <a:ext cx="457200" cy="3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84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 home directory: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/home/Me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default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(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not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current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shell):"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HELL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The default shell (not my current shell):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/bin/bash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"If I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as in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bas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this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oul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 gi</a:t>
            </a:r>
            <a:r>
              <a:rPr kumimoji="1" lang="en-US" altLang="zh-TW" sz="2800" b="0" i="0" u="none" strike="noStrike" kern="120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v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</a:t>
            </a:r>
            <a:r>
              <a:rPr kumimoji="1" lang="en-US" altLang="zh-TW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prompt:"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</a:t>
            </a:r>
            <a:r>
              <a:rPr kumimoji="1" lang="en-US" altLang="zh-TW" sz="2800" b="0" i="0" u="none" strike="noStrike" kern="1200" cap="none" spc="-20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1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echo: No match.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Wbem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WindowsPowerShell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/v1.0:/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21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default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(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not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current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shell):" 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6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HELL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The default shell (not my current shell):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/bin/bash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"If I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as in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bas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this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oul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 gi</a:t>
            </a:r>
            <a:r>
              <a:rPr kumimoji="1" lang="en-US" altLang="zh-TW" sz="2800" b="0" i="0" u="none" strike="noStrike" kern="120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v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</a:t>
            </a:r>
            <a:r>
              <a:rPr kumimoji="1" lang="en-US" altLang="zh-TW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prompt:"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</a:t>
            </a:r>
            <a:r>
              <a:rPr kumimoji="1" lang="en-US" altLang="zh-TW" sz="2800" b="0" i="0" u="none" strike="noStrike" kern="1200" cap="none" spc="-20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1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echo: No match.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Wbem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WindowsPowerShell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/v1.0:/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 (x86)/Intel/Intel(R)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917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The default shell (not my current shell):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/bin/bash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"If I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as in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bas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this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oul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 gi</a:t>
            </a:r>
            <a:r>
              <a:rPr kumimoji="1" lang="en-US" altLang="zh-TW" sz="2800" b="0" i="0" u="none" strike="noStrike" kern="120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v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</a:t>
            </a:r>
            <a:r>
              <a:rPr kumimoji="1" lang="en-US" altLang="zh-TW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prompt:"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</a:t>
            </a:r>
            <a:r>
              <a:rPr kumimoji="1" lang="en-US" altLang="zh-TW" sz="2800" b="0" i="0" u="none" strike="noStrike" kern="1200" cap="none" spc="-20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1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echo: No match.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Wbem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WindowsPowerShell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/v1.0:/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 (x86)/Intel/Intel(R)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e/c/Program Files/Intel/Intel(R)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94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"If I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as in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bas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h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this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w</a:t>
            </a:r>
            <a:r>
              <a:rPr kumimoji="1" lang="en-US" altLang="zh-TW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oul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d gi</a:t>
            </a:r>
            <a:r>
              <a:rPr kumimoji="1" lang="en-US" altLang="zh-TW" sz="2800" b="0" i="0" u="none" strike="noStrike" kern="120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v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</a:t>
            </a:r>
            <a:r>
              <a:rPr kumimoji="1" lang="en-US" altLang="zh-TW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m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y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prompt:"</a:t>
            </a:r>
            <a:r>
              <a:rPr kumimoji="1" lang="en-US" altLang="zh-TW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</a:t>
            </a:r>
            <a:r>
              <a:rPr kumimoji="1" lang="en-US" altLang="zh-TW" sz="2800" b="0" i="0" u="none" strike="noStrike" kern="1200" cap="none" spc="-20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S</a:t>
            </a:r>
            <a:r>
              <a:rPr kumimoji="1" lang="en-US" altLang="zh-TW" sz="2800" b="0" i="0" u="none" strike="noStrike" kern="1200" cap="none" spc="-1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1</a:t>
            </a:r>
            <a:endParaRPr kumimoji="1" lang="en-US" altLang="zh-TW" sz="2800" b="0" i="0" u="none" strike="noStrike" kern="1200" cap="none" spc="-1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echo: No match.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Wbem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WindowsPowerShell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/v1.0:/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 (x86)/Intel/Intel(R)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e/c/Program Files/Intel/Intel(R)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/Program Files (x86)/Intel/Intel(R) Management Engine Components/IPT:/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2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A() { t&lt;&lt;"A"&lt;&lt;dl; return true; }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B() { t&lt;&lt;"B"&lt;&lt;l; return true; }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C() { t&lt;&lt;"C"&lt;&lt;l; return false; }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D() { t&lt;&lt;"D"&lt;&lt;l; return </a:t>
            </a:r>
            <a:r>
              <a:rPr lang="en-US" altLang="zh-TW" sz="2600" b="0" i="1" dirty="0">
                <a:solidFill>
                  <a:schemeClr val="bg1"/>
                </a:solidFill>
                <a:latin typeface="Times New Roman" pitchFamily="18" charset="0"/>
              </a:rPr>
              <a:t>whatever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}</a:t>
            </a:r>
            <a:endParaRPr lang="en-US" altLang="zh-TW" sz="11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bool True() {  return A() &amp;&amp; B() &amp;&amp; C() &amp;&amp; D(); }</a:t>
            </a:r>
            <a:endParaRPr lang="en-US" altLang="zh-TW" sz="1100" b="0" dirty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main()  {  if( ()) t&lt;&lt;"main"&lt;&lt;l; }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% g++ -o shortCircuit.cpp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% ./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A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%</a:t>
            </a:r>
          </a:p>
        </p:txBody>
      </p:sp>
    </p:spTree>
    <p:extLst>
      <p:ext uri="{BB962C8B-B14F-4D97-AF65-F5344CB8AC3E}">
        <p14:creationId xmlns:p14="http://schemas.microsoft.com/office/powerpoint/2010/main" val="129847669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echo: No match.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Wbem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WindowsPowerShell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/v1.0:/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 (x86)/Intel/Intel(R)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e/c/Program Files/Intel/Intel(R)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/Program Files (x86)/Intel/Intel(R) Management Engine Components/IPT:/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Files/Intel/Intel(R)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Management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Engine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Components/IPT:/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OpenSSH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WiFi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09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echo "But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 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prompt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Wbem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WindowsPowerShell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/v1.0:/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 (x86)/Intel/Intel(R)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e/c/Program Files/Intel/Intel(R)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/Program Files (x86)/Intel/Intel(R) Management Engine Components/IPT:/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Files/Intel/Intel(R)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Management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Engine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Components/IPT:/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OpenSSH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WiFi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/Program Files/Common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WirelessCommon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/c/Users/Me/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AppD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10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But I'm in </a:t>
            </a:r>
            <a:r>
              <a:rPr kumimoji="1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Cshell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, so this is the prompt: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 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Wbem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WindowsPowerShell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/v1.0:/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 (x86)/Intel/Intel(R)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e/c/Program Files/Intel/Intel(R)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/Program Files (x86)/Intel/Intel(R) Management Engine Components/IPT:/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Files/Intel/Intel(R)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Management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Engine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Components/IPT:/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OpenSSH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WiFi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/Program Files/Common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WirelessCommon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/c/Users/Me/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AppD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ata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/Local/Microsoft/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WindowsApps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/lib/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lapack</a:t>
            </a:r>
            <a:endParaRPr kumimoji="1" lang="en-US" altLang="zh-TW" sz="28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41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When you read a variable, you put a "</a:t>
            </a:r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" in front of the variable name.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z="3600" dirty="0"/>
              <a:t>Use echo to see a variable's value.</a:t>
            </a:r>
          </a:p>
          <a:p>
            <a:pPr lvl="1" indent="-338138" eaLnBrk="1" hangingPunct="1">
              <a:lnSpc>
                <a:spcPct val="90000"/>
              </a:lnSpc>
            </a:pPr>
            <a:r>
              <a:rPr lang="en-US" altLang="zh-TW" spc="-30" dirty="0"/>
              <a:t>For example, </a:t>
            </a:r>
            <a:r>
              <a:rPr lang="en-US" altLang="zh-TW" dirty="0"/>
              <a:t>t</a:t>
            </a:r>
            <a:r>
              <a:rPr lang="en-US" altLang="zh-TW" spc="-30" dirty="0"/>
              <a:t>here are some </a:t>
            </a:r>
            <a:r>
              <a:rPr lang="en-US" altLang="zh-TW" spc="-30" dirty="0">
                <a:solidFill>
                  <a:srgbClr val="F6368E"/>
                </a:solidFill>
              </a:rPr>
              <a:t>predefined variables</a:t>
            </a:r>
            <a:r>
              <a:rPr lang="en-US" altLang="zh-TW" spc="-30" dirty="0"/>
              <a:t>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3362672"/>
            <a:ext cx="8915400" cy="349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echo "The paths where commands can go:"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okman Old Style" panose="02050604050505020204" pitchFamily="18" charset="0"/>
                <a:ea typeface="新細明體" pitchFamily="18" charset="-120"/>
                <a:cs typeface="+mn-cs"/>
              </a:rPr>
              <a:t>$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6368E"/>
                </a:solidFill>
                <a:effectLst/>
                <a:uLnTx/>
                <a:uFillTx/>
                <a:latin typeface="High Tower Text" pitchFamily="18" charset="0"/>
                <a:ea typeface="新細明體" pitchFamily="18" charset="-120"/>
                <a:cs typeface="+mn-cs"/>
              </a:rPr>
              <a:t>PATH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-4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The paths where commands can go: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Progr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am Files (x86)/Intel/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iCLS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Client:/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Wbem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WindowsPowerShell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/v1.0:/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 (x86)/Intel/Intel(R)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e/c/Program Files/Intel/Intel(R) Management Engine Components/DAL:/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/Program Files (x86)/Intel/Intel(R) Management Engine Components/IPT:/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Files/Intel/Intel(R)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Management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Engine</a:t>
            </a:r>
            <a:r>
              <a:rPr kumimoji="1" lang="en-US" altLang="zh-TW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Components/IPT:/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/c/W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INDOWS/System32/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OpenSSH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/c/Program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WiFi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/bin:/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</a:t>
            </a: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/Program Files/Common Files/Intel/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WirelessCommon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cygdrive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/c/Users/Me/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AppD</a:t>
            </a:r>
            <a:endParaRPr kumimoji="1" lang="en-US" altLang="zh-TW" sz="24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ata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/Local/Microsoft/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WindowsApps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:/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usr</a:t>
            </a:r>
            <a:r>
              <a:rPr kumimoji="1" lang="en-US" altLang="zh-TW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/lib/</a:t>
            </a:r>
            <a:r>
              <a:rPr kumimoji="1" lang="en-US" altLang="zh-TW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新細明體" pitchFamily="18" charset="-120"/>
                <a:cs typeface="+mn-cs"/>
              </a:rPr>
              <a:t>lapack</a:t>
            </a:r>
            <a:endParaRPr kumimoji="1" lang="en-US" altLang="zh-TW" sz="2800" b="0" i="0" u="none" strike="noStrike" kern="1200" cap="none" spc="-4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%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6368E"/>
              </a:solidFill>
              <a:effectLst/>
              <a:uLnTx/>
              <a:uFillTx/>
              <a:latin typeface="High Tower Text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Reading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62843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 wrap="none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Creating Variables (C-shell syntax)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Of course, you need to give values to a variables </a:t>
            </a:r>
            <a:r>
              <a:rPr lang="en-US" altLang="zh-TW" sz="3600" i="1" dirty="0"/>
              <a:t>before</a:t>
            </a:r>
            <a:r>
              <a:rPr lang="en-US" altLang="zh-TW" sz="3600" dirty="0"/>
              <a:t> </a:t>
            </a:r>
            <a:r>
              <a:rPr lang="en-US" altLang="zh-TW" sz="3600" i="1" dirty="0"/>
              <a:t>using</a:t>
            </a:r>
            <a:r>
              <a:rPr lang="en-US" altLang="zh-TW" sz="3600" dirty="0"/>
              <a:t>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But you don’t declare variables </a:t>
            </a:r>
            <a:r>
              <a:rPr lang="en-US" altLang="zh-TW" sz="3600" i="1" dirty="0"/>
              <a:t>before</a:t>
            </a:r>
            <a:r>
              <a:rPr lang="en-US" altLang="zh-TW" sz="3600" dirty="0"/>
              <a:t> </a:t>
            </a:r>
            <a:r>
              <a:rPr lang="en-US" altLang="zh-TW" sz="3600" i="1" dirty="0"/>
              <a:t>assigning</a:t>
            </a:r>
            <a:r>
              <a:rPr lang="en-US" altLang="zh-TW" sz="3600" dirty="0"/>
              <a:t> values to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/>
              <a:t>Instead, </a:t>
            </a:r>
            <a:r>
              <a:rPr lang="en-US" altLang="zh-TW" sz="3200" dirty="0">
                <a:solidFill>
                  <a:srgbClr val="FF0000"/>
                </a:solidFill>
              </a:rPr>
              <a:t>assigning to</a:t>
            </a:r>
            <a:r>
              <a:rPr lang="en-US" altLang="zh-TW" sz="3200" dirty="0"/>
              <a:t> a variable </a:t>
            </a:r>
            <a:r>
              <a:rPr lang="en-US" altLang="zh-TW" sz="3200" dirty="0">
                <a:solidFill>
                  <a:srgbClr val="FF0000"/>
                </a:solidFill>
              </a:rPr>
              <a:t>declares</a:t>
            </a:r>
            <a:r>
              <a:rPr lang="en-US" altLang="zh-TW" sz="3200" dirty="0"/>
              <a:t> it.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52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B2B2B2"/>
                </a:solidFill>
              </a:rPr>
              <a:t>Of course, you need to give values to a variables </a:t>
            </a:r>
            <a:r>
              <a:rPr lang="en-US" altLang="zh-TW" sz="3600" i="1" dirty="0">
                <a:solidFill>
                  <a:srgbClr val="B2B2B2"/>
                </a:solidFill>
              </a:rPr>
              <a:t>before</a:t>
            </a:r>
            <a:r>
              <a:rPr lang="en-US" altLang="zh-TW" sz="3600" dirty="0">
                <a:solidFill>
                  <a:srgbClr val="B2B2B2"/>
                </a:solidFill>
              </a:rPr>
              <a:t> </a:t>
            </a:r>
            <a:r>
              <a:rPr lang="en-US" altLang="zh-TW" sz="3600" i="1" dirty="0">
                <a:solidFill>
                  <a:srgbClr val="B2B2B2"/>
                </a:solidFill>
              </a:rPr>
              <a:t>using</a:t>
            </a:r>
            <a:r>
              <a:rPr lang="en-US" altLang="zh-TW" sz="3600" dirty="0">
                <a:solidFill>
                  <a:srgbClr val="B2B2B2"/>
                </a:solidFill>
              </a:rPr>
              <a:t>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B2B2B2"/>
                </a:solidFill>
              </a:rPr>
              <a:t>But you don’t declare variables </a:t>
            </a:r>
            <a:r>
              <a:rPr lang="en-US" altLang="zh-TW" sz="3600" i="1" dirty="0">
                <a:solidFill>
                  <a:srgbClr val="B2B2B2"/>
                </a:solidFill>
              </a:rPr>
              <a:t>before</a:t>
            </a:r>
            <a:r>
              <a:rPr lang="en-US" altLang="zh-TW" sz="3600" dirty="0">
                <a:solidFill>
                  <a:srgbClr val="B2B2B2"/>
                </a:solidFill>
              </a:rPr>
              <a:t> </a:t>
            </a:r>
            <a:r>
              <a:rPr lang="en-US" altLang="zh-TW" sz="3600" i="1" dirty="0">
                <a:solidFill>
                  <a:srgbClr val="B2B2B2"/>
                </a:solidFill>
              </a:rPr>
              <a:t>assigning</a:t>
            </a:r>
            <a:r>
              <a:rPr lang="en-US" altLang="zh-TW" sz="3600" dirty="0">
                <a:solidFill>
                  <a:srgbClr val="B2B2B2"/>
                </a:solidFill>
              </a:rPr>
              <a:t> values to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/>
              <a:t>Instead, assigning to a variable </a:t>
            </a:r>
            <a:r>
              <a:rPr lang="en-US" altLang="zh-TW" sz="3200" dirty="0">
                <a:solidFill>
                  <a:srgbClr val="FF0000"/>
                </a:solidFill>
              </a:rPr>
              <a:t>declares it</a:t>
            </a:r>
            <a:r>
              <a:rPr lang="en-US" altLang="zh-TW" sz="3200" dirty="0"/>
              <a:t>: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Its data type is also implicitly inferred from the data that is assigned to it.</a:t>
            </a:r>
          </a:p>
          <a:p>
            <a:pPr lvl="2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If you want to re-declare a variable with a new data type, just reassign it with the new data.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TW" sz="2800" spc="-50" dirty="0">
                <a:solidFill>
                  <a:srgbClr val="FF0000"/>
                </a:solidFill>
              </a:rPr>
              <a:t>If you want to undeclared a variable, use </a:t>
            </a:r>
            <a:r>
              <a:rPr lang="en-US" altLang="zh-TW" sz="4000" spc="-50" dirty="0">
                <a:solidFill>
                  <a:srgbClr val="0033CC"/>
                </a:solidFill>
                <a:latin typeface="High Tower Text" pitchFamily="18" charset="0"/>
              </a:rPr>
              <a:t>unset</a:t>
            </a:r>
          </a:p>
          <a:p>
            <a:pPr marL="1428750" lvl="3" indent="-28575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spc="-10" dirty="0"/>
              <a:t>unset may seem useless, but it can create a </a:t>
            </a:r>
            <a:r>
              <a:rPr lang="en-US" altLang="zh-TW" sz="2400" spc="-10" dirty="0" err="1"/>
              <a:t>boolean</a:t>
            </a:r>
            <a:endParaRPr lang="en-US" altLang="zh-TW" sz="2400" spc="-1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Creating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055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3957983"/>
            <a:ext cx="8915400" cy="15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s</a:t>
            </a:r>
            <a:r>
              <a:rPr kumimoji="1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e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Declare a variable with a @ and a space:</a:t>
            </a:r>
            <a:endParaRPr kumimoji="1" lang="en-US" altLang="zh-TW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07208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Variables start with a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u="sng" dirty="0">
                <a:solidFill>
                  <a:srgbClr val="0070C0"/>
                </a:solidFill>
              </a:rPr>
              <a:t>$</a:t>
            </a:r>
            <a:r>
              <a:rPr lang="en-US" altLang="zh-TW" dirty="0">
                <a:solidFill>
                  <a:srgbClr val="0070C0"/>
                </a:solidFill>
              </a:rPr>
              <a:t> sign </a:t>
            </a:r>
            <a:r>
              <a:rPr lang="en-US" altLang="zh-TW" dirty="0"/>
              <a:t>when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u="sng" dirty="0">
                <a:solidFill>
                  <a:srgbClr val="0070C0"/>
                </a:solidFill>
              </a:rPr>
              <a:t>used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zh-TW" dirty="0"/>
              <a:t>The variable gets </a:t>
            </a:r>
            <a:r>
              <a:rPr lang="en-US" altLang="zh-TW" u="sng" dirty="0">
                <a:solidFill>
                  <a:srgbClr val="0070C0"/>
                </a:solidFill>
              </a:rPr>
              <a:t>no $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when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u="sng" dirty="0">
                <a:solidFill>
                  <a:srgbClr val="0070C0"/>
                </a:solidFill>
              </a:rPr>
              <a:t>assigned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Declare a variable with the </a:t>
            </a:r>
            <a:r>
              <a:rPr lang="en-US" altLang="zh-TW" sz="4600" spc="-50" dirty="0">
                <a:solidFill>
                  <a:srgbClr val="0033CC"/>
                </a:solidFill>
                <a:latin typeface="High Tower Text" pitchFamily="18" charset="0"/>
              </a:rPr>
              <a:t>set</a:t>
            </a:r>
            <a:r>
              <a:rPr lang="en-US" altLang="zh-TW" dirty="0"/>
              <a:t> command: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set X =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set X = "T"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set X = $T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solidFill>
                  <a:srgbClr val="808080"/>
                </a:solidFill>
              </a:rPr>
              <a:t>set X = 1 + $#</a:t>
            </a:r>
            <a:endParaRPr lang="en-US" altLang="zh-TW" sz="1600" b="1" dirty="0">
              <a:solidFill>
                <a:srgbClr val="808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chemeClr val="bg1"/>
                </a:solidFill>
              </a:rPr>
              <a:t>s</a:t>
            </a:r>
            <a:r>
              <a:rPr lang="en-US" altLang="zh-TW" sz="1800" b="1" dirty="0">
                <a:solidFill>
                  <a:schemeClr val="bg1"/>
                </a:solidFill>
              </a:rPr>
              <a:t>e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marL="344488" indent="-344488" eaLnBrk="1" hangingPunct="1">
              <a:lnSpc>
                <a:spcPct val="90000"/>
              </a:lnSpc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▀ </a:t>
            </a:r>
            <a:r>
              <a:rPr lang="en-US" altLang="zh-TW" spc="-20" dirty="0"/>
              <a:t>But only numbers or expressions can be used: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@ X = 1</a:t>
            </a:r>
            <a:endParaRPr lang="en-US" altLang="zh-TW" sz="2600" b="1" dirty="0">
              <a:solidFill>
                <a:srgbClr val="808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solidFill>
                  <a:srgbClr val="808080"/>
                </a:solidFill>
              </a:rPr>
              <a:t>@ X = "T"</a:t>
            </a:r>
            <a:endParaRPr lang="en-US" altLang="zh-TW" sz="2600" b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solidFill>
                  <a:srgbClr val="808080"/>
                </a:solidFill>
              </a:rPr>
              <a:t>@ X = $T</a:t>
            </a:r>
            <a:endParaRPr lang="en-US" altLang="zh-TW" sz="2600" b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/>
              <a:t>@ X = 1 + $#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4078560" y="6309320"/>
            <a:ext cx="3733800" cy="457200"/>
          </a:xfrm>
          <a:prstGeom prst="wedgeRectCallout">
            <a:avLst>
              <a:gd name="adj1" fmla="val -100551"/>
              <a:gd name="adj2" fmla="val -9722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新細明體" pitchFamily="18" charset="-120"/>
                <a:cs typeface="+mn-cs"/>
              </a:rPr>
              <a:t>Only legal if $T is a number!</a:t>
            </a:r>
          </a:p>
        </p:txBody>
      </p:sp>
      <p:cxnSp>
        <p:nvCxnSpPr>
          <p:cNvPr id="25605" name="Straight Connector 2"/>
          <p:cNvCxnSpPr>
            <a:cxnSpLocks noChangeShapeType="1"/>
          </p:cNvCxnSpPr>
          <p:nvPr/>
        </p:nvCxnSpPr>
        <p:spPr bwMode="auto">
          <a:xfrm flipH="1">
            <a:off x="749300" y="5733256"/>
            <a:ext cx="1584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Connector 8"/>
          <p:cNvCxnSpPr>
            <a:cxnSpLocks noChangeShapeType="1"/>
          </p:cNvCxnSpPr>
          <p:nvPr/>
        </p:nvCxnSpPr>
        <p:spPr bwMode="auto">
          <a:xfrm flipH="1">
            <a:off x="762000" y="3811900"/>
            <a:ext cx="2133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4462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新細明體"/>
                <a:cs typeface="+mj-cs"/>
              </a:rPr>
              <a:t>Creating Variables (C-shell syntax)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新細明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93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779912" y="1682335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bool A(); return true; }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bool B() {; return true; }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bool C() {; return false; }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bool D() {; return </a:t>
            </a:r>
            <a:r>
              <a:rPr lang="en-US" altLang="zh-TW" sz="2600" b="0" i="1" dirty="0">
                <a:latin typeface="Times New Roman" pitchFamily="18" charset="0"/>
              </a:rPr>
              <a:t>whatever</a:t>
            </a:r>
            <a:r>
              <a:rPr lang="en-US" altLang="zh-TW" sz="2600" b="0" dirty="0">
                <a:latin typeface="Times New Roman" pitchFamily="18" charset="0"/>
              </a:rPr>
              <a:t>; }</a:t>
            </a:r>
            <a:endParaRPr lang="en-US" altLang="zh-TW" sz="1100" b="0" dirty="0">
              <a:latin typeface="Times New Roman" pitchFamily="18" charset="0"/>
            </a:endParaRPr>
          </a:p>
          <a:p>
            <a:r>
              <a:rPr lang="en-US" altLang="zh-TW" sz="2600" b="0" dirty="0">
                <a:latin typeface="Times New Roman" pitchFamily="18" charset="0"/>
              </a:rPr>
              <a:t>   bool () {  return A() &amp;&amp; B() &amp;&amp; C() &amp;&amp; D(); }</a:t>
            </a:r>
            <a:endParaRPr lang="en-US" altLang="zh-TW" sz="1100" b="0" dirty="0">
              <a:latin typeface="Times New Roman" pitchFamily="18" charset="0"/>
            </a:endParaRPr>
          </a:p>
          <a:p>
            <a:r>
              <a:rPr lang="en-US" altLang="zh-TW" sz="2600" b="0" dirty="0">
                <a:latin typeface="Times New Roman" pitchFamily="18" charset="0"/>
              </a:rPr>
              <a:t>   main()  {  if(; }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 g++ -o shortCircuit.cpp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 ./   A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</a:t>
            </a:r>
          </a:p>
        </p:txBody>
      </p:sp>
    </p:spTree>
    <p:extLst>
      <p:ext uri="{BB962C8B-B14F-4D97-AF65-F5344CB8AC3E}">
        <p14:creationId xmlns:p14="http://schemas.microsoft.com/office/powerpoint/2010/main" val="6760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false;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</a:t>
            </a:r>
            <a:r>
              <a:rPr lang="en-US" altLang="zh-TW" sz="2600" i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return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if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 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</a:t>
            </a:r>
            <a:r>
              <a:rPr lang="en-US" altLang="zh-TW" sz="2600" b="0" dirty="0">
                <a:latin typeface="Times New Roman" pitchFamily="18" charset="0"/>
              </a:rPr>
              <a:t>g++ -o shortCircuit.cpp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 ./   A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B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C</a:t>
            </a:r>
          </a:p>
          <a:p>
            <a:r>
              <a:rPr lang="en-US" altLang="zh-TW" sz="2600" b="0" dirty="0">
                <a:latin typeface="Times New Roman" pitchFamily="18" charset="0"/>
              </a:rPr>
              <a:t>   %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71600" y="443711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60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372200" y="44805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false;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</a:t>
            </a:r>
            <a:r>
              <a:rPr lang="en-US" altLang="zh-TW" sz="2600" i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return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if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 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g++ -o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</a:t>
            </a:r>
            <a:r>
              <a:rPr lang="en-US" altLang="zh-TW" sz="2600" dirty="0">
                <a:latin typeface="Times New Roman" pitchFamily="18" charset="0"/>
              </a:rPr>
              <a:t>% ./x</a:t>
            </a:r>
          </a:p>
          <a:p>
            <a:r>
              <a:rPr lang="en-US" altLang="zh-TW" sz="2600" dirty="0">
                <a:latin typeface="Times New Roman" pitchFamily="18" charset="0"/>
              </a:rPr>
              <a:t>   A</a:t>
            </a:r>
          </a:p>
          <a:p>
            <a:r>
              <a:rPr lang="en-US" altLang="zh-TW" sz="2600" dirty="0">
                <a:latin typeface="Times New Roman" pitchFamily="18" charset="0"/>
              </a:rPr>
              <a:t>   B</a:t>
            </a:r>
          </a:p>
          <a:p>
            <a:r>
              <a:rPr lang="en-US" altLang="zh-TW" sz="2600" dirty="0">
                <a:latin typeface="Times New Roman" pitchFamily="18" charset="0"/>
              </a:rPr>
              <a:t>   C</a:t>
            </a:r>
          </a:p>
          <a:p>
            <a:r>
              <a:rPr lang="en-US" altLang="zh-TW" sz="2600" dirty="0">
                <a:latin typeface="Times New Roman" pitchFamily="18" charset="0"/>
              </a:rPr>
              <a:t>   %</a:t>
            </a:r>
          </a:p>
        </p:txBody>
      </p:sp>
    </p:spTree>
    <p:extLst>
      <p:ext uri="{BB962C8B-B14F-4D97-AF65-F5344CB8AC3E}">
        <p14:creationId xmlns:p14="http://schemas.microsoft.com/office/powerpoint/2010/main" val="31376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59985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false;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</a:t>
            </a:r>
            <a:r>
              <a:rPr lang="en-US" altLang="zh-TW" sz="2600" i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return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if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 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g++ -o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./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latin typeface="Times New Roman" pitchFamily="18" charset="0"/>
              </a:rPr>
              <a:t>   A</a:t>
            </a:r>
          </a:p>
          <a:p>
            <a:r>
              <a:rPr lang="en-US" altLang="zh-TW" sz="2600" dirty="0">
                <a:latin typeface="Times New Roman" pitchFamily="18" charset="0"/>
              </a:rPr>
              <a:t>   B</a:t>
            </a:r>
          </a:p>
          <a:p>
            <a:r>
              <a:rPr lang="en-US" altLang="zh-TW" sz="2600" dirty="0">
                <a:latin typeface="Times New Roman" pitchFamily="18" charset="0"/>
              </a:rPr>
              <a:t>   C</a:t>
            </a:r>
          </a:p>
          <a:p>
            <a:r>
              <a:rPr lang="en-US" altLang="zh-TW" sz="2600" dirty="0">
                <a:latin typeface="Times New Roman" pitchFamily="18" charset="0"/>
              </a:rPr>
              <a:t>   %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163824" y="484632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8763000" y="764704"/>
            <a:ext cx="381000" cy="60932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76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487" y="1556792"/>
            <a:ext cx="8402513" cy="530120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18288" rIns="45720" bIns="182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313113" algn="l"/>
              </a:tabLst>
            </a:pPr>
            <a:endParaRPr lang="en-US" altLang="zh-TW" sz="2000" b="0" kern="0" dirty="0">
              <a:latin typeface="Times New Roman" pitchFamily="18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31887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b="0" dirty="0">
                <a:solidFill>
                  <a:srgbClr val="FF0000"/>
                </a:solidFill>
                <a:latin typeface="Times New Roman" pitchFamily="18" charset="0"/>
              </a:rPr>
              <a:t>Or, consider the output from this similar example:</a:t>
            </a:r>
          </a:p>
          <a:p>
            <a:endParaRPr lang="en-US" altLang="zh-TW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cat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&lt;&lt;"A"&lt;&lt;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&lt;&lt;"B"&lt;&lt;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true;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&lt;&lt;"C"&lt;&lt;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false;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&lt;&lt;"D"&lt;&lt;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return </a:t>
            </a:r>
            <a:r>
              <a:rPr lang="en-US" altLang="zh-TW" sz="2600" i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whatever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bool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return A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B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&amp;&amp; D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  <a:endParaRPr lang="en-US" altLang="zh-TW" sz="11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main</a:t>
            </a:r>
            <a:r>
              <a:rPr lang="en-US" altLang="zh-TW" sz="1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{  if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TestAllTrue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(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Poor Richard" panose="02080502050505020702" pitchFamily="18" charset="0"/>
              </a:rPr>
              <a:t>) )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cout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&lt;&lt;"main"&lt;&lt;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endl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; }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g++ -o 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shortCircuit.cpp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 ./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shortCircuit.x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A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B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C</a:t>
            </a:r>
          </a:p>
          <a:p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   %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71600" y="642823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957808"/>
            <a:ext cx="83820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In fact, programmers often depend on the guarantee of short-circuit evaluation.  Consider the follow C conditional expression: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((X!=NULL)&amp;&amp;(*X==3)) …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above C instruction is always safe, because the pointer will only be de-referenced if it is legal to do so. 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The reverse conditional is, of course, a bug:</a:t>
            </a:r>
          </a:p>
          <a:p>
            <a:pPr>
              <a:lnSpc>
                <a:spcPct val="90000"/>
              </a:lnSpc>
            </a:pPr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	if ((*X==3) &amp;&amp;(X!=NULL)) 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19672" y="5347714"/>
            <a:ext cx="3456384" cy="1080518"/>
          </a:xfrm>
          <a:prstGeom prst="wedgeRoundRectCallout">
            <a:avLst>
              <a:gd name="adj1" fmla="val -77824"/>
              <a:gd name="adj2" fmla="val 437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No “D” and no “main” are printed.</a:t>
            </a:r>
          </a:p>
        </p:txBody>
      </p:sp>
    </p:spTree>
    <p:extLst>
      <p:ext uri="{BB962C8B-B14F-4D97-AF65-F5344CB8AC3E}">
        <p14:creationId xmlns:p14="http://schemas.microsoft.com/office/powerpoint/2010/main" val="298330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(Command1’s failure means that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Q: So what does this do?: </a:t>
            </a:r>
            <a:r>
              <a:rPr lang="en-US" altLang="zh-TW" sz="2800" dirty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</a:rPr>
              <a:t>c</a:t>
            </a:r>
            <a:r>
              <a:rPr lang="en-US" altLang="zh-TW" sz="2800" spc="100" dirty="0" err="1">
                <a:solidFill>
                  <a:srgbClr val="FF0000"/>
                </a:solidFill>
                <a:latin typeface="High Tower Text" pitchFamily="18" charset="0"/>
              </a:rPr>
              <a:t>p</a:t>
            </a:r>
            <a:r>
              <a:rPr lang="en-US" altLang="zh-TW" sz="28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</a:rPr>
              <a:t>fil</a:t>
            </a:r>
            <a:r>
              <a:rPr lang="en-US" altLang="zh-TW" sz="2800" spc="100" dirty="0">
                <a:solidFill>
                  <a:srgbClr val="FF0000"/>
                </a:solidFill>
                <a:latin typeface="High Tower Text" pitchFamily="18" charset="0"/>
              </a:rPr>
              <a:t>e 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</a:rPr>
              <a:t>.</a:t>
            </a:r>
            <a:r>
              <a:rPr lang="en-US" altLang="zh-TW" sz="28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</a:rPr>
              <a:t>fcop</a:t>
            </a:r>
            <a:r>
              <a:rPr lang="en-US" altLang="zh-TW" sz="2800" spc="100" dirty="0" err="1">
                <a:solidFill>
                  <a:srgbClr val="FF0000"/>
                </a:solidFill>
                <a:latin typeface="High Tower Text" pitchFamily="18" charset="0"/>
              </a:rPr>
              <a:t>y</a:t>
            </a:r>
            <a:r>
              <a:rPr lang="en-US" altLang="zh-TW" sz="28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2800" spc="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2800" spc="1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</a:rPr>
              <a:t>cat </a:t>
            </a: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</a:rPr>
              <a:t>fcopy</a:t>
            </a:r>
            <a:endParaRPr lang="en-US" altLang="zh-TW" sz="12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</a:rPr>
              <a:t>A: It only prints the </a:t>
            </a:r>
            <a:r>
              <a:rPr lang="en-US" altLang="zh-TW" sz="2400" spc="60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</a:rPr>
              <a:t>ile if you were able to copy it. (</a:t>
            </a:r>
            <a:r>
              <a:rPr lang="en-US" altLang="zh-TW" sz="2400" i="1" dirty="0" err="1">
                <a:solidFill>
                  <a:srgbClr val="0033CC"/>
                </a:solidFill>
                <a:latin typeface="Times New Roman" pitchFamily="18" charset="0"/>
              </a:rPr>
              <a:t>ie</a:t>
            </a: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</a:rPr>
              <a:t>, if you had read permission on the </a:t>
            </a:r>
            <a:r>
              <a:rPr lang="en-US" altLang="zh-TW" sz="2400" spc="60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z="2400" dirty="0">
                <a:solidFill>
                  <a:srgbClr val="0033CC"/>
                </a:solidFill>
                <a:latin typeface="Times New Roman" pitchFamily="18" charset="0"/>
              </a:rPr>
              <a:t>ile and write permission on the destination.)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 </a:t>
            </a:r>
            <a:endParaRPr lang="en-US" altLang="zh-TW" sz="20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Q: Why is a &amp;&amp; used for this?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A: It is the idea of 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short circuit evaluation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, whereby the evaluation of a logical expression must stop early, if the result becomes known.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46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b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</a:b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(Command1’s failure means that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9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&amp;&amp;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was successful.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(Command1’s failure means that we know that the whole expression fails – without needing to evaluate command2. 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91000" y="914400"/>
            <a:ext cx="6858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;     &amp;&amp;     ||</a:t>
            </a:r>
            <a:r>
              <a:rPr lang="en-US" altLang="zh-TW" sz="3200" dirty="0">
                <a:solidFill>
                  <a:srgbClr val="222268"/>
                </a:solidFill>
                <a:latin typeface="Arial Rounded MT Bold" panose="020F0704030504030204" pitchFamily="34" charset="0"/>
              </a:rPr>
              <a:t> </a:t>
            </a:r>
            <a:endParaRPr lang="en-US" altLang="zh-TW" sz="2000" dirty="0">
              <a:solidFill>
                <a:srgbClr val="22226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686800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command1 || command2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Command1 always executes, but command2 only executes if command1 failed.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(Command1’s success means that we know that the whole </a:t>
            </a:r>
            <a:b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expression is true – without our needing to even evaluate command2.)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So: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cp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file ~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mycopy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dev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null || echo </a:t>
            </a:r>
            <a:r>
              <a:rPr lang="en-US" altLang="zh-TW" sz="2000" b="1" dirty="0">
                <a:latin typeface="High Tower Text" pitchFamily="18" charset="0"/>
              </a:rPr>
              <a:t>"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you don</a:t>
            </a:r>
            <a:r>
              <a:rPr lang="en-US" altLang="zh-TW" sz="2400" b="1" dirty="0">
                <a:latin typeface="High Tower Text" pitchFamily="18" charset="0"/>
              </a:rPr>
              <a:t>'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t have permission</a:t>
            </a:r>
            <a:r>
              <a:rPr lang="en-US" altLang="zh-TW" sz="2000" b="1" dirty="0">
                <a:latin typeface="High Tower Text" pitchFamily="18" charset="0"/>
              </a:rPr>
              <a:t>"</a:t>
            </a: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Will only print the message if you were </a:t>
            </a:r>
            <a:r>
              <a:rPr lang="en-US" altLang="zh-TW" sz="2400" b="1" i="1" dirty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able to copy.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181600" y="990600"/>
            <a:ext cx="533400" cy="533400"/>
          </a:xfrm>
          <a:prstGeom prst="ellipse">
            <a:avLst/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7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Notice that the precedence works the same for C: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1937048"/>
            <a:ext cx="8363272" cy="1996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 echo A || eco B &amp;&amp; echo 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</a:p>
          <a:p>
            <a:pPr>
              <a:lnSpc>
                <a:spcPct val="80000"/>
              </a:lnSpc>
            </a:pP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% (echo A || eco B) &amp;&amp; echo 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 echo A || (eco B &amp;&amp; echo C)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s-ES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83568" y="3367100"/>
            <a:ext cx="8003232" cy="998004"/>
            <a:chOff x="683568" y="2317172"/>
            <a:chExt cx="8003232" cy="998004"/>
          </a:xfrm>
        </p:grpSpPr>
        <p:sp>
          <p:nvSpPr>
            <p:cNvPr id="8" name="Flowchart: Alternate Process 7"/>
            <p:cNvSpPr/>
            <p:nvPr/>
          </p:nvSpPr>
          <p:spPr bwMode="auto">
            <a:xfrm>
              <a:off x="5518448" y="2317172"/>
              <a:ext cx="3168352" cy="998004"/>
            </a:xfrm>
            <a:prstGeom prst="flowChartAlternateProcess">
              <a:avLst/>
            </a:prstGeom>
            <a:solidFill>
              <a:srgbClr val="DDBAE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latin typeface="Arial" charset="0"/>
                  <a:ea typeface="新細明體" charset="-120"/>
                </a:rPr>
                <a:t>But n</a:t>
              </a: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ow the printing of C is dependent on executing B (which doesn’t happen).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6" name="Straight Arrow Connector 15"/>
            <p:cNvCxnSpPr>
              <a:stCxn id="8" idx="1"/>
            </p:cNvCxnSpPr>
            <p:nvPr/>
          </p:nvCxnSpPr>
          <p:spPr bwMode="auto">
            <a:xfrm flipH="1" flipV="1">
              <a:off x="683568" y="2667104"/>
              <a:ext cx="4834880" cy="1490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DDBAE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355976" y="2317172"/>
              <a:ext cx="1265352" cy="22025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DDBAE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83568" y="2317172"/>
            <a:ext cx="8003232" cy="998004"/>
            <a:chOff x="683568" y="2317172"/>
            <a:chExt cx="8003232" cy="998004"/>
          </a:xfrm>
        </p:grpSpPr>
        <p:sp>
          <p:nvSpPr>
            <p:cNvPr id="24" name="Flowchart: Alternate Process 23"/>
            <p:cNvSpPr/>
            <p:nvPr/>
          </p:nvSpPr>
          <p:spPr bwMode="auto">
            <a:xfrm>
              <a:off x="5518448" y="2317172"/>
              <a:ext cx="3168352" cy="998004"/>
            </a:xfrm>
            <a:prstGeom prst="flowChartAlternate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 that they both have no “B” output, because th</a:t>
              </a:r>
              <a:r>
                <a:rPr lang="en-US" b="0" dirty="0">
                  <a:latin typeface="Arial" charset="0"/>
                  <a:ea typeface="新細明體" charset="-120"/>
                </a:rPr>
                <a:t>at command never executes.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683568" y="3068960"/>
              <a:ext cx="4937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683568" y="2420888"/>
              <a:ext cx="49377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355976" y="1865040"/>
            <a:ext cx="4330824" cy="843880"/>
            <a:chOff x="4355976" y="1865040"/>
            <a:chExt cx="4330824" cy="843880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5518448" y="1865040"/>
              <a:ext cx="3168352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So these</a:t>
              </a: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2 are equivalent. 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572000" y="2040294"/>
              <a:ext cx="1013927" cy="6686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4355976" y="2070956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140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6730" y="2288370"/>
            <a:ext cx="6811654" cy="411832"/>
            <a:chOff x="4355976" y="1865040"/>
            <a:chExt cx="6811654" cy="411832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5196646" y="1865040"/>
              <a:ext cx="597098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 current directory has a subdirectory named</a:t>
              </a:r>
              <a:r>
                <a:rPr kumimoji="1" lang="en-US" sz="2000" b="0" i="0" u="none" strike="noStrike" cap="none" spc="-4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“d1”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4355976" y="2070956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2" name="Straight Connector 11"/>
          <p:cNvCxnSpPr/>
          <p:nvPr/>
        </p:nvCxnSpPr>
        <p:spPr bwMode="auto">
          <a:xfrm>
            <a:off x="827584" y="266891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048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6730" y="2288370"/>
            <a:ext cx="6811654" cy="411832"/>
            <a:chOff x="4355976" y="1865040"/>
            <a:chExt cx="6811654" cy="411832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5196646" y="1865040"/>
              <a:ext cx="597098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 current directory has a subdirectory named</a:t>
              </a:r>
              <a:r>
                <a:rPr kumimoji="1" lang="en-US" sz="2000" b="0" i="0" u="none" strike="noStrike" cap="none" spc="-4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“d1”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4355976" y="2070956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3881026" y="356616"/>
            <a:ext cx="5262974" cy="4896544"/>
            <a:chOff x="4355976" y="-387424"/>
            <a:chExt cx="5262974" cy="4896544"/>
          </a:xfrm>
        </p:grpSpPr>
        <p:sp>
          <p:nvSpPr>
            <p:cNvPr id="13" name="Flowchart: Alternate Process 12"/>
            <p:cNvSpPr/>
            <p:nvPr/>
          </p:nvSpPr>
          <p:spPr bwMode="auto">
            <a:xfrm>
              <a:off x="4771377" y="-387424"/>
              <a:ext cx="4847573" cy="489654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p</a:t>
              </a:r>
              <a:r>
                <a:rPr kumimoji="1" lang="en-US" sz="22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wd</a:t>
              </a:r>
              <a:r>
                <a:rPr kumimoji="1" 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: </a:t>
              </a:r>
              <a:r>
                <a:rPr kumimoji="1" lang="en-US" sz="220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</a:t>
              </a:r>
              <a:r>
                <a:rPr kumimoji="1" lang="en-US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rints the path to the</a:t>
              </a:r>
              <a:r>
                <a:rPr kumimoji="1" lang="en-US" sz="2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200" i="0" u="sng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W</a:t>
              </a:r>
              <a:r>
                <a:rPr kumimoji="1" lang="en-US" sz="2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orking </a:t>
              </a:r>
              <a:r>
                <a:rPr kumimoji="1" lang="en-US" sz="2200" i="0" u="sng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</a:t>
              </a:r>
              <a:r>
                <a:rPr kumimoji="1" lang="en-US" sz="2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irectory.</a:t>
              </a:r>
            </a:p>
            <a:p>
              <a:pPr algn="just">
                <a:spcAft>
                  <a:spcPts val="300"/>
                </a:spcAft>
              </a:pPr>
              <a:r>
                <a:rPr lang="en-US" sz="2200" dirty="0" err="1">
                  <a:latin typeface="Arial" charset="0"/>
                  <a:ea typeface="新細明體" charset="-120"/>
                </a:rPr>
                <a:t>pwd</a:t>
              </a:r>
              <a:r>
                <a:rPr lang="en-US" sz="2200" dirty="0">
                  <a:latin typeface="Arial" charset="0"/>
                  <a:ea typeface="新細明體" charset="-120"/>
                </a:rPr>
                <a:t> 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-P</a:t>
              </a:r>
              <a:r>
                <a:rPr lang="en-US" sz="2200" b="0" dirty="0">
                  <a:latin typeface="Arial" charset="0"/>
                  <a:ea typeface="新細明體" charset="-120"/>
                </a:rPr>
                <a:t>: This flag 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gives the unique </a:t>
              </a:r>
              <a:r>
                <a:rPr lang="en-US" altLang="zh-TW" sz="2200" u="sng" dirty="0">
                  <a:latin typeface="Arial" charset="0"/>
                  <a:ea typeface="新細明體" charset="-120"/>
                </a:rPr>
                <a:t>P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hysical</a:t>
              </a:r>
              <a:r>
                <a:rPr lang="en-US" altLang="zh-TW" sz="1100" b="0" dirty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path,</a:t>
              </a:r>
              <a:r>
                <a:rPr lang="en-US" altLang="zh-TW" sz="1100" b="0" dirty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by</a:t>
              </a:r>
              <a:r>
                <a:rPr lang="en-US" altLang="zh-TW" sz="1400" b="0" dirty="0">
                  <a:latin typeface="Arial" charset="0"/>
                  <a:ea typeface="新細明體" charset="-120"/>
                </a:rPr>
                <a:t> </a:t>
              </a:r>
              <a:r>
                <a:rPr lang="en-US" sz="2200" b="0" dirty="0">
                  <a:latin typeface="Arial" charset="0"/>
                  <a:ea typeface="新細明體" charset="-120"/>
                </a:rPr>
                <a:t>resolving symbolic links. (Otherwise, directory links might be in the path.)</a:t>
              </a:r>
              <a:endParaRPr kumimoji="1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  <a:p>
              <a:pPr algn="just">
                <a:spcAft>
                  <a:spcPts val="300"/>
                </a:spcAft>
              </a:pPr>
              <a:r>
                <a:rPr lang="en-US" altLang="zh-TW" sz="24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dirty="0" err="1">
                  <a:latin typeface="Arial" charset="0"/>
                  <a:ea typeface="新細明體" charset="-120"/>
                </a:rPr>
                <a:t>pwd</a:t>
              </a:r>
              <a:r>
                <a:rPr lang="en-US" altLang="zh-TW" sz="2200" dirty="0">
                  <a:latin typeface="Arial" charset="0"/>
                  <a:ea typeface="新細明體" charset="-120"/>
                </a:rPr>
                <a:t> -P</a:t>
              </a:r>
              <a:r>
                <a:rPr lang="en-US" altLang="zh-TW" sz="24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: These </a:t>
              </a:r>
              <a:r>
                <a:rPr lang="en-US" altLang="zh-TW" sz="2200" dirty="0">
                  <a:latin typeface="Arial" charset="0"/>
                  <a:ea typeface="新細明體" charset="-120"/>
                </a:rPr>
                <a:t>`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symbols put </a:t>
              </a:r>
              <a:r>
                <a:rPr lang="en-US" altLang="zh-TW" sz="2200" b="0" dirty="0" err="1">
                  <a:latin typeface="Arial" charset="0"/>
                  <a:ea typeface="新細明體" charset="-120"/>
                </a:rPr>
                <a:t>pwd’s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output to into </a:t>
              </a:r>
              <a:r>
                <a:rPr lang="en-US" altLang="zh-TW" sz="2200" b="0" dirty="0" err="1">
                  <a:latin typeface="Arial" charset="0"/>
                  <a:ea typeface="新細明體" charset="-120"/>
                </a:rPr>
                <a:t>basename’s</a:t>
              </a:r>
              <a:r>
                <a:rPr lang="en-US" altLang="zh-TW" sz="2200" b="0" dirty="0">
                  <a:latin typeface="Arial" charset="0"/>
                  <a:ea typeface="新細明體" charset="-120"/>
                </a:rPr>
                <a:t> argument list.</a:t>
              </a: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b</a:t>
              </a:r>
              <a:r>
                <a:rPr lang="en-US" sz="2200" baseline="0" dirty="0" err="1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asename</a:t>
              </a:r>
              <a:r>
                <a:rPr lang="en-US" sz="2200" b="0" baseline="0" dirty="0">
                  <a:latin typeface="Arial" charset="0"/>
                  <a:ea typeface="新細明體" charset="-120"/>
                </a:rPr>
                <a:t>: This</a:t>
              </a:r>
              <a:r>
                <a:rPr lang="en-US" sz="2200" b="0" dirty="0">
                  <a:latin typeface="Arial" charset="0"/>
                  <a:ea typeface="新細明體" charset="-120"/>
                </a:rPr>
                <a:t> simply prints the final directory in a path that is supplied to it on the command line.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4355976" y="2070956"/>
              <a:ext cx="618966" cy="13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0" name="Straight Connector 19"/>
          <p:cNvCxnSpPr/>
          <p:nvPr/>
        </p:nvCxnSpPr>
        <p:spPr bwMode="auto">
          <a:xfrm>
            <a:off x="3767328" y="2688336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51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echo A||(echo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3356992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5784696" y="2945160"/>
            <a:ext cx="3359304" cy="411832"/>
            <a:chOff x="5191680" y="1865040"/>
            <a:chExt cx="3359304" cy="411832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5518448" y="1865040"/>
              <a:ext cx="3032536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current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directory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name</a:t>
              </a:r>
              <a:r>
                <a:rPr kumimoji="1" lang="en-US" sz="2000" b="0" i="0" u="none" strike="noStrike" cap="none" spc="-2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spc="-2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5191680" y="2070956"/>
              <a:ext cx="35661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0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eco A|| (echo B &amp;&amp; cd d1 &amp;&amp;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4005064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971600" y="3665240"/>
            <a:ext cx="5581600" cy="699864"/>
            <a:chOff x="3751520" y="1865040"/>
            <a:chExt cx="5581600" cy="699864"/>
          </a:xfrm>
        </p:grpSpPr>
        <p:sp>
          <p:nvSpPr>
            <p:cNvPr id="14" name="Flowchart: Alternate Process 13"/>
            <p:cNvSpPr/>
            <p:nvPr/>
          </p:nvSpPr>
          <p:spPr bwMode="auto">
            <a:xfrm>
              <a:off x="4903648" y="1865040"/>
              <a:ext cx="4429472" cy="69986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Since the echo A worked, none of the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stuff inside the parentheses executed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3751520" y="2204864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5784696" y="2945160"/>
            <a:ext cx="3359304" cy="411832"/>
            <a:chOff x="5191680" y="1865040"/>
            <a:chExt cx="3359304" cy="411832"/>
          </a:xfrm>
        </p:grpSpPr>
        <p:sp>
          <p:nvSpPr>
            <p:cNvPr id="18" name="Flowchart: Alternate Process 17"/>
            <p:cNvSpPr/>
            <p:nvPr/>
          </p:nvSpPr>
          <p:spPr bwMode="auto">
            <a:xfrm>
              <a:off x="5518448" y="1865040"/>
              <a:ext cx="3032536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Our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current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directory</a:t>
              </a:r>
              <a:r>
                <a:rPr kumimoji="1" lang="en-US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2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name</a:t>
              </a:r>
              <a:r>
                <a:rPr kumimoji="1" lang="en-US" sz="2000" b="0" i="0" u="none" strike="noStrike" cap="none" spc="-2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endParaRPr kumimoji="1" lang="en-US" sz="2000" b="0" i="0" u="none" strike="noStrike" cap="none" spc="-2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>
              <a:off x="5191680" y="2070956"/>
              <a:ext cx="35661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84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533320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5473936" y="4293096"/>
            <a:ext cx="2563651" cy="411832"/>
            <a:chOff x="4355976" y="1861084"/>
            <a:chExt cx="2563651" cy="411832"/>
          </a:xfrm>
        </p:grpSpPr>
        <p:sp>
          <p:nvSpPr>
            <p:cNvPr id="21" name="Flowchart: Alternate Process 20"/>
            <p:cNvSpPr/>
            <p:nvPr/>
          </p:nvSpPr>
          <p:spPr bwMode="auto">
            <a:xfrm>
              <a:off x="5047419" y="1861084"/>
              <a:ext cx="1872208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The eco failed.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4355976" y="2070956"/>
              <a:ext cx="8229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827584" y="4611452"/>
            <a:ext cx="7210002" cy="411832"/>
            <a:chOff x="4355976" y="1861084"/>
            <a:chExt cx="7210002" cy="411832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6012159" y="1861084"/>
              <a:ext cx="5553819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So all the stuff inside the parenthese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s executed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4355976" y="2070956"/>
              <a:ext cx="17373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827584" y="4961384"/>
            <a:ext cx="7210002" cy="411832"/>
            <a:chOff x="4355976" y="1861084"/>
            <a:chExt cx="7210002" cy="411832"/>
          </a:xfrm>
        </p:grpSpPr>
        <p:sp>
          <p:nvSpPr>
            <p:cNvPr id="25" name="Flowchart: Alternate Process 24"/>
            <p:cNvSpPr/>
            <p:nvPr/>
          </p:nvSpPr>
          <p:spPr bwMode="auto">
            <a:xfrm>
              <a:off x="6382544" y="1861084"/>
              <a:ext cx="518343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Including the command to change directory.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4355976" y="207095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8" name="Straight Connector 17"/>
          <p:cNvCxnSpPr/>
          <p:nvPr/>
        </p:nvCxnSpPr>
        <p:spPr bwMode="auto">
          <a:xfrm>
            <a:off x="8686800" y="4038600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971600" y="3665240"/>
            <a:ext cx="5581600" cy="699864"/>
            <a:chOff x="3751520" y="1865040"/>
            <a:chExt cx="5581600" cy="699864"/>
          </a:xfrm>
        </p:grpSpPr>
        <p:sp>
          <p:nvSpPr>
            <p:cNvPr id="29" name="Flowchart: Alternate Process 28"/>
            <p:cNvSpPr/>
            <p:nvPr/>
          </p:nvSpPr>
          <p:spPr bwMode="auto">
            <a:xfrm>
              <a:off x="4903648" y="1865040"/>
              <a:ext cx="4429472" cy="699864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Since the echo A worked, none of the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stuff inside the parentheses executed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H="1">
              <a:off x="3751520" y="2204864"/>
              <a:ext cx="11887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66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cd </a:t>
            </a:r>
            <a:r>
              <a:rPr lang="en-US" altLang="zh-TW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r>
              <a:rPr lang="en-US" altLang="zh-TW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; 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ls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–P`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602128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5473936" y="4293096"/>
            <a:ext cx="2563651" cy="411832"/>
            <a:chOff x="4355976" y="1861084"/>
            <a:chExt cx="2563651" cy="411832"/>
          </a:xfrm>
        </p:grpSpPr>
        <p:sp>
          <p:nvSpPr>
            <p:cNvPr id="13" name="Flowchart: Alternate Process 12"/>
            <p:cNvSpPr/>
            <p:nvPr/>
          </p:nvSpPr>
          <p:spPr bwMode="auto">
            <a:xfrm>
              <a:off x="5047419" y="1861084"/>
              <a:ext cx="1872208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The eco failed.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>
              <a:off x="4355976" y="2070956"/>
              <a:ext cx="8229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827584" y="4611452"/>
            <a:ext cx="7210002" cy="411832"/>
            <a:chOff x="4355976" y="1861084"/>
            <a:chExt cx="7210002" cy="411832"/>
          </a:xfrm>
        </p:grpSpPr>
        <p:sp>
          <p:nvSpPr>
            <p:cNvPr id="17" name="Flowchart: Alternate Process 16"/>
            <p:cNvSpPr/>
            <p:nvPr/>
          </p:nvSpPr>
          <p:spPr bwMode="auto">
            <a:xfrm>
              <a:off x="6012159" y="1861084"/>
              <a:ext cx="5553819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So all the stuff inside the parenthese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s executed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4355976" y="2070956"/>
              <a:ext cx="173736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827584" y="4961384"/>
            <a:ext cx="7210002" cy="411832"/>
            <a:chOff x="4355976" y="1861084"/>
            <a:chExt cx="7210002" cy="411832"/>
          </a:xfrm>
        </p:grpSpPr>
        <p:sp>
          <p:nvSpPr>
            <p:cNvPr id="21" name="Flowchart: Alternate Process 20"/>
            <p:cNvSpPr/>
            <p:nvPr/>
          </p:nvSpPr>
          <p:spPr bwMode="auto">
            <a:xfrm>
              <a:off x="6382544" y="1861084"/>
              <a:ext cx="5183434" cy="411832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Including the command to change directory.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4355976" y="207095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2854154" y="1066800"/>
            <a:ext cx="4742182" cy="4640729"/>
            <a:chOff x="4439471" y="133772"/>
            <a:chExt cx="4742182" cy="4640729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6013301" y="133772"/>
              <a:ext cx="3168352" cy="2734725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Now,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finally, we can see the problem: the effect of cd did not persist beyond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</a:t>
              </a:r>
              <a:r>
                <a:rPr kumimoji="1" lang="en-US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closing</a:t>
              </a:r>
              <a:r>
                <a:rPr kumimoji="1" lang="en-US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parenthesi</a:t>
              </a:r>
              <a:r>
                <a:rPr kumimoji="1" lang="en-US" sz="2000" b="0" i="0" u="none" strike="noStrike" cap="none" spc="-2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</a:t>
              </a:r>
              <a:r>
                <a:rPr kumimoji="1" lang="en-US" sz="16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“)</a:t>
              </a:r>
              <a:r>
                <a:rPr kumimoji="1" lang="en-US" sz="2000" b="0" i="0" u="none" strike="noStrike" cap="none" spc="-2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”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Instead, 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it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reverted back to the directory we 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were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 before we encountered the open parenthesis, “(”. 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439471" y="2724572"/>
              <a:ext cx="1717846" cy="2049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1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FF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FF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bool 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{ return A &amp;&amp; B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&amp;&amp; C 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	{&lt;&lt; (true,</a:t>
            </a:r>
            <a:r>
              <a:rPr lang="en-US" altLang="zh-TW" sz="20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true, false, x)&lt;&lt;l;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46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1642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So, what does it all mean? It means that we will have to be careful, </a:t>
            </a:r>
            <a:r>
              <a:rPr lang="en-US" altLang="zh-TW" b="1" i="1" dirty="0">
                <a:solidFill>
                  <a:srgbClr val="FF0000"/>
                </a:solidFill>
                <a:latin typeface="Times New Roman" pitchFamily="18" charset="0"/>
              </a:rPr>
              <a:t>in the homework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, to not change directories inside of parentheses.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Or, at least to understand that such a directory change will not persist.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4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Other things are allowed however, because their effects persist beyond the closing parenthesis.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Eg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Printing things to the screen.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Moving </a:t>
            </a:r>
            <a:r>
              <a:rPr lang="en-US" altLang="zh-TW" spc="6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iles between directories.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246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1937048"/>
            <a:ext cx="8363272" cy="4516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cd ~/UNIX_L3/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ExampleofParenthesesSideEffects;ls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echo A||(echo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A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eco A|| (echo B &amp;&amp; cd d1 &amp;&amp;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-P`)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-bash: eco: command not found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d1</a:t>
            </a: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basename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`</a:t>
            </a:r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pwd</a:t>
            </a:r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 -P`</a:t>
            </a:r>
          </a:p>
          <a:p>
            <a:r>
              <a:rPr lang="en-US" sz="2200" b="0" dirty="0" err="1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ExampleofParenthesesSideEffects</a:t>
            </a:r>
            <a:endParaRPr lang="en-US" sz="2200" b="0" dirty="0">
              <a:solidFill>
                <a:schemeClr val="bg1"/>
              </a:solidFill>
              <a:latin typeface="Lucida Console" panose="020B0609040504020204" pitchFamily="49" charset="0"/>
              <a:ea typeface="新細明體" charset="-120"/>
            </a:endParaRPr>
          </a:p>
          <a:p>
            <a:r>
              <a:rPr lang="en-US" sz="2200" b="0" dirty="0">
                <a:solidFill>
                  <a:schemeClr val="bg1"/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Command Coordination 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sz="3200" dirty="0">
                <a:solidFill>
                  <a:srgbClr val="0033CC"/>
                </a:solidFill>
                <a:latin typeface="Lucida Grande" charset="0"/>
              </a:rPr>
              <a:t>A note on parentheses</a:t>
            </a:r>
            <a:endParaRPr lang="en-US" altLang="zh-TW" sz="2000" dirty="0">
              <a:solidFill>
                <a:srgbClr val="222268"/>
              </a:solidFill>
              <a:latin typeface="Lucida Grande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686800" cy="3802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TW" altLang="en-US" sz="1600" dirty="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there is a problem. Consider: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7584" y="6021288"/>
            <a:ext cx="0" cy="256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2854154" y="1066800"/>
            <a:ext cx="4742182" cy="4640729"/>
            <a:chOff x="4439471" y="133772"/>
            <a:chExt cx="4742182" cy="4640729"/>
          </a:xfrm>
        </p:grpSpPr>
        <p:sp>
          <p:nvSpPr>
            <p:cNvPr id="3" name="Flowchart: Alternate Process 2"/>
            <p:cNvSpPr/>
            <p:nvPr/>
          </p:nvSpPr>
          <p:spPr bwMode="auto">
            <a:xfrm>
              <a:off x="6013301" y="133772"/>
              <a:ext cx="3168352" cy="2734725"/>
            </a:xfrm>
            <a:prstGeom prst="flowChartAlternateProcess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Now,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finally, we can see the problem: the effect of cd did not persist beyond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the</a:t>
              </a:r>
              <a:r>
                <a:rPr kumimoji="1" lang="en-US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closing</a:t>
              </a:r>
              <a:r>
                <a:rPr kumimoji="1" lang="en-US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parenthesi</a:t>
              </a:r>
              <a:r>
                <a:rPr kumimoji="1" lang="en-US" sz="2000" b="0" i="0" u="none" strike="noStrike" cap="none" spc="-2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s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</a:t>
              </a:r>
              <a:r>
                <a:rPr kumimoji="1" lang="en-US" sz="16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“)</a:t>
              </a:r>
              <a:r>
                <a:rPr kumimoji="1" lang="en-US" sz="2000" b="0" i="0" u="none" strike="noStrike" cap="none" spc="-2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”</a:t>
              </a:r>
              <a:r>
                <a:rPr kumimoji="1" lang="en-US" sz="2000" b="0" i="0" u="none" strike="noStrike" cap="none" spc="-3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 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Instead, 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it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reverted back to the directory we </a:t>
              </a:r>
              <a:r>
                <a:rPr lang="en-US" sz="2000" b="0" dirty="0">
                  <a:latin typeface="Arial" charset="0"/>
                  <a:ea typeface="新細明體" charset="-120"/>
                </a:rPr>
                <a:t>were</a:t>
              </a:r>
              <a:r>
                <a:rPr kumimoji="1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in before we encountered the open parenthesis, “(”. </a:t>
              </a:r>
              <a:endPara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439471" y="2724572"/>
              <a:ext cx="1717846" cy="2049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0" y="-8021"/>
            <a:ext cx="4724400" cy="1684421"/>
          </a:xfrm>
          <a:prstGeom prst="wedgeRoundRectCallout">
            <a:avLst>
              <a:gd name="adj1" fmla="val 63749"/>
              <a:gd name="adj2" fmla="val 94508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sz="2800" dirty="0"/>
              <a:t>Scripts have the same problem.</a:t>
            </a:r>
            <a:br>
              <a:rPr lang="en-US" altLang="zh-TW" sz="2800" dirty="0"/>
            </a:br>
            <a:r>
              <a:rPr lang="en-US" altLang="zh-TW" sz="2800" dirty="0"/>
              <a:t>For scripts, however, there is a</a:t>
            </a:r>
            <a:br>
              <a:rPr lang="en-US" altLang="zh-TW" sz="2800" dirty="0"/>
            </a:br>
            <a:r>
              <a:rPr lang="en-US" altLang="zh-TW" sz="2800" dirty="0"/>
              <a:t>solution: the </a:t>
            </a:r>
            <a:r>
              <a:rPr lang="en-US" altLang="zh-TW" sz="2800" dirty="0">
                <a:solidFill>
                  <a:srgbClr val="0033CC"/>
                </a:solidFill>
              </a:rPr>
              <a:t>source </a:t>
            </a:r>
            <a:r>
              <a:rPr lang="en-US" altLang="zh-TW" sz="2800" dirty="0"/>
              <a:t>command…</a:t>
            </a:r>
          </a:p>
        </p:txBody>
      </p:sp>
    </p:spTree>
    <p:extLst>
      <p:ext uri="{BB962C8B-B14F-4D97-AF65-F5344CB8AC3E}">
        <p14:creationId xmlns:p14="http://schemas.microsoft.com/office/powerpoint/2010/main" val="16323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 cd d1; </a:t>
            </a:r>
            <a:r>
              <a:rPr lang="en-US" altLang="zh-TW" sz="2000" dirty="0">
                <a:solidFill>
                  <a:schemeClr val="bg1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53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429000" y="762000"/>
            <a:ext cx="3429000" cy="533400"/>
          </a:xfrm>
          <a:prstGeom prst="wedgeRoundRectCallout">
            <a:avLst>
              <a:gd name="adj1" fmla="val -78158"/>
              <a:gd name="adj2" fmla="val 7034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What are these scripts?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9000" y="1143000"/>
            <a:ext cx="3429000" cy="533400"/>
          </a:xfrm>
          <a:prstGeom prst="wedgeRoundRectCallout">
            <a:avLst>
              <a:gd name="adj1" fmla="val -67248"/>
              <a:gd name="adj2" fmla="val 6722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We’ll look at one of them.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52800" y="1828800"/>
            <a:ext cx="3429000" cy="381000"/>
          </a:xfrm>
          <a:prstGeom prst="wedgeRoundRectCallout">
            <a:avLst>
              <a:gd name="adj1" fmla="val -103854"/>
              <a:gd name="adj2" fmla="val 316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It runs ls,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52800" y="2209800"/>
            <a:ext cx="3429000" cy="381000"/>
          </a:xfrm>
          <a:prstGeom prst="wedgeRoundRectCallout">
            <a:avLst>
              <a:gd name="adj1" fmla="val -68460"/>
              <a:gd name="adj2" fmla="val -321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Removes itself,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352800" y="2545080"/>
            <a:ext cx="3429000" cy="381000"/>
          </a:xfrm>
          <a:prstGeom prst="wedgeRoundRectCallout">
            <a:avLst>
              <a:gd name="adj1" fmla="val -102884"/>
              <a:gd name="adj2" fmla="val -97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And runs ls again. 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343400" y="2971800"/>
            <a:ext cx="3429000" cy="381000"/>
          </a:xfrm>
          <a:prstGeom prst="wedgeRoundRectCallout">
            <a:avLst>
              <a:gd name="adj1" fmla="val -97066"/>
              <a:gd name="adj2" fmla="val -272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We’ll run it without source. 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343400" y="3429000"/>
            <a:ext cx="3429000" cy="1447800"/>
          </a:xfrm>
          <a:prstGeom prst="wedgeRoundRectCallout">
            <a:avLst>
              <a:gd name="adj1" fmla="val -84946"/>
              <a:gd name="adj2" fmla="val -3594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The file is gone. And that is a permanent change, </a:t>
            </a:r>
            <a:r>
              <a:rPr lang="en-US" altLang="zh-TW" sz="2400" dirty="0">
                <a:solidFill>
                  <a:srgbClr val="FF0000"/>
                </a:solidFill>
              </a:rPr>
              <a:t>even though </a:t>
            </a:r>
            <a:r>
              <a:rPr lang="en-US" altLang="zh-TW" sz="2400" dirty="0"/>
              <a:t>we did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use</a:t>
            </a:r>
            <a:r>
              <a:rPr lang="en-US" altLang="zh-TW" sz="2400" dirty="0">
                <a:solidFill>
                  <a:srgbClr val="0033CC"/>
                </a:solidFill>
              </a:rPr>
              <a:t> source</a:t>
            </a:r>
            <a:r>
              <a:rPr lang="en-US" altLang="zh-TW" sz="2400" dirty="0"/>
              <a:t>.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886200" y="3124200"/>
            <a:ext cx="3429000" cy="533400"/>
          </a:xfrm>
          <a:prstGeom prst="wedgeRoundRectCallout">
            <a:avLst>
              <a:gd name="adj1" fmla="val -78158"/>
              <a:gd name="adj2" fmla="val 70340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What is the other script?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886200" y="3931920"/>
            <a:ext cx="3429000" cy="381000"/>
          </a:xfrm>
          <a:prstGeom prst="wedgeRoundRectCallout">
            <a:avLst>
              <a:gd name="adj1" fmla="val -67975"/>
              <a:gd name="adj2" fmla="val 229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It runs </a:t>
            </a:r>
            <a:r>
              <a:rPr lang="en-US" altLang="zh-TW" sz="2400" dirty="0" err="1"/>
              <a:t>pwd</a:t>
            </a:r>
            <a:r>
              <a:rPr lang="en-US" altLang="zh-TW" sz="2400" dirty="0"/>
              <a:t>,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886200" y="4312920"/>
            <a:ext cx="3429000" cy="381000"/>
          </a:xfrm>
          <a:prstGeom prst="wedgeRoundRectCallout">
            <a:avLst>
              <a:gd name="adj1" fmla="val -90278"/>
              <a:gd name="adj2" fmla="val -976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Changes the directory,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648200"/>
            <a:ext cx="3429000" cy="381000"/>
          </a:xfrm>
          <a:prstGeom prst="wedgeRoundRectCallout">
            <a:avLst>
              <a:gd name="adj1" fmla="val -67975"/>
              <a:gd name="adj2" fmla="val -1412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And runs </a:t>
            </a:r>
            <a:r>
              <a:rPr lang="en-US" altLang="zh-TW" sz="2400" dirty="0" err="1"/>
              <a:t>pwd</a:t>
            </a:r>
            <a:r>
              <a:rPr lang="en-US" altLang="zh-TW" sz="2400" dirty="0"/>
              <a:t> again. 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3886200" y="5257800"/>
            <a:ext cx="4038600" cy="457200"/>
          </a:xfrm>
          <a:prstGeom prst="wedgeRoundRectCallout">
            <a:avLst>
              <a:gd name="adj1" fmla="val -95026"/>
              <a:gd name="adj2" fmla="val 3278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Yes, the directory has changed. 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886200" y="5715000"/>
            <a:ext cx="4038600" cy="457200"/>
          </a:xfrm>
          <a:prstGeom prst="wedgeRoundRectCallout">
            <a:avLst>
              <a:gd name="adj1" fmla="val -58182"/>
              <a:gd name="adj2" fmla="val 914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But did that change </a:t>
            </a:r>
            <a:r>
              <a:rPr lang="en-US" altLang="zh-TW" sz="2400" i="1" dirty="0"/>
              <a:t>persist</a:t>
            </a:r>
            <a:r>
              <a:rPr lang="en-US" altLang="zh-TW" sz="2400" dirty="0"/>
              <a:t>? 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886200" y="5410200"/>
            <a:ext cx="4038600" cy="838200"/>
          </a:xfrm>
          <a:prstGeom prst="wedgeRoundRectCallout">
            <a:avLst>
              <a:gd name="adj1" fmla="val -91527"/>
              <a:gd name="adj2" fmla="val 6749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To make the change persist, we need to run it using </a:t>
            </a:r>
            <a:r>
              <a:rPr lang="en-US" altLang="zh-TW" sz="2400" dirty="0">
                <a:solidFill>
                  <a:srgbClr val="00B0F0"/>
                </a:solidFill>
              </a:rPr>
              <a:t>source</a:t>
            </a:r>
            <a:r>
              <a:rPr lang="en-US" altLang="zh-TW" sz="2400" dirty="0"/>
              <a:t>.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886200" y="6172200"/>
            <a:ext cx="4038600" cy="457200"/>
          </a:xfrm>
          <a:prstGeom prst="wedgeRoundRectCallout">
            <a:avLst>
              <a:gd name="adj1" fmla="val -103671"/>
              <a:gd name="adj2" fmla="val -4176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TW" sz="2400" dirty="0"/>
              <a:t>No, it did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557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7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47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47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subdir</a:t>
            </a:r>
            <a:endParaRPr lang="en-US" altLang="zh-TW" sz="2400" dirty="0">
              <a:solidFill>
                <a:srgbClr val="FF99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02423"/>
      </p:ext>
    </p:extLst>
  </p:cSld>
  <p:clrMapOvr>
    <a:masterClrMapping/>
  </p:clrMapOvr>
  <p:transition advClick="0" advTm="2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23058"/>
      </p:ext>
    </p:extLst>
  </p:cSld>
  <p:clrMapOvr>
    <a:masterClrMapping/>
  </p:clrMapOvr>
  <p:transition advClick="0" advTm="2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High Tower Text" pitchFamily="18" charset="0"/>
              </a:rPr>
              <a:t>source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667000" y="5638800"/>
            <a:ext cx="2460567" cy="685800"/>
          </a:xfrm>
          <a:prstGeom prst="wedgeRoundRectCallout">
            <a:avLst>
              <a:gd name="adj1" fmla="val -76120"/>
              <a:gd name="adj2" fmla="val 3896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Yes, the directory has changed.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05400" y="5638800"/>
            <a:ext cx="2819400" cy="685800"/>
          </a:xfrm>
          <a:prstGeom prst="wedgeRoundRectCallout">
            <a:avLst>
              <a:gd name="adj1" fmla="val -158966"/>
              <a:gd name="adj2" fmla="val -17231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But we already knew</a:t>
            </a:r>
          </a:p>
          <a:p>
            <a:pPr algn="ctr">
              <a:lnSpc>
                <a:spcPct val="80000"/>
              </a:lnSpc>
            </a:pPr>
            <a:r>
              <a:rPr lang="en-US" altLang="zh-TW" sz="2400" dirty="0"/>
              <a:t>the script could do that.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343400" y="6332913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But did the change persist?</a:t>
            </a:r>
          </a:p>
        </p:txBody>
      </p:sp>
    </p:spTree>
    <p:extLst>
      <p:ext uri="{BB962C8B-B14F-4D97-AF65-F5344CB8AC3E}">
        <p14:creationId xmlns:p14="http://schemas.microsoft.com/office/powerpoint/2010/main" val="993790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7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f </a:t>
            </a:r>
            <a:r>
              <a:rPr lang="en-US" altLang="zh-TW" sz="2400" dirty="0" err="1">
                <a:solidFill>
                  <a:srgbClr val="FF0000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source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43400" y="6096000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But did the change persist?</a:t>
            </a:r>
          </a:p>
        </p:txBody>
      </p:sp>
    </p:spTree>
    <p:extLst>
      <p:ext uri="{BB962C8B-B14F-4D97-AF65-F5344CB8AC3E}">
        <p14:creationId xmlns:p14="http://schemas.microsoft.com/office/powerpoint/2010/main" val="1725833423"/>
      </p:ext>
    </p:extLst>
  </p:cSld>
  <p:clrMapOvr>
    <a:masterClrMapping/>
  </p:clrMapOvr>
  <p:transition advClick="0" advTm="2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99CC"/>
                </a:solidFill>
                <a:latin typeface="Lucida Fax" panose="02060602050505020204" pitchFamily="18" charset="0"/>
              </a:rPr>
              <a:t>l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scriptA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scriptA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scriptB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FF00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cd 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rgbClr val="FF99CC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./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latin typeface="High Tower Text" pitchFamily="18" charset="0"/>
              </a:rPr>
              <a:t>source ./</a:t>
            </a:r>
            <a:r>
              <a:rPr lang="en-US" altLang="zh-TW" sz="2400" dirty="0" err="1">
                <a:solidFill>
                  <a:srgbClr val="FFFFFF"/>
                </a:solidFill>
                <a:latin typeface="High Tower Text" pitchFamily="18" charset="0"/>
              </a:rPr>
              <a:t>scriptB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FF00"/>
                </a:solidFill>
                <a:latin typeface="High Tower Text" pitchFamily="18" charset="0"/>
              </a:rPr>
              <a:t>d</a:t>
            </a:r>
            <a:r>
              <a:rPr lang="en-US" altLang="zh-TW" sz="2000" dirty="0">
                <a:solidFill>
                  <a:srgbClr val="FFFF00"/>
                </a:solidFill>
                <a:latin typeface="Arial" charset="0"/>
              </a:rPr>
              <a:t>1</a:t>
            </a:r>
            <a:endParaRPr lang="en-US" altLang="zh-TW" sz="2400" dirty="0">
              <a:solidFill>
                <a:srgbClr val="FFFF00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basename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 `</a:t>
            </a:r>
            <a:r>
              <a:rPr lang="en-US" altLang="zh-TW" sz="2400" dirty="0" err="1">
                <a:solidFill>
                  <a:schemeClr val="bg1"/>
                </a:solidFill>
                <a:latin typeface="High Tower Text" pitchFamily="18" charset="0"/>
              </a:rPr>
              <a:t>pwd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</a:rPr>
              <a:t>`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99CC"/>
                </a:solidFill>
                <a:latin typeface="High Tower Text" pitchFamily="18" charset="0"/>
              </a:rPr>
              <a:t>subdir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000" dirty="0">
                <a:solidFill>
                  <a:srgbClr val="FFFFFF"/>
                </a:solidFill>
                <a:latin typeface="Arial" charset="0"/>
              </a:rPr>
              <a:t> </a:t>
            </a:r>
            <a:endParaRPr lang="en-US" altLang="zh-TW" sz="2400" dirty="0">
              <a:solidFill>
                <a:srgbClr val="FFFFFF"/>
              </a:solidFill>
              <a:latin typeface="High Tower Text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Make changes persist with </a:t>
            </a:r>
            <a:r>
              <a:rPr lang="en-US" altLang="zh-TW" sz="5400" b="1" dirty="0">
                <a:solidFill>
                  <a:srgbClr val="0033CC"/>
                </a:solidFill>
                <a:latin typeface="High Tower Text" pitchFamily="18" charset="0"/>
              </a:rPr>
              <a:t>source</a:t>
            </a:r>
            <a:r>
              <a:rPr lang="en-US" altLang="zh-TW" sz="4000" dirty="0">
                <a:solidFill>
                  <a:srgbClr val="0033CC"/>
                </a:solidFill>
              </a:rPr>
              <a:t>: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343400" y="5791200"/>
            <a:ext cx="3581400" cy="533400"/>
          </a:xfrm>
          <a:prstGeom prst="wedgeRoundRectCallout">
            <a:avLst>
              <a:gd name="adj1" fmla="val -70695"/>
              <a:gd name="adj2" fmla="val -1661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But did the change persist?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343400" y="6332913"/>
            <a:ext cx="3581400" cy="533400"/>
          </a:xfrm>
          <a:prstGeom prst="wedgeRoundRectCallout">
            <a:avLst>
              <a:gd name="adj1" fmla="val -112010"/>
              <a:gd name="adj2" fmla="val -6181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en-US" altLang="zh-TW" sz="2400" dirty="0"/>
              <a:t>Yes it </a:t>
            </a:r>
            <a:r>
              <a:rPr lang="en-US" altLang="zh-TW" sz="2400" dirty="0">
                <a:solidFill>
                  <a:srgbClr val="FF99CC"/>
                </a:solidFill>
              </a:rPr>
              <a:t>did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959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Ctrl-C = 	Kill the currently-running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   = 	Filename completion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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Ctrl-P = Reshow the previous command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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Ctrl-N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Reshow the next command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at the </a:t>
            </a:r>
            <a:r>
              <a:rPr lang="en-US" altLang="zh-TW" sz="4400" b="0" dirty="0">
                <a:solidFill>
                  <a:srgbClr val="CC3300"/>
                </a:solidFill>
                <a:latin typeface="Arial" pitchFamily="34" charset="0"/>
                <a:cs typeface="+mn-cs"/>
              </a:rPr>
              <a:t>command prompt</a:t>
            </a:r>
            <a:endParaRPr lang="en-US" altLang="zh-TW" sz="4400" b="0" dirty="0">
              <a:solidFill>
                <a:srgbClr val="0070C0"/>
              </a:solidFill>
              <a:latin typeface="Arial" pitchFamily="34" charset="0"/>
              <a:cs typeface="+mn-cs"/>
            </a:endParaRPr>
          </a:p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  <a:latin typeface="Arial" pitchFamily="34" charset="0"/>
                <a:cs typeface="+mn-cs"/>
              </a:rPr>
              <a:t>(Most of the same keys work in the </a:t>
            </a:r>
            <a:r>
              <a:rPr lang="en-US" altLang="zh-TW" dirty="0" err="1">
                <a:solidFill>
                  <a:srgbClr val="FF0000"/>
                </a:solidFill>
                <a:latin typeface="Arial" pitchFamily="34" charset="0"/>
                <a:cs typeface="+mn-cs"/>
              </a:rPr>
              <a:t>emacs</a:t>
            </a:r>
            <a:r>
              <a:rPr lang="en-US" altLang="zh-TW" dirty="0">
                <a:solidFill>
                  <a:srgbClr val="FF0000"/>
                </a:solidFill>
                <a:latin typeface="Arial" pitchFamily="34" charset="0"/>
                <a:cs typeface="+mn-cs"/>
              </a:rPr>
              <a:t> editor!)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181600" y="5867424"/>
            <a:ext cx="3962400" cy="990600"/>
          </a:xfrm>
          <a:prstGeom prst="wedgeRectCallout">
            <a:avLst>
              <a:gd name="adj1" fmla="val 49798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these. But they are helpful.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495302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Ctrl-K = 	Cut everything on the command-		line beyond the cursor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Ctrl-Y = 	Paste onto the command line at the 		cursor position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Ctrl-A = 	Move cursor to the front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Ctrl-E = 	Move cursor to the end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Ctrl-G =	Kill the current command (often 			you’ll need to hit it several times)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Ctrl-S /Ctrl-R = Search forward/reverse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Esc,&lt; / Esc,&gt; = Jump to beginning/end of file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Ctrl-</a:t>
            </a:r>
            <a:r>
              <a:rPr lang="en-US" altLang="zh-TW" sz="3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X,Ctr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-S = Save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TW" sz="3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-X, </a:t>
            </a:r>
            <a:r>
              <a:rPr lang="en-US" altLang="zh-TW" sz="3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Ctr</a:t>
            </a:r>
            <a:r>
              <a:rPr lang="en-US" altLang="zh-TW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-C = Exit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in </a:t>
            </a:r>
            <a:r>
              <a:rPr lang="en-US" altLang="zh-TW" sz="4400" b="0" dirty="0" err="1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181600" y="5867424"/>
            <a:ext cx="3962400" cy="990600"/>
          </a:xfrm>
          <a:prstGeom prst="wedgeRectCallout">
            <a:avLst>
              <a:gd name="adj1" fmla="val 49798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 will not test you on these either. But they are helpful.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latin typeface="Times New Roman" pitchFamily="18" charset="0"/>
              </a:rPr>
              <a:t>boolean</a:t>
            </a:r>
            <a:r>
              <a:rPr lang="en-US" altLang="zh-TW" sz="2600" b="0" dirty="0"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A &amp;&amp; B</a:t>
            </a:r>
            <a:r>
              <a:rPr lang="en-US" altLang="zh-TW" sz="260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</a:t>
            </a:r>
            <a:r>
              <a:rPr lang="en-US" altLang="zh-TW" sz="2600" b="0" spc="30" dirty="0">
                <a:latin typeface="Times New Roman" pitchFamily="18" charset="0"/>
              </a:rPr>
              <a:t>C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latin typeface="Times New Roman" pitchFamily="18" charset="0"/>
              </a:rPr>
              <a:t>TestAllTrue</a:t>
            </a:r>
            <a:r>
              <a:rPr lang="en-US" altLang="zh-TW" sz="2600" b="0" dirty="0">
                <a:latin typeface="Times New Roman" pitchFamily="18" charset="0"/>
              </a:rPr>
              <a:t>(true, true, 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To evaluate the expression, we first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62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52400" y="1600200"/>
            <a:ext cx="8763000" cy="5257800"/>
          </a:xfrm>
          <a:prstGeom prst="wedgeRectCallout">
            <a:avLst>
              <a:gd name="adj1" fmla="val 50260"/>
              <a:gd name="adj2" fmla="val 199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If you use </a:t>
            </a:r>
            <a:r>
              <a:rPr lang="en-US" altLang="zh-TW" sz="2800" dirty="0" err="1"/>
              <a:t>emacs</a:t>
            </a:r>
            <a:r>
              <a:rPr lang="en-US" altLang="zh-TW" sz="2800" dirty="0"/>
              <a:t>, you’ll find that it saves a backup version of your file with the same name, except for a “~” at the end. </a:t>
            </a:r>
          </a:p>
          <a:p>
            <a:r>
              <a:rPr lang="en-US" altLang="zh-TW" sz="2800" dirty="0"/>
              <a:t>This can be useful if you accidentally delete something and want to restore the older version.</a:t>
            </a:r>
          </a:p>
          <a:p>
            <a:r>
              <a:rPr lang="en-US" altLang="zh-TW" sz="2800" dirty="0"/>
              <a:t>Similarly, if </a:t>
            </a:r>
            <a:r>
              <a:rPr lang="en-US" altLang="zh-TW" sz="2800" dirty="0" err="1"/>
              <a:t>emacs</a:t>
            </a:r>
            <a:r>
              <a:rPr lang="en-US" altLang="zh-TW" sz="2800" dirty="0"/>
              <a:t> crashes, a file is created, with the same name, except for a “#” at the front. </a:t>
            </a:r>
          </a:p>
          <a:p>
            <a:r>
              <a:rPr lang="en-US" altLang="zh-TW" sz="2800" dirty="0"/>
              <a:t>This file also might have information you want in it. </a:t>
            </a:r>
          </a:p>
          <a:p>
            <a:r>
              <a:rPr lang="en-US" altLang="zh-TW" sz="2800" dirty="0"/>
              <a:t>So, to use one of these backup files, do this:</a:t>
            </a:r>
          </a:p>
          <a:p>
            <a:pPr marL="514350" indent="-514350">
              <a:buAutoNum type="arabicPeriod"/>
            </a:pPr>
            <a:r>
              <a:rPr lang="en-US" altLang="zh-TW" sz="2800" dirty="0"/>
              <a:t>You “less” it and see if it has what you want. </a:t>
            </a:r>
          </a:p>
          <a:p>
            <a:pPr marL="514350" indent="-514350">
              <a:buAutoNum type="arabicPeriod"/>
            </a:pPr>
            <a:r>
              <a:rPr lang="en-US" altLang="zh-TW" sz="2800" dirty="0"/>
              <a:t>You copy it to a new name -- don’t keep using it with the ~ or # symbol in the name (or it might get overwritten later by </a:t>
            </a:r>
            <a:r>
              <a:rPr lang="en-US" altLang="zh-TW" sz="2800" dirty="0" err="1"/>
              <a:t>emacs’s</a:t>
            </a:r>
            <a:r>
              <a:rPr lang="en-US" altLang="zh-TW" sz="2800" dirty="0"/>
              <a:t> backup system.)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defRPr/>
            </a:pPr>
            <a: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  <a:t>Some special keys that you can use in </a:t>
            </a:r>
            <a:r>
              <a:rPr lang="en-US" altLang="zh-TW" sz="4400" b="0" dirty="0" err="1">
                <a:solidFill>
                  <a:srgbClr val="CC3300"/>
                </a:solidFill>
                <a:latin typeface="Arial" pitchFamily="34" charset="0"/>
                <a:cs typeface="+mn-cs"/>
              </a:rPr>
              <a:t>emacs</a:t>
            </a:r>
            <a:br>
              <a:rPr lang="en-US" altLang="zh-TW" sz="4400" b="0" dirty="0">
                <a:solidFill>
                  <a:srgbClr val="0070C0"/>
                </a:solidFill>
                <a:latin typeface="Arial" pitchFamily="34" charset="0"/>
                <a:cs typeface="+mn-cs"/>
              </a:rPr>
            </a:br>
            <a:endParaRPr lang="en-US" altLang="zh-TW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789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2590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You can also create your files under Windows, but then you will have to worry about a confusing difference between UNIX and Windows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0" y="2743200"/>
            <a:ext cx="9144000" cy="41148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 Windows text file is formatted slightly differently than a UNIX text file. </a:t>
            </a:r>
          </a:p>
          <a:p>
            <a:pPr lvl="1" eaLnBrk="1" hangingPunct="1"/>
            <a:r>
              <a:rPr lang="en-US" altLang="zh-TW" sz="2400" dirty="0"/>
              <a:t>UNIX place a ‘\n’ character at the end of each line</a:t>
            </a:r>
          </a:p>
          <a:p>
            <a:pPr lvl="1" eaLnBrk="1" hangingPunct="1"/>
            <a:r>
              <a:rPr lang="en-US" altLang="zh-TW" sz="2400" dirty="0"/>
              <a:t>Windows places ‘\r’ </a:t>
            </a:r>
            <a:r>
              <a:rPr lang="en-US" altLang="zh-TW" sz="2400" i="1" dirty="0"/>
              <a:t>and then </a:t>
            </a:r>
            <a:r>
              <a:rPr lang="en-US" altLang="zh-TW" sz="2400" dirty="0"/>
              <a:t>‘\n’ at the end of each line</a:t>
            </a:r>
          </a:p>
          <a:p>
            <a:pPr lvl="1" eaLnBrk="1" hangingPunct="1"/>
            <a:r>
              <a:rPr lang="en-US" altLang="zh-TW" sz="2400" dirty="0"/>
              <a:t>As usual, the UNIX format makes more sense, because you don’t need two characters to do the job of one.</a:t>
            </a:r>
          </a:p>
          <a:p>
            <a:pPr eaLnBrk="1" hangingPunct="1"/>
            <a:r>
              <a:rPr lang="en-US" altLang="zh-TW" sz="2800" dirty="0"/>
              <a:t>This problem arises if you:</a:t>
            </a:r>
          </a:p>
          <a:p>
            <a:pPr lvl="1" eaLnBrk="1" hangingPunct="1"/>
            <a:r>
              <a:rPr lang="en-US" altLang="zh-TW" sz="2400" dirty="0"/>
              <a:t>download a text file that is in Windows format</a:t>
            </a:r>
          </a:p>
          <a:p>
            <a:pPr lvl="1" eaLnBrk="1" hangingPunct="1"/>
            <a:r>
              <a:rPr lang="en-US" altLang="zh-TW" sz="2400" dirty="0"/>
              <a:t>Or if you create the file in Windows, then save it into Cygwin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04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37428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9616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41781952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矩形 2"/>
          <p:cNvSpPr/>
          <p:nvPr/>
        </p:nvSpPr>
        <p:spPr bwMode="auto">
          <a:xfrm>
            <a:off x="1619672" y="3096345"/>
            <a:ext cx="5832648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cat 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sort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0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矩形 2"/>
          <p:cNvSpPr/>
          <p:nvPr/>
        </p:nvSpPr>
        <p:spPr bwMode="auto">
          <a:xfrm>
            <a:off x="1619672" y="3096345"/>
            <a:ext cx="5832648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 -r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B054040125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B054040122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B054040119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B054040112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sort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3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-k </a:t>
            </a:r>
            <a:r>
              <a:rPr lang="en-US" altLang="zh-TW" sz="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allows you to sort on different </a:t>
            </a:r>
            <a:r>
              <a:rPr lang="en-US" altLang="zh-TW" b="0" kern="0" spc="160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ields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-k3" to sort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矩形 2"/>
          <p:cNvSpPr/>
          <p:nvPr/>
        </p:nvSpPr>
        <p:spPr bwMode="auto">
          <a:xfrm>
            <a:off x="1619672" y="3096345"/>
            <a:ext cx="5832648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-k3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zh-TW" sz="2200" dirty="0">
                <a:latin typeface="Lucida Console" panose="020B0609040504020204" pitchFamily="49" charset="0"/>
              </a:rPr>
              <a:t> 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40152" y="3455883"/>
            <a:ext cx="2160240" cy="1584176"/>
          </a:xfrm>
          <a:prstGeom prst="wedgeRoundRectCallout">
            <a:avLst>
              <a:gd name="adj1" fmla="val -95692"/>
              <a:gd name="adj2" fmla="val -42863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00A2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100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 &gt; 93,   so w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hy isn't the 100 at the bottom?</a:t>
            </a:r>
          </a:p>
        </p:txBody>
      </p:sp>
    </p:spTree>
    <p:extLst>
      <p:ext uri="{BB962C8B-B14F-4D97-AF65-F5344CB8AC3E}">
        <p14:creationId xmlns:p14="http://schemas.microsoft.com/office/powerpoint/2010/main" val="20875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-k </a:t>
            </a:r>
            <a:r>
              <a:rPr lang="en-US" altLang="zh-TW" sz="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allows you to sort on different </a:t>
            </a:r>
            <a:r>
              <a:rPr lang="en-US" altLang="zh-TW" b="0" kern="0" spc="160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ields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-k3" to sort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</a:rPr>
              <a:t>-g </a:t>
            </a:r>
            <a:r>
              <a:rPr lang="en-US" altLang="zh-TW" sz="400" b="0" kern="0" dirty="0">
                <a:latin typeface="Times New Roman" panose="02020603050405020304" pitchFamily="18" charset="0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if no -g, then it is </a:t>
            </a:r>
            <a:r>
              <a:rPr lang="en-US" altLang="zh-TW" sz="2800" b="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alphabetic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sort, </a:t>
            </a:r>
            <a:b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 '10' goes between </a:t>
            </a:r>
            <a:r>
              <a:rPr lang="en-US" altLang="zh-TW" sz="2800" b="0" kern="0" spc="-8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'1' &amp; 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'2'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6" name="矩形 2"/>
          <p:cNvSpPr/>
          <p:nvPr/>
        </p:nvSpPr>
        <p:spPr bwMode="auto">
          <a:xfrm>
            <a:off x="1619672" y="3096345"/>
            <a:ext cx="5832648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-k3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</a:rPr>
              <a:t>sort 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latin typeface="Lucida Console" panose="020B0609040504020204" pitchFamily="49" charset="0"/>
              </a:rPr>
              <a:t>Mike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latin typeface="Lucida Console" panose="020B0609040504020204" pitchFamily="49" charset="0"/>
              </a:rPr>
              <a:t>Sue  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latin typeface="Lucida Console" panose="020B0609040504020204" pitchFamily="49" charset="0"/>
              </a:rPr>
              <a:t>Bob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latin typeface="Lucida Console" panose="020B0609040504020204" pitchFamily="49" charset="0"/>
              </a:rPr>
              <a:t>Jill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latin typeface="Lucida Console" panose="020B0609040504020204" pitchFamily="49" charset="0"/>
              </a:rPr>
              <a:t>Alex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8" name="矩形 2"/>
          <p:cNvSpPr/>
          <p:nvPr/>
        </p:nvSpPr>
        <p:spPr bwMode="auto">
          <a:xfrm>
            <a:off x="5724128" y="3096345"/>
            <a:ext cx="3419872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-k3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5" name="矩形 2"/>
          <p:cNvSpPr/>
          <p:nvPr/>
        </p:nvSpPr>
        <p:spPr bwMode="auto">
          <a:xfrm>
            <a:off x="5724128" y="3096345"/>
            <a:ext cx="3419872" cy="37616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endParaRPr lang="en-US" altLang="zh-TW" sz="2200" b="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-gk3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4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0.45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-k </a:t>
            </a:r>
            <a:r>
              <a:rPr lang="en-US" altLang="zh-TW" sz="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allows you to sort on different </a:t>
            </a:r>
            <a:r>
              <a:rPr lang="en-US" altLang="zh-TW" b="0" kern="0" spc="160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ields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-k3" to sort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</a:rPr>
              <a:t>-g </a:t>
            </a:r>
            <a:r>
              <a:rPr lang="en-US" altLang="zh-TW" sz="400" b="0" kern="0" dirty="0">
                <a:latin typeface="Times New Roman" panose="02020603050405020304" pitchFamily="18" charset="0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if no -g, then it is </a:t>
            </a:r>
            <a:r>
              <a:rPr lang="en-US" altLang="zh-TW" sz="2800" b="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alphabetic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sort, </a:t>
            </a:r>
            <a:b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 '10' goes between </a:t>
            </a:r>
            <a:r>
              <a:rPr lang="en-US" altLang="zh-TW" sz="2800" b="0" kern="0" spc="-8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'1' &amp; 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'2'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-s </a:t>
            </a:r>
            <a:r>
              <a:rPr lang="en-US" altLang="zh-TW" sz="1800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keeps lines that tie in original order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-k2 | sort –sk3" to sort based on the 3</a:t>
            </a:r>
            <a:r>
              <a:rPr lang="en-US" altLang="zh-TW" sz="2800" b="0" kern="0" baseline="3000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ield, with the 2</a:t>
            </a:r>
            <a:r>
              <a:rPr lang="en-US" altLang="zh-TW" sz="2800" b="0" kern="0" baseline="3000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rgbClr val="D9737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 as a tie-breaker </a:t>
            </a:r>
            <a:endParaRPr lang="en-US" altLang="zh-TW" b="0" kern="0" dirty="0">
              <a:solidFill>
                <a:srgbClr val="D9737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矩形 2"/>
          <p:cNvSpPr/>
          <p:nvPr/>
        </p:nvSpPr>
        <p:spPr bwMode="auto">
          <a:xfrm>
            <a:off x="5724128" y="3096345"/>
            <a:ext cx="3419872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-k3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-gk3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8" name="矩形 2"/>
          <p:cNvSpPr/>
          <p:nvPr/>
        </p:nvSpPr>
        <p:spPr bwMode="auto">
          <a:xfrm>
            <a:off x="0" y="747464"/>
            <a:ext cx="3419872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-k2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endParaRPr lang="en-US" altLang="zh-TW" sz="2200" b="0" dirty="0"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-gk3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Sue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Bob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Alex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Jill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16" name="矩形 2"/>
          <p:cNvSpPr/>
          <p:nvPr/>
        </p:nvSpPr>
        <p:spPr bwMode="auto">
          <a:xfrm>
            <a:off x="0" y="747464"/>
            <a:ext cx="3419872" cy="37616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-k2 </a:t>
            </a:r>
            <a:r>
              <a:rPr lang="en-US" altLang="zh-TW" sz="2200" dirty="0">
                <a:latin typeface="Lucida Console" panose="020B0609040504020204" pitchFamily="49" charset="0"/>
              </a:rPr>
              <a:t>f</a:t>
            </a:r>
            <a:endParaRPr lang="en-US" altLang="zh-TW" sz="2200" dirty="0">
              <a:solidFill>
                <a:srgbClr val="00A249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Alex</a:t>
            </a:r>
            <a:r>
              <a:rPr lang="en-US" altLang="zh-TW" sz="2200" b="0" dirty="0">
                <a:latin typeface="Lucida Console" panose="020B0609040504020204" pitchFamily="49" charset="0"/>
              </a:rPr>
              <a:t>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Bob</a:t>
            </a:r>
            <a:r>
              <a:rPr lang="en-US" altLang="zh-TW" sz="2200" b="0" dirty="0">
                <a:latin typeface="Lucida Console" panose="020B0609040504020204" pitchFamily="49" charset="0"/>
              </a:rPr>
              <a:t> 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Jill</a:t>
            </a:r>
            <a:r>
              <a:rPr lang="en-US" altLang="zh-TW" sz="2200" b="0" dirty="0">
                <a:latin typeface="Lucida Console" panose="020B0609040504020204" pitchFamily="49" charset="0"/>
              </a:rPr>
              <a:t> 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Mike</a:t>
            </a:r>
            <a:r>
              <a:rPr lang="en-US" altLang="zh-TW" sz="2200" b="0" dirty="0">
                <a:latin typeface="Lucida Console" panose="020B0609040504020204" pitchFamily="49" charset="0"/>
              </a:rPr>
              <a:t> 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Sue</a:t>
            </a:r>
            <a:r>
              <a:rPr lang="en-US" altLang="zh-TW" sz="2200" b="0" dirty="0">
                <a:latin typeface="Lucida Console" panose="020B0609040504020204" pitchFamily="49" charset="0"/>
              </a:rPr>
              <a:t>  82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635896" y="1052736"/>
            <a:ext cx="1872208" cy="1296144"/>
          </a:xfrm>
          <a:prstGeom prst="wedgeRoundRectCallout">
            <a:avLst>
              <a:gd name="adj1" fmla="val -104044"/>
              <a:gd name="adj2" fmla="val -163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新細明體" charset="-120"/>
              </a:rPr>
              <a:t>We can alphabetize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新細明體" charset="-120"/>
              </a:rPr>
              <a:t> the names.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635896" y="2780928"/>
            <a:ext cx="1872208" cy="1296144"/>
          </a:xfrm>
          <a:prstGeom prst="wedgeRoundRectCallout">
            <a:avLst>
              <a:gd name="adj1" fmla="val -79307"/>
              <a:gd name="adj2" fmla="val -5300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00A2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We can sort the grades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rgbClr val="00A249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矩形 2"/>
          <p:cNvSpPr/>
          <p:nvPr/>
        </p:nvSpPr>
        <p:spPr bwMode="auto">
          <a:xfrm>
            <a:off x="3707904" y="747464"/>
            <a:ext cx="5436096" cy="37616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86000"/>
              </a:lnSpc>
            </a:pP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6" name="矩形 2"/>
          <p:cNvSpPr/>
          <p:nvPr/>
        </p:nvSpPr>
        <p:spPr bwMode="auto">
          <a:xfrm>
            <a:off x="3707904" y="747464"/>
            <a:ext cx="5436096" cy="37616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-k2 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|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-gk3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Sue</a:t>
            </a:r>
            <a:r>
              <a:rPr lang="en-US" altLang="zh-TW" sz="2200" b="0" dirty="0">
                <a:latin typeface="Lucida Console" panose="020B0609040504020204" pitchFamily="49" charset="0"/>
              </a:rPr>
              <a:t>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Mike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Bob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Alex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Jill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33CC"/>
                </a:solidFill>
                <a:latin typeface="Lucida Console" panose="020B0609040504020204" pitchFamily="49" charset="0"/>
              </a:rPr>
              <a:t>-k2 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f </a:t>
            </a:r>
            <a:r>
              <a:rPr lang="en-US" altLang="zh-TW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|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</a:rPr>
              <a:t> sort 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00" dirty="0">
                <a:solidFill>
                  <a:srgbClr val="00A249"/>
                </a:solidFill>
                <a:latin typeface="Lucida Console" panose="020B0609040504020204" pitchFamily="49" charset="0"/>
              </a:rPr>
              <a:t>gk3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Sue</a:t>
            </a:r>
            <a:r>
              <a:rPr lang="en-US" altLang="zh-TW" sz="2200" b="0" dirty="0">
                <a:latin typeface="Lucida Console" panose="020B0609040504020204" pitchFamily="49" charset="0"/>
              </a:rPr>
              <a:t>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82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B054040125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Alex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B054040119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Bob</a:t>
            </a:r>
            <a:r>
              <a:rPr lang="en-US" altLang="zh-TW" sz="2200" b="0" dirty="0">
                <a:latin typeface="Lucida Console" panose="020B0609040504020204" pitchFamily="49" charset="0"/>
              </a:rPr>
              <a:t> 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B054040112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Mike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93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latin typeface="Lucida Console" panose="020B0609040504020204" pitchFamily="49" charset="0"/>
              </a:rPr>
              <a:t>B054040122 </a:t>
            </a:r>
            <a:r>
              <a:rPr lang="en-US" altLang="zh-TW" sz="2200" b="0" dirty="0">
                <a:solidFill>
                  <a:srgbClr val="0033CC"/>
                </a:solidFill>
                <a:latin typeface="Lucida Console" panose="020B0609040504020204" pitchFamily="49" charset="0"/>
              </a:rPr>
              <a:t>Jill</a:t>
            </a:r>
            <a:r>
              <a:rPr lang="en-US" altLang="zh-TW" sz="2200" b="0" dirty="0">
                <a:latin typeface="Lucida Console" panose="020B0609040504020204" pitchFamily="49" charset="0"/>
              </a:rPr>
              <a:t> </a:t>
            </a:r>
            <a:r>
              <a:rPr lang="en-US" altLang="zh-TW" sz="2200" b="0" dirty="0">
                <a:solidFill>
                  <a:srgbClr val="00A249"/>
                </a:solidFill>
                <a:latin typeface="Lucida Console" panose="020B0609040504020204" pitchFamily="49" charset="0"/>
              </a:rPr>
              <a:t>100</a:t>
            </a:r>
          </a:p>
          <a:p>
            <a:pPr>
              <a:lnSpc>
                <a:spcPct val="86000"/>
              </a:lnSpc>
            </a:pPr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kumimoji="1" lang="zh-TW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7723" y="2425157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b="0" dirty="0">
                <a:solidFill>
                  <a:srgbClr val="C5D3FF"/>
                </a:solidFill>
                <a:latin typeface="Lucida Console" panose="020B0609040504020204" pitchFamily="49" charset="0"/>
              </a:rPr>
              <a:t>%</a:t>
            </a:r>
            <a:endParaRPr lang="en-US" sz="2200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635896" y="4437112"/>
            <a:ext cx="1872208" cy="2088232"/>
          </a:xfrm>
          <a:prstGeom prst="wedgeRoundRectCallout">
            <a:avLst>
              <a:gd name="adj1" fmla="val -50129"/>
              <a:gd name="adj2" fmla="val -2406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But can we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新細明體" charset="-120"/>
              </a:rPr>
              <a:t>alphabetize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people who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have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spc="-40" normalizeH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same grade</a:t>
            </a:r>
            <a:r>
              <a:rPr kumimoji="1" lang="en-US" sz="2400" b="0" i="0" u="none" strike="noStrike" cap="none" spc="-40" normalizeH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?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496" y="1052736"/>
            <a:ext cx="3240360" cy="144016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496" y="2780928"/>
            <a:ext cx="3240360" cy="144016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Right Arrow 1"/>
          <p:cNvSpPr/>
          <p:nvPr/>
        </p:nvSpPr>
        <p:spPr bwMode="auto">
          <a:xfrm rot="20092818">
            <a:off x="1632309" y="1375391"/>
            <a:ext cx="3368108" cy="681024"/>
          </a:xfrm>
          <a:prstGeom prst="rightArrow">
            <a:avLst>
              <a:gd name="adj1" fmla="val 50000"/>
              <a:gd name="adj2" fmla="val 12978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Not like this, we can't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8699" y="764704"/>
            <a:ext cx="1872208" cy="2088232"/>
          </a:xfrm>
          <a:prstGeom prst="wedgeRoundRectCallout">
            <a:avLst>
              <a:gd name="adj1" fmla="val -50129"/>
              <a:gd name="adj2" fmla="val -2406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But can we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新細明體" charset="-120"/>
              </a:rPr>
              <a:t>alphabetize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people who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have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spc="-40" normalizeH="0" dirty="0">
                <a:ln>
                  <a:noFill/>
                </a:ln>
                <a:solidFill>
                  <a:srgbClr val="00A249"/>
                </a:solidFill>
                <a:effectLst/>
                <a:latin typeface="Arial" charset="0"/>
                <a:ea typeface="新細明體" charset="-120"/>
              </a:rPr>
              <a:t>same grade</a:t>
            </a:r>
            <a:r>
              <a:rPr kumimoji="1" lang="en-US" sz="2400" b="0" i="0" u="none" strike="noStrike" cap="none" spc="-40" normalizeH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421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62569 -0.3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85" y="-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39514 -0.5351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-2675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8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6" grpId="0" build="allAtOnce"/>
      <p:bldP spid="3" grpId="0" build="allAtOnce"/>
      <p:bldP spid="10" grpId="0" animBg="1"/>
      <p:bldP spid="10" grpId="1" animBg="1"/>
      <p:bldP spid="10" grpId="2" animBg="1"/>
      <p:bldP spid="15" grpId="0" animBg="1"/>
      <p:bldP spid="15" grpId="1" animBg="1"/>
      <p:bldP spid="20" grpId="0" animBg="1"/>
      <p:bldP spid="20" grpId="1" animBg="1"/>
      <p:bldP spid="2" grpId="0" animBg="1"/>
      <p:bldP spid="2" grpId="1" animBg="1"/>
      <p:bldP spid="18" grpId="0" animBg="1"/>
      <p:bldP spid="1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848072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TW" sz="48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b="0" kern="0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</a:t>
            </a:r>
            <a:r>
              <a:rPr lang="en-US" altLang="zh-TW" b="0" kern="0" spc="6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ile. Some useful </a:t>
            </a:r>
            <a:r>
              <a:rPr lang="en-US" altLang="zh-TW" b="0" kern="0" spc="18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lags include:</a:t>
            </a:r>
          </a:p>
          <a:p>
            <a:pPr marL="1711325" indent="-1485900" eaLnBrk="1" hangingPunct="1">
              <a:lnSpc>
                <a:spcPct val="80000"/>
              </a:lnSpc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-r </a:t>
            </a:r>
            <a:r>
              <a:rPr lang="en-US" altLang="zh-TW" sz="26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sort in reverse order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-k </a:t>
            </a:r>
            <a:r>
              <a:rPr lang="en-US" altLang="zh-TW" sz="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allows you to sort on different </a:t>
            </a:r>
            <a:r>
              <a:rPr lang="en-US" altLang="zh-TW" b="0" kern="0" spc="160" dirty="0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ields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-k3" to sort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</a:rPr>
              <a:t>-g </a:t>
            </a:r>
            <a:r>
              <a:rPr lang="en-US" altLang="zh-TW" sz="400" b="0" kern="0" dirty="0">
                <a:latin typeface="Times New Roman" panose="02020603050405020304" pitchFamily="18" charset="0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if no -g, then it is </a:t>
            </a:r>
            <a:r>
              <a:rPr lang="en-US" altLang="zh-TW" sz="2800" b="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alphabetic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sort, </a:t>
            </a:r>
            <a:b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 '10' goes between </a:t>
            </a:r>
            <a:r>
              <a:rPr lang="en-US" altLang="zh-TW" sz="2800" b="0" kern="0" spc="-8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'1' &amp; 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'2'</a:t>
            </a: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-s </a:t>
            </a:r>
            <a:r>
              <a:rPr lang="en-US" altLang="zh-TW" sz="1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 keeps lines that tie in original order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"sort -k2 | sort –sk3" to sort based on the 3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ield, with the 2</a:t>
            </a:r>
            <a:r>
              <a:rPr lang="en-US" altLang="zh-TW" sz="2800" b="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800" b="0" kern="0" spc="1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TW" sz="28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ield as a tie-breaker</a:t>
            </a:r>
            <a:r>
              <a:rPr lang="en-US" altLang="zh-TW" sz="2800" b="0" kern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b="0" kern="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1325" indent="-1485900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-R</a:t>
            </a:r>
            <a:r>
              <a:rPr lang="en-US" altLang="zh-TW" sz="1400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sort in random order</a:t>
            </a:r>
          </a:p>
          <a:p>
            <a:pPr marL="1198563" indent="-973138"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b="0" kern="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2800" b="0" kern="0" dirty="0" err="1">
                <a:solidFill>
                  <a:srgbClr val="DF606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eg</a:t>
            </a:r>
            <a:r>
              <a:rPr lang="en-US" altLang="zh-TW" sz="2800" b="0" kern="0" dirty="0">
                <a:solidFill>
                  <a:srgbClr val="DF606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TW" sz="2800" b="0" kern="0" dirty="0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"cat </a:t>
            </a:r>
            <a:r>
              <a:rPr lang="en-US" altLang="zh-TW" sz="2800" b="0" kern="0" dirty="0" err="1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someSet|sort</a:t>
            </a:r>
            <a:r>
              <a:rPr lang="en-US" altLang="zh-TW" sz="2800" b="0" kern="0" dirty="0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-</a:t>
            </a:r>
            <a:r>
              <a:rPr lang="en-US" altLang="zh-TW" sz="2800" b="0" kern="0" dirty="0" err="1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R|head</a:t>
            </a:r>
            <a:r>
              <a:rPr lang="en-US" altLang="zh-TW" sz="2800" b="0" kern="0" dirty="0">
                <a:solidFill>
                  <a:srgbClr val="EE6E6E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-1" to get 1 item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6" name="矩形 2"/>
          <p:cNvSpPr/>
          <p:nvPr/>
        </p:nvSpPr>
        <p:spPr bwMode="auto">
          <a:xfrm>
            <a:off x="467544" y="1700808"/>
            <a:ext cx="7776864" cy="38884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# Make a game in under a minute!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echo </a:t>
            </a:r>
            <a:r>
              <a:rPr lang="en-US" altLang="zh-TW" sz="22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</a:rPr>
              <a:t>rock</a:t>
            </a:r>
            <a:r>
              <a:rPr lang="en-US" altLang="zh-TW" sz="22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&gt;</a:t>
            </a:r>
            <a:r>
              <a:rPr lang="en-US" altLang="zh-TW" sz="22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g</a:t>
            </a:r>
            <a:r>
              <a:rPr lang="en-US" altLang="zh-TW" sz="2200" b="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;</a:t>
            </a:r>
            <a:r>
              <a:rPr lang="en-US" altLang="zh-TW" sz="2200" b="0" dirty="0" err="1">
                <a:latin typeface="Lucida Console" panose="020B0609040504020204" pitchFamily="49" charset="0"/>
                <a:ea typeface="新細明體" charset="-120"/>
              </a:rPr>
              <a:t>echo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2200" b="0" dirty="0">
                <a:solidFill>
                  <a:srgbClr val="00B050"/>
                </a:solidFill>
                <a:latin typeface="Lucida Console" panose="020B0609040504020204" pitchFamily="49" charset="0"/>
                <a:ea typeface="新細明體" charset="-120"/>
              </a:rPr>
              <a:t>paper</a:t>
            </a:r>
            <a:r>
              <a:rPr lang="en-US" altLang="zh-TW" sz="22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&gt;&gt;</a:t>
            </a:r>
            <a:r>
              <a:rPr lang="en-US" altLang="zh-TW" sz="22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g</a:t>
            </a:r>
            <a:r>
              <a:rPr lang="en-US" altLang="zh-TW" sz="2200" b="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;</a:t>
            </a:r>
            <a:r>
              <a:rPr lang="en-US" altLang="zh-TW" sz="2200" b="0" dirty="0" err="1">
                <a:latin typeface="Lucida Console" panose="020B0609040504020204" pitchFamily="49" charset="0"/>
                <a:ea typeface="新細明體" charset="-120"/>
              </a:rPr>
              <a:t>echo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</a:t>
            </a:r>
            <a:r>
              <a:rPr lang="en-US" altLang="zh-TW" sz="2200" b="0" dirty="0">
                <a:solidFill>
                  <a:srgbClr val="00B0F0"/>
                </a:solidFill>
                <a:latin typeface="Lucida Console" panose="020B0609040504020204" pitchFamily="49" charset="0"/>
                <a:ea typeface="新細明體" charset="-120"/>
              </a:rPr>
              <a:t>scissors</a:t>
            </a:r>
            <a:r>
              <a:rPr lang="en-US" altLang="zh-TW" sz="22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&gt;&gt;g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B050"/>
                </a:solidFill>
                <a:latin typeface="Lucida Console" panose="020B0609040504020204" pitchFamily="49" charset="0"/>
                <a:ea typeface="新細明體" charset="-120"/>
              </a:rPr>
              <a:t>paper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</a:rPr>
              <a:t>rock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00B0F0"/>
                </a:solidFill>
                <a:latin typeface="Lucida Console" panose="020B0609040504020204" pitchFamily="49" charset="0"/>
                <a:ea typeface="新細明體" charset="-120"/>
              </a:rPr>
              <a:t>scissors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 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</a:rPr>
              <a:t>rock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  <a:r>
              <a:rPr lang="en-US" altLang="zh-TW" sz="2200" b="0" dirty="0">
                <a:latin typeface="Lucida Console" panose="020B0609040504020204" pitchFamily="49" charset="0"/>
                <a:ea typeface="新細明體" charset="-120"/>
              </a:rPr>
              <a:t> sort -R g | head -1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</a:rPr>
              <a:t>rock</a:t>
            </a:r>
          </a:p>
          <a:p>
            <a:pPr lvl="0">
              <a:lnSpc>
                <a:spcPct val="86000"/>
              </a:lnSpc>
            </a:pPr>
            <a:r>
              <a:rPr lang="en-US" altLang="zh-TW" sz="2200" b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  <a:p>
            <a:pPr lvl="0">
              <a:lnSpc>
                <a:spcPct val="86000"/>
              </a:lnSpc>
            </a:pPr>
            <a:endParaRPr kumimoji="1" lang="zh-TW" altLang="en-US" sz="2200" b="0" i="0" u="none" strike="noStrike" cap="none" normalizeH="0" baseline="0" dirty="0">
              <a:ln>
                <a:noFill/>
              </a:ln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4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A &amp;&amp; B &amp;&amp; </a:t>
            </a:r>
            <a:r>
              <a:rPr lang="en-US" altLang="zh-TW" sz="2600" b="0" spc="30" dirty="0">
                <a:latin typeface="Times New Roman" pitchFamily="18" charset="0"/>
              </a:rPr>
              <a:t>C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600" b="0" dirty="0">
                <a:latin typeface="Times New Roman" pitchFamily="18" charset="0"/>
              </a:rPr>
              <a:t>true, 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2600" b="0" dirty="0"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374840" y="1700808"/>
            <a:ext cx="1061256" cy="2376264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" name="Straight Arrow Connector 6"/>
          <p:cNvCxnSpPr>
            <a:cxnSpLocks noChangeShapeType="1"/>
          </p:cNvCxnSpPr>
          <p:nvPr/>
        </p:nvCxnSpPr>
        <p:spPr bwMode="auto">
          <a:xfrm flipH="1" flipV="1">
            <a:off x="5436096" y="1700808"/>
            <a:ext cx="973832" cy="2304256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02108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98376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407640016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68954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99984192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duplicates…</a:t>
            </a: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duplicates, just the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preceding line</a:t>
            </a:r>
            <a:r>
              <a:rPr lang="en-US" altLang="zh-TW" dirty="0">
                <a:latin typeface="Times New Roman" pitchFamily="18" charset="0"/>
              </a:rPr>
              <a:t>.</a:t>
            </a:r>
          </a:p>
          <a:p>
            <a:pPr marL="0" indent="0" eaLnBrk="1" hangingPunct="1">
              <a:buFontTx/>
              <a:buNone/>
            </a:pP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br>
              <a:rPr lang="en-US" altLang="zh-TW" dirty="0">
                <a:latin typeface="Times New Roman" pitchFamily="18" charset="0"/>
              </a:rPr>
            </a:br>
            <a:endParaRPr lang="en-US" altLang="zh-TW" dirty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TW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827584" y="3645024"/>
            <a:ext cx="3600400" cy="18722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80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Therefore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err="1">
                <a:solidFill>
                  <a:srgbClr val="0033CC"/>
                </a:solidFill>
                <a:latin typeface="High Tower Text" pitchFamily="18" charset="0"/>
              </a:rPr>
              <a:t>uni</a:t>
            </a:r>
            <a:r>
              <a:rPr lang="en-US" altLang="zh-TW" sz="3700" b="1" dirty="0" err="1">
                <a:solidFill>
                  <a:srgbClr val="0033CC"/>
                </a:solidFill>
                <a:latin typeface="High Tower Text" pitchFamily="18" charset="0"/>
              </a:rPr>
              <a:t>q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is often used with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>
                <a:solidFill>
                  <a:srgbClr val="0033CC"/>
                </a:solidFill>
                <a:latin typeface="High Tower Text" pitchFamily="18" charset="0"/>
              </a:rPr>
              <a:t>sort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  <a:endParaRPr lang="en-US" altLang="zh-TW" sz="2000" dirty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9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80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Therefore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err="1">
                <a:solidFill>
                  <a:srgbClr val="0033CC"/>
                </a:solidFill>
                <a:latin typeface="High Tower Text" pitchFamily="18" charset="0"/>
              </a:rPr>
              <a:t>uni</a:t>
            </a:r>
            <a:r>
              <a:rPr lang="en-US" altLang="zh-TW" sz="3700" b="1" dirty="0" err="1">
                <a:solidFill>
                  <a:srgbClr val="0033CC"/>
                </a:solidFill>
                <a:latin typeface="High Tower Text" pitchFamily="18" charset="0"/>
              </a:rPr>
              <a:t>q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is often used with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>
                <a:solidFill>
                  <a:srgbClr val="0033CC"/>
                </a:solidFill>
                <a:latin typeface="High Tower Text" pitchFamily="18" charset="0"/>
              </a:rPr>
              <a:t>sort</a:t>
            </a:r>
            <a:r>
              <a:rPr lang="en-US" altLang="zh-TW" dirty="0">
                <a:latin typeface="Times New Roman" pitchFamily="18" charset="0"/>
              </a:rPr>
              <a:t>: </a:t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dirty="0">
                <a:latin typeface="Times New Roman" pitchFamily="18" charset="0"/>
              </a:rPr>
              <a:t>First ma</a:t>
            </a:r>
            <a:r>
              <a:rPr lang="en-US" altLang="zh-TW" spc="-200" dirty="0">
                <a:latin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</a:rPr>
              <a:t>e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all duplicates adjacent</a:t>
            </a:r>
            <a:r>
              <a:rPr lang="en-US" altLang="zh-TW" spc="-300" dirty="0">
                <a:solidFill>
                  <a:srgbClr val="00FF00"/>
                </a:solidFill>
                <a:latin typeface="Times New Roman" pitchFamily="18" charset="0"/>
              </a:rPr>
              <a:t>(</a:t>
            </a:r>
            <a:r>
              <a:rPr lang="zh-TW" altLang="en-US" sz="2800" spc="-100" dirty="0">
                <a:solidFill>
                  <a:srgbClr val="00FF00"/>
                </a:solidFill>
                <a:latin typeface="Times New Roman" pitchFamily="18" charset="0"/>
              </a:rPr>
              <a:t>邻</a:t>
            </a:r>
            <a:r>
              <a:rPr lang="en-US" altLang="zh-TW" spc="-100" dirty="0">
                <a:solidFill>
                  <a:srgbClr val="00FF00"/>
                </a:solidFill>
                <a:latin typeface="Times New Roman" pitchFamily="18" charset="0"/>
              </a:rPr>
              <a:t>)</a:t>
            </a:r>
            <a:r>
              <a:rPr lang="en-US" altLang="zh-TW" dirty="0">
                <a:latin typeface="Times New Roman" pitchFamily="18" charset="0"/>
              </a:rPr>
              <a:t>…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</a:t>
            </a:r>
            <a:r>
              <a:rPr lang="en-US" b="0" dirty="0" err="1">
                <a:solidFill>
                  <a:srgbClr val="00FF00"/>
                </a:solidFill>
                <a:latin typeface="Lucida Console" pitchFamily="49" charset="0"/>
                <a:ea typeface="新細明體" charset="-120"/>
              </a:rPr>
              <a:t>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FF00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347864" y="4725144"/>
            <a:ext cx="64807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0033CC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</a:rPr>
              <a:t>重複的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).  A useful </a:t>
            </a:r>
            <a:r>
              <a:rPr lang="en-US" altLang="zh-TW" spc="18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</a:t>
            </a:r>
            <a:r>
              <a:rPr lang="en-US" altLang="zh-TW" spc="10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80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Therefore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 err="1">
                <a:solidFill>
                  <a:srgbClr val="0033CC"/>
                </a:solidFill>
                <a:latin typeface="High Tower Text" pitchFamily="18" charset="0"/>
              </a:rPr>
              <a:t>uni</a:t>
            </a:r>
            <a:r>
              <a:rPr lang="en-US" altLang="zh-TW" sz="3700" b="1" dirty="0" err="1">
                <a:solidFill>
                  <a:srgbClr val="0033CC"/>
                </a:solidFill>
                <a:latin typeface="High Tower Text" pitchFamily="18" charset="0"/>
              </a:rPr>
              <a:t>q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is often used with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z="3800" b="1" dirty="0">
                <a:solidFill>
                  <a:srgbClr val="0033CC"/>
                </a:solidFill>
                <a:latin typeface="High Tower Text" pitchFamily="18" charset="0"/>
              </a:rPr>
              <a:t>sort</a:t>
            </a:r>
            <a:r>
              <a:rPr lang="en-US" altLang="zh-TW" dirty="0">
                <a:latin typeface="Times New Roman" pitchFamily="18" charset="0"/>
              </a:rPr>
              <a:t>: </a:t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dirty="0">
                <a:latin typeface="Times New Roman" pitchFamily="18" charset="0"/>
              </a:rPr>
              <a:t>First ma</a:t>
            </a:r>
            <a:r>
              <a:rPr lang="en-US" altLang="zh-TW" spc="-200" dirty="0">
                <a:latin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</a:rPr>
              <a:t>e all duplicates adjacent</a:t>
            </a:r>
            <a:r>
              <a:rPr lang="en-US" altLang="zh-TW" spc="-300" dirty="0">
                <a:latin typeface="Times New Roman" pitchFamily="18" charset="0"/>
              </a:rPr>
              <a:t>(</a:t>
            </a:r>
            <a:r>
              <a:rPr lang="zh-TW" altLang="en-US" sz="2800" spc="-100" dirty="0">
                <a:latin typeface="Times New Roman" pitchFamily="18" charset="0"/>
              </a:rPr>
              <a:t>邻</a:t>
            </a:r>
            <a:r>
              <a:rPr lang="en-US" altLang="zh-TW" spc="-100" dirty="0">
                <a:latin typeface="Times New Roman" pitchFamily="18" charset="0"/>
              </a:rPr>
              <a:t>),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then use </a:t>
            </a:r>
            <a:r>
              <a:rPr lang="en-US" altLang="zh-TW" dirty="0" err="1">
                <a:solidFill>
                  <a:srgbClr val="00FF00"/>
                </a:solidFill>
                <a:latin typeface="Times New Roman" pitchFamily="18" charset="0"/>
              </a:rPr>
              <a:t>uniq</a:t>
            </a:r>
            <a:r>
              <a:rPr lang="en-US" altLang="zh-TW" dirty="0">
                <a:latin typeface="Times New Roman" pitchFamily="18" charset="0"/>
              </a:rPr>
              <a:t>.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99CC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</a:t>
            </a:r>
            <a:r>
              <a:rPr lang="en-US" b="0" dirty="0" err="1">
                <a:solidFill>
                  <a:srgbClr val="FFFFFF"/>
                </a:solidFill>
                <a:latin typeface="Lucida Console" pitchFamily="49" charset="0"/>
                <a:ea typeface="新細明體" charset="-120"/>
              </a:rPr>
              <a:t>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99CC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C000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12160" y="4797152"/>
            <a:ext cx="2808312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</a:t>
            </a:r>
            <a:r>
              <a:rPr lang="en-US" b="0" dirty="0" err="1">
                <a:solidFill>
                  <a:srgbClr val="00FF00"/>
                </a:solidFill>
                <a:latin typeface="Lucida Console" pitchFamily="49" charset="0"/>
                <a:ea typeface="新細明體" charset="-120"/>
              </a:rPr>
              <a:t>|sort|uniq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FF00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FF99CC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  <a:endParaRPr lang="en-US" b="0" dirty="0">
              <a:solidFill>
                <a:srgbClr val="FFC000"/>
              </a:solidFill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7596336" y="4653136"/>
            <a:ext cx="432048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619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33623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60848001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3052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86414925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9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4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</a:t>
            </a:r>
            <a:r>
              <a:rPr lang="en-US" altLang="zh-TW" sz="2600" b="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1600" u="sng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sz="1600" u="sng" dirty="0">
                <a:latin typeface="Times New Roman" pitchFamily="18" charset="0"/>
              </a:rPr>
              <a:t> </a:t>
            </a:r>
            <a:r>
              <a:rPr lang="en-US" altLang="zh-TW" sz="2600" u="sng" spc="-3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spc="-3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</a:t>
            </a:r>
            <a:r>
              <a:rPr lang="en-US" altLang="zh-TW" sz="2600" b="0" spc="30" dirty="0">
                <a:latin typeface="Times New Roman" pitchFamily="18" charset="0"/>
              </a:rPr>
              <a:t>C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600" dirty="0" err="1">
                <a:solidFill>
                  <a:srgbClr val="00B050"/>
                </a:solidFill>
                <a:latin typeface="Times New Roman" pitchFamily="18" charset="0"/>
              </a:rPr>
              <a:t>true</a:t>
            </a: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600" dirty="0" err="1">
                <a:solidFill>
                  <a:srgbClr val="C0000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7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A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B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C0000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C.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true &amp;&amp; false = false.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11" name="Straight Arrow Connector 4"/>
          <p:cNvCxnSpPr>
            <a:cxnSpLocks noChangeShapeType="1"/>
          </p:cNvCxnSpPr>
          <p:nvPr/>
        </p:nvCxnSpPr>
        <p:spPr bwMode="auto">
          <a:xfrm flipH="1" flipV="1">
            <a:off x="2483768" y="1916832"/>
            <a:ext cx="1872208" cy="1296144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H="1" flipV="1">
            <a:off x="3347864" y="1916832"/>
            <a:ext cx="1693914" cy="129614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880624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1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gets replaced with the corresponding</a:t>
            </a:r>
            <a:r>
              <a:rPr lang="zh-TW" altLang="en-US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TW" altLang="en-US" sz="2600" dirty="0">
                <a:solidFill>
                  <a:srgbClr val="0033CC"/>
                </a:solidFill>
                <a:latin typeface="Times New Roman" pitchFamily="18" charset="0"/>
              </a:rPr>
              <a:t>相對應的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) character at that position in the 2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list.</a:t>
            </a:r>
          </a:p>
          <a:p>
            <a:pPr eaLnBrk="1" hangingPunct="1">
              <a:buFontTx/>
              <a:buNone/>
            </a:pPr>
            <a:endParaRPr lang="en-US" altLang="zh-TW" b="1" dirty="0">
              <a:solidFill>
                <a:srgbClr val="0033CC"/>
              </a:solidFill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1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gets replaced with the corresponding</a:t>
            </a:r>
            <a:r>
              <a:rPr lang="zh-TW" altLang="en-US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TW" altLang="en-US" sz="2600" dirty="0">
                <a:solidFill>
                  <a:srgbClr val="0033CC"/>
                </a:solidFill>
                <a:latin typeface="Times New Roman" pitchFamily="18" charset="0"/>
              </a:rPr>
              <a:t>相對應的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) character at that position in the 2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list.</a:t>
            </a: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1: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Capitalize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all letters from a </a:t>
            </a:r>
            <a:r>
              <a:rPr lang="en-US" altLang="zh-TW" sz="280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ile named “jekyll.txt”, and redirect the output to a </a:t>
            </a:r>
            <a:r>
              <a:rPr lang="en-US" altLang="zh-TW" sz="280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ile named “jekyll_up.txt”: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>
                <a:cs typeface="Arial" pitchFamily="34" charset="0"/>
              </a:rPr>
              <a:t>%</a:t>
            </a:r>
            <a:r>
              <a:rPr lang="en-US" altLang="zh-TW" b="1" dirty="0">
                <a:latin typeface="High Tower Text" pitchFamily="18" charset="0"/>
              </a:rPr>
              <a:t> cat jekyll.txt |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b="1" dirty="0">
                <a:latin typeface="High Tower Text" pitchFamily="18" charset="0"/>
              </a:rPr>
              <a:t> "a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z" "A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Z" </a:t>
            </a:r>
            <a:r>
              <a:rPr lang="en-US" altLang="zh-TW" sz="2800" dirty="0"/>
              <a:t>&gt;</a:t>
            </a:r>
            <a:r>
              <a:rPr lang="en-US" altLang="zh-TW" b="1" dirty="0">
                <a:latin typeface="High Tower Text" pitchFamily="18" charset="0"/>
              </a:rPr>
              <a:t> jekyll_up.txt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029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1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gets replaced with the corresponding</a:t>
            </a:r>
            <a:r>
              <a:rPr lang="zh-TW" altLang="en-US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TW" altLang="en-US" sz="2600" dirty="0">
                <a:solidFill>
                  <a:srgbClr val="0033CC"/>
                </a:solidFill>
                <a:latin typeface="Times New Roman" pitchFamily="18" charset="0"/>
              </a:rPr>
              <a:t>相對應的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) character at that position in the 2</a:t>
            </a:r>
            <a:r>
              <a:rPr lang="en-US" altLang="zh-TW" baseline="30000" dirty="0">
                <a:solidFill>
                  <a:srgbClr val="0033CC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list.</a:t>
            </a: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2: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Perform ROT13 encoding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on “jekyll.txt”, and redirect the output to a </a:t>
            </a:r>
            <a:r>
              <a:rPr lang="en-US" altLang="zh-TW" sz="280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ile named “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pitchFamily="18" charset="0"/>
              </a:rPr>
              <a:t>jekyll.enc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sz="2800" b="1" dirty="0">
                <a:latin typeface="High Tower Text" pitchFamily="18" charset="0"/>
              </a:rPr>
              <a:t> "a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</a:t>
            </a:r>
            <a:r>
              <a:rPr lang="en-US" altLang="zh-TW" sz="2600" b="1" dirty="0" err="1">
                <a:latin typeface="High Tower Text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</a:t>
            </a:r>
            <a:r>
              <a:rPr lang="en-US" altLang="zh-TW" sz="2800" b="1" dirty="0">
                <a:latin typeface="High Tower Text" pitchFamily="18" charset="0"/>
              </a:rPr>
              <a:t>" "n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N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M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400" b="1" dirty="0"/>
              <a:t>&lt;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400" b="1" dirty="0"/>
              <a:t>&gt;</a:t>
            </a:r>
            <a:r>
              <a:rPr lang="en-US" altLang="zh-TW" b="1" dirty="0" err="1">
                <a:latin typeface="High Tower Text" pitchFamily="18" charset="0"/>
              </a:rPr>
              <a:t>jekyll.enc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36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If you want to delete characters, use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with one argument and the -d flag:</a:t>
            </a:r>
          </a:p>
          <a:p>
            <a:pPr lvl="1" eaLnBrk="1" hangingPunct="1"/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As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receives input from the input stream, it will delete any character from that set with the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correspoding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character at that position in the 2</a:t>
            </a:r>
            <a:r>
              <a:rPr lang="en-US" altLang="zh-TW" baseline="30000" dirty="0">
                <a:solidFill>
                  <a:schemeClr val="bg1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itchFamily="18" charset="0"/>
              </a:rPr>
              <a:t>Example 2: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Perform ROT13 encoding on “alice.txt”, and redirect the output to a file named “</a:t>
            </a:r>
            <a:r>
              <a:rPr lang="en-US" altLang="zh-TW" sz="2800" dirty="0" err="1">
                <a:solidFill>
                  <a:schemeClr val="bg1"/>
                </a:solidFill>
                <a:latin typeface="Times New Roman" pitchFamily="18" charset="0"/>
              </a:rPr>
              <a:t>alice.enc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b="1" dirty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b="1" dirty="0" err="1">
                <a:solidFill>
                  <a:schemeClr val="bg1"/>
                </a:solidFill>
                <a:latin typeface="High Tower Text" pitchFamily="18" charset="0"/>
              </a:rPr>
              <a:t>tr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"a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"n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&lt; </a:t>
            </a:r>
            <a:r>
              <a:rPr lang="en-US" altLang="zh-TW" b="1" dirty="0">
                <a:solidFill>
                  <a:schemeClr val="bg1"/>
                </a:solidFill>
                <a:latin typeface="High Tower Text" pitchFamily="18" charset="0"/>
              </a:rPr>
              <a:t>alice.txt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&gt;</a:t>
            </a:r>
            <a:r>
              <a:rPr lang="en-US" altLang="zh-TW" b="1" dirty="0" err="1">
                <a:solidFill>
                  <a:schemeClr val="bg1"/>
                </a:solidFill>
                <a:latin typeface="High Tower Text" pitchFamily="18" charset="0"/>
              </a:rPr>
              <a:t>alice.enc</a:t>
            </a:r>
            <a:endParaRPr lang="en-US" altLang="zh-TW" b="1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4767263" y="100965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768"/>
              </a:spcBef>
            </a:pPr>
            <a:r>
              <a:rPr lang="en-US" altLang="zh-TW" dirty="0">
                <a:latin typeface="Times New Roman" pitchFamily="18" charset="0"/>
              </a:rPr>
              <a:t>If you want to delete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one argument and the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-d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pc="16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lag:</a:t>
            </a:r>
          </a:p>
          <a:p>
            <a:pPr lvl="1" eaLnBrk="1" hangingPunct="1"/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Any character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rom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 input stream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hat matches to 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TW" spc="-30" dirty="0">
                <a:solidFill>
                  <a:srgbClr val="0033CC"/>
                </a:solidFill>
                <a:latin typeface="Times New Roman" pitchFamily="18" charset="0"/>
              </a:rPr>
              <a:t>he</a:t>
            </a: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 list gets deleted.</a:t>
            </a:r>
            <a:b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</a:br>
            <a:endParaRPr lang="en-US" altLang="zh-TW" dirty="0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3: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Delete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all newline characters from “jekyll.txt”, and redirect the output to a </a:t>
            </a:r>
            <a:r>
              <a:rPr lang="en-US" altLang="zh-TW" sz="280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ile named “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pitchFamily="18" charset="0"/>
              </a:rPr>
              <a:t>jekyll.oneline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b="1" dirty="0">
                <a:latin typeface="High Tower Text" pitchFamily="18" charset="0"/>
              </a:rPr>
              <a:t> "\n" </a:t>
            </a:r>
            <a:r>
              <a:rPr lang="en-US" altLang="zh-TW" sz="2800" b="1" dirty="0"/>
              <a:t>&lt;</a:t>
            </a:r>
            <a:r>
              <a:rPr lang="en-US" altLang="zh-TW" b="1" dirty="0">
                <a:latin typeface="High Tower Text" pitchFamily="18" charset="0"/>
              </a:rPr>
              <a:t> jekyll.txt </a:t>
            </a:r>
            <a:r>
              <a:rPr lang="en-US" altLang="zh-TW" sz="2800" b="1" dirty="0"/>
              <a:t>&gt; </a:t>
            </a:r>
            <a:r>
              <a:rPr lang="en-US" altLang="zh-TW" b="1" dirty="0" err="1">
                <a:latin typeface="High Tower Text" pitchFamily="18" charset="0"/>
              </a:rPr>
              <a:t>jekyll.oneline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</a:rPr>
              <a:t>The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-c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pc="16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lag may be used with the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-d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spc="160" dirty="0">
                <a:latin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</a:rPr>
              <a:t>lag, to delete everything </a:t>
            </a:r>
            <a:r>
              <a:rPr lang="en-US" altLang="zh-TW" i="1" dirty="0">
                <a:latin typeface="Times New Roman" pitchFamily="18" charset="0"/>
              </a:rPr>
              <a:t>except</a:t>
            </a:r>
            <a:r>
              <a:rPr lang="en-US" altLang="zh-TW" dirty="0">
                <a:latin typeface="Times New Roman" pitchFamily="18" charset="0"/>
              </a:rPr>
              <a:t> for the set (the “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-c</a:t>
            </a:r>
            <a:r>
              <a:rPr lang="en-US" altLang="zh-TW" dirty="0">
                <a:latin typeface="Times New Roman" pitchFamily="18" charset="0"/>
              </a:rPr>
              <a:t>” stands for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complement</a:t>
            </a:r>
            <a:r>
              <a:rPr lang="en-US" altLang="zh-TW" dirty="0">
                <a:latin typeface="Times New Roman" pitchFamily="18" charset="0"/>
              </a:rPr>
              <a:t>, because the set gets complemented):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33CC"/>
                </a:solidFill>
                <a:latin typeface="Times New Roman" pitchFamily="18" charset="0"/>
              </a:rPr>
              <a:t>Any character from the input stream that doesn't match to the list gets deleted.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Times New Roman" pitchFamily="18" charset="0"/>
              </a:rPr>
              <a:t>Example 4:</a:t>
            </a:r>
            <a:r>
              <a:rPr lang="en-US" altLang="zh-TW" dirty="0">
                <a:latin typeface="Times New Roman" pitchFamily="18" charset="0"/>
              </a:rPr>
              <a:t> </a:t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sz="2800" dirty="0">
                <a:latin typeface="Times New Roman" pitchFamily="18" charset="0"/>
              </a:rPr>
              <a:t>Delete everything </a:t>
            </a: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except</a:t>
            </a:r>
            <a:r>
              <a:rPr lang="en-US" altLang="zh-TW" sz="2800" dirty="0">
                <a:latin typeface="Times New Roman" pitchFamily="18" charset="0"/>
              </a:rPr>
              <a:t> letters,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spaces,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and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newlines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800" spc="-30" dirty="0">
                <a:latin typeface="Times New Roman" pitchFamily="18" charset="0"/>
              </a:rPr>
              <a:t>(</a:t>
            </a:r>
            <a:r>
              <a:rPr lang="en-US" altLang="zh-TW" sz="2800" i="1" spc="-30" dirty="0" err="1">
                <a:latin typeface="Times New Roman" pitchFamily="18" charset="0"/>
              </a:rPr>
              <a:t>ie</a:t>
            </a:r>
            <a:r>
              <a:rPr lang="en-US" altLang="zh-TW" sz="2800" spc="-30" dirty="0">
                <a:latin typeface="Times New Roman" pitchFamily="18" charset="0"/>
              </a:rPr>
              <a:t>, remove punctuation (</a:t>
            </a:r>
            <a:r>
              <a:rPr lang="zh-TW" altLang="en-US" sz="2400" spc="-30" dirty="0">
                <a:latin typeface="Times New Roman" pitchFamily="18" charset="0"/>
              </a:rPr>
              <a:t>標點</a:t>
            </a:r>
            <a:r>
              <a:rPr lang="en-US" altLang="zh-TW" sz="2800" spc="-30" dirty="0">
                <a:latin typeface="Times New Roman" pitchFamily="18" charset="0"/>
              </a:rPr>
              <a:t>) &amp; numbers) from “jekyll.txt” </a:t>
            </a:r>
            <a:r>
              <a:rPr lang="en-US" altLang="zh-TW" sz="2800" dirty="0">
                <a:latin typeface="Times New Roman" pitchFamily="18" charset="0"/>
              </a:rPr>
              <a:t>and redirect the output to a </a:t>
            </a:r>
            <a:r>
              <a:rPr lang="en-US" altLang="zh-TW" sz="2800" spc="60" dirty="0">
                <a:latin typeface="Times New Roman" pitchFamily="18" charset="0"/>
              </a:rPr>
              <a:t>f</a:t>
            </a:r>
            <a:r>
              <a:rPr lang="en-US" altLang="zh-TW" sz="2800" dirty="0">
                <a:latin typeface="Times New Roman" pitchFamily="18" charset="0"/>
              </a:rPr>
              <a:t>ile named “</a:t>
            </a:r>
            <a:r>
              <a:rPr lang="en-US" altLang="zh-TW" sz="2800" dirty="0" err="1">
                <a:latin typeface="Times New Roman" pitchFamily="18" charset="0"/>
              </a:rPr>
              <a:t>jekyll.words</a:t>
            </a:r>
            <a:r>
              <a:rPr lang="en-US" altLang="zh-TW" sz="2800" dirty="0">
                <a:latin typeface="Times New Roman" pitchFamily="18" charset="0"/>
              </a:rPr>
              <a:t>”:</a:t>
            </a:r>
            <a:endParaRPr lang="en-US" altLang="zh-TW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0000"/>
                </a:solidFill>
                <a:latin typeface="High Tower Text" pitchFamily="18" charset="0"/>
              </a:rPr>
              <a:t>d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rgbClr val="00B050"/>
                </a:solidFill>
                <a:latin typeface="High Tower Text" pitchFamily="18" charset="0"/>
              </a:rPr>
              <a:t>c</a:t>
            </a:r>
            <a:r>
              <a:rPr lang="en-US" altLang="zh-TW" sz="2800" b="1" dirty="0">
                <a:latin typeface="High Tower Text" pitchFamily="18" charset="0"/>
              </a:rPr>
              <a:t> "a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</a:t>
            </a:r>
            <a:r>
              <a:rPr lang="en-US" altLang="zh-TW" sz="2600" b="1" dirty="0" err="1">
                <a:latin typeface="High Tower Text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</a:t>
            </a:r>
            <a:r>
              <a:rPr lang="en-US" altLang="zh-TW" sz="2600" b="1" dirty="0">
                <a:latin typeface="Bookman Old Style" pitchFamily="18" charset="0"/>
              </a:rPr>
              <a:t> </a:t>
            </a:r>
            <a:r>
              <a:rPr lang="en-US" altLang="zh-TW" sz="2600" b="1" dirty="0"/>
              <a:t>\</a:t>
            </a:r>
            <a:r>
              <a:rPr lang="en-US" altLang="zh-TW" sz="2600" b="1" dirty="0">
                <a:latin typeface="High Tower Text" pitchFamily="18" charset="0"/>
              </a:rPr>
              <a:t>n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400" dirty="0"/>
              <a:t>&lt;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&gt;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jekyll.words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39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rgbClr val="00CC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018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uniq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718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uniq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The problem with the line above is that words that begin sentences are capitalized. Consequently, there will be multiple entries for one word (</a:t>
            </a:r>
            <a:r>
              <a:rPr lang="en-US" altLang="zh-TW" sz="2800" i="1" dirty="0" err="1">
                <a:solidFill>
                  <a:srgbClr val="00CC00"/>
                </a:solidFill>
                <a:latin typeface="Times New Roman" pitchFamily="18" charset="0"/>
              </a:rPr>
              <a:t>eg</a:t>
            </a:r>
            <a:r>
              <a:rPr lang="en-US" altLang="zh-TW" sz="2800" i="1" dirty="0">
                <a:solidFill>
                  <a:srgbClr val="00CC00"/>
                </a:solidFill>
                <a:latin typeface="Times New Roman" pitchFamily="18" charset="0"/>
              </a:rPr>
              <a:t>.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, “You” and “you”). </a:t>
            </a:r>
            <a:b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The solution is to use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tr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 one more time: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6248400"/>
            <a:ext cx="8763000" cy="335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cat words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| sort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uniq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lexicon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2000" b="0" kern="0" dirty="0">
                <a:solidFill>
                  <a:srgbClr val="000000"/>
                </a:solidFill>
                <a:latin typeface="Lucida Grande" charset="0"/>
                <a:ea typeface="+mn-ea"/>
                <a:cs typeface="+mn-cs"/>
              </a:rPr>
              <a:t>    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/>
              <a:t>%</a:t>
            </a:r>
            <a:r>
              <a:rPr lang="en-US" altLang="zh-TW" sz="2800" b="0" kern="0" dirty="0">
                <a:latin typeface="High Tower Text" pitchFamily="18" charset="0"/>
              </a:rPr>
              <a:t> cat words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052 -0.3983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sz="2400" b="0" dirty="0">
                <a:latin typeface="Times New Roman" pitchFamily="18" charset="0"/>
              </a:rPr>
              <a:t> </a:t>
            </a:r>
            <a:r>
              <a:rPr lang="en-US" altLang="zh-TW" sz="2600" b="0" dirty="0">
                <a:latin typeface="Times New Roman" pitchFamily="18" charset="0"/>
              </a:rPr>
              <a:t>&amp;&amp; </a:t>
            </a:r>
            <a:r>
              <a:rPr lang="en-US" altLang="zh-TW" sz="2600" b="0" spc="30" dirty="0">
                <a:latin typeface="Times New Roman" pitchFamily="18" charset="0"/>
              </a:rPr>
              <a:t>C</a:t>
            </a:r>
            <a:r>
              <a:rPr lang="en-US" altLang="zh-TW" sz="26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We next take that result and &amp;&amp; it with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9991386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/>
              <a:t>%</a:t>
            </a:r>
            <a:r>
              <a:rPr lang="en-US" altLang="zh-TW" sz="2800" b="0" kern="0" dirty="0">
                <a:latin typeface="High Tower Text" pitchFamily="18" charset="0"/>
              </a:rPr>
              <a:t> cat 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  <a:r>
              <a:rPr lang="en-US" altLang="zh-TW" sz="2800" b="0" kern="0" dirty="0">
                <a:latin typeface="High Tower Text" pitchFamily="18" charset="0"/>
              </a:rPr>
              <a:t>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b="0" kern="0" dirty="0"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00" kern="0" dirty="0">
              <a:solidFill>
                <a:srgbClr val="A6A6A6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Lucida Grande" charset="0"/>
              </a:rPr>
              <a:t>Thus: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 " "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zA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z"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Z" | sort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00CC00"/>
                </a:solidFill>
              </a:rPr>
              <a:t>&gt;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lexicon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0" y="5554789"/>
            <a:ext cx="7772400" cy="1298448"/>
          </a:xfrm>
          <a:prstGeom prst="wedgeRectCallout">
            <a:avLst>
              <a:gd name="adj1" fmla="val 42702"/>
              <a:gd name="adj2" fmla="val -10742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The “\” allows the user to hit “enter” without ending the current command line.</a:t>
            </a:r>
          </a:p>
        </p:txBody>
      </p:sp>
    </p:spTree>
    <p:extLst>
      <p:ext uri="{BB962C8B-B14F-4D97-AF65-F5344CB8AC3E}">
        <p14:creationId xmlns:p14="http://schemas.microsoft.com/office/powerpoint/2010/main" val="7015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/>
              <a:t>%</a:t>
            </a:r>
            <a:r>
              <a:rPr lang="en-US" altLang="zh-TW" sz="2800" b="0" kern="0" dirty="0">
                <a:latin typeface="High Tower Text" pitchFamily="18" charset="0"/>
              </a:rPr>
              <a:t> cat 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  <a:r>
              <a:rPr lang="en-US" altLang="zh-TW" sz="2800" b="0" kern="0" dirty="0">
                <a:latin typeface="High Tower Text" pitchFamily="18" charset="0"/>
              </a:rPr>
              <a:t>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b="0" kern="0" dirty="0"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00" kern="0" dirty="0">
              <a:solidFill>
                <a:srgbClr val="A6A6A6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7F7F7F"/>
                </a:solidFill>
                <a:latin typeface="Lucida Grande" charset="0"/>
              </a:rPr>
              <a:t>Thus: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7F7F7F"/>
                </a:solidFill>
              </a:rPr>
              <a:t>%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" " "</a:t>
            </a:r>
            <a:r>
              <a:rPr lang="en-US" altLang="zh-TW" sz="2800" kern="0" dirty="0">
                <a:solidFill>
                  <a:srgbClr val="7F7F7F"/>
                </a:solidFill>
              </a:rPr>
              <a:t>\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zA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7F7F7F"/>
                </a:solidFill>
              </a:rPr>
              <a:t>\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7F7F7F"/>
                </a:solidFill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z" "A</a:t>
            </a:r>
            <a:r>
              <a:rPr lang="en-US" altLang="zh-TW" sz="2800" kern="0" dirty="0">
                <a:solidFill>
                  <a:srgbClr val="7F7F7F"/>
                </a:solidFill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Z" | sort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7F7F7F"/>
                </a:solidFill>
              </a:rPr>
              <a:t>&gt;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lexicon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50" b="0" kern="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Lucida Grande" charset="0"/>
              </a:rPr>
              <a:t>Or, better still: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 "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sort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00CC00"/>
                </a:solidFill>
              </a:rPr>
              <a:t>&gt;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lexicon</a:t>
            </a:r>
            <a:endParaRPr lang="en-US" altLang="zh-TW" sz="28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000" b="0" kern="0" dirty="0">
                <a:solidFill>
                  <a:srgbClr val="000000"/>
                </a:solidFill>
                <a:latin typeface="Lucida Grand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647705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6712"/>
            <a:ext cx="8534400" cy="5791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The arguments to </a:t>
            </a:r>
            <a:r>
              <a:rPr lang="en-US" altLang="zh-TW" sz="3800" dirty="0" err="1">
                <a:solidFill>
                  <a:srgbClr val="CC3300"/>
                </a:solidFill>
                <a:latin typeface="Times New Roman" pitchFamily="18" charset="0"/>
              </a:rPr>
              <a:t>tr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are a </a:t>
            </a:r>
            <a:r>
              <a:rPr lang="en-US" altLang="zh-TW" sz="3800" i="1" u="sng" dirty="0">
                <a:solidFill>
                  <a:srgbClr val="CC3300"/>
                </a:solidFill>
                <a:latin typeface="Times New Roman" pitchFamily="18" charset="0"/>
              </a:rPr>
              <a:t>list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800" b="1" dirty="0">
                <a:latin typeface="Times New Roman" pitchFamily="18" charset="0"/>
              </a:rPr>
              <a:t>not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a </a:t>
            </a:r>
            <a:r>
              <a:rPr lang="en-US" altLang="zh-TW" sz="3800" i="1" u="sng" dirty="0">
                <a:solidFill>
                  <a:srgbClr val="CC3300"/>
                </a:solidFill>
                <a:latin typeface="Times New Roman" pitchFamily="18" charset="0"/>
              </a:rPr>
              <a:t>string</a:t>
            </a:r>
            <a:r>
              <a:rPr lang="en-US" altLang="zh-TW" sz="3800" i="1" dirty="0">
                <a:solidFill>
                  <a:srgbClr val="CC3300"/>
                </a:solidFill>
                <a:latin typeface="Times New Roman" pitchFamily="18" charset="0"/>
              </a:rPr>
              <a:t>!</a:t>
            </a:r>
            <a:endParaRPr lang="en-US" altLang="zh-TW" sz="3800" dirty="0">
              <a:solidFill>
                <a:srgbClr val="CC33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800" dirty="0">
              <a:solidFill>
                <a:srgbClr val="CC3300"/>
              </a:solidFill>
              <a:latin typeface="Lucida Grande" charset="0"/>
            </a:endParaRPr>
          </a:p>
          <a:p>
            <a:pPr marL="0" indent="569913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"Steve"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name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iS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Steve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"a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z" "A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Z"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NAME IS STEVE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d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nam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is St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cd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eeve</a:t>
            </a: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chemeClr val="bg1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"hi there 4 lines"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 " "\n"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hi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there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4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lines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836712"/>
            <a:ext cx="117924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3800" b="0" kern="0" dirty="0">
              <a:solidFill>
                <a:srgbClr val="CC33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800" b="0" kern="0" dirty="0">
              <a:solidFill>
                <a:srgbClr val="CC3300"/>
              </a:solidFill>
              <a:latin typeface="Lucida Grande" charset="0"/>
            </a:endParaRPr>
          </a:p>
          <a:p>
            <a:pPr marL="0" indent="569913" eaLnBrk="1" hangingPunct="1">
              <a:lnSpc>
                <a:spcPct val="90000"/>
              </a:lnSpc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r>
              <a:rPr lang="en-US" altLang="zh-TW" sz="2400" b="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endParaRPr lang="en-US" altLang="zh-TW" sz="2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8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b="0" kern="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%</a:t>
            </a:r>
            <a:endParaRPr lang="en-US" altLang="zh-TW" sz="22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03297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06553959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76386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4126797105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166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zh-TW" sz="2800" b="1" dirty="0">
                <a:solidFill>
                  <a:srgbClr val="000000"/>
                </a:solidFill>
              </a:rPr>
              <a:t> </a:t>
            </a:r>
            <a:r>
              <a:rPr lang="en-US" altLang="zh-TW" sz="4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</a:rPr>
              <a:t> is picky about spaces. 1, +, 4, /, and 2 are separate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arguments: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spaces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needed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between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them.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endParaRPr lang="en-US" altLang="zh-TW" sz="24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b="0" dirty="0"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u="sng" dirty="0">
                <a:latin typeface="Times New Roman" pitchFamily="18" charset="0"/>
              </a:rPr>
              <a:t> </a:t>
            </a:r>
            <a:r>
              <a:rPr lang="en-US" altLang="zh-TW" sz="2600" u="sng" spc="3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4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 </a:t>
            </a:r>
            <a:r>
              <a:rPr lang="en-US" altLang="zh-TW" sz="2600" b="0" dirty="0"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 dirty="0">
                <a:solidFill>
                  <a:srgbClr val="00B0F0"/>
                </a:solidFill>
                <a:latin typeface="Times New Roman" pitchFamily="18" charset="0"/>
              </a:rPr>
              <a:t>that result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and &amp;&amp; it with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true &amp;&amp; false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211960" y="1988840"/>
            <a:ext cx="1372344" cy="288032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848000" y="4581128"/>
            <a:ext cx="1435968" cy="301178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2314770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0033CC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zh-TW" sz="2800" b="1" dirty="0"/>
              <a:t> </a:t>
            </a:r>
            <a:r>
              <a:rPr lang="en-US" altLang="zh-TW" sz="4000" b="1" dirty="0">
                <a:latin typeface="High Tower Text" panose="02040502050506030303" pitchFamily="18" charset="0"/>
              </a:rPr>
              <a:t>expr</a:t>
            </a:r>
            <a:r>
              <a:rPr lang="en-US" altLang="zh-TW" sz="2800" dirty="0"/>
              <a:t> is picky about spaces. 1, +, 4, /, and 2 are separate</a:t>
            </a:r>
            <a:r>
              <a:rPr lang="en-US" altLang="zh-TW" sz="2400" dirty="0"/>
              <a:t> </a:t>
            </a:r>
            <a:r>
              <a:rPr lang="en-US" altLang="zh-TW" sz="2800" dirty="0"/>
              <a:t>arguments:</a:t>
            </a:r>
            <a:r>
              <a:rPr lang="en-US" altLang="zh-TW" sz="2000" dirty="0"/>
              <a:t> </a:t>
            </a:r>
            <a:r>
              <a:rPr lang="en-US" altLang="zh-TW" sz="2800" dirty="0"/>
              <a:t>spaces</a:t>
            </a:r>
            <a:r>
              <a:rPr lang="en-US" altLang="zh-TW" sz="2400" dirty="0"/>
              <a:t> </a:t>
            </a:r>
            <a:r>
              <a:rPr lang="en-US" altLang="zh-TW" sz="2800" dirty="0"/>
              <a:t>are</a:t>
            </a:r>
            <a:r>
              <a:rPr lang="en-US" altLang="zh-TW" sz="2400" dirty="0"/>
              <a:t> </a:t>
            </a:r>
            <a:r>
              <a:rPr lang="en-US" altLang="zh-TW" sz="2800" dirty="0"/>
              <a:t>needed</a:t>
            </a:r>
            <a:r>
              <a:rPr lang="en-US" altLang="zh-TW" sz="2400" dirty="0"/>
              <a:t> </a:t>
            </a:r>
            <a:r>
              <a:rPr lang="en-US" altLang="zh-TW" sz="2800" dirty="0"/>
              <a:t>between</a:t>
            </a:r>
            <a:r>
              <a:rPr lang="en-US" altLang="zh-TW" sz="2400" dirty="0"/>
              <a:t> </a:t>
            </a:r>
            <a:r>
              <a:rPr lang="en-US" altLang="zh-TW" sz="2800" dirty="0"/>
              <a:t>them.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Remember that * is a special character. Use \*.</a:t>
            </a:r>
            <a:endParaRPr lang="en-US" altLang="zh-TW" sz="2400" dirty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19672" y="5949280"/>
            <a:ext cx="5184576" cy="8640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expr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`cat f1|wc –c` \* 100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9700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06421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31950538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80974"/>
              </p:ext>
            </p:extLst>
          </p:nvPr>
        </p:nvGraphicFramePr>
        <p:xfrm>
          <a:off x="0" y="1205653"/>
          <a:ext cx="9144000" cy="424833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5305110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236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</a:t>
            </a:r>
            <a:r>
              <a:rPr lang="en-US" altLang="zh-TW" spc="10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value to the second: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3 6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41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</a:t>
            </a:r>
            <a:r>
              <a:rPr lang="en-US" altLang="zh-TW" spc="10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</a:t>
            </a:r>
            <a:r>
              <a:rPr lang="en-US" altLang="zh-TW" spc="6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to the third, using the second as the step size: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11 -3 5 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%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362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84096" cy="46748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</a:t>
            </a:r>
            <a:r>
              <a:rPr lang="en-US" altLang="zh-TW" spc="10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</a:t>
            </a:r>
            <a:r>
              <a:rPr lang="en-US" altLang="zh-TW" spc="60" dirty="0">
                <a:latin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</a:rPr>
              <a:t>irst to the third, using the second as the step size.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 err="1">
                <a:solidFill>
                  <a:srgbClr val="0066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dirty="0">
                <a:latin typeface="Lucida Grande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is often used with `` (we’ll see why later):</a:t>
            </a:r>
            <a:endParaRPr lang="en-US" altLang="zh-TW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11560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644008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echo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 `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60`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50 60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81754"/>
              </p:ext>
            </p:extLst>
          </p:nvPr>
        </p:nvGraphicFramePr>
        <p:xfrm>
          <a:off x="0" y="1158151"/>
          <a:ext cx="9144000" cy="4248337"/>
        </p:xfrm>
        <a:graphic>
          <a:graphicData uri="http://schemas.openxmlformats.org/drawingml/2006/table">
            <a:tbl>
              <a:tblPr/>
              <a:tblGrid>
                <a:gridCol w="226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rgksR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72"/>
          <p:cNvSpPr txBox="1">
            <a:spLocks noChangeArrowheads="1"/>
          </p:cNvSpPr>
          <p:nvPr/>
        </p:nvSpPr>
        <p:spPr bwMode="auto">
          <a:xfrm>
            <a:off x="457200" y="6913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>
                <a:solidFill>
                  <a:srgbClr val="0033CC"/>
                </a:solidFill>
              </a:rPr>
              <a:t>Miscellaneous Commands</a:t>
            </a:r>
            <a:endParaRPr lang="en-US" altLang="en-US" b="0" kern="0" dirty="0">
              <a:solidFill>
                <a:srgbClr val="0033CC"/>
              </a:solidFill>
            </a:endParaRPr>
          </a:p>
        </p:txBody>
      </p:sp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6632"/>
            <a:ext cx="9144000" cy="838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Other Miscellaneous Commands</a:t>
            </a:r>
          </a:p>
        </p:txBody>
      </p:sp>
      <p:sp>
        <p:nvSpPr>
          <p:cNvPr id="4" name="Rectangle 72"/>
          <p:cNvSpPr txBox="1">
            <a:spLocks noChangeArrowheads="1"/>
          </p:cNvSpPr>
          <p:nvPr/>
        </p:nvSpPr>
        <p:spPr bwMode="auto">
          <a:xfrm>
            <a:off x="0" y="7906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4000" b="0" kern="0" spc="-100" dirty="0">
                <a:solidFill>
                  <a:srgbClr val="FF0000"/>
                </a:solidFill>
              </a:rPr>
              <a:t>These </a:t>
            </a:r>
            <a:r>
              <a:rPr lang="en-US" altLang="en-US" sz="4000" b="0" kern="0" spc="-150" dirty="0">
                <a:solidFill>
                  <a:srgbClr val="FF0000"/>
                </a:solidFill>
              </a:rPr>
              <a:t>wo</a:t>
            </a:r>
            <a:r>
              <a:rPr lang="en-US" altLang="en-US" sz="4000" b="0" kern="0" spc="-300" dirty="0">
                <a:solidFill>
                  <a:srgbClr val="FF0000"/>
                </a:solidFill>
              </a:rPr>
              <a:t>n</a:t>
            </a:r>
            <a:r>
              <a:rPr lang="en-US" altLang="en-US" sz="4000" b="0" kern="0" spc="-100" dirty="0">
                <a:solidFill>
                  <a:srgbClr val="FF0000"/>
                </a:solidFill>
              </a:rPr>
              <a:t>'t be </a:t>
            </a:r>
            <a:r>
              <a:rPr lang="en-US" altLang="en-US" sz="4000" b="0" kern="0" spc="-150" dirty="0">
                <a:solidFill>
                  <a:srgbClr val="FF0000"/>
                </a:solidFill>
              </a:rPr>
              <a:t>on </a:t>
            </a:r>
            <a:r>
              <a:rPr lang="en-US" altLang="en-US" sz="4000" b="0" kern="0" spc="-200" dirty="0">
                <a:solidFill>
                  <a:srgbClr val="FF0000"/>
                </a:solidFill>
              </a:rPr>
              <a:t>ex</a:t>
            </a:r>
            <a:r>
              <a:rPr lang="en-US" altLang="en-US" sz="4000" b="0" kern="0" spc="-100" dirty="0">
                <a:solidFill>
                  <a:srgbClr val="FF0000"/>
                </a:solidFill>
              </a:rPr>
              <a:t>ams (but are useful)</a:t>
            </a:r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90897"/>
              </p:ext>
            </p:extLst>
          </p:nvPr>
        </p:nvGraphicFramePr>
        <p:xfrm>
          <a:off x="0" y="1484784"/>
          <a:ext cx="9144000" cy="5312199"/>
        </p:xfrm>
        <a:graphic>
          <a:graphicData uri="http://schemas.openxmlformats.org/drawingml/2006/table">
            <a:tbl>
              <a:tblPr/>
              <a:tblGrid>
                <a:gridCol w="205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and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 “Mon, Mar 6</a:t>
                      </a:r>
                      <a:r>
                        <a:rPr kumimoji="1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2023  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4:29:00 PM"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Century" panose="02040604050505020304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month's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endar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given an argument, print all 12 months of that year.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bc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Run a text-based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asic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alculator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Useful for quick calculations. Exit with Ctrl-C.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 file into a set of smaller files, each with the indicated number of bytes or lines.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touch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Update a file's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timestamp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it doesn't exist, create it (a fast way to make an empty file).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 executable is located.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6" grpId="0" animBg="1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32942"/>
              </p:ext>
            </p:extLst>
          </p:nvPr>
        </p:nvGraphicFramePr>
        <p:xfrm>
          <a:off x="0" y="1484784"/>
          <a:ext cx="9144000" cy="5312199"/>
        </p:xfrm>
        <a:graphic>
          <a:graphicData uri="http://schemas.openxmlformats.org/drawingml/2006/table">
            <a:tbl>
              <a:tblPr/>
              <a:tblGrid>
                <a:gridCol w="205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date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and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:  "Tue, Oct 21, 2015  4:29:00 PM"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Century" panose="02040604050505020304" pitchFamily="18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Poor Richard" panose="02080502050505020702" pitchFamily="18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current month's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endar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given an argument, print all 12 months of that year.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bc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Run a text-based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asic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alculator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Useful for quick calculations. Exit with Ctrl-C.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Split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 file into a set of smaller files, each with the indicated number of bytes or lines.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touch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Update a file's </a:t>
                      </a:r>
                      <a:r>
                        <a:rPr kumimoji="1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timestamp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. If it doesn't exist, create it (a fast way to make an empty file).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</a:t>
                      </a:r>
                      <a:r>
                        <a:rPr kumimoji="1" lang="en-US" altLang="en-US" sz="2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where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an executable is located.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72"/>
          <p:cNvSpPr txBox="1">
            <a:spLocks noChangeArrowheads="1"/>
          </p:cNvSpPr>
          <p:nvPr/>
        </p:nvSpPr>
        <p:spPr bwMode="auto">
          <a:xfrm>
            <a:off x="0" y="116632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b="0" kern="0">
                <a:solidFill>
                  <a:srgbClr val="0033CC"/>
                </a:solidFill>
              </a:rPr>
              <a:t>Other Miscellaneous Commands</a:t>
            </a:r>
            <a:endParaRPr lang="en-US" altLang="en-US" b="0" kern="0" dirty="0">
              <a:solidFill>
                <a:srgbClr val="0033CC"/>
              </a:solidFill>
            </a:endParaRPr>
          </a:p>
        </p:txBody>
      </p:sp>
      <p:sp>
        <p:nvSpPr>
          <p:cNvPr id="7" name="Rectangle 72"/>
          <p:cNvSpPr txBox="1">
            <a:spLocks noChangeArrowheads="1"/>
          </p:cNvSpPr>
          <p:nvPr/>
        </p:nvSpPr>
        <p:spPr bwMode="auto">
          <a:xfrm>
            <a:off x="0" y="7906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en-US" sz="4000" b="0" kern="0" spc="-100" dirty="0">
                <a:solidFill>
                  <a:srgbClr val="FF0000"/>
                </a:solidFill>
              </a:rPr>
              <a:t>These </a:t>
            </a:r>
            <a:r>
              <a:rPr lang="en-US" altLang="en-US" sz="4000" b="0" kern="0" spc="-150" dirty="0">
                <a:solidFill>
                  <a:srgbClr val="FF0000"/>
                </a:solidFill>
              </a:rPr>
              <a:t>wo</a:t>
            </a:r>
            <a:r>
              <a:rPr lang="en-US" altLang="en-US" sz="4000" b="0" kern="0" spc="-300" dirty="0">
                <a:solidFill>
                  <a:srgbClr val="FF0000"/>
                </a:solidFill>
              </a:rPr>
              <a:t>n</a:t>
            </a:r>
            <a:r>
              <a:rPr lang="en-US" altLang="en-US" sz="4000" b="0" kern="0" spc="-100" dirty="0">
                <a:solidFill>
                  <a:srgbClr val="FF0000"/>
                </a:solidFill>
              </a:rPr>
              <a:t>'t be </a:t>
            </a:r>
            <a:r>
              <a:rPr lang="en-US" altLang="en-US" sz="4000" b="0" kern="0" spc="-150" dirty="0">
                <a:solidFill>
                  <a:srgbClr val="FF0000"/>
                </a:solidFill>
              </a:rPr>
              <a:t>on </a:t>
            </a:r>
            <a:r>
              <a:rPr lang="en-US" altLang="en-US" sz="4000" b="0" kern="0" spc="-200" dirty="0">
                <a:solidFill>
                  <a:srgbClr val="FF0000"/>
                </a:solidFill>
              </a:rPr>
              <a:t>ex</a:t>
            </a:r>
            <a:r>
              <a:rPr lang="en-US" altLang="en-US" sz="4000" b="0" kern="0" spc="-100" dirty="0">
                <a:solidFill>
                  <a:srgbClr val="FF0000"/>
                </a:solidFill>
              </a:rPr>
              <a:t>ams (but are useful)</a:t>
            </a:r>
          </a:p>
        </p:txBody>
      </p:sp>
    </p:spTree>
    <p:extLst>
      <p:ext uri="{BB962C8B-B14F-4D97-AF65-F5344CB8AC3E}">
        <p14:creationId xmlns:p14="http://schemas.microsoft.com/office/powerpoint/2010/main" val="2006008788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</a:t>
            </a:r>
            <a:r>
              <a:rPr lang="en-US" altLang="zh-TW" sz="3600" spc="9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ies where you can </a:t>
            </a:r>
            <a:r>
              <a:rPr lang="en-US" altLang="zh-TW" sz="3600" spc="10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anose="02020603050405020304" pitchFamily="18" charset="0"/>
              </a:rPr>
              <a:t>Every UNIX command has an executable.</a:t>
            </a:r>
          </a:p>
          <a:p>
            <a:pPr eaLnBrk="1" hangingPunct="1"/>
            <a:r>
              <a:rPr lang="en-US" altLang="zh-TW" dirty="0">
                <a:latin typeface="Times New Roman" panose="02020603050405020304" pitchFamily="18" charset="0"/>
              </a:rPr>
              <a:t>Usually, these executables are stored in either: 	/</a:t>
            </a:r>
            <a:r>
              <a:rPr lang="en-US" altLang="zh-TW" dirty="0" err="1"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path.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TW" sz="800" dirty="0">
              <a:solidFill>
                <a:srgbClr val="0033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0033CC"/>
                </a:solidFill>
                <a:latin typeface="Times New Roman" pitchFamily="18" charset="0"/>
              </a:rPr>
              <a:t>Short circuit evaluation?</a:t>
            </a:r>
          </a:p>
          <a:p>
            <a:pPr>
              <a:lnSpc>
                <a:spcPct val="90000"/>
              </a:lnSpc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Consider this C++ function to compute a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boolean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</a:pPr>
            <a:endParaRPr lang="en-US" altLang="zh-TW" sz="11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bool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(bool A, bool B, bool C, bool D)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TW" sz="2600" b="0" dirty="0">
                <a:latin typeface="Times New Roman" pitchFamily="18" charset="0"/>
              </a:rPr>
              <a:t>return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&amp;&amp;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B</a:t>
            </a:r>
            <a:r>
              <a:rPr lang="en-US" altLang="zh-TW" b="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</a:rPr>
              <a:t>&amp;&amp;</a:t>
            </a:r>
            <a:r>
              <a:rPr lang="en-US" altLang="zh-TW" u="sng" dirty="0">
                <a:latin typeface="Times New Roman" pitchFamily="18" charset="0"/>
              </a:rPr>
              <a:t> </a:t>
            </a:r>
            <a:r>
              <a:rPr lang="en-US" altLang="zh-TW" sz="2600" u="sng" spc="3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400" b="0" spc="3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&amp;&amp; D;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extern bool x;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main()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{  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TestAllTrue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(true, true,</a:t>
            </a:r>
            <a:r>
              <a:rPr lang="en-US" altLang="zh-TW" sz="20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, x)&lt;&lt;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  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To evaluate the expression, we </a:t>
            </a:r>
            <a:r>
              <a:rPr lang="en-US" altLang="zh-TW" sz="2600" b="0" spc="6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irst do A &amp;&amp; B.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→This gives 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true &amp;&amp; true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We next take </a:t>
            </a:r>
            <a:r>
              <a:rPr lang="en-US" altLang="zh-TW" sz="2600" b="0" dirty="0">
                <a:solidFill>
                  <a:srgbClr val="00B0F0"/>
                </a:solidFill>
                <a:latin typeface="Times New Roman" pitchFamily="18" charset="0"/>
              </a:rPr>
              <a:t>that result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and &amp;&amp; it with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C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→ This gives </a:t>
            </a:r>
            <a:r>
              <a:rPr lang="en-US" altLang="zh-TW" sz="2600" dirty="0">
                <a:solidFill>
                  <a:srgbClr val="00B0F0"/>
                </a:solidFill>
                <a:latin typeface="Times New Roman" pitchFamily="18" charset="0"/>
              </a:rPr>
              <a:t>true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&amp;&amp; </a:t>
            </a:r>
            <a:r>
              <a:rPr lang="en-US" altLang="zh-TW" sz="2600" dirty="0">
                <a:solidFill>
                  <a:srgbClr val="00B050"/>
                </a:solidFill>
                <a:latin typeface="Times New Roman" pitchFamily="18" charset="0"/>
              </a:rPr>
              <a:t>false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TW" sz="2600" dirty="0">
                <a:solidFill>
                  <a:srgbClr val="FF0000"/>
                </a:solidFill>
                <a:latin typeface="Times New Roman" pitchFamily="18" charset="0"/>
              </a:rPr>
              <a:t>false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Now, the point: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Once we know that A &amp;&amp; B &amp;&amp; C = false, we </a:t>
            </a:r>
            <a:r>
              <a:rPr lang="en-US" altLang="zh-TW" sz="2600" b="0" i="1" u="sng" dirty="0">
                <a:solidFill>
                  <a:schemeClr val="bg1"/>
                </a:solidFill>
                <a:latin typeface="Times New Roman" pitchFamily="18" charset="0"/>
              </a:rPr>
              <a:t>no longer care what D is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; we know that the final answer is false.</a:t>
            </a:r>
          </a:p>
          <a:p>
            <a:pPr>
              <a:lnSpc>
                <a:spcPct val="90000"/>
              </a:lnSpc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C++ enforces this rule, so you </a:t>
            </a:r>
            <a:r>
              <a:rPr lang="en-US" altLang="zh-TW" sz="2600" u="sng" dirty="0">
                <a:solidFill>
                  <a:schemeClr val="bg1"/>
                </a:solidFill>
                <a:latin typeface="Times New Roman" pitchFamily="18" charset="0"/>
              </a:rPr>
              <a:t>know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 that </a:t>
            </a:r>
            <a:r>
              <a:rPr lang="en-US" altLang="zh-TW" sz="2600" dirty="0">
                <a:solidFill>
                  <a:schemeClr val="bg1"/>
                </a:solidFill>
                <a:latin typeface="Times New Roman" pitchFamily="18" charset="0"/>
              </a:rPr>
              <a:t>D will not be tested</a:t>
            </a:r>
            <a:r>
              <a:rPr lang="en-US" altLang="zh-TW" sz="26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3" name="Straight Arrow Connector 4"/>
          <p:cNvCxnSpPr>
            <a:cxnSpLocks noChangeShapeType="1"/>
          </p:cNvCxnSpPr>
          <p:nvPr/>
        </p:nvCxnSpPr>
        <p:spPr bwMode="auto">
          <a:xfrm flipH="1" flipV="1">
            <a:off x="4211960" y="1988840"/>
            <a:ext cx="1440160" cy="1152128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H="1" flipV="1">
            <a:off x="2915816" y="2060848"/>
            <a:ext cx="1584176" cy="2376264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76956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0"/>
            <a:ext cx="8784976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What’s the path of an executable?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/>
              <a:t>When we ran scripts, the “./” indicated that they were in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327120886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Remember this slide?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750768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zh-TW" altLang="en-US" sz="26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rwxr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4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A*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4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.</a:t>
            </a:r>
            <a:r>
              <a:rPr lang="en-US" altLang="zh-TW" b="1" dirty="0">
                <a:solidFill>
                  <a:srgbClr val="FFFF00"/>
                </a:solidFill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FFFFCC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anose="02040502050506030303" pitchFamily="18" charset="0"/>
              </a:rPr>
              <a:t>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1676400" y="3733800"/>
            <a:ext cx="2514600" cy="838200"/>
          </a:xfrm>
          <a:prstGeom prst="wedgeRoundRectCallout">
            <a:avLst>
              <a:gd name="adj1" fmla="val -82259"/>
              <a:gd name="adj2" fmla="val 73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Let’s now try it without the ./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52400" y="5449888"/>
            <a:ext cx="8196263" cy="12874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ts val="4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23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407557" grpId="1" animBg="1"/>
      <p:bldP spid="40755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/>
              <a:t>When we ran scripts, the “./” indicated that they were in the current directory.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</a:p>
        </p:txBody>
      </p:sp>
    </p:spTree>
    <p:extLst>
      <p:ext uri="{BB962C8B-B14F-4D97-AF65-F5344CB8AC3E}">
        <p14:creationId xmlns:p14="http://schemas.microsoft.com/office/powerpoint/2010/main" val="1714644814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When we ran scripts, the “./” indicated that they were in the current directory.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/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/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66800" y="4572000"/>
            <a:ext cx="5181600" cy="1600200"/>
          </a:xfrm>
          <a:prstGeom prst="wedgeRoundRectCallout">
            <a:avLst>
              <a:gd name="adj1" fmla="val 46032"/>
              <a:gd name="adj2" fmla="val -11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latin typeface="Arial Narrow" panose="020B0606020202030204" pitchFamily="34" charset="0"/>
              </a:rPr>
              <a:t>Actually, you can modify your system to do this – but you might not want to…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353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When we ran scripts, the “./” indicated that they were in the current directory.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I mean, where else would it be?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24000" y="5334000"/>
            <a:ext cx="3886200" cy="914400"/>
          </a:xfrm>
          <a:prstGeom prst="wedgeRoundRectCallout">
            <a:avLst>
              <a:gd name="adj1" fmla="val 21204"/>
              <a:gd name="adj2" fmla="val -1303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Well, actually, it could be anywhere in your </a:t>
            </a:r>
            <a:r>
              <a:rPr lang="en-US" altLang="zh-TW" sz="2800" i="1">
                <a:solidFill>
                  <a:srgbClr val="CC3300"/>
                </a:solidFill>
                <a:latin typeface="Arial Narrow" panose="020B0606020202030204" pitchFamily="34" charset="0"/>
              </a:rPr>
              <a:t>$PATH </a:t>
            </a:r>
            <a:r>
              <a:rPr lang="en-US" altLang="zh-TW" sz="2800" i="1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513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Your UNIX operating system has a number of </a:t>
            </a:r>
            <a:r>
              <a:rPr lang="en-US" altLang="zh-TW" sz="2800" b="1" i="1" dirty="0">
                <a:solidFill>
                  <a:srgbClr val="FFC000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</p:spTree>
    <p:extLst>
      <p:ext uri="{BB962C8B-B14F-4D97-AF65-F5344CB8AC3E}">
        <p14:creationId xmlns:p14="http://schemas.microsoft.com/office/powerpoint/2010/main" val="2673635923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86380407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/local/bin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15750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56597"/>
              <a:gd name="adj2" fmla="val -203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So, when you typed “</a:t>
            </a:r>
            <a:r>
              <a:rPr lang="en-US" altLang="zh-TW" sz="2400" dirty="0" err="1"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latin typeface="Arial Narrow" panose="020B0606020202030204" pitchFamily="34" charset="0"/>
              </a:rPr>
              <a:t>”,  it first looked </a:t>
            </a:r>
            <a:r>
              <a:rPr lang="en-US" altLang="zh-TW" sz="2400" dirty="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here, then …</a:t>
            </a:r>
            <a:endParaRPr lang="en-US" altLang="zh-TW" sz="2800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5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40278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</a:t>
            </a:r>
            <a:r>
              <a:rPr lang="en-US" altLang="zh-TW" sz="2400" dirty="0" err="1">
                <a:solidFill>
                  <a:schemeClr val="bg2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”,  it first looked here,</a:t>
            </a:r>
            <a:r>
              <a:rPr lang="en-US" altLang="zh-TW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Arial Narrow" panose="020B0606020202030204" pitchFamily="34" charset="0"/>
              </a:rPr>
              <a:t>then </a:t>
            </a:r>
            <a:r>
              <a:rPr lang="en-US" altLang="zh-TW" sz="2400" dirty="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…</a:t>
            </a:r>
            <a:endParaRPr lang="en-US" altLang="zh-TW" sz="2800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77366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19069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</a:t>
            </a:r>
            <a:r>
              <a:rPr lang="en-US" altLang="zh-TW" sz="2400" dirty="0" err="1">
                <a:solidFill>
                  <a:schemeClr val="bg2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2400" dirty="0">
                <a:solidFill>
                  <a:schemeClr val="bg2"/>
                </a:solidFill>
                <a:latin typeface="Arial Narrow" panose="020B0606020202030204" pitchFamily="34" charset="0"/>
              </a:rPr>
              <a:t>”,  it first looked here, then here,</a:t>
            </a:r>
            <a:r>
              <a:rPr lang="en-US" altLang="zh-TW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Arial Narrow" panose="020B0606020202030204" pitchFamily="34" charset="0"/>
              </a:rPr>
              <a:t>then </a:t>
            </a:r>
            <a:r>
              <a:rPr lang="en-US" altLang="zh-TW" sz="2400" dirty="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, then …</a:t>
            </a:r>
            <a:endParaRPr lang="en-US" altLang="zh-TW" sz="2800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133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31396</TotalTime>
  <Words>18167</Words>
  <Application>Microsoft Office PowerPoint</Application>
  <PresentationFormat>On-screen Show (4:3)</PresentationFormat>
  <Paragraphs>2183</Paragraphs>
  <Slides>136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136</vt:i4>
      </vt:variant>
    </vt:vector>
  </HeadingPairs>
  <TitlesOfParts>
    <vt:vector size="157" baseType="lpstr">
      <vt:lpstr>ＭＳ Ｐゴシック</vt:lpstr>
      <vt:lpstr>ＭＳ Ｐゴシック</vt:lpstr>
      <vt:lpstr>新細明體</vt:lpstr>
      <vt:lpstr>Arial</vt:lpstr>
      <vt:lpstr>Arial Narrow</vt:lpstr>
      <vt:lpstr>Arial Rounded MT Bold</vt:lpstr>
      <vt:lpstr>Bookman Old Style</vt:lpstr>
      <vt:lpstr>Calibri</vt:lpstr>
      <vt:lpstr>Century</vt:lpstr>
      <vt:lpstr>Courier</vt:lpstr>
      <vt:lpstr>Engravers MT</vt:lpstr>
      <vt:lpstr>High Tower Text</vt:lpstr>
      <vt:lpstr>Lucida Console</vt:lpstr>
      <vt:lpstr>Lucida Fax</vt:lpstr>
      <vt:lpstr>Lucida Grande</vt:lpstr>
      <vt:lpstr>Poor Richard</vt:lpstr>
      <vt:lpstr>Symbol</vt:lpstr>
      <vt:lpstr>Times New Roman</vt:lpstr>
      <vt:lpstr>Wingdings</vt:lpstr>
      <vt:lpstr>Default Design</vt:lpstr>
      <vt:lpstr>1_Default Design</vt:lpstr>
      <vt:lpstr>Command Coordination  ;     &amp;&amp;     || </vt:lpstr>
      <vt:lpstr>Command Coordination  ;     &amp;&amp;     ||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Coordination  ;     &amp;&amp;     || </vt:lpstr>
      <vt:lpstr>Command Coordination  ;     &amp;&amp;     || </vt:lpstr>
      <vt:lpstr>Command Coordination  ;     &amp;&amp;     || </vt:lpstr>
      <vt:lpstr>Command Coordination  ;     &amp;&amp;     || 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Command Coordination  A note on parentheses</vt:lpstr>
      <vt:lpstr>Make changes persist with source:</vt:lpstr>
      <vt:lpstr>Make changes persist with source:</vt:lpstr>
      <vt:lpstr>Make changes persist with source:</vt:lpstr>
      <vt:lpstr>Make changes persist with source:</vt:lpstr>
      <vt:lpstr>Make changes persist with source:</vt:lpstr>
      <vt:lpstr>Make changes persist with source:</vt:lpstr>
      <vt:lpstr>PowerPoint Presentation</vt:lpstr>
      <vt:lpstr>PowerPoint Presentation</vt:lpstr>
      <vt:lpstr>PowerPoint Presentation</vt:lpstr>
      <vt:lpstr>You can also create your files under Windows, but then you will have to worry about a confusing difference between UNIX and Windows</vt:lpstr>
      <vt:lpstr>Miscellaneous Commands</vt:lpstr>
      <vt:lpstr>Miscellaneous Commands</vt:lpstr>
      <vt:lpstr>sort</vt:lpstr>
      <vt:lpstr>sort</vt:lpstr>
      <vt:lpstr>sort</vt:lpstr>
      <vt:lpstr>sort</vt:lpstr>
      <vt:lpstr>sort</vt:lpstr>
      <vt:lpstr>sort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Other Miscellaneous Commands</vt:lpstr>
      <vt:lpstr>PowerPoint Presentation</vt:lpstr>
      <vt:lpstr>PowerPoint Presentation</vt:lpstr>
      <vt:lpstr>What’s the path of an executable?</vt:lpstr>
      <vt:lpstr>Remember this slide?</vt:lpstr>
      <vt:lpstr>PowerPoint Presentation</vt:lpstr>
      <vt:lpstr>PowerPoint Presentation</vt:lpstr>
      <vt:lpstr>PowerPoint Presentation</vt:lpstr>
      <vt:lpstr>$PATH</vt:lpstr>
      <vt:lpstr>$PATH</vt:lpstr>
      <vt:lpstr>$PATH</vt:lpstr>
      <vt:lpstr>$PATH</vt:lpstr>
      <vt:lpstr>$PATH</vt:lpstr>
      <vt:lpstr>$PATH</vt:lpstr>
      <vt:lpstr>Remember this slide?</vt:lpstr>
      <vt:lpstr>PowerPoint Presentation</vt:lpstr>
      <vt:lpstr>PowerPoint Presentation</vt:lpstr>
      <vt:lpstr>PowerPoint Presentation</vt:lpstr>
      <vt:lpstr>Which one?</vt:lpstr>
      <vt:lpstr>PowerPoint Presentation</vt:lpstr>
      <vt:lpstr>What is a Shell?</vt:lpstr>
      <vt:lpstr>Popular Shells</vt:lpstr>
      <vt:lpstr>PowerPoint Presentation</vt:lpstr>
      <vt:lpstr>PowerPoint Presentation</vt:lpstr>
      <vt:lpstr>PowerPoint Presentation</vt:lpstr>
      <vt:lpstr>Family relationships among shells</vt:lpstr>
      <vt:lpstr>PowerPoint Presentation</vt:lpstr>
      <vt:lpstr>PowerPoint Presentation</vt:lpstr>
      <vt:lpstr>Invoking a Shell Script </vt:lpstr>
      <vt:lpstr>PowerPoint Presentation</vt:lpstr>
      <vt:lpstr>The Website “Textbook” http://www.grymoire.com/Unix/</vt:lpstr>
      <vt:lpstr>Course Outline</vt:lpstr>
      <vt:lpstr>Course Outline</vt:lpstr>
      <vt:lpstr>Course Outline</vt:lpstr>
      <vt:lpstr>PowerPoint Presentation</vt:lpstr>
      <vt:lpstr>Reading Variables (C-shell syntax)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Variables (C-shell syntax)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490</cp:revision>
  <cp:lastPrinted>2005-05-27T21:26:31Z</cp:lastPrinted>
  <dcterms:created xsi:type="dcterms:W3CDTF">2005-05-23T21:56:35Z</dcterms:created>
  <dcterms:modified xsi:type="dcterms:W3CDTF">2023-03-06T00:40:16Z</dcterms:modified>
</cp:coreProperties>
</file>