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10287000" cx="18288000"/>
  <p:notesSz cx="6858000" cy="9144000"/>
  <p:embeddedFontLst>
    <p:embeddedFont>
      <p:font typeface="Montserrat Black"/>
      <p:bold r:id="rId25"/>
      <p:boldItalic r:id="rId26"/>
    </p:embeddedFont>
    <p:embeddedFont>
      <p:font typeface="DM Sans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0CCAED-BC78-4555-AE00-6F77ECBBF09D}">
  <a:tblStyle styleId="{890CCAED-BC78-4555-AE00-6F77ECBBF09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Black-boldItalic.fntdata"/><Relationship Id="rId25" Type="http://schemas.openxmlformats.org/officeDocument/2006/relationships/font" Target="fonts/MontserratBlack-bold.fntdata"/><Relationship Id="rId28" Type="http://schemas.openxmlformats.org/officeDocument/2006/relationships/font" Target="fonts/DMSans-bold.fntdata"/><Relationship Id="rId27" Type="http://schemas.openxmlformats.org/officeDocument/2006/relationships/font" Target="fonts/DM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DM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regular.fntdata"/><Relationship Id="rId30" Type="http://schemas.openxmlformats.org/officeDocument/2006/relationships/font" Target="fonts/DMSans-boldItalic.fntdata"/><Relationship Id="rId11" Type="http://schemas.openxmlformats.org/officeDocument/2006/relationships/slide" Target="slides/slide5.xml"/><Relationship Id="rId33" Type="http://schemas.openxmlformats.org/officeDocument/2006/relationships/font" Target="fonts/OpenSans-italic.fntdata"/><Relationship Id="rId10" Type="http://schemas.openxmlformats.org/officeDocument/2006/relationships/slide" Target="slides/slide4.xml"/><Relationship Id="rId32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2" name="Google Shape;29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5" name="Google Shape;30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8" name="Google Shape;31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4" name="Google Shape;34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5" name="Google Shape;35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-3127839" y="9077474"/>
            <a:ext cx="22035035" cy="3746574"/>
            <a:chOff x="0" y="-47625"/>
            <a:chExt cx="5803466" cy="986752"/>
          </a:xfrm>
        </p:grpSpPr>
        <p:sp>
          <p:nvSpPr>
            <p:cNvPr id="85" name="Google Shape;85;p13"/>
            <p:cNvSpPr/>
            <p:nvPr/>
          </p:nvSpPr>
          <p:spPr>
            <a:xfrm>
              <a:off x="0" y="0"/>
              <a:ext cx="5803466" cy="939127"/>
            </a:xfrm>
            <a:custGeom>
              <a:rect b="b" l="l" r="r" t="t"/>
              <a:pathLst>
                <a:path extrusionOk="0" h="939127" w="5803466">
                  <a:moveTo>
                    <a:pt x="0" y="0"/>
                  </a:moveTo>
                  <a:lnTo>
                    <a:pt x="5803466" y="0"/>
                  </a:lnTo>
                  <a:lnTo>
                    <a:pt x="5803466" y="939127"/>
                  </a:lnTo>
                  <a:lnTo>
                    <a:pt x="0" y="939127"/>
                  </a:lnTo>
                  <a:close/>
                </a:path>
              </a:pathLst>
            </a:custGeom>
            <a:solidFill>
              <a:srgbClr val="3C4F75"/>
            </a:solidFill>
            <a:ln>
              <a:noFill/>
            </a:ln>
          </p:spPr>
        </p:sp>
        <p:sp>
          <p:nvSpPr>
            <p:cNvPr id="86" name="Google Shape;86;p13"/>
            <p:cNvSpPr txBox="1"/>
            <p:nvPr/>
          </p:nvSpPr>
          <p:spPr>
            <a:xfrm>
              <a:off x="0" y="-47625"/>
              <a:ext cx="5803466" cy="986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3"/>
          <p:cNvSpPr txBox="1"/>
          <p:nvPr/>
        </p:nvSpPr>
        <p:spPr>
          <a:xfrm>
            <a:off x="2484115" y="1188973"/>
            <a:ext cx="13321200" cy="49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b="1" i="0" lang="en-US" sz="6400" u="none" cap="none" strike="noStrike">
                <a:solidFill>
                  <a:srgbClr val="0C1D4B"/>
                </a:solidFill>
                <a:latin typeface="Open Sans"/>
                <a:ea typeface="Open Sans"/>
                <a:cs typeface="Open Sans"/>
                <a:sym typeface="Open Sans"/>
              </a:rPr>
              <a:t>Enhancing SwinIR for Image Deblurring via Pyramid</a:t>
            </a:r>
            <a:endParaRPr b="0" i="0" sz="6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b="1" i="0" lang="en-US" sz="6400" u="none" cap="none" strike="noStrike">
                <a:solidFill>
                  <a:srgbClr val="0C1D4B"/>
                </a:solidFill>
                <a:latin typeface="Open Sans"/>
                <a:ea typeface="Open Sans"/>
                <a:cs typeface="Open Sans"/>
                <a:sym typeface="Open Sans"/>
              </a:rPr>
              <a:t>Feature Branching</a:t>
            </a:r>
            <a:endParaRPr b="0" i="0" sz="6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t/>
            </a:r>
            <a:endParaRPr b="1" i="0" sz="6400" u="none" cap="none" strike="noStrike">
              <a:solidFill>
                <a:srgbClr val="0C1D4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t/>
            </a:r>
            <a:endParaRPr b="1" i="0" sz="6400" u="none" cap="none" strike="noStrike">
              <a:solidFill>
                <a:srgbClr val="0C1D4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096433" y="4477767"/>
            <a:ext cx="8203800" cy="3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C1D4B"/>
                </a:solidFill>
                <a:latin typeface="Open Sans"/>
                <a:ea typeface="Open Sans"/>
                <a:cs typeface="Open Sans"/>
                <a:sym typeface="Open Sans"/>
              </a:rPr>
              <a:t>Presenter:Cheng-Yi Lu</a:t>
            </a:r>
            <a:endParaRPr b="0" i="0" sz="2600" u="none" cap="none" strike="noStrike">
              <a:solidFill>
                <a:srgbClr val="0C1D4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C1D4B"/>
                </a:solidFill>
                <a:latin typeface="Open Sans"/>
                <a:ea typeface="Open Sans"/>
                <a:cs typeface="Open Sans"/>
                <a:sym typeface="Open Sans"/>
              </a:rPr>
              <a:t>Advisor: Yi-Leh Wu</a:t>
            </a:r>
            <a:endParaRPr b="0" i="0" sz="2600" u="none" cap="none" strike="noStrike">
              <a:solidFill>
                <a:srgbClr val="0C1D4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C1D4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C1D4B"/>
                </a:solidFill>
                <a:latin typeface="Open Sans"/>
                <a:ea typeface="Open Sans"/>
                <a:cs typeface="Open Sans"/>
                <a:sym typeface="Open Sans"/>
              </a:rPr>
              <a:t>Intelligent Database Lab @ Dept. CSIE, NTUST</a:t>
            </a:r>
            <a:endParaRPr b="0" i="0" sz="2600" u="none" cap="none" strike="noStrike">
              <a:solidFill>
                <a:srgbClr val="0C1D4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C1D4B"/>
                </a:solidFill>
                <a:latin typeface="Open Sans"/>
                <a:ea typeface="Open Sans"/>
                <a:cs typeface="Open Sans"/>
                <a:sym typeface="Open Sans"/>
              </a:rPr>
              <a:t>June, 2025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C1D4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C1D4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22"/>
          <p:cNvGrpSpPr/>
          <p:nvPr/>
        </p:nvGrpSpPr>
        <p:grpSpPr>
          <a:xfrm>
            <a:off x="-3127839" y="8932813"/>
            <a:ext cx="22035035" cy="3891235"/>
            <a:chOff x="0" y="-85725"/>
            <a:chExt cx="5803466" cy="1024852"/>
          </a:xfrm>
        </p:grpSpPr>
        <p:sp>
          <p:nvSpPr>
            <p:cNvPr id="250" name="Google Shape;250;p22"/>
            <p:cNvSpPr/>
            <p:nvPr/>
          </p:nvSpPr>
          <p:spPr>
            <a:xfrm>
              <a:off x="0" y="0"/>
              <a:ext cx="5803466" cy="939127"/>
            </a:xfrm>
            <a:custGeom>
              <a:rect b="b" l="l" r="r" t="t"/>
              <a:pathLst>
                <a:path extrusionOk="0" h="939127" w="5803466">
                  <a:moveTo>
                    <a:pt x="0" y="0"/>
                  </a:moveTo>
                  <a:lnTo>
                    <a:pt x="5803466" y="0"/>
                  </a:lnTo>
                  <a:lnTo>
                    <a:pt x="5803466" y="939127"/>
                  </a:lnTo>
                  <a:lnTo>
                    <a:pt x="0" y="939127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</p:sp>
        <p:sp>
          <p:nvSpPr>
            <p:cNvPr id="251" name="Google Shape;251;p22"/>
            <p:cNvSpPr txBox="1"/>
            <p:nvPr/>
          </p:nvSpPr>
          <p:spPr>
            <a:xfrm>
              <a:off x="0" y="-85725"/>
              <a:ext cx="5803466" cy="10248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52" name="Google Shape;252;p22"/>
          <p:cNvGraphicFramePr/>
          <p:nvPr/>
        </p:nvGraphicFramePr>
        <p:xfrm>
          <a:off x="12205071" y="21831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{890CCAED-BC78-4555-AE00-6F77ECBBF09D}</a:tableStyleId>
              </a:tblPr>
              <a:tblGrid>
                <a:gridCol w="1707875"/>
                <a:gridCol w="1616875"/>
                <a:gridCol w="1616875"/>
              </a:tblGrid>
              <a:tr h="1030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000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RealBlur-R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000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PSNR↑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000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SSIM↑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3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SwinIR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(Baseline)</a:t>
                      </a:r>
                      <a:endParaRPr sz="14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33.76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0.9302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3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PBSwinIR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(Ours)</a:t>
                      </a:r>
                      <a:endParaRPr sz="14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FF313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33.98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FF313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0.9411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3" name="Google Shape;253;p22"/>
          <p:cNvGraphicFramePr/>
          <p:nvPr/>
        </p:nvGraphicFramePr>
        <p:xfrm>
          <a:off x="1141281" y="21831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{890CCAED-BC78-4555-AE00-6F77ECBBF09D}</a:tableStyleId>
              </a:tblPr>
              <a:tblGrid>
                <a:gridCol w="1707875"/>
                <a:gridCol w="1616875"/>
                <a:gridCol w="1616875"/>
              </a:tblGrid>
              <a:tr h="1030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000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GoPro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000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PSNR↑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000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SSIM↑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3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SwinIR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(Baseline)</a:t>
                      </a:r>
                      <a:endParaRPr sz="14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30.96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0.9110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3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PBSwinIR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(Ours)</a:t>
                      </a:r>
                      <a:endParaRPr sz="14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FF313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31.13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FF313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0.9126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4" name="Google Shape;254;p22"/>
          <p:cNvGraphicFramePr/>
          <p:nvPr/>
        </p:nvGraphicFramePr>
        <p:xfrm>
          <a:off x="6673479" y="21831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{890CCAED-BC78-4555-AE00-6F77ECBBF09D}</a:tableStyleId>
              </a:tblPr>
              <a:tblGrid>
                <a:gridCol w="1707875"/>
                <a:gridCol w="1616875"/>
                <a:gridCol w="1616875"/>
              </a:tblGrid>
              <a:tr h="1030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000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HIDE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000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PSNR↑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000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SSIM↑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3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SwinIR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(Baseline)</a:t>
                      </a:r>
                      <a:endParaRPr sz="14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30.14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0.9071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3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PBSwinIR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(Ours)</a:t>
                      </a:r>
                      <a:endParaRPr sz="14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FF313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30.26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FF313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0.9094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5" name="Google Shape;255;p22"/>
          <p:cNvSpPr/>
          <p:nvPr/>
        </p:nvSpPr>
        <p:spPr>
          <a:xfrm>
            <a:off x="9443670" y="5812143"/>
            <a:ext cx="5522802" cy="3281465"/>
          </a:xfrm>
          <a:custGeom>
            <a:rect b="b" l="l" r="r" t="t"/>
            <a:pathLst>
              <a:path extrusionOk="0" h="3281465" w="5522802">
                <a:moveTo>
                  <a:pt x="0" y="0"/>
                </a:moveTo>
                <a:lnTo>
                  <a:pt x="5522802" y="0"/>
                </a:lnTo>
                <a:lnTo>
                  <a:pt x="5522802" y="3281465"/>
                </a:lnTo>
                <a:lnTo>
                  <a:pt x="0" y="32814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6" name="Google Shape;256;p22"/>
          <p:cNvSpPr/>
          <p:nvPr/>
        </p:nvSpPr>
        <p:spPr>
          <a:xfrm>
            <a:off x="3321528" y="5808764"/>
            <a:ext cx="5522802" cy="3281465"/>
          </a:xfrm>
          <a:custGeom>
            <a:rect b="b" l="l" r="r" t="t"/>
            <a:pathLst>
              <a:path extrusionOk="0" h="3281465" w="5522802">
                <a:moveTo>
                  <a:pt x="0" y="0"/>
                </a:moveTo>
                <a:lnTo>
                  <a:pt x="5522802" y="0"/>
                </a:lnTo>
                <a:lnTo>
                  <a:pt x="5522802" y="3281465"/>
                </a:lnTo>
                <a:lnTo>
                  <a:pt x="0" y="32814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7" name="Google Shape;257;p22"/>
          <p:cNvSpPr txBox="1"/>
          <p:nvPr/>
        </p:nvSpPr>
        <p:spPr>
          <a:xfrm>
            <a:off x="7889678" y="24778"/>
            <a:ext cx="3726948" cy="403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C1D4B"/>
                </a:solidFill>
                <a:latin typeface="Times"/>
                <a:ea typeface="Times"/>
                <a:cs typeface="Times"/>
                <a:sym typeface="Times"/>
              </a:rPr>
              <a:t>Experiments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2"/>
          <p:cNvSpPr txBox="1"/>
          <p:nvPr/>
        </p:nvSpPr>
        <p:spPr>
          <a:xfrm>
            <a:off x="1468752" y="1019175"/>
            <a:ext cx="16667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b="1" i="0" lang="en-US" sz="6400" u="none" cap="none" strike="noStrike">
                <a:solidFill>
                  <a:srgbClr val="0C1D4B"/>
                </a:solidFill>
                <a:latin typeface="Open Sans"/>
                <a:ea typeface="Open Sans"/>
                <a:cs typeface="Open Sans"/>
                <a:sym typeface="Open Sans"/>
              </a:rPr>
              <a:t>Overall Performance Comparison</a:t>
            </a:r>
            <a:endParaRPr b="0" i="0" sz="6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23"/>
          <p:cNvGrpSpPr/>
          <p:nvPr/>
        </p:nvGrpSpPr>
        <p:grpSpPr>
          <a:xfrm>
            <a:off x="-3127839" y="8932813"/>
            <a:ext cx="22035035" cy="3891235"/>
            <a:chOff x="0" y="-85725"/>
            <a:chExt cx="5803466" cy="1024852"/>
          </a:xfrm>
        </p:grpSpPr>
        <p:sp>
          <p:nvSpPr>
            <p:cNvPr id="264" name="Google Shape;264;p23"/>
            <p:cNvSpPr/>
            <p:nvPr/>
          </p:nvSpPr>
          <p:spPr>
            <a:xfrm>
              <a:off x="0" y="0"/>
              <a:ext cx="5803466" cy="939127"/>
            </a:xfrm>
            <a:custGeom>
              <a:rect b="b" l="l" r="r" t="t"/>
              <a:pathLst>
                <a:path extrusionOk="0" h="939127" w="5803466">
                  <a:moveTo>
                    <a:pt x="0" y="0"/>
                  </a:moveTo>
                  <a:lnTo>
                    <a:pt x="5803466" y="0"/>
                  </a:lnTo>
                  <a:lnTo>
                    <a:pt x="5803466" y="939127"/>
                  </a:lnTo>
                  <a:lnTo>
                    <a:pt x="0" y="939127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</p:sp>
        <p:sp>
          <p:nvSpPr>
            <p:cNvPr id="265" name="Google Shape;265;p23"/>
            <p:cNvSpPr txBox="1"/>
            <p:nvPr/>
          </p:nvSpPr>
          <p:spPr>
            <a:xfrm>
              <a:off x="0" y="-85725"/>
              <a:ext cx="5803466" cy="10248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66" name="Google Shape;266;p23"/>
          <p:cNvGraphicFramePr/>
          <p:nvPr/>
        </p:nvGraphicFramePr>
        <p:xfrm>
          <a:off x="2208638" y="21231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{890CCAED-BC78-4555-AE00-6F77ECBBF09D}</a:tableStyleId>
              </a:tblPr>
              <a:tblGrid>
                <a:gridCol w="3467250"/>
                <a:gridCol w="2213775"/>
              </a:tblGrid>
              <a:tr h="833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000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Insertion Layer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000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PSNR↑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3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SwinIR(Baseline)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30.96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3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+PB in layer 1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31.08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3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+PB in layer 2(Ours)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FF313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31.13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3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+PB in layer 3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31.06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3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+PB in layer 4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31.03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3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+PB in layer 5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30.97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3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+PB in layer 6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30.95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7" name="Google Shape;267;p23"/>
          <p:cNvSpPr/>
          <p:nvPr/>
        </p:nvSpPr>
        <p:spPr>
          <a:xfrm>
            <a:off x="8511528" y="2778537"/>
            <a:ext cx="8927925" cy="5356755"/>
          </a:xfrm>
          <a:custGeom>
            <a:rect b="b" l="l" r="r" t="t"/>
            <a:pathLst>
              <a:path extrusionOk="0" h="5356755" w="8927925">
                <a:moveTo>
                  <a:pt x="0" y="0"/>
                </a:moveTo>
                <a:lnTo>
                  <a:pt x="8927925" y="0"/>
                </a:lnTo>
                <a:lnTo>
                  <a:pt x="8927925" y="5356755"/>
                </a:lnTo>
                <a:lnTo>
                  <a:pt x="0" y="53567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8" name="Google Shape;268;p23"/>
          <p:cNvSpPr txBox="1"/>
          <p:nvPr/>
        </p:nvSpPr>
        <p:spPr>
          <a:xfrm>
            <a:off x="7889678" y="24778"/>
            <a:ext cx="3726948" cy="403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C1D4B"/>
                </a:solidFill>
                <a:latin typeface="Times"/>
                <a:ea typeface="Times"/>
                <a:cs typeface="Times"/>
                <a:sym typeface="Times"/>
              </a:rPr>
              <a:t>Experiments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3"/>
          <p:cNvSpPr txBox="1"/>
          <p:nvPr/>
        </p:nvSpPr>
        <p:spPr>
          <a:xfrm>
            <a:off x="1468740" y="1019175"/>
            <a:ext cx="13499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b="1" i="0" lang="en-US" sz="6400" u="none" cap="none" strike="noStrike">
                <a:solidFill>
                  <a:srgbClr val="0C1D4B"/>
                </a:solidFill>
                <a:latin typeface="Open Sans"/>
                <a:ea typeface="Open Sans"/>
                <a:cs typeface="Open Sans"/>
                <a:sym typeface="Open Sans"/>
              </a:rPr>
              <a:t>The Impact of Pyramid Branch</a:t>
            </a:r>
            <a:endParaRPr b="0" i="0" sz="6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24"/>
          <p:cNvGrpSpPr/>
          <p:nvPr/>
        </p:nvGrpSpPr>
        <p:grpSpPr>
          <a:xfrm>
            <a:off x="-3127839" y="8932813"/>
            <a:ext cx="22035035" cy="3891235"/>
            <a:chOff x="0" y="-85725"/>
            <a:chExt cx="5803466" cy="1024852"/>
          </a:xfrm>
        </p:grpSpPr>
        <p:sp>
          <p:nvSpPr>
            <p:cNvPr id="275" name="Google Shape;275;p24"/>
            <p:cNvSpPr/>
            <p:nvPr/>
          </p:nvSpPr>
          <p:spPr>
            <a:xfrm>
              <a:off x="0" y="0"/>
              <a:ext cx="5803466" cy="939127"/>
            </a:xfrm>
            <a:custGeom>
              <a:rect b="b" l="l" r="r" t="t"/>
              <a:pathLst>
                <a:path extrusionOk="0" h="939127" w="5803466">
                  <a:moveTo>
                    <a:pt x="0" y="0"/>
                  </a:moveTo>
                  <a:lnTo>
                    <a:pt x="5803466" y="0"/>
                  </a:lnTo>
                  <a:lnTo>
                    <a:pt x="5803466" y="939127"/>
                  </a:lnTo>
                  <a:lnTo>
                    <a:pt x="0" y="939127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</p:sp>
        <p:sp>
          <p:nvSpPr>
            <p:cNvPr id="276" name="Google Shape;276;p24"/>
            <p:cNvSpPr txBox="1"/>
            <p:nvPr/>
          </p:nvSpPr>
          <p:spPr>
            <a:xfrm>
              <a:off x="0" y="-85725"/>
              <a:ext cx="5803466" cy="10248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7" name="Google Shape;277;p24"/>
          <p:cNvSpPr txBox="1"/>
          <p:nvPr/>
        </p:nvSpPr>
        <p:spPr>
          <a:xfrm>
            <a:off x="7280526" y="40342"/>
            <a:ext cx="3726948" cy="403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C1D4B"/>
                </a:solidFill>
                <a:latin typeface="Times"/>
                <a:ea typeface="Times"/>
                <a:cs typeface="Times"/>
                <a:sym typeface="Times"/>
              </a:rPr>
              <a:t>Conclusion and Future 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4"/>
          <p:cNvSpPr txBox="1"/>
          <p:nvPr/>
        </p:nvSpPr>
        <p:spPr>
          <a:xfrm>
            <a:off x="1468740" y="1019175"/>
            <a:ext cx="13499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b="1" i="0" lang="en-US" sz="6400" u="none" cap="none" strike="noStrike">
                <a:solidFill>
                  <a:srgbClr val="0C1D4B"/>
                </a:solidFill>
                <a:latin typeface="Open Sans"/>
                <a:ea typeface="Open Sans"/>
                <a:cs typeface="Open Sans"/>
                <a:sym typeface="Open Sans"/>
              </a:rPr>
              <a:t>Conclusion</a:t>
            </a:r>
            <a:endParaRPr b="0" i="0" sz="6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24"/>
          <p:cNvSpPr txBox="1"/>
          <p:nvPr/>
        </p:nvSpPr>
        <p:spPr>
          <a:xfrm>
            <a:off x="1468740" y="2579842"/>
            <a:ext cx="16819260" cy="2290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39" lvl="1" marL="69088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C1D4B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C1D4B"/>
                </a:solidFill>
                <a:latin typeface="Times"/>
                <a:ea typeface="Times"/>
                <a:cs typeface="Times"/>
                <a:sym typeface="Times"/>
              </a:rPr>
              <a:t>Adding PyramidBranch module into SwinIR for lightweight multiscale feature fusion.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C1D4B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5439" lvl="1" marL="69088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C1D4B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C1D4B"/>
                </a:solidFill>
                <a:latin typeface="Times"/>
                <a:ea typeface="Times"/>
                <a:cs typeface="Times"/>
                <a:sym typeface="Times"/>
              </a:rPr>
              <a:t>Incorporating the PyramidBranch into SwinIR leads to a slight but consistent performance improvement over the original architecture on deblurring tasks.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25"/>
          <p:cNvGrpSpPr/>
          <p:nvPr/>
        </p:nvGrpSpPr>
        <p:grpSpPr>
          <a:xfrm>
            <a:off x="-3127839" y="8932813"/>
            <a:ext cx="22035035" cy="3891235"/>
            <a:chOff x="0" y="-85725"/>
            <a:chExt cx="5803466" cy="1024852"/>
          </a:xfrm>
        </p:grpSpPr>
        <p:sp>
          <p:nvSpPr>
            <p:cNvPr id="285" name="Google Shape;285;p25"/>
            <p:cNvSpPr/>
            <p:nvPr/>
          </p:nvSpPr>
          <p:spPr>
            <a:xfrm>
              <a:off x="0" y="0"/>
              <a:ext cx="5803466" cy="939127"/>
            </a:xfrm>
            <a:custGeom>
              <a:rect b="b" l="l" r="r" t="t"/>
              <a:pathLst>
                <a:path extrusionOk="0" h="939127" w="5803466">
                  <a:moveTo>
                    <a:pt x="0" y="0"/>
                  </a:moveTo>
                  <a:lnTo>
                    <a:pt x="5803466" y="0"/>
                  </a:lnTo>
                  <a:lnTo>
                    <a:pt x="5803466" y="939127"/>
                  </a:lnTo>
                  <a:lnTo>
                    <a:pt x="0" y="939127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</p:sp>
        <p:sp>
          <p:nvSpPr>
            <p:cNvPr id="286" name="Google Shape;286;p25"/>
            <p:cNvSpPr txBox="1"/>
            <p:nvPr/>
          </p:nvSpPr>
          <p:spPr>
            <a:xfrm>
              <a:off x="0" y="-85725"/>
              <a:ext cx="5803466" cy="10248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7" name="Google Shape;287;p25"/>
          <p:cNvSpPr txBox="1"/>
          <p:nvPr/>
        </p:nvSpPr>
        <p:spPr>
          <a:xfrm>
            <a:off x="7280526" y="40342"/>
            <a:ext cx="3726948" cy="403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C1D4B"/>
                </a:solidFill>
                <a:latin typeface="Times"/>
                <a:ea typeface="Times"/>
                <a:cs typeface="Times"/>
                <a:sym typeface="Times"/>
              </a:rPr>
              <a:t>Conclusion and Future 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5"/>
          <p:cNvSpPr txBox="1"/>
          <p:nvPr/>
        </p:nvSpPr>
        <p:spPr>
          <a:xfrm>
            <a:off x="1468740" y="1019175"/>
            <a:ext cx="13499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b="1" i="0" lang="en-US" sz="6400" u="none" cap="none" strike="noStrike">
                <a:solidFill>
                  <a:srgbClr val="0C1D4B"/>
                </a:solidFill>
                <a:latin typeface="Open Sans"/>
                <a:ea typeface="Open Sans"/>
                <a:cs typeface="Open Sans"/>
                <a:sym typeface="Open Sans"/>
              </a:rPr>
              <a:t>Future Work</a:t>
            </a:r>
            <a:endParaRPr b="0" i="0" sz="6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9" name="Google Shape;289;p25"/>
          <p:cNvSpPr txBox="1"/>
          <p:nvPr/>
        </p:nvSpPr>
        <p:spPr>
          <a:xfrm>
            <a:off x="1468752" y="2579850"/>
            <a:ext cx="11649600" cy="18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39" lvl="1" marL="69088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C1D4B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C1D4B"/>
                </a:solidFill>
                <a:latin typeface="Times"/>
                <a:ea typeface="Times"/>
                <a:cs typeface="Times"/>
                <a:sym typeface="Times"/>
              </a:rPr>
              <a:t>Build a deeper or multi-stage PyramidBranch structures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C1D4B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5439" lvl="1" marL="69088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C1D4B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C1D4B"/>
                </a:solidFill>
                <a:latin typeface="Times"/>
                <a:ea typeface="Times"/>
                <a:cs typeface="Times"/>
                <a:sym typeface="Times"/>
              </a:rPr>
              <a:t>Extend to other tasks like image derain</a:t>
            </a:r>
            <a:r>
              <a:rPr b="1" lang="en-US" sz="3200">
                <a:solidFill>
                  <a:srgbClr val="0C1D4B"/>
                </a:solidFill>
                <a:latin typeface="Times"/>
                <a:ea typeface="Times"/>
                <a:cs typeface="Times"/>
                <a:sym typeface="Times"/>
              </a:rPr>
              <a:t>ing</a:t>
            </a:r>
            <a:r>
              <a:rPr b="1" i="0" lang="en-US" sz="3200" u="none" cap="none" strike="noStrike">
                <a:solidFill>
                  <a:srgbClr val="0C1D4B"/>
                </a:solidFill>
                <a:latin typeface="Times"/>
                <a:ea typeface="Times"/>
                <a:cs typeface="Times"/>
                <a:sym typeface="Times"/>
              </a:rPr>
              <a:t> or dehaz</a:t>
            </a:r>
            <a:r>
              <a:rPr b="1" lang="en-US" sz="3200">
                <a:solidFill>
                  <a:srgbClr val="0C1D4B"/>
                </a:solidFill>
                <a:latin typeface="Times"/>
                <a:ea typeface="Times"/>
                <a:cs typeface="Times"/>
                <a:sym typeface="Times"/>
              </a:rPr>
              <a:t>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26"/>
          <p:cNvGrpSpPr/>
          <p:nvPr/>
        </p:nvGrpSpPr>
        <p:grpSpPr>
          <a:xfrm>
            <a:off x="5686529" y="5500690"/>
            <a:ext cx="6914943" cy="994947"/>
            <a:chOff x="0" y="-47625"/>
            <a:chExt cx="1821220" cy="262044"/>
          </a:xfrm>
        </p:grpSpPr>
        <p:sp>
          <p:nvSpPr>
            <p:cNvPr id="295" name="Google Shape;295;p26"/>
            <p:cNvSpPr/>
            <p:nvPr/>
          </p:nvSpPr>
          <p:spPr>
            <a:xfrm>
              <a:off x="0" y="0"/>
              <a:ext cx="1821219" cy="214419"/>
            </a:xfrm>
            <a:custGeom>
              <a:rect b="b" l="l" r="r" t="t"/>
              <a:pathLst>
                <a:path extrusionOk="0" h="214419" w="1821219">
                  <a:moveTo>
                    <a:pt x="31349" y="0"/>
                  </a:moveTo>
                  <a:lnTo>
                    <a:pt x="1789871" y="0"/>
                  </a:lnTo>
                  <a:cubicBezTo>
                    <a:pt x="1798185" y="0"/>
                    <a:pt x="1806159" y="3303"/>
                    <a:pt x="1812038" y="9182"/>
                  </a:cubicBezTo>
                  <a:cubicBezTo>
                    <a:pt x="1817917" y="15061"/>
                    <a:pt x="1821219" y="23034"/>
                    <a:pt x="1821219" y="31349"/>
                  </a:cubicBezTo>
                  <a:lnTo>
                    <a:pt x="1821219" y="183070"/>
                  </a:lnTo>
                  <a:cubicBezTo>
                    <a:pt x="1821219" y="200384"/>
                    <a:pt x="1807184" y="214419"/>
                    <a:pt x="1789871" y="214419"/>
                  </a:cubicBezTo>
                  <a:lnTo>
                    <a:pt x="31349" y="214419"/>
                  </a:lnTo>
                  <a:cubicBezTo>
                    <a:pt x="23034" y="214419"/>
                    <a:pt x="15061" y="211116"/>
                    <a:pt x="9182" y="205237"/>
                  </a:cubicBezTo>
                  <a:cubicBezTo>
                    <a:pt x="3303" y="199358"/>
                    <a:pt x="0" y="191384"/>
                    <a:pt x="0" y="183070"/>
                  </a:cubicBezTo>
                  <a:lnTo>
                    <a:pt x="0" y="31349"/>
                  </a:lnTo>
                  <a:cubicBezTo>
                    <a:pt x="0" y="14035"/>
                    <a:pt x="14035" y="0"/>
                    <a:pt x="31349" y="0"/>
                  </a:cubicBezTo>
                  <a:close/>
                </a:path>
              </a:pathLst>
            </a:custGeom>
            <a:solidFill>
              <a:srgbClr val="0C1D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6"/>
            <p:cNvSpPr txBox="1"/>
            <p:nvPr/>
          </p:nvSpPr>
          <p:spPr>
            <a:xfrm>
              <a:off x="0" y="-47625"/>
              <a:ext cx="1821220" cy="2620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7" name="Google Shape;297;p26"/>
          <p:cNvSpPr/>
          <p:nvPr/>
        </p:nvSpPr>
        <p:spPr>
          <a:xfrm>
            <a:off x="15569234" y="8449152"/>
            <a:ext cx="1052409" cy="263102"/>
          </a:xfrm>
          <a:custGeom>
            <a:rect b="b" l="l" r="r" t="t"/>
            <a:pathLst>
              <a:path extrusionOk="0" h="263102" w="1052409">
                <a:moveTo>
                  <a:pt x="0" y="0"/>
                </a:moveTo>
                <a:lnTo>
                  <a:pt x="1052409" y="0"/>
                </a:lnTo>
                <a:lnTo>
                  <a:pt x="1052409" y="263102"/>
                </a:lnTo>
                <a:lnTo>
                  <a:pt x="0" y="2631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8" name="Google Shape;298;p26"/>
          <p:cNvSpPr txBox="1"/>
          <p:nvPr/>
        </p:nvSpPr>
        <p:spPr>
          <a:xfrm>
            <a:off x="3334264" y="3653648"/>
            <a:ext cx="11619472" cy="16040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-US" sz="12000" u="none" cap="none" strike="noStrike">
                <a:solidFill>
                  <a:srgbClr val="0C1D4B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6"/>
          <p:cNvSpPr txBox="1"/>
          <p:nvPr/>
        </p:nvSpPr>
        <p:spPr>
          <a:xfrm>
            <a:off x="6478371" y="5773299"/>
            <a:ext cx="5331258" cy="5638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99"/>
              <a:buFont typeface="Arial"/>
              <a:buNone/>
            </a:pPr>
            <a:r>
              <a:rPr b="1" i="0" lang="en-US" sz="3299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For your attention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0" name="Google Shape;300;p26"/>
          <p:cNvGrpSpPr/>
          <p:nvPr/>
        </p:nvGrpSpPr>
        <p:grpSpPr>
          <a:xfrm>
            <a:off x="-3127839" y="9077474"/>
            <a:ext cx="22035035" cy="3746574"/>
            <a:chOff x="0" y="-47625"/>
            <a:chExt cx="5803466" cy="986752"/>
          </a:xfrm>
        </p:grpSpPr>
        <p:sp>
          <p:nvSpPr>
            <p:cNvPr id="301" name="Google Shape;301;p26"/>
            <p:cNvSpPr/>
            <p:nvPr/>
          </p:nvSpPr>
          <p:spPr>
            <a:xfrm>
              <a:off x="0" y="0"/>
              <a:ext cx="5803466" cy="939127"/>
            </a:xfrm>
            <a:custGeom>
              <a:rect b="b" l="l" r="r" t="t"/>
              <a:pathLst>
                <a:path extrusionOk="0" h="939127" w="5803466">
                  <a:moveTo>
                    <a:pt x="0" y="0"/>
                  </a:moveTo>
                  <a:lnTo>
                    <a:pt x="5803466" y="0"/>
                  </a:lnTo>
                  <a:lnTo>
                    <a:pt x="5803466" y="939127"/>
                  </a:lnTo>
                  <a:lnTo>
                    <a:pt x="0" y="939127"/>
                  </a:lnTo>
                  <a:close/>
                </a:path>
              </a:pathLst>
            </a:custGeom>
            <a:solidFill>
              <a:srgbClr val="3C4F75"/>
            </a:solidFill>
            <a:ln>
              <a:noFill/>
            </a:ln>
          </p:spPr>
        </p:sp>
        <p:sp>
          <p:nvSpPr>
            <p:cNvPr id="302" name="Google Shape;302;p26"/>
            <p:cNvSpPr txBox="1"/>
            <p:nvPr/>
          </p:nvSpPr>
          <p:spPr>
            <a:xfrm>
              <a:off x="0" y="-47625"/>
              <a:ext cx="5803466" cy="986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27"/>
          <p:cNvGrpSpPr/>
          <p:nvPr/>
        </p:nvGrpSpPr>
        <p:grpSpPr>
          <a:xfrm>
            <a:off x="-3127839" y="8932813"/>
            <a:ext cx="22035035" cy="3891235"/>
            <a:chOff x="0" y="-85725"/>
            <a:chExt cx="5803466" cy="1024852"/>
          </a:xfrm>
        </p:grpSpPr>
        <p:sp>
          <p:nvSpPr>
            <p:cNvPr id="308" name="Google Shape;308;p27"/>
            <p:cNvSpPr/>
            <p:nvPr/>
          </p:nvSpPr>
          <p:spPr>
            <a:xfrm>
              <a:off x="0" y="0"/>
              <a:ext cx="5803466" cy="939127"/>
            </a:xfrm>
            <a:custGeom>
              <a:rect b="b" l="l" r="r" t="t"/>
              <a:pathLst>
                <a:path extrusionOk="0" h="939127" w="5803466">
                  <a:moveTo>
                    <a:pt x="0" y="0"/>
                  </a:moveTo>
                  <a:lnTo>
                    <a:pt x="5803466" y="0"/>
                  </a:lnTo>
                  <a:lnTo>
                    <a:pt x="5803466" y="939127"/>
                  </a:lnTo>
                  <a:lnTo>
                    <a:pt x="0" y="939127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</p:sp>
        <p:sp>
          <p:nvSpPr>
            <p:cNvPr id="309" name="Google Shape;309;p27"/>
            <p:cNvSpPr txBox="1"/>
            <p:nvPr/>
          </p:nvSpPr>
          <p:spPr>
            <a:xfrm>
              <a:off x="0" y="-85725"/>
              <a:ext cx="5803466" cy="10248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0" name="Google Shape;310;p27"/>
          <p:cNvSpPr/>
          <p:nvPr/>
        </p:nvSpPr>
        <p:spPr>
          <a:xfrm>
            <a:off x="6024560" y="2841950"/>
            <a:ext cx="12152509" cy="5588620"/>
          </a:xfrm>
          <a:custGeom>
            <a:rect b="b" l="l" r="r" t="t"/>
            <a:pathLst>
              <a:path extrusionOk="0" h="5588620" w="12152509">
                <a:moveTo>
                  <a:pt x="0" y="0"/>
                </a:moveTo>
                <a:lnTo>
                  <a:pt x="12152510" y="0"/>
                </a:lnTo>
                <a:lnTo>
                  <a:pt x="12152510" y="5588620"/>
                </a:lnTo>
                <a:lnTo>
                  <a:pt x="0" y="55886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1" name="Google Shape;311;p27"/>
          <p:cNvSpPr/>
          <p:nvPr/>
        </p:nvSpPr>
        <p:spPr>
          <a:xfrm>
            <a:off x="848456" y="3263966"/>
            <a:ext cx="4995650" cy="5166604"/>
          </a:xfrm>
          <a:custGeom>
            <a:rect b="b" l="l" r="r" t="t"/>
            <a:pathLst>
              <a:path extrusionOk="0" h="5166604" w="4995650">
                <a:moveTo>
                  <a:pt x="0" y="0"/>
                </a:moveTo>
                <a:lnTo>
                  <a:pt x="4995650" y="0"/>
                </a:lnTo>
                <a:lnTo>
                  <a:pt x="4995650" y="5166604"/>
                </a:lnTo>
                <a:lnTo>
                  <a:pt x="0" y="51666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2" name="Google Shape;312;p27"/>
          <p:cNvSpPr txBox="1"/>
          <p:nvPr/>
        </p:nvSpPr>
        <p:spPr>
          <a:xfrm>
            <a:off x="7280526" y="40342"/>
            <a:ext cx="3726948" cy="403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C1D4B"/>
                </a:solidFill>
                <a:latin typeface="Times"/>
                <a:ea typeface="Times"/>
                <a:cs typeface="Times"/>
                <a:sym typeface="Times"/>
              </a:rPr>
              <a:t>Appendix(Background)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7"/>
          <p:cNvSpPr txBox="1"/>
          <p:nvPr/>
        </p:nvSpPr>
        <p:spPr>
          <a:xfrm>
            <a:off x="1468740" y="1019175"/>
            <a:ext cx="13499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b="1" i="0" lang="en-US" sz="6400" u="none" cap="none" strike="noStrike">
                <a:solidFill>
                  <a:srgbClr val="0C1D4B"/>
                </a:solidFill>
                <a:latin typeface="Open Sans"/>
                <a:ea typeface="Open Sans"/>
                <a:cs typeface="Open Sans"/>
                <a:sym typeface="Open Sans"/>
              </a:rPr>
              <a:t>Background</a:t>
            </a:r>
            <a:endParaRPr b="0" i="0" sz="6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27"/>
          <p:cNvSpPr txBox="1"/>
          <p:nvPr/>
        </p:nvSpPr>
        <p:spPr>
          <a:xfrm>
            <a:off x="1257032" y="2237430"/>
            <a:ext cx="4178498" cy="604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39" lvl="1" marL="69088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C1D4B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C1D4B"/>
                </a:solidFill>
                <a:latin typeface="Times"/>
                <a:ea typeface="Times"/>
                <a:cs typeface="Times"/>
                <a:sym typeface="Times"/>
              </a:rPr>
              <a:t>Swin Transformer[1]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7"/>
          <p:cNvSpPr txBox="1"/>
          <p:nvPr/>
        </p:nvSpPr>
        <p:spPr>
          <a:xfrm>
            <a:off x="204982" y="9330032"/>
            <a:ext cx="17596686" cy="417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[1] J. Liang, J. Cao, K. Sun, Y. Zhang, L. V. G. Wang, and R. Timofte, “Swinir: Image restoration using swin transformer,” in Proceedings of the IEEE International Conference on Computer Vision Work-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9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shops (ICCVW), 2021.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28"/>
          <p:cNvGrpSpPr/>
          <p:nvPr/>
        </p:nvGrpSpPr>
        <p:grpSpPr>
          <a:xfrm>
            <a:off x="-3127839" y="8932813"/>
            <a:ext cx="22035035" cy="3891235"/>
            <a:chOff x="0" y="-85725"/>
            <a:chExt cx="5803466" cy="1024852"/>
          </a:xfrm>
        </p:grpSpPr>
        <p:sp>
          <p:nvSpPr>
            <p:cNvPr id="321" name="Google Shape;321;p28"/>
            <p:cNvSpPr/>
            <p:nvPr/>
          </p:nvSpPr>
          <p:spPr>
            <a:xfrm>
              <a:off x="0" y="0"/>
              <a:ext cx="5803466" cy="939127"/>
            </a:xfrm>
            <a:custGeom>
              <a:rect b="b" l="l" r="r" t="t"/>
              <a:pathLst>
                <a:path extrusionOk="0" h="939127" w="5803466">
                  <a:moveTo>
                    <a:pt x="0" y="0"/>
                  </a:moveTo>
                  <a:lnTo>
                    <a:pt x="5803466" y="0"/>
                  </a:lnTo>
                  <a:lnTo>
                    <a:pt x="5803466" y="939127"/>
                  </a:lnTo>
                  <a:lnTo>
                    <a:pt x="0" y="939127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</p:sp>
        <p:sp>
          <p:nvSpPr>
            <p:cNvPr id="322" name="Google Shape;322;p28"/>
            <p:cNvSpPr txBox="1"/>
            <p:nvPr/>
          </p:nvSpPr>
          <p:spPr>
            <a:xfrm>
              <a:off x="0" y="-85725"/>
              <a:ext cx="5803466" cy="10248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28"/>
          <p:cNvSpPr/>
          <p:nvPr/>
        </p:nvSpPr>
        <p:spPr>
          <a:xfrm>
            <a:off x="7764718" y="5033756"/>
            <a:ext cx="9108442" cy="1205008"/>
          </a:xfrm>
          <a:custGeom>
            <a:rect b="b" l="l" r="r" t="t"/>
            <a:pathLst>
              <a:path extrusionOk="0" h="1205008" w="9108442">
                <a:moveTo>
                  <a:pt x="0" y="0"/>
                </a:moveTo>
                <a:lnTo>
                  <a:pt x="9108442" y="0"/>
                </a:lnTo>
                <a:lnTo>
                  <a:pt x="9108442" y="1205008"/>
                </a:lnTo>
                <a:lnTo>
                  <a:pt x="0" y="12050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4" name="Google Shape;324;p28"/>
          <p:cNvSpPr/>
          <p:nvPr/>
        </p:nvSpPr>
        <p:spPr>
          <a:xfrm>
            <a:off x="1189983" y="2120655"/>
            <a:ext cx="5373946" cy="3022845"/>
          </a:xfrm>
          <a:custGeom>
            <a:rect b="b" l="l" r="r" t="t"/>
            <a:pathLst>
              <a:path extrusionOk="0" h="3022845" w="5373946">
                <a:moveTo>
                  <a:pt x="0" y="0"/>
                </a:moveTo>
                <a:lnTo>
                  <a:pt x="5373947" y="0"/>
                </a:lnTo>
                <a:lnTo>
                  <a:pt x="5373947" y="3022845"/>
                </a:lnTo>
                <a:lnTo>
                  <a:pt x="0" y="30228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5" name="Google Shape;325;p28"/>
          <p:cNvSpPr/>
          <p:nvPr/>
        </p:nvSpPr>
        <p:spPr>
          <a:xfrm>
            <a:off x="1189983" y="5636260"/>
            <a:ext cx="5373946" cy="3022845"/>
          </a:xfrm>
          <a:custGeom>
            <a:rect b="b" l="l" r="r" t="t"/>
            <a:pathLst>
              <a:path extrusionOk="0" h="3022845" w="5373946">
                <a:moveTo>
                  <a:pt x="0" y="0"/>
                </a:moveTo>
                <a:lnTo>
                  <a:pt x="5373947" y="0"/>
                </a:lnTo>
                <a:lnTo>
                  <a:pt x="5373947" y="3022845"/>
                </a:lnTo>
                <a:lnTo>
                  <a:pt x="0" y="30228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6" name="Google Shape;326;p28"/>
          <p:cNvSpPr txBox="1"/>
          <p:nvPr/>
        </p:nvSpPr>
        <p:spPr>
          <a:xfrm>
            <a:off x="7280526" y="40342"/>
            <a:ext cx="3726948" cy="403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C1D4B"/>
                </a:solidFill>
                <a:latin typeface="Times"/>
                <a:ea typeface="Times"/>
                <a:cs typeface="Times"/>
                <a:sym typeface="Times"/>
              </a:rPr>
              <a:t>Appendix(Loss Function)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8"/>
          <p:cNvSpPr txBox="1"/>
          <p:nvPr/>
        </p:nvSpPr>
        <p:spPr>
          <a:xfrm>
            <a:off x="1468740" y="1019175"/>
            <a:ext cx="13499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b="1" i="0" lang="en-US" sz="6400" u="none" cap="none" strike="noStrike">
                <a:solidFill>
                  <a:srgbClr val="0C1D4B"/>
                </a:solidFill>
                <a:latin typeface="Open Sans"/>
                <a:ea typeface="Open Sans"/>
                <a:cs typeface="Open Sans"/>
                <a:sym typeface="Open Sans"/>
              </a:rPr>
              <a:t>Loss Function</a:t>
            </a:r>
            <a:endParaRPr b="0" i="0" sz="6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28" name="Google Shape;328;p28"/>
          <p:cNvCxnSpPr/>
          <p:nvPr/>
        </p:nvCxnSpPr>
        <p:spPr>
          <a:xfrm>
            <a:off x="5633302" y="3632078"/>
            <a:ext cx="422503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9" name="Google Shape;329;p28"/>
          <p:cNvCxnSpPr/>
          <p:nvPr/>
        </p:nvCxnSpPr>
        <p:spPr>
          <a:xfrm>
            <a:off x="6055805" y="3632078"/>
            <a:ext cx="0" cy="468673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0" name="Google Shape;330;p28"/>
          <p:cNvCxnSpPr/>
          <p:nvPr/>
        </p:nvCxnSpPr>
        <p:spPr>
          <a:xfrm rot="10800000">
            <a:off x="5633302" y="4100750"/>
            <a:ext cx="422503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1" name="Google Shape;331;p28"/>
          <p:cNvCxnSpPr/>
          <p:nvPr/>
        </p:nvCxnSpPr>
        <p:spPr>
          <a:xfrm rot="10800000">
            <a:off x="5633302" y="3632078"/>
            <a:ext cx="0" cy="468673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2" name="Google Shape;332;p28"/>
          <p:cNvCxnSpPr/>
          <p:nvPr/>
        </p:nvCxnSpPr>
        <p:spPr>
          <a:xfrm>
            <a:off x="5614252" y="7166732"/>
            <a:ext cx="422503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3" name="Google Shape;333;p28"/>
          <p:cNvCxnSpPr/>
          <p:nvPr/>
        </p:nvCxnSpPr>
        <p:spPr>
          <a:xfrm>
            <a:off x="6036755" y="7166732"/>
            <a:ext cx="0" cy="468673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4" name="Google Shape;334;p28"/>
          <p:cNvCxnSpPr/>
          <p:nvPr/>
        </p:nvCxnSpPr>
        <p:spPr>
          <a:xfrm rot="10800000">
            <a:off x="5614252" y="7635405"/>
            <a:ext cx="422503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5" name="Google Shape;335;p28"/>
          <p:cNvCxnSpPr/>
          <p:nvPr/>
        </p:nvCxnSpPr>
        <p:spPr>
          <a:xfrm rot="10800000">
            <a:off x="5614252" y="7166732"/>
            <a:ext cx="0" cy="468673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6" name="Google Shape;336;p28"/>
          <p:cNvCxnSpPr/>
          <p:nvPr/>
        </p:nvCxnSpPr>
        <p:spPr>
          <a:xfrm>
            <a:off x="6055805" y="3826002"/>
            <a:ext cx="3970965" cy="1317498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7" name="Google Shape;337;p28"/>
          <p:cNvCxnSpPr/>
          <p:nvPr/>
        </p:nvCxnSpPr>
        <p:spPr>
          <a:xfrm flipH="1" rot="10800000">
            <a:off x="6055805" y="6291959"/>
            <a:ext cx="4593502" cy="117265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8" name="Google Shape;338;p28"/>
          <p:cNvCxnSpPr/>
          <p:nvPr/>
        </p:nvCxnSpPr>
        <p:spPr>
          <a:xfrm flipH="1" rot="10800000">
            <a:off x="10026770" y="4766911"/>
            <a:ext cx="154063" cy="266845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9" name="Google Shape;339;p28"/>
          <p:cNvCxnSpPr/>
          <p:nvPr/>
        </p:nvCxnSpPr>
        <p:spPr>
          <a:xfrm rot="10800000">
            <a:off x="9819640" y="4766911"/>
            <a:ext cx="236283" cy="266845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0" name="Google Shape;340;p28"/>
          <p:cNvCxnSpPr/>
          <p:nvPr/>
        </p:nvCxnSpPr>
        <p:spPr>
          <a:xfrm flipH="1" rot="10800000">
            <a:off x="10443748" y="6238764"/>
            <a:ext cx="205559" cy="316974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1" name="Google Shape;341;p28"/>
          <p:cNvCxnSpPr/>
          <p:nvPr/>
        </p:nvCxnSpPr>
        <p:spPr>
          <a:xfrm rot="10800000">
            <a:off x="10649307" y="6238764"/>
            <a:ext cx="214654" cy="316974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29"/>
          <p:cNvGrpSpPr/>
          <p:nvPr/>
        </p:nvGrpSpPr>
        <p:grpSpPr>
          <a:xfrm>
            <a:off x="-3127839" y="8932813"/>
            <a:ext cx="22035035" cy="3891235"/>
            <a:chOff x="0" y="-85725"/>
            <a:chExt cx="5803466" cy="1024852"/>
          </a:xfrm>
        </p:grpSpPr>
        <p:sp>
          <p:nvSpPr>
            <p:cNvPr id="347" name="Google Shape;347;p29"/>
            <p:cNvSpPr/>
            <p:nvPr/>
          </p:nvSpPr>
          <p:spPr>
            <a:xfrm>
              <a:off x="0" y="0"/>
              <a:ext cx="5803466" cy="939127"/>
            </a:xfrm>
            <a:custGeom>
              <a:rect b="b" l="l" r="r" t="t"/>
              <a:pathLst>
                <a:path extrusionOk="0" h="939127" w="5803466">
                  <a:moveTo>
                    <a:pt x="0" y="0"/>
                  </a:moveTo>
                  <a:lnTo>
                    <a:pt x="5803466" y="0"/>
                  </a:lnTo>
                  <a:lnTo>
                    <a:pt x="5803466" y="939127"/>
                  </a:lnTo>
                  <a:lnTo>
                    <a:pt x="0" y="939127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</p:sp>
        <p:sp>
          <p:nvSpPr>
            <p:cNvPr id="348" name="Google Shape;348;p29"/>
            <p:cNvSpPr txBox="1"/>
            <p:nvPr/>
          </p:nvSpPr>
          <p:spPr>
            <a:xfrm>
              <a:off x="0" y="-85725"/>
              <a:ext cx="5803466" cy="10248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49" name="Google Shape;349;p29"/>
          <p:cNvGraphicFramePr/>
          <p:nvPr/>
        </p:nvGraphicFramePr>
        <p:xfrm>
          <a:off x="2591602" y="2050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{890CCAED-BC78-4555-AE00-6F77ECBBF09D}</a:tableStyleId>
              </a:tblPr>
              <a:tblGrid>
                <a:gridCol w="2731575"/>
                <a:gridCol w="2731575"/>
              </a:tblGrid>
              <a:tr h="8335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000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Model Architecture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83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Image Patch Size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96*96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Window Size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Embedding Dimension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180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Depths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[6, 7, 6, 6, 6, 6]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Attention Heads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[6, 6, 6, 6, 6, 6]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MLP Ratio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0" name="Google Shape;350;p29"/>
          <p:cNvSpPr txBox="1"/>
          <p:nvPr/>
        </p:nvSpPr>
        <p:spPr>
          <a:xfrm>
            <a:off x="7280526" y="40342"/>
            <a:ext cx="3726948" cy="403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C1D4B"/>
                </a:solidFill>
                <a:latin typeface="Times"/>
                <a:ea typeface="Times"/>
                <a:cs typeface="Times"/>
                <a:sym typeface="Times"/>
              </a:rPr>
              <a:t>Appendix(Training Details)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9"/>
          <p:cNvSpPr txBox="1"/>
          <p:nvPr/>
        </p:nvSpPr>
        <p:spPr>
          <a:xfrm>
            <a:off x="1468740" y="1019175"/>
            <a:ext cx="13499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b="1" i="0" lang="en-US" sz="6400" u="none" cap="none" strike="noStrike">
                <a:solidFill>
                  <a:srgbClr val="0C1D4B"/>
                </a:solidFill>
                <a:latin typeface="Open Sans"/>
                <a:ea typeface="Open Sans"/>
                <a:cs typeface="Open Sans"/>
                <a:sym typeface="Open Sans"/>
              </a:rPr>
              <a:t>Training Details</a:t>
            </a:r>
            <a:endParaRPr b="0" i="0" sz="6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52" name="Google Shape;352;p29"/>
          <p:cNvGraphicFramePr/>
          <p:nvPr/>
        </p:nvGraphicFramePr>
        <p:xfrm>
          <a:off x="9856489" y="20142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{890CCAED-BC78-4555-AE00-6F77ECBBF09D}</a:tableStyleId>
              </a:tblPr>
              <a:tblGrid>
                <a:gridCol w="2731575"/>
                <a:gridCol w="2731575"/>
              </a:tblGrid>
              <a:tr h="8335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000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Training Configuration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20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Loss Function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Charbonnier (ϵ = 1 × 10−6)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Optimizer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Adam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Activation Function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GELU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Learning Rate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× 10−4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Weight Decay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Batch Size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30"/>
          <p:cNvGrpSpPr/>
          <p:nvPr/>
        </p:nvGrpSpPr>
        <p:grpSpPr>
          <a:xfrm>
            <a:off x="-3127839" y="8932813"/>
            <a:ext cx="22035035" cy="3891235"/>
            <a:chOff x="0" y="-85725"/>
            <a:chExt cx="5803466" cy="1024852"/>
          </a:xfrm>
        </p:grpSpPr>
        <p:sp>
          <p:nvSpPr>
            <p:cNvPr id="358" name="Google Shape;358;p30"/>
            <p:cNvSpPr/>
            <p:nvPr/>
          </p:nvSpPr>
          <p:spPr>
            <a:xfrm>
              <a:off x="0" y="0"/>
              <a:ext cx="5803466" cy="939127"/>
            </a:xfrm>
            <a:custGeom>
              <a:rect b="b" l="l" r="r" t="t"/>
              <a:pathLst>
                <a:path extrusionOk="0" h="939127" w="5803466">
                  <a:moveTo>
                    <a:pt x="0" y="0"/>
                  </a:moveTo>
                  <a:lnTo>
                    <a:pt x="5803466" y="0"/>
                  </a:lnTo>
                  <a:lnTo>
                    <a:pt x="5803466" y="939127"/>
                  </a:lnTo>
                  <a:lnTo>
                    <a:pt x="0" y="939127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</p:sp>
        <p:sp>
          <p:nvSpPr>
            <p:cNvPr id="359" name="Google Shape;359;p30"/>
            <p:cNvSpPr txBox="1"/>
            <p:nvPr/>
          </p:nvSpPr>
          <p:spPr>
            <a:xfrm>
              <a:off x="0" y="-85725"/>
              <a:ext cx="5803466" cy="10248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0" name="Google Shape;360;p30"/>
          <p:cNvSpPr/>
          <p:nvPr/>
        </p:nvSpPr>
        <p:spPr>
          <a:xfrm>
            <a:off x="2071827" y="2203817"/>
            <a:ext cx="14967826" cy="5294868"/>
          </a:xfrm>
          <a:custGeom>
            <a:rect b="b" l="l" r="r" t="t"/>
            <a:pathLst>
              <a:path extrusionOk="0" h="5294868" w="14967826">
                <a:moveTo>
                  <a:pt x="0" y="0"/>
                </a:moveTo>
                <a:lnTo>
                  <a:pt x="14967826" y="0"/>
                </a:lnTo>
                <a:lnTo>
                  <a:pt x="14967826" y="5294868"/>
                </a:lnTo>
                <a:lnTo>
                  <a:pt x="0" y="52948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1" name="Google Shape;361;p30"/>
          <p:cNvSpPr txBox="1"/>
          <p:nvPr/>
        </p:nvSpPr>
        <p:spPr>
          <a:xfrm>
            <a:off x="7280526" y="40342"/>
            <a:ext cx="3726948" cy="403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C1D4B"/>
                </a:solidFill>
                <a:latin typeface="Times"/>
                <a:ea typeface="Times"/>
                <a:cs typeface="Times"/>
                <a:sym typeface="Times"/>
              </a:rPr>
              <a:t>Appendix(Experiment Results)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0"/>
          <p:cNvSpPr txBox="1"/>
          <p:nvPr/>
        </p:nvSpPr>
        <p:spPr>
          <a:xfrm>
            <a:off x="1468740" y="1019175"/>
            <a:ext cx="13499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b="1" i="0" lang="en-US" sz="6400" u="none" cap="none" strike="noStrike">
                <a:solidFill>
                  <a:srgbClr val="0C1D4B"/>
                </a:solidFill>
                <a:latin typeface="Open Sans"/>
                <a:ea typeface="Open Sans"/>
                <a:cs typeface="Open Sans"/>
                <a:sym typeface="Open Sans"/>
              </a:rPr>
              <a:t>Experiment Results</a:t>
            </a:r>
            <a:endParaRPr b="0" i="0" sz="6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4"/>
          <p:cNvGrpSpPr/>
          <p:nvPr/>
        </p:nvGrpSpPr>
        <p:grpSpPr>
          <a:xfrm>
            <a:off x="-3127839" y="8932813"/>
            <a:ext cx="22035035" cy="3891235"/>
            <a:chOff x="0" y="-85725"/>
            <a:chExt cx="5803466" cy="1024852"/>
          </a:xfrm>
        </p:grpSpPr>
        <p:sp>
          <p:nvSpPr>
            <p:cNvPr id="94" name="Google Shape;94;p14"/>
            <p:cNvSpPr/>
            <p:nvPr/>
          </p:nvSpPr>
          <p:spPr>
            <a:xfrm>
              <a:off x="0" y="0"/>
              <a:ext cx="5803466" cy="939127"/>
            </a:xfrm>
            <a:custGeom>
              <a:rect b="b" l="l" r="r" t="t"/>
              <a:pathLst>
                <a:path extrusionOk="0" h="939127" w="5803466">
                  <a:moveTo>
                    <a:pt x="0" y="0"/>
                  </a:moveTo>
                  <a:lnTo>
                    <a:pt x="5803466" y="0"/>
                  </a:lnTo>
                  <a:lnTo>
                    <a:pt x="5803466" y="939127"/>
                  </a:lnTo>
                  <a:lnTo>
                    <a:pt x="0" y="939127"/>
                  </a:lnTo>
                  <a:close/>
                </a:path>
              </a:pathLst>
            </a:custGeom>
            <a:solidFill>
              <a:srgbClr val="3C4F75"/>
            </a:solidFill>
            <a:ln>
              <a:noFill/>
            </a:ln>
          </p:spPr>
        </p:sp>
        <p:sp>
          <p:nvSpPr>
            <p:cNvPr id="95" name="Google Shape;95;p14"/>
            <p:cNvSpPr txBox="1"/>
            <p:nvPr/>
          </p:nvSpPr>
          <p:spPr>
            <a:xfrm>
              <a:off x="0" y="-85725"/>
              <a:ext cx="5803466" cy="10248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14"/>
          <p:cNvSpPr/>
          <p:nvPr/>
        </p:nvSpPr>
        <p:spPr>
          <a:xfrm>
            <a:off x="5524747" y="3945336"/>
            <a:ext cx="11010340" cy="4181142"/>
          </a:xfrm>
          <a:custGeom>
            <a:rect b="b" l="l" r="r" t="t"/>
            <a:pathLst>
              <a:path extrusionOk="0" h="4181142" w="11010340">
                <a:moveTo>
                  <a:pt x="0" y="0"/>
                </a:moveTo>
                <a:lnTo>
                  <a:pt x="11010340" y="0"/>
                </a:lnTo>
                <a:lnTo>
                  <a:pt x="11010340" y="4181142"/>
                </a:lnTo>
                <a:lnTo>
                  <a:pt x="0" y="41811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7" name="Google Shape;97;p14"/>
          <p:cNvSpPr txBox="1"/>
          <p:nvPr/>
        </p:nvSpPr>
        <p:spPr>
          <a:xfrm>
            <a:off x="7889678" y="24778"/>
            <a:ext cx="3726948" cy="403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C1D4B"/>
                </a:solidFill>
                <a:latin typeface="Times"/>
                <a:ea typeface="Times"/>
                <a:cs typeface="Times"/>
                <a:sym typeface="Times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1468740" y="1019175"/>
            <a:ext cx="6420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b="1" i="0" lang="en-US" sz="6400" u="none" cap="none" strike="noStrike">
                <a:solidFill>
                  <a:srgbClr val="0C1D4B"/>
                </a:solidFill>
                <a:latin typeface="Open Sans"/>
                <a:ea typeface="Open Sans"/>
                <a:cs typeface="Open Sans"/>
                <a:sym typeface="Open Sans"/>
              </a:rPr>
              <a:t>Background</a:t>
            </a:r>
            <a:endParaRPr b="0" i="0" sz="6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5"/>
          <p:cNvGrpSpPr/>
          <p:nvPr/>
        </p:nvGrpSpPr>
        <p:grpSpPr>
          <a:xfrm>
            <a:off x="-3127839" y="8932813"/>
            <a:ext cx="22035035" cy="3891235"/>
            <a:chOff x="0" y="-85725"/>
            <a:chExt cx="5803466" cy="1024852"/>
          </a:xfrm>
        </p:grpSpPr>
        <p:sp>
          <p:nvSpPr>
            <p:cNvPr id="104" name="Google Shape;104;p15"/>
            <p:cNvSpPr/>
            <p:nvPr/>
          </p:nvSpPr>
          <p:spPr>
            <a:xfrm>
              <a:off x="0" y="0"/>
              <a:ext cx="5803466" cy="939127"/>
            </a:xfrm>
            <a:custGeom>
              <a:rect b="b" l="l" r="r" t="t"/>
              <a:pathLst>
                <a:path extrusionOk="0" h="939127" w="5803466">
                  <a:moveTo>
                    <a:pt x="0" y="0"/>
                  </a:moveTo>
                  <a:lnTo>
                    <a:pt x="5803466" y="0"/>
                  </a:lnTo>
                  <a:lnTo>
                    <a:pt x="5803466" y="939127"/>
                  </a:lnTo>
                  <a:lnTo>
                    <a:pt x="0" y="939127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</p:sp>
        <p:sp>
          <p:nvSpPr>
            <p:cNvPr id="105" name="Google Shape;105;p15"/>
            <p:cNvSpPr txBox="1"/>
            <p:nvPr/>
          </p:nvSpPr>
          <p:spPr>
            <a:xfrm>
              <a:off x="0" y="-85725"/>
              <a:ext cx="5803466" cy="10248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15"/>
          <p:cNvSpPr/>
          <p:nvPr/>
        </p:nvSpPr>
        <p:spPr>
          <a:xfrm>
            <a:off x="8559400" y="5143500"/>
            <a:ext cx="7925613" cy="3531681"/>
          </a:xfrm>
          <a:custGeom>
            <a:rect b="b" l="l" r="r" t="t"/>
            <a:pathLst>
              <a:path extrusionOk="0" h="3531681" w="7925613">
                <a:moveTo>
                  <a:pt x="0" y="0"/>
                </a:moveTo>
                <a:lnTo>
                  <a:pt x="7925612" y="0"/>
                </a:lnTo>
                <a:lnTo>
                  <a:pt x="7925612" y="3531681"/>
                </a:lnTo>
                <a:lnTo>
                  <a:pt x="0" y="35316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7" name="Google Shape;107;p15"/>
          <p:cNvSpPr txBox="1"/>
          <p:nvPr/>
        </p:nvSpPr>
        <p:spPr>
          <a:xfrm>
            <a:off x="7889678" y="24778"/>
            <a:ext cx="3726948" cy="403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C1D4B"/>
                </a:solidFill>
                <a:latin typeface="Times"/>
                <a:ea typeface="Times"/>
                <a:cs typeface="Times"/>
                <a:sym typeface="Times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1468740" y="1019175"/>
            <a:ext cx="9649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b="1" i="0" lang="en-US" sz="6400" u="none" cap="none" strike="noStrike">
                <a:solidFill>
                  <a:srgbClr val="0C1D4B"/>
                </a:solidFill>
                <a:latin typeface="Open Sans"/>
                <a:ea typeface="Open Sans"/>
                <a:cs typeface="Open Sans"/>
                <a:sym typeface="Open Sans"/>
              </a:rPr>
              <a:t>Motivation</a:t>
            </a:r>
            <a:endParaRPr b="0" i="0" sz="6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1468740" y="2823057"/>
            <a:ext cx="15286200" cy="25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39" lvl="1" marL="69088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C1D4B"/>
              </a:buClr>
              <a:buSzPts val="3200"/>
              <a:buFont typeface="Open Sans"/>
              <a:buChar char="•"/>
            </a:pPr>
            <a:r>
              <a:rPr b="1" i="0" lang="en-US" sz="3200" u="none" cap="none" strike="noStrike">
                <a:solidFill>
                  <a:srgbClr val="0C1D4B"/>
                </a:solidFill>
                <a:latin typeface="Open Sans"/>
                <a:ea typeface="Open Sans"/>
                <a:cs typeface="Open Sans"/>
                <a:sym typeface="Open Sans"/>
              </a:rPr>
              <a:t>Propose  the Pyramid Branch Module for multi-scale feature extraction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5439" lvl="1" marL="69088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C1D4B"/>
              </a:buClr>
              <a:buSzPts val="3200"/>
              <a:buFont typeface="Open Sans"/>
              <a:buChar char="•"/>
            </a:pPr>
            <a:r>
              <a:rPr b="1" i="0" lang="en-US" sz="3200" u="none" cap="none" strike="noStrike">
                <a:solidFill>
                  <a:srgbClr val="0C1D4B"/>
                </a:solidFill>
                <a:latin typeface="Open Sans"/>
                <a:ea typeface="Open Sans"/>
                <a:cs typeface="Open Sans"/>
                <a:sym typeface="Open Sans"/>
              </a:rPr>
              <a:t>Add the Pyramid Branch into the second stage of SwinIR[1] backbone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5439" lvl="1" marL="69088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C1D4B"/>
              </a:buClr>
              <a:buSzPts val="3200"/>
              <a:buFont typeface="Open Sans"/>
              <a:buChar char="•"/>
            </a:pPr>
            <a:r>
              <a:rPr b="1" i="0" lang="en-US" sz="3200" u="none" cap="none" strike="noStrike">
                <a:solidFill>
                  <a:srgbClr val="0C1D4B"/>
                </a:solidFill>
                <a:latin typeface="Open Sans"/>
                <a:ea typeface="Open Sans"/>
                <a:cs typeface="Open Sans"/>
                <a:sym typeface="Open Sans"/>
              </a:rPr>
              <a:t>Performance Improvements  compared to backbone method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5439" lvl="1" marL="69088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C1D4B"/>
              </a:buClr>
              <a:buSzPts val="3200"/>
              <a:buFont typeface="Open Sans"/>
              <a:buChar char="•"/>
            </a:pPr>
            <a:r>
              <a:rPr b="1" i="0" lang="en-US" sz="3200" u="none" cap="none" strike="noStrike">
                <a:solidFill>
                  <a:srgbClr val="0C1D4B"/>
                </a:solidFill>
                <a:latin typeface="Open Sans"/>
                <a:ea typeface="Open Sans"/>
                <a:cs typeface="Open Sans"/>
                <a:sym typeface="Open Sans"/>
              </a:rPr>
              <a:t>Analyze the impact of Pyramid Branch at different stages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204982" y="9330032"/>
            <a:ext cx="17596686" cy="207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[9] T.-Y. Lin, P. Dollar, R. Girshick, K. He, B. Hariharan, and S. Belongie, “Feature pyramid networks for object detection,” in Proceedings of the IEEE Conference on Computer Vision and Pattern Recognition (CVPR), July 2017.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3086206" y="7447127"/>
            <a:ext cx="54741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18"/>
              <a:buFont typeface="Arial"/>
              <a:buNone/>
            </a:pPr>
            <a:r>
              <a:rPr b="1" i="0" lang="en-US" sz="301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Feature Pyramid Network[9]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6"/>
          <p:cNvGrpSpPr/>
          <p:nvPr/>
        </p:nvGrpSpPr>
        <p:grpSpPr>
          <a:xfrm>
            <a:off x="-3127839" y="8932813"/>
            <a:ext cx="22035035" cy="3891235"/>
            <a:chOff x="0" y="-85725"/>
            <a:chExt cx="5803466" cy="1024852"/>
          </a:xfrm>
        </p:grpSpPr>
        <p:sp>
          <p:nvSpPr>
            <p:cNvPr id="117" name="Google Shape;117;p16"/>
            <p:cNvSpPr/>
            <p:nvPr/>
          </p:nvSpPr>
          <p:spPr>
            <a:xfrm>
              <a:off x="0" y="0"/>
              <a:ext cx="5803466" cy="939127"/>
            </a:xfrm>
            <a:custGeom>
              <a:rect b="b" l="l" r="r" t="t"/>
              <a:pathLst>
                <a:path extrusionOk="0" h="939127" w="5803466">
                  <a:moveTo>
                    <a:pt x="0" y="0"/>
                  </a:moveTo>
                  <a:lnTo>
                    <a:pt x="5803466" y="0"/>
                  </a:lnTo>
                  <a:lnTo>
                    <a:pt x="5803466" y="939127"/>
                  </a:lnTo>
                  <a:lnTo>
                    <a:pt x="0" y="939127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</p:sp>
        <p:sp>
          <p:nvSpPr>
            <p:cNvPr id="118" name="Google Shape;118;p16"/>
            <p:cNvSpPr txBox="1"/>
            <p:nvPr/>
          </p:nvSpPr>
          <p:spPr>
            <a:xfrm>
              <a:off x="0" y="-85725"/>
              <a:ext cx="5803466" cy="10248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16"/>
          <p:cNvSpPr txBox="1"/>
          <p:nvPr/>
        </p:nvSpPr>
        <p:spPr>
          <a:xfrm>
            <a:off x="7889678" y="24778"/>
            <a:ext cx="3726948" cy="403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C1D4B"/>
                </a:solidFill>
                <a:latin typeface="Times"/>
                <a:ea typeface="Times"/>
                <a:cs typeface="Times"/>
                <a:sym typeface="Times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1468740" y="1019175"/>
            <a:ext cx="9649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b="1" i="0" lang="en-US" sz="6400" u="none" cap="none" strike="noStrike">
                <a:solidFill>
                  <a:srgbClr val="0C1D4B"/>
                </a:solidFill>
                <a:latin typeface="Open Sans"/>
                <a:ea typeface="Open Sans"/>
                <a:cs typeface="Open Sans"/>
                <a:sym typeface="Open Sans"/>
              </a:rPr>
              <a:t>Main Contributions</a:t>
            </a:r>
            <a:endParaRPr b="0" i="0" sz="6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1468740" y="2823057"/>
            <a:ext cx="15286200" cy="25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39" lvl="1" marL="69088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C1D4B"/>
              </a:buClr>
              <a:buSzPts val="3200"/>
              <a:buFont typeface="Open Sans"/>
              <a:buChar char="•"/>
            </a:pPr>
            <a:r>
              <a:rPr b="1" i="0" lang="en-US" sz="3200" u="none" cap="none" strike="noStrike">
                <a:solidFill>
                  <a:srgbClr val="0C1D4B"/>
                </a:solidFill>
                <a:latin typeface="Open Sans"/>
                <a:ea typeface="Open Sans"/>
                <a:cs typeface="Open Sans"/>
                <a:sym typeface="Open Sans"/>
              </a:rPr>
              <a:t>Propose  the Pyramid Branch Module for multi-scale feature extraction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5439" lvl="1" marL="69088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C1D4B"/>
              </a:buClr>
              <a:buSzPts val="3200"/>
              <a:buFont typeface="Open Sans"/>
              <a:buChar char="•"/>
            </a:pPr>
            <a:r>
              <a:rPr b="1" i="0" lang="en-US" sz="3200" u="none" cap="none" strike="noStrike">
                <a:solidFill>
                  <a:srgbClr val="0C1D4B"/>
                </a:solidFill>
                <a:latin typeface="Open Sans"/>
                <a:ea typeface="Open Sans"/>
                <a:cs typeface="Open Sans"/>
                <a:sym typeface="Open Sans"/>
              </a:rPr>
              <a:t>Add the Pyramid Branch into the second stage of SwinIR[1] backbone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5439" lvl="1" marL="69088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C1D4B"/>
              </a:buClr>
              <a:buSzPts val="3200"/>
              <a:buFont typeface="Open Sans"/>
              <a:buChar char="•"/>
            </a:pPr>
            <a:r>
              <a:rPr b="1" i="0" lang="en-US" sz="3200" u="none" cap="none" strike="noStrike">
                <a:solidFill>
                  <a:srgbClr val="0C1D4B"/>
                </a:solidFill>
                <a:latin typeface="Open Sans"/>
                <a:ea typeface="Open Sans"/>
                <a:cs typeface="Open Sans"/>
                <a:sym typeface="Open Sans"/>
              </a:rPr>
              <a:t>Performance Improvements  compared to backbone method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5439" lvl="1" marL="69088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C1D4B"/>
              </a:buClr>
              <a:buSzPts val="3200"/>
              <a:buFont typeface="Open Sans"/>
              <a:buChar char="•"/>
            </a:pPr>
            <a:r>
              <a:rPr b="1" i="0" lang="en-US" sz="3200" u="none" cap="none" strike="noStrike">
                <a:solidFill>
                  <a:srgbClr val="0C1D4B"/>
                </a:solidFill>
                <a:latin typeface="Open Sans"/>
                <a:ea typeface="Open Sans"/>
                <a:cs typeface="Open Sans"/>
                <a:sym typeface="Open Sans"/>
              </a:rPr>
              <a:t>Analyze the impact of Pyramid Branch at different stages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204982" y="9330032"/>
            <a:ext cx="17596686" cy="207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[1] J. Liang, J. Cao, K. Sun, Y. Zhang, L. V. G. Wang, and R. Timofte, “Swinir: Image restoration using swin transformer,” in Proceedings of the IEEE International Conference on Computer Vision Work- shops (ICCVW), 2021.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7"/>
          <p:cNvGrpSpPr/>
          <p:nvPr/>
        </p:nvGrpSpPr>
        <p:grpSpPr>
          <a:xfrm>
            <a:off x="-3127839" y="8932813"/>
            <a:ext cx="22035035" cy="3891235"/>
            <a:chOff x="0" y="-85725"/>
            <a:chExt cx="5803466" cy="1024852"/>
          </a:xfrm>
        </p:grpSpPr>
        <p:sp>
          <p:nvSpPr>
            <p:cNvPr id="128" name="Google Shape;128;p17"/>
            <p:cNvSpPr/>
            <p:nvPr/>
          </p:nvSpPr>
          <p:spPr>
            <a:xfrm>
              <a:off x="0" y="0"/>
              <a:ext cx="5803466" cy="939127"/>
            </a:xfrm>
            <a:custGeom>
              <a:rect b="b" l="l" r="r" t="t"/>
              <a:pathLst>
                <a:path extrusionOk="0" h="939127" w="5803466">
                  <a:moveTo>
                    <a:pt x="0" y="0"/>
                  </a:moveTo>
                  <a:lnTo>
                    <a:pt x="5803466" y="0"/>
                  </a:lnTo>
                  <a:lnTo>
                    <a:pt x="5803466" y="939127"/>
                  </a:lnTo>
                  <a:lnTo>
                    <a:pt x="0" y="939127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</p:sp>
        <p:sp>
          <p:nvSpPr>
            <p:cNvPr id="129" name="Google Shape;129;p17"/>
            <p:cNvSpPr txBox="1"/>
            <p:nvPr/>
          </p:nvSpPr>
          <p:spPr>
            <a:xfrm>
              <a:off x="0" y="-85725"/>
              <a:ext cx="5803466" cy="10248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130;p17"/>
          <p:cNvSpPr/>
          <p:nvPr/>
        </p:nvSpPr>
        <p:spPr>
          <a:xfrm>
            <a:off x="2487961" y="2637966"/>
            <a:ext cx="13312079" cy="5011069"/>
          </a:xfrm>
          <a:custGeom>
            <a:rect b="b" l="l" r="r" t="t"/>
            <a:pathLst>
              <a:path extrusionOk="0" h="5011069" w="13312079">
                <a:moveTo>
                  <a:pt x="0" y="0"/>
                </a:moveTo>
                <a:lnTo>
                  <a:pt x="13312078" y="0"/>
                </a:lnTo>
                <a:lnTo>
                  <a:pt x="13312078" y="5011068"/>
                </a:lnTo>
                <a:lnTo>
                  <a:pt x="0" y="50110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1" name="Google Shape;131;p17"/>
          <p:cNvSpPr txBox="1"/>
          <p:nvPr/>
        </p:nvSpPr>
        <p:spPr>
          <a:xfrm>
            <a:off x="7889678" y="24778"/>
            <a:ext cx="3726948" cy="403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C1D4B"/>
                </a:solidFill>
                <a:latin typeface="Times"/>
                <a:ea typeface="Times"/>
                <a:cs typeface="Times"/>
                <a:sym typeface="Times"/>
              </a:rPr>
              <a:t>Proposed Method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1468740" y="1019175"/>
            <a:ext cx="10996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b="1" i="0" lang="en-US" sz="6400" u="none" cap="none" strike="noStrike">
                <a:solidFill>
                  <a:srgbClr val="0C1D4B"/>
                </a:solidFill>
                <a:latin typeface="Open Sans"/>
                <a:ea typeface="Open Sans"/>
                <a:cs typeface="Open Sans"/>
                <a:sym typeface="Open Sans"/>
              </a:rPr>
              <a:t>Baseline Architecture</a:t>
            </a:r>
            <a:endParaRPr b="0" i="0" sz="6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204982" y="9330032"/>
            <a:ext cx="17596686" cy="207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[1] J. Liang, J. Cao, K. Sun, Y. Zhang, L. V. G. Wang, and R. Timofte, “Swinir: Image restoration using swin transformer,” in Proceedings of the IEEE International Conference on Computer Vision Work- shops (ICCVW), 2021.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17"/>
          <p:cNvCxnSpPr/>
          <p:nvPr/>
        </p:nvCxnSpPr>
        <p:spPr>
          <a:xfrm>
            <a:off x="6757836" y="3504516"/>
            <a:ext cx="18235" cy="0"/>
          </a:xfrm>
          <a:prstGeom prst="straightConnector1">
            <a:avLst/>
          </a:prstGeom>
          <a:noFill/>
          <a:ln cap="flat" cmpd="sng" w="38100">
            <a:solidFill>
              <a:srgbClr val="FF313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8"/>
          <p:cNvGrpSpPr/>
          <p:nvPr/>
        </p:nvGrpSpPr>
        <p:grpSpPr>
          <a:xfrm>
            <a:off x="-3127839" y="8932813"/>
            <a:ext cx="22035035" cy="3891235"/>
            <a:chOff x="0" y="-85725"/>
            <a:chExt cx="5803466" cy="1024852"/>
          </a:xfrm>
        </p:grpSpPr>
        <p:sp>
          <p:nvSpPr>
            <p:cNvPr id="140" name="Google Shape;140;p18"/>
            <p:cNvSpPr/>
            <p:nvPr/>
          </p:nvSpPr>
          <p:spPr>
            <a:xfrm>
              <a:off x="0" y="0"/>
              <a:ext cx="5803466" cy="939127"/>
            </a:xfrm>
            <a:custGeom>
              <a:rect b="b" l="l" r="r" t="t"/>
              <a:pathLst>
                <a:path extrusionOk="0" h="939127" w="5803466">
                  <a:moveTo>
                    <a:pt x="0" y="0"/>
                  </a:moveTo>
                  <a:lnTo>
                    <a:pt x="5803466" y="0"/>
                  </a:lnTo>
                  <a:lnTo>
                    <a:pt x="5803466" y="939127"/>
                  </a:lnTo>
                  <a:lnTo>
                    <a:pt x="0" y="939127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</p:sp>
        <p:sp>
          <p:nvSpPr>
            <p:cNvPr id="141" name="Google Shape;141;p18"/>
            <p:cNvSpPr txBox="1"/>
            <p:nvPr/>
          </p:nvSpPr>
          <p:spPr>
            <a:xfrm>
              <a:off x="0" y="-85725"/>
              <a:ext cx="5803466" cy="10248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8"/>
          <p:cNvSpPr/>
          <p:nvPr/>
        </p:nvSpPr>
        <p:spPr>
          <a:xfrm>
            <a:off x="1143460" y="1803288"/>
            <a:ext cx="16115840" cy="3758960"/>
          </a:xfrm>
          <a:custGeom>
            <a:rect b="b" l="l" r="r" t="t"/>
            <a:pathLst>
              <a:path extrusionOk="0" h="3758960" w="16115840">
                <a:moveTo>
                  <a:pt x="0" y="0"/>
                </a:moveTo>
                <a:lnTo>
                  <a:pt x="16115840" y="0"/>
                </a:lnTo>
                <a:lnTo>
                  <a:pt x="16115840" y="3758960"/>
                </a:lnTo>
                <a:lnTo>
                  <a:pt x="0" y="37589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3" name="Google Shape;143;p18"/>
          <p:cNvSpPr txBox="1"/>
          <p:nvPr/>
        </p:nvSpPr>
        <p:spPr>
          <a:xfrm>
            <a:off x="7889678" y="24778"/>
            <a:ext cx="3726948" cy="403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C1D4B"/>
                </a:solidFill>
                <a:latin typeface="Times"/>
                <a:ea typeface="Times"/>
                <a:cs typeface="Times"/>
                <a:sym typeface="Times"/>
              </a:rPr>
              <a:t>Proposed Method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1468740" y="1019175"/>
            <a:ext cx="10996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b="1" i="0" lang="en-US" sz="6400" u="none" cap="none" strike="noStrike">
                <a:solidFill>
                  <a:srgbClr val="0C1D4B"/>
                </a:solidFill>
                <a:latin typeface="Open Sans"/>
                <a:ea typeface="Open Sans"/>
                <a:cs typeface="Open Sans"/>
                <a:sym typeface="Open Sans"/>
              </a:rPr>
              <a:t>Proposed Architecture</a:t>
            </a:r>
            <a:endParaRPr b="0" i="0" sz="6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5" name="Google Shape;145;p18"/>
          <p:cNvCxnSpPr/>
          <p:nvPr/>
        </p:nvCxnSpPr>
        <p:spPr>
          <a:xfrm flipH="1" rot="10800000">
            <a:off x="4940571" y="4774580"/>
            <a:ext cx="1231268" cy="157987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18"/>
          <p:cNvCxnSpPr/>
          <p:nvPr/>
        </p:nvCxnSpPr>
        <p:spPr>
          <a:xfrm>
            <a:off x="4940571" y="4932567"/>
            <a:ext cx="342394" cy="173786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18"/>
          <p:cNvCxnSpPr/>
          <p:nvPr/>
        </p:nvCxnSpPr>
        <p:spPr>
          <a:xfrm flipH="1" rot="10800000">
            <a:off x="4940571" y="4648191"/>
            <a:ext cx="188553" cy="284377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18"/>
          <p:cNvSpPr/>
          <p:nvPr/>
        </p:nvSpPr>
        <p:spPr>
          <a:xfrm>
            <a:off x="3319573" y="8048364"/>
            <a:ext cx="1005900" cy="322200"/>
          </a:xfrm>
          <a:prstGeom prst="rect">
            <a:avLst/>
          </a:prstGeom>
          <a:solidFill>
            <a:schemeClr val="lt1"/>
          </a:solidFill>
          <a:ln cap="flat" cmpd="sng" w="6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425" lIns="60425" spcFirstLastPara="1" rIns="60425" wrap="square" tIns="60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2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3238025" y="4680977"/>
            <a:ext cx="1005900" cy="267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6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425" lIns="60425" spcFirstLastPara="1" rIns="60425" wrap="square" tIns="60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2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3096360" y="5239128"/>
            <a:ext cx="1289100" cy="38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6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425" lIns="60425" spcFirstLastPara="1" rIns="60425" wrap="square" tIns="60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2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3096360" y="5841841"/>
            <a:ext cx="1289100" cy="38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6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425" lIns="60425" spcFirstLastPara="1" rIns="60425" wrap="square" tIns="60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2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3096360" y="6444553"/>
            <a:ext cx="1289100" cy="38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6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425" lIns="60425" spcFirstLastPara="1" rIns="60425" wrap="square" tIns="60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2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3096360" y="7047266"/>
            <a:ext cx="1289100" cy="38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6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425" lIns="60425" spcFirstLastPara="1" rIns="60425" wrap="square" tIns="60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2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3096360" y="7649978"/>
            <a:ext cx="1289100" cy="38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6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425" lIns="60425" spcFirstLastPara="1" rIns="60425" wrap="square" tIns="60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2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3238025" y="8665922"/>
            <a:ext cx="1005900" cy="267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6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425" lIns="60425" spcFirstLastPara="1" rIns="60425" wrap="square" tIns="60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25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18"/>
          <p:cNvCxnSpPr>
            <a:stCxn id="149" idx="2"/>
            <a:endCxn id="150" idx="0"/>
          </p:cNvCxnSpPr>
          <p:nvPr/>
        </p:nvCxnSpPr>
        <p:spPr>
          <a:xfrm>
            <a:off x="3740975" y="4947977"/>
            <a:ext cx="0" cy="291300"/>
          </a:xfrm>
          <a:prstGeom prst="straightConnector1">
            <a:avLst/>
          </a:prstGeom>
          <a:noFill/>
          <a:ln cap="flat" cmpd="sng" w="6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8"/>
          <p:cNvCxnSpPr>
            <a:stCxn id="150" idx="2"/>
            <a:endCxn id="151" idx="0"/>
          </p:cNvCxnSpPr>
          <p:nvPr/>
        </p:nvCxnSpPr>
        <p:spPr>
          <a:xfrm>
            <a:off x="3740910" y="5623728"/>
            <a:ext cx="0" cy="218100"/>
          </a:xfrm>
          <a:prstGeom prst="straightConnector1">
            <a:avLst/>
          </a:prstGeom>
          <a:noFill/>
          <a:ln cap="flat" cmpd="sng" w="6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8"/>
          <p:cNvCxnSpPr>
            <a:stCxn id="151" idx="2"/>
            <a:endCxn id="152" idx="0"/>
          </p:cNvCxnSpPr>
          <p:nvPr/>
        </p:nvCxnSpPr>
        <p:spPr>
          <a:xfrm>
            <a:off x="3740910" y="6226441"/>
            <a:ext cx="0" cy="218100"/>
          </a:xfrm>
          <a:prstGeom prst="straightConnector1">
            <a:avLst/>
          </a:prstGeom>
          <a:noFill/>
          <a:ln cap="flat" cmpd="sng" w="6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8"/>
          <p:cNvCxnSpPr>
            <a:stCxn id="152" idx="2"/>
            <a:endCxn id="153" idx="0"/>
          </p:cNvCxnSpPr>
          <p:nvPr/>
        </p:nvCxnSpPr>
        <p:spPr>
          <a:xfrm>
            <a:off x="3740910" y="6829153"/>
            <a:ext cx="0" cy="218100"/>
          </a:xfrm>
          <a:prstGeom prst="straightConnector1">
            <a:avLst/>
          </a:prstGeom>
          <a:noFill/>
          <a:ln cap="flat" cmpd="sng" w="6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8"/>
          <p:cNvCxnSpPr>
            <a:stCxn id="153" idx="2"/>
            <a:endCxn id="154" idx="0"/>
          </p:cNvCxnSpPr>
          <p:nvPr/>
        </p:nvCxnSpPr>
        <p:spPr>
          <a:xfrm>
            <a:off x="3740910" y="7431866"/>
            <a:ext cx="0" cy="218100"/>
          </a:xfrm>
          <a:prstGeom prst="straightConnector1">
            <a:avLst/>
          </a:prstGeom>
          <a:noFill/>
          <a:ln cap="flat" cmpd="sng" w="6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18"/>
          <p:cNvSpPr/>
          <p:nvPr/>
        </p:nvSpPr>
        <p:spPr>
          <a:xfrm>
            <a:off x="3631892" y="8309389"/>
            <a:ext cx="218100" cy="218100"/>
          </a:xfrm>
          <a:prstGeom prst="ellipse">
            <a:avLst/>
          </a:prstGeom>
          <a:solidFill>
            <a:schemeClr val="lt1"/>
          </a:solidFill>
          <a:ln cap="flat" cmpd="sng" w="6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425" lIns="60425" spcFirstLastPara="1" rIns="60425" wrap="square" tIns="60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25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18"/>
          <p:cNvCxnSpPr>
            <a:stCxn id="154" idx="2"/>
            <a:endCxn id="161" idx="0"/>
          </p:cNvCxnSpPr>
          <p:nvPr/>
        </p:nvCxnSpPr>
        <p:spPr>
          <a:xfrm>
            <a:off x="3740910" y="8034578"/>
            <a:ext cx="0" cy="274800"/>
          </a:xfrm>
          <a:prstGeom prst="straightConnector1">
            <a:avLst/>
          </a:prstGeom>
          <a:noFill/>
          <a:ln cap="flat" cmpd="sng" w="6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8"/>
          <p:cNvCxnSpPr>
            <a:stCxn id="161" idx="4"/>
            <a:endCxn id="155" idx="0"/>
          </p:cNvCxnSpPr>
          <p:nvPr/>
        </p:nvCxnSpPr>
        <p:spPr>
          <a:xfrm>
            <a:off x="3740942" y="8527489"/>
            <a:ext cx="0" cy="138300"/>
          </a:xfrm>
          <a:prstGeom prst="straightConnector1">
            <a:avLst/>
          </a:prstGeom>
          <a:noFill/>
          <a:ln cap="flat" cmpd="sng" w="6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18"/>
          <p:cNvSpPr/>
          <p:nvPr/>
        </p:nvSpPr>
        <p:spPr>
          <a:xfrm>
            <a:off x="3757794" y="5081568"/>
            <a:ext cx="1143506" cy="3347359"/>
          </a:xfrm>
          <a:custGeom>
            <a:rect b="b" l="l" r="r" t="t"/>
            <a:pathLst>
              <a:path extrusionOk="0" h="202594" w="69209">
                <a:moveTo>
                  <a:pt x="0" y="0"/>
                </a:moveTo>
                <a:lnTo>
                  <a:pt x="69209" y="0"/>
                </a:lnTo>
                <a:lnTo>
                  <a:pt x="67951" y="202594"/>
                </a:lnTo>
              </a:path>
            </a:pathLst>
          </a:custGeom>
          <a:noFill/>
          <a:ln cap="flat" cmpd="sng" w="6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65" name="Google Shape;165;p18"/>
          <p:cNvCxnSpPr>
            <a:endCxn id="161" idx="6"/>
          </p:cNvCxnSpPr>
          <p:nvPr/>
        </p:nvCxnSpPr>
        <p:spPr>
          <a:xfrm flipH="1">
            <a:off x="3849992" y="8408239"/>
            <a:ext cx="1030500" cy="10200"/>
          </a:xfrm>
          <a:prstGeom prst="straightConnector1">
            <a:avLst/>
          </a:prstGeom>
          <a:noFill/>
          <a:ln cap="flat" cmpd="sng" w="6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18"/>
          <p:cNvSpPr txBox="1"/>
          <p:nvPr/>
        </p:nvSpPr>
        <p:spPr>
          <a:xfrm>
            <a:off x="3598318" y="8174068"/>
            <a:ext cx="7380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425" lIns="60425" spcFirstLastPara="1" rIns="60425" wrap="square" tIns="60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1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11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3475489" y="4648196"/>
            <a:ext cx="11850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425" lIns="60425" spcFirstLastPara="1" rIns="60425" wrap="square" tIns="60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9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Input</a:t>
            </a:r>
            <a:endParaRPr sz="1189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2820796" y="5302889"/>
            <a:ext cx="18282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25" lIns="60425" spcFirstLastPara="1" rIns="60425" wrap="square" tIns="60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9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Downsample</a:t>
            </a:r>
            <a:endParaRPr sz="1189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9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conv, 3x3</a:t>
            </a:r>
            <a:endParaRPr sz="1189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2820796" y="5907221"/>
            <a:ext cx="18282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25" lIns="60425" spcFirstLastPara="1" rIns="60425" wrap="square" tIns="60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9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Upsample</a:t>
            </a:r>
            <a:endParaRPr sz="1189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9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LayerNorm</a:t>
            </a:r>
            <a:endParaRPr sz="1189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2820796" y="6511552"/>
            <a:ext cx="18282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25" lIns="60425" spcFirstLastPara="1" rIns="60425" wrap="square" tIns="60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9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Partition</a:t>
            </a:r>
            <a:endParaRPr sz="1189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9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Windows</a:t>
            </a:r>
            <a:endParaRPr sz="1189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2820796" y="7115884"/>
            <a:ext cx="18282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25" lIns="60425" spcFirstLastPara="1" rIns="60425" wrap="square" tIns="60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9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Window</a:t>
            </a:r>
            <a:endParaRPr sz="1189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9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Attention</a:t>
            </a:r>
            <a:endParaRPr sz="1189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2820796" y="7720216"/>
            <a:ext cx="18282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25" lIns="60425" spcFirstLastPara="1" rIns="60425" wrap="square" tIns="60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9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Merge</a:t>
            </a:r>
            <a:endParaRPr sz="1189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9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Window</a:t>
            </a:r>
            <a:endParaRPr sz="1189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3425128" y="8626714"/>
            <a:ext cx="11850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425" lIns="60425" spcFirstLastPara="1" rIns="60425" wrap="square" tIns="60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9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Output</a:t>
            </a:r>
            <a:endParaRPr sz="1189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19"/>
          <p:cNvGrpSpPr/>
          <p:nvPr/>
        </p:nvGrpSpPr>
        <p:grpSpPr>
          <a:xfrm>
            <a:off x="-3127839" y="8932811"/>
            <a:ext cx="22035180" cy="3891261"/>
            <a:chOff x="0" y="-85725"/>
            <a:chExt cx="5803466" cy="1024852"/>
          </a:xfrm>
        </p:grpSpPr>
        <p:sp>
          <p:nvSpPr>
            <p:cNvPr id="179" name="Google Shape;179;p19"/>
            <p:cNvSpPr/>
            <p:nvPr/>
          </p:nvSpPr>
          <p:spPr>
            <a:xfrm>
              <a:off x="0" y="0"/>
              <a:ext cx="5803466" cy="939127"/>
            </a:xfrm>
            <a:custGeom>
              <a:rect b="b" l="l" r="r" t="t"/>
              <a:pathLst>
                <a:path extrusionOk="0" h="939127" w="5803466">
                  <a:moveTo>
                    <a:pt x="0" y="0"/>
                  </a:moveTo>
                  <a:lnTo>
                    <a:pt x="5803466" y="0"/>
                  </a:lnTo>
                  <a:lnTo>
                    <a:pt x="5803466" y="939127"/>
                  </a:lnTo>
                  <a:lnTo>
                    <a:pt x="0" y="939127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</p:sp>
        <p:sp>
          <p:nvSpPr>
            <p:cNvPr id="180" name="Google Shape;180;p19"/>
            <p:cNvSpPr txBox="1"/>
            <p:nvPr/>
          </p:nvSpPr>
          <p:spPr>
            <a:xfrm>
              <a:off x="0" y="-85725"/>
              <a:ext cx="5803466" cy="10248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" name="Google Shape;181;p19"/>
          <p:cNvSpPr txBox="1"/>
          <p:nvPr/>
        </p:nvSpPr>
        <p:spPr>
          <a:xfrm>
            <a:off x="7889678" y="24778"/>
            <a:ext cx="3726948" cy="403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C1D4B"/>
                </a:solidFill>
                <a:latin typeface="Times"/>
                <a:ea typeface="Times"/>
                <a:cs typeface="Times"/>
                <a:sym typeface="Times"/>
              </a:rPr>
              <a:t>Proposed Method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1468740" y="1019175"/>
            <a:ext cx="10996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b="1" i="0" lang="en-US" sz="6400" u="none" cap="none" strike="noStrike">
                <a:solidFill>
                  <a:srgbClr val="0C1D4B"/>
                </a:solidFill>
                <a:latin typeface="Open Sans"/>
                <a:ea typeface="Open Sans"/>
                <a:cs typeface="Open Sans"/>
                <a:sym typeface="Open Sans"/>
              </a:rPr>
              <a:t>Pyramid Branch</a:t>
            </a:r>
            <a:endParaRPr b="0" i="0" sz="6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8324700" y="7046750"/>
            <a:ext cx="1521900" cy="48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8201313" y="1951638"/>
            <a:ext cx="1521900" cy="403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7986963" y="2796163"/>
            <a:ext cx="1950600" cy="58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7986963" y="3708113"/>
            <a:ext cx="1950600" cy="58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7986963" y="4620063"/>
            <a:ext cx="1950600" cy="58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7986963" y="5532013"/>
            <a:ext cx="1950600" cy="58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9"/>
          <p:cNvSpPr/>
          <p:nvPr/>
        </p:nvSpPr>
        <p:spPr>
          <a:xfrm>
            <a:off x="7986963" y="6443963"/>
            <a:ext cx="1950600" cy="58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8201313" y="7981163"/>
            <a:ext cx="1521900" cy="403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19"/>
          <p:cNvCxnSpPr>
            <a:stCxn id="184" idx="2"/>
            <a:endCxn id="185" idx="0"/>
          </p:cNvCxnSpPr>
          <p:nvPr/>
        </p:nvCxnSpPr>
        <p:spPr>
          <a:xfrm>
            <a:off x="8962263" y="2355438"/>
            <a:ext cx="0" cy="4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19"/>
          <p:cNvCxnSpPr>
            <a:stCxn id="185" idx="2"/>
            <a:endCxn id="186" idx="0"/>
          </p:cNvCxnSpPr>
          <p:nvPr/>
        </p:nvCxnSpPr>
        <p:spPr>
          <a:xfrm>
            <a:off x="8962263" y="3378163"/>
            <a:ext cx="0" cy="3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19"/>
          <p:cNvCxnSpPr>
            <a:stCxn id="186" idx="2"/>
            <a:endCxn id="187" idx="0"/>
          </p:cNvCxnSpPr>
          <p:nvPr/>
        </p:nvCxnSpPr>
        <p:spPr>
          <a:xfrm>
            <a:off x="8962263" y="4290113"/>
            <a:ext cx="0" cy="3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19"/>
          <p:cNvCxnSpPr>
            <a:stCxn id="187" idx="2"/>
            <a:endCxn id="188" idx="0"/>
          </p:cNvCxnSpPr>
          <p:nvPr/>
        </p:nvCxnSpPr>
        <p:spPr>
          <a:xfrm>
            <a:off x="8962263" y="5202063"/>
            <a:ext cx="0" cy="3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19"/>
          <p:cNvCxnSpPr>
            <a:stCxn id="188" idx="2"/>
            <a:endCxn id="189" idx="0"/>
          </p:cNvCxnSpPr>
          <p:nvPr/>
        </p:nvCxnSpPr>
        <p:spPr>
          <a:xfrm>
            <a:off x="8962263" y="6114013"/>
            <a:ext cx="0" cy="3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19"/>
          <p:cNvSpPr/>
          <p:nvPr/>
        </p:nvSpPr>
        <p:spPr>
          <a:xfrm>
            <a:off x="8797263" y="7441700"/>
            <a:ext cx="330000" cy="330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19"/>
          <p:cNvCxnSpPr>
            <a:stCxn id="189" idx="2"/>
            <a:endCxn id="196" idx="0"/>
          </p:cNvCxnSpPr>
          <p:nvPr/>
        </p:nvCxnSpPr>
        <p:spPr>
          <a:xfrm>
            <a:off x="8962263" y="7025963"/>
            <a:ext cx="0" cy="4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19"/>
          <p:cNvCxnSpPr>
            <a:stCxn id="196" idx="4"/>
            <a:endCxn id="190" idx="0"/>
          </p:cNvCxnSpPr>
          <p:nvPr/>
        </p:nvCxnSpPr>
        <p:spPr>
          <a:xfrm>
            <a:off x="8962263" y="7771700"/>
            <a:ext cx="0" cy="20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19"/>
          <p:cNvSpPr/>
          <p:nvPr/>
        </p:nvSpPr>
        <p:spPr>
          <a:xfrm>
            <a:off x="8987763" y="2557763"/>
            <a:ext cx="1730225" cy="5064850"/>
          </a:xfrm>
          <a:custGeom>
            <a:rect b="b" l="l" r="r" t="t"/>
            <a:pathLst>
              <a:path extrusionOk="0" h="202594" w="69209">
                <a:moveTo>
                  <a:pt x="0" y="0"/>
                </a:moveTo>
                <a:lnTo>
                  <a:pt x="69209" y="0"/>
                </a:lnTo>
                <a:lnTo>
                  <a:pt x="67951" y="20259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00" name="Google Shape;200;p19"/>
          <p:cNvCxnSpPr>
            <a:endCxn id="196" idx="6"/>
          </p:cNvCxnSpPr>
          <p:nvPr/>
        </p:nvCxnSpPr>
        <p:spPr>
          <a:xfrm flipH="1">
            <a:off x="9127263" y="7591100"/>
            <a:ext cx="15594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19"/>
          <p:cNvSpPr txBox="1"/>
          <p:nvPr/>
        </p:nvSpPr>
        <p:spPr>
          <a:xfrm>
            <a:off x="8746463" y="7236950"/>
            <a:ext cx="11166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9"/>
          <p:cNvSpPr txBox="1"/>
          <p:nvPr/>
        </p:nvSpPr>
        <p:spPr>
          <a:xfrm>
            <a:off x="8560613" y="1902038"/>
            <a:ext cx="17931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Input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7570013" y="2892638"/>
            <a:ext cx="27660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Downsample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conv, 3x3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19"/>
          <p:cNvSpPr txBox="1"/>
          <p:nvPr/>
        </p:nvSpPr>
        <p:spPr>
          <a:xfrm>
            <a:off x="7570013" y="3807038"/>
            <a:ext cx="27660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Upsample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LayerNorm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19"/>
          <p:cNvSpPr txBox="1"/>
          <p:nvPr/>
        </p:nvSpPr>
        <p:spPr>
          <a:xfrm>
            <a:off x="7570013" y="4721438"/>
            <a:ext cx="27660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Partition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Windows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19"/>
          <p:cNvSpPr txBox="1"/>
          <p:nvPr/>
        </p:nvSpPr>
        <p:spPr>
          <a:xfrm>
            <a:off x="7570013" y="5635838"/>
            <a:ext cx="27660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Window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Attention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19"/>
          <p:cNvSpPr txBox="1"/>
          <p:nvPr/>
        </p:nvSpPr>
        <p:spPr>
          <a:xfrm>
            <a:off x="7570013" y="6550238"/>
            <a:ext cx="27660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Merge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Window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19"/>
          <p:cNvSpPr txBox="1"/>
          <p:nvPr/>
        </p:nvSpPr>
        <p:spPr>
          <a:xfrm>
            <a:off x="8484413" y="7921838"/>
            <a:ext cx="17931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Output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20"/>
          <p:cNvGrpSpPr/>
          <p:nvPr/>
        </p:nvGrpSpPr>
        <p:grpSpPr>
          <a:xfrm>
            <a:off x="-3127839" y="8932813"/>
            <a:ext cx="22035035" cy="3891235"/>
            <a:chOff x="0" y="-85725"/>
            <a:chExt cx="5803466" cy="1024852"/>
          </a:xfrm>
        </p:grpSpPr>
        <p:sp>
          <p:nvSpPr>
            <p:cNvPr id="214" name="Google Shape;214;p20"/>
            <p:cNvSpPr/>
            <p:nvPr/>
          </p:nvSpPr>
          <p:spPr>
            <a:xfrm>
              <a:off x="0" y="0"/>
              <a:ext cx="5803466" cy="939127"/>
            </a:xfrm>
            <a:custGeom>
              <a:rect b="b" l="l" r="r" t="t"/>
              <a:pathLst>
                <a:path extrusionOk="0" h="939127" w="5803466">
                  <a:moveTo>
                    <a:pt x="0" y="0"/>
                  </a:moveTo>
                  <a:lnTo>
                    <a:pt x="5803466" y="0"/>
                  </a:lnTo>
                  <a:lnTo>
                    <a:pt x="5803466" y="939127"/>
                  </a:lnTo>
                  <a:lnTo>
                    <a:pt x="0" y="939127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</p:sp>
        <p:sp>
          <p:nvSpPr>
            <p:cNvPr id="215" name="Google Shape;215;p20"/>
            <p:cNvSpPr txBox="1"/>
            <p:nvPr/>
          </p:nvSpPr>
          <p:spPr>
            <a:xfrm>
              <a:off x="0" y="-85725"/>
              <a:ext cx="5803466" cy="10248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16" name="Google Shape;216;p20"/>
          <p:cNvGraphicFramePr/>
          <p:nvPr/>
        </p:nvGraphicFramePr>
        <p:xfrm>
          <a:off x="4780587" y="22099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{890CCAED-BC78-4555-AE00-6F77ECBBF09D}</a:tableStyleId>
              </a:tblPr>
              <a:tblGrid>
                <a:gridCol w="1827250"/>
                <a:gridCol w="1827250"/>
                <a:gridCol w="1827250"/>
                <a:gridCol w="3245075"/>
              </a:tblGrid>
              <a:tr h="102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6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000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GoPro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000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HIDE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000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Real-Blur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Images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3214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8422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4738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Image size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1280*720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1280*720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Varies (mostly high-res)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Training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38B6FF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2103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6397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3758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Testing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38B6FF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1111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38B6FF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2025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38B6FF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980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p20"/>
          <p:cNvSpPr txBox="1"/>
          <p:nvPr/>
        </p:nvSpPr>
        <p:spPr>
          <a:xfrm>
            <a:off x="7889678" y="24778"/>
            <a:ext cx="3726948" cy="403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C1D4B"/>
                </a:solidFill>
                <a:latin typeface="Times"/>
                <a:ea typeface="Times"/>
                <a:cs typeface="Times"/>
                <a:sym typeface="Times"/>
              </a:rPr>
              <a:t>Experiments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0"/>
          <p:cNvSpPr txBox="1"/>
          <p:nvPr/>
        </p:nvSpPr>
        <p:spPr>
          <a:xfrm>
            <a:off x="1468740" y="1019175"/>
            <a:ext cx="10996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b="1" i="0" lang="en-US" sz="6400" u="none" cap="none" strike="noStrike">
                <a:solidFill>
                  <a:srgbClr val="0C1D4B"/>
                </a:solidFill>
                <a:latin typeface="Open Sans"/>
                <a:ea typeface="Open Sans"/>
                <a:cs typeface="Open Sans"/>
                <a:sym typeface="Open Sans"/>
              </a:rPr>
              <a:t>Datasets</a:t>
            </a:r>
            <a:endParaRPr b="0" i="0" sz="6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20"/>
          <p:cNvSpPr txBox="1"/>
          <p:nvPr/>
        </p:nvSpPr>
        <p:spPr>
          <a:xfrm>
            <a:off x="204982" y="9330032"/>
            <a:ext cx="17596686" cy="836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[10] S. Nah, T. H. Kim, and K. M. Lee, “Deep multi-scale convolutional neural network for dynamic scene deblurring,” in Proceedings of the IEEE conference on computer vision and pattern recognition (CVPR), pp. 3883–3891, 2017.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9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[11] S. Shen, J. Chen, Y. Liu, and X. Tao, “Human-aware motion deblurring,” in Proceedings of the IEEE International Conference on Computer Vision (ICCV), pp. 5572–5581, 2019.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9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[12] J. Rim, S. Kim, S. Lee, and S. J. Kim, “Real-world blur dataset for learning and benchmarking de- blurring algorithms,” in European Conference on Computer Vision (ECCV), pp. 184–201, Springer, 2020.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9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21"/>
          <p:cNvGrpSpPr/>
          <p:nvPr/>
        </p:nvGrpSpPr>
        <p:grpSpPr>
          <a:xfrm>
            <a:off x="-3127839" y="8932813"/>
            <a:ext cx="22035035" cy="3891235"/>
            <a:chOff x="0" y="-85725"/>
            <a:chExt cx="5803466" cy="1024852"/>
          </a:xfrm>
        </p:grpSpPr>
        <p:sp>
          <p:nvSpPr>
            <p:cNvPr id="225" name="Google Shape;225;p21"/>
            <p:cNvSpPr/>
            <p:nvPr/>
          </p:nvSpPr>
          <p:spPr>
            <a:xfrm>
              <a:off x="0" y="0"/>
              <a:ext cx="5803466" cy="939127"/>
            </a:xfrm>
            <a:custGeom>
              <a:rect b="b" l="l" r="r" t="t"/>
              <a:pathLst>
                <a:path extrusionOk="0" h="939127" w="5803466">
                  <a:moveTo>
                    <a:pt x="0" y="0"/>
                  </a:moveTo>
                  <a:lnTo>
                    <a:pt x="5803466" y="0"/>
                  </a:lnTo>
                  <a:lnTo>
                    <a:pt x="5803466" y="939127"/>
                  </a:lnTo>
                  <a:lnTo>
                    <a:pt x="0" y="939127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</p:sp>
        <p:sp>
          <p:nvSpPr>
            <p:cNvPr id="226" name="Google Shape;226;p21"/>
            <p:cNvSpPr txBox="1"/>
            <p:nvPr/>
          </p:nvSpPr>
          <p:spPr>
            <a:xfrm>
              <a:off x="0" y="-85725"/>
              <a:ext cx="5803466" cy="10248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7" name="Google Shape;227;p21"/>
          <p:cNvSpPr txBox="1"/>
          <p:nvPr/>
        </p:nvSpPr>
        <p:spPr>
          <a:xfrm>
            <a:off x="7889678" y="24778"/>
            <a:ext cx="3726948" cy="403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C1D4B"/>
                </a:solidFill>
                <a:latin typeface="Times"/>
                <a:ea typeface="Times"/>
                <a:cs typeface="Times"/>
                <a:sym typeface="Times"/>
              </a:rPr>
              <a:t>Experiments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1468740" y="1019175"/>
            <a:ext cx="10996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b="1" i="0" lang="en-US" sz="6400" u="none" cap="none" strike="noStrike">
                <a:solidFill>
                  <a:srgbClr val="0C1D4B"/>
                </a:solidFill>
                <a:latin typeface="Open Sans"/>
                <a:ea typeface="Open Sans"/>
                <a:cs typeface="Open Sans"/>
                <a:sym typeface="Open Sans"/>
              </a:rPr>
              <a:t>Evaluation Metrics</a:t>
            </a:r>
            <a:endParaRPr b="0" i="0" sz="6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29" name="Google Shape;229;p21"/>
          <p:cNvGrpSpPr/>
          <p:nvPr/>
        </p:nvGrpSpPr>
        <p:grpSpPr>
          <a:xfrm>
            <a:off x="5814253" y="2288808"/>
            <a:ext cx="1585222" cy="1942307"/>
            <a:chOff x="0" y="-85725"/>
            <a:chExt cx="417507" cy="511554"/>
          </a:xfrm>
        </p:grpSpPr>
        <p:sp>
          <p:nvSpPr>
            <p:cNvPr id="230" name="Google Shape;230;p21"/>
            <p:cNvSpPr/>
            <p:nvPr/>
          </p:nvSpPr>
          <p:spPr>
            <a:xfrm>
              <a:off x="0" y="0"/>
              <a:ext cx="417507" cy="425829"/>
            </a:xfrm>
            <a:custGeom>
              <a:rect b="b" l="l" r="r" t="t"/>
              <a:pathLst>
                <a:path extrusionOk="0" h="425829" w="417507">
                  <a:moveTo>
                    <a:pt x="83025" y="0"/>
                  </a:moveTo>
                  <a:lnTo>
                    <a:pt x="334482" y="0"/>
                  </a:lnTo>
                  <a:cubicBezTo>
                    <a:pt x="356502" y="0"/>
                    <a:pt x="377620" y="8747"/>
                    <a:pt x="393190" y="24317"/>
                  </a:cubicBezTo>
                  <a:cubicBezTo>
                    <a:pt x="408760" y="39888"/>
                    <a:pt x="417507" y="61005"/>
                    <a:pt x="417507" y="83025"/>
                  </a:cubicBezTo>
                  <a:lnTo>
                    <a:pt x="417507" y="342804"/>
                  </a:lnTo>
                  <a:cubicBezTo>
                    <a:pt x="417507" y="364824"/>
                    <a:pt x="408760" y="385941"/>
                    <a:pt x="393190" y="401512"/>
                  </a:cubicBezTo>
                  <a:cubicBezTo>
                    <a:pt x="377620" y="417082"/>
                    <a:pt x="356502" y="425829"/>
                    <a:pt x="334482" y="425829"/>
                  </a:cubicBezTo>
                  <a:lnTo>
                    <a:pt x="83025" y="425829"/>
                  </a:lnTo>
                  <a:cubicBezTo>
                    <a:pt x="61005" y="425829"/>
                    <a:pt x="39888" y="417082"/>
                    <a:pt x="24317" y="401512"/>
                  </a:cubicBezTo>
                  <a:cubicBezTo>
                    <a:pt x="8747" y="385941"/>
                    <a:pt x="0" y="364824"/>
                    <a:pt x="0" y="342804"/>
                  </a:cubicBezTo>
                  <a:lnTo>
                    <a:pt x="0" y="83025"/>
                  </a:lnTo>
                  <a:cubicBezTo>
                    <a:pt x="0" y="61005"/>
                    <a:pt x="8747" y="39888"/>
                    <a:pt x="24317" y="24317"/>
                  </a:cubicBezTo>
                  <a:cubicBezTo>
                    <a:pt x="39888" y="8747"/>
                    <a:pt x="61005" y="0"/>
                    <a:pt x="83025" y="0"/>
                  </a:cubicBezTo>
                  <a:close/>
                </a:path>
              </a:pathLst>
            </a:custGeom>
            <a:solidFill>
              <a:srgbClr val="009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1"/>
            <p:cNvSpPr txBox="1"/>
            <p:nvPr/>
          </p:nvSpPr>
          <p:spPr>
            <a:xfrm>
              <a:off x="0" y="-85725"/>
              <a:ext cx="417507" cy="511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" name="Google Shape;232;p21"/>
          <p:cNvGrpSpPr/>
          <p:nvPr/>
        </p:nvGrpSpPr>
        <p:grpSpPr>
          <a:xfrm>
            <a:off x="7399475" y="2288808"/>
            <a:ext cx="4792923" cy="1942307"/>
            <a:chOff x="0" y="-85725"/>
            <a:chExt cx="1262334" cy="511554"/>
          </a:xfrm>
        </p:grpSpPr>
        <p:sp>
          <p:nvSpPr>
            <p:cNvPr id="233" name="Google Shape;233;p21"/>
            <p:cNvSpPr/>
            <p:nvPr/>
          </p:nvSpPr>
          <p:spPr>
            <a:xfrm>
              <a:off x="0" y="0"/>
              <a:ext cx="1262334" cy="425829"/>
            </a:xfrm>
            <a:custGeom>
              <a:rect b="b" l="l" r="r" t="t"/>
              <a:pathLst>
                <a:path extrusionOk="0" h="425829" w="1262334">
                  <a:moveTo>
                    <a:pt x="27460" y="0"/>
                  </a:moveTo>
                  <a:lnTo>
                    <a:pt x="1234874" y="0"/>
                  </a:lnTo>
                  <a:cubicBezTo>
                    <a:pt x="1242157" y="0"/>
                    <a:pt x="1249141" y="2893"/>
                    <a:pt x="1254291" y="8043"/>
                  </a:cubicBezTo>
                  <a:cubicBezTo>
                    <a:pt x="1259441" y="13192"/>
                    <a:pt x="1262334" y="20177"/>
                    <a:pt x="1262334" y="27460"/>
                  </a:cubicBezTo>
                  <a:lnTo>
                    <a:pt x="1262334" y="398369"/>
                  </a:lnTo>
                  <a:cubicBezTo>
                    <a:pt x="1262334" y="413535"/>
                    <a:pt x="1250039" y="425829"/>
                    <a:pt x="1234874" y="425829"/>
                  </a:cubicBezTo>
                  <a:lnTo>
                    <a:pt x="27460" y="425829"/>
                  </a:lnTo>
                  <a:cubicBezTo>
                    <a:pt x="12294" y="425829"/>
                    <a:pt x="0" y="413535"/>
                    <a:pt x="0" y="398369"/>
                  </a:cubicBezTo>
                  <a:lnTo>
                    <a:pt x="0" y="27460"/>
                  </a:lnTo>
                  <a:cubicBezTo>
                    <a:pt x="0" y="12294"/>
                    <a:pt x="12294" y="0"/>
                    <a:pt x="2746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1"/>
            <p:cNvSpPr txBox="1"/>
            <p:nvPr/>
          </p:nvSpPr>
          <p:spPr>
            <a:xfrm>
              <a:off x="0" y="-85725"/>
              <a:ext cx="1262334" cy="511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5" name="Google Shape;235;p21"/>
          <p:cNvGrpSpPr/>
          <p:nvPr/>
        </p:nvGrpSpPr>
        <p:grpSpPr>
          <a:xfrm>
            <a:off x="5814253" y="4808488"/>
            <a:ext cx="1585222" cy="1942307"/>
            <a:chOff x="0" y="-85725"/>
            <a:chExt cx="417507" cy="511554"/>
          </a:xfrm>
        </p:grpSpPr>
        <p:sp>
          <p:nvSpPr>
            <p:cNvPr id="236" name="Google Shape;236;p21"/>
            <p:cNvSpPr/>
            <p:nvPr/>
          </p:nvSpPr>
          <p:spPr>
            <a:xfrm>
              <a:off x="0" y="0"/>
              <a:ext cx="417507" cy="425829"/>
            </a:xfrm>
            <a:custGeom>
              <a:rect b="b" l="l" r="r" t="t"/>
              <a:pathLst>
                <a:path extrusionOk="0" h="425829" w="417507">
                  <a:moveTo>
                    <a:pt x="83025" y="0"/>
                  </a:moveTo>
                  <a:lnTo>
                    <a:pt x="334482" y="0"/>
                  </a:lnTo>
                  <a:cubicBezTo>
                    <a:pt x="356502" y="0"/>
                    <a:pt x="377620" y="8747"/>
                    <a:pt x="393190" y="24317"/>
                  </a:cubicBezTo>
                  <a:cubicBezTo>
                    <a:pt x="408760" y="39888"/>
                    <a:pt x="417507" y="61005"/>
                    <a:pt x="417507" y="83025"/>
                  </a:cubicBezTo>
                  <a:lnTo>
                    <a:pt x="417507" y="342804"/>
                  </a:lnTo>
                  <a:cubicBezTo>
                    <a:pt x="417507" y="364824"/>
                    <a:pt x="408760" y="385941"/>
                    <a:pt x="393190" y="401512"/>
                  </a:cubicBezTo>
                  <a:cubicBezTo>
                    <a:pt x="377620" y="417082"/>
                    <a:pt x="356502" y="425829"/>
                    <a:pt x="334482" y="425829"/>
                  </a:cubicBezTo>
                  <a:lnTo>
                    <a:pt x="83025" y="425829"/>
                  </a:lnTo>
                  <a:cubicBezTo>
                    <a:pt x="61005" y="425829"/>
                    <a:pt x="39888" y="417082"/>
                    <a:pt x="24317" y="401512"/>
                  </a:cubicBezTo>
                  <a:cubicBezTo>
                    <a:pt x="8747" y="385941"/>
                    <a:pt x="0" y="364824"/>
                    <a:pt x="0" y="342804"/>
                  </a:cubicBezTo>
                  <a:lnTo>
                    <a:pt x="0" y="83025"/>
                  </a:lnTo>
                  <a:cubicBezTo>
                    <a:pt x="0" y="61005"/>
                    <a:pt x="8747" y="39888"/>
                    <a:pt x="24317" y="24317"/>
                  </a:cubicBezTo>
                  <a:cubicBezTo>
                    <a:pt x="39888" y="8747"/>
                    <a:pt x="61005" y="0"/>
                    <a:pt x="83025" y="0"/>
                  </a:cubicBezTo>
                  <a:close/>
                </a:path>
              </a:pathLst>
            </a:custGeom>
            <a:solidFill>
              <a:srgbClr val="009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1"/>
            <p:cNvSpPr txBox="1"/>
            <p:nvPr/>
          </p:nvSpPr>
          <p:spPr>
            <a:xfrm>
              <a:off x="0" y="-85725"/>
              <a:ext cx="417507" cy="511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21"/>
          <p:cNvGrpSpPr/>
          <p:nvPr/>
        </p:nvGrpSpPr>
        <p:grpSpPr>
          <a:xfrm>
            <a:off x="7399475" y="4808488"/>
            <a:ext cx="4792923" cy="1942307"/>
            <a:chOff x="0" y="-85725"/>
            <a:chExt cx="1262334" cy="511554"/>
          </a:xfrm>
        </p:grpSpPr>
        <p:sp>
          <p:nvSpPr>
            <p:cNvPr id="239" name="Google Shape;239;p21"/>
            <p:cNvSpPr/>
            <p:nvPr/>
          </p:nvSpPr>
          <p:spPr>
            <a:xfrm>
              <a:off x="0" y="0"/>
              <a:ext cx="1262334" cy="425829"/>
            </a:xfrm>
            <a:custGeom>
              <a:rect b="b" l="l" r="r" t="t"/>
              <a:pathLst>
                <a:path extrusionOk="0" h="425829" w="1262334">
                  <a:moveTo>
                    <a:pt x="27460" y="0"/>
                  </a:moveTo>
                  <a:lnTo>
                    <a:pt x="1234874" y="0"/>
                  </a:lnTo>
                  <a:cubicBezTo>
                    <a:pt x="1242157" y="0"/>
                    <a:pt x="1249141" y="2893"/>
                    <a:pt x="1254291" y="8043"/>
                  </a:cubicBezTo>
                  <a:cubicBezTo>
                    <a:pt x="1259441" y="13192"/>
                    <a:pt x="1262334" y="20177"/>
                    <a:pt x="1262334" y="27460"/>
                  </a:cubicBezTo>
                  <a:lnTo>
                    <a:pt x="1262334" y="398369"/>
                  </a:lnTo>
                  <a:cubicBezTo>
                    <a:pt x="1262334" y="413535"/>
                    <a:pt x="1250039" y="425829"/>
                    <a:pt x="1234874" y="425829"/>
                  </a:cubicBezTo>
                  <a:lnTo>
                    <a:pt x="27460" y="425829"/>
                  </a:lnTo>
                  <a:cubicBezTo>
                    <a:pt x="12294" y="425829"/>
                    <a:pt x="0" y="413535"/>
                    <a:pt x="0" y="398369"/>
                  </a:cubicBezTo>
                  <a:lnTo>
                    <a:pt x="0" y="27460"/>
                  </a:lnTo>
                  <a:cubicBezTo>
                    <a:pt x="0" y="12294"/>
                    <a:pt x="12294" y="0"/>
                    <a:pt x="2746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1"/>
            <p:cNvSpPr txBox="1"/>
            <p:nvPr/>
          </p:nvSpPr>
          <p:spPr>
            <a:xfrm>
              <a:off x="0" y="-85725"/>
              <a:ext cx="1262334" cy="511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21"/>
          <p:cNvSpPr txBox="1"/>
          <p:nvPr/>
        </p:nvSpPr>
        <p:spPr>
          <a:xfrm>
            <a:off x="5814253" y="3177912"/>
            <a:ext cx="1585222" cy="403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PSNR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1"/>
          <p:cNvSpPr txBox="1"/>
          <p:nvPr/>
        </p:nvSpPr>
        <p:spPr>
          <a:xfrm>
            <a:off x="6262401" y="5697592"/>
            <a:ext cx="688925" cy="403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SSIM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1"/>
          <p:cNvSpPr txBox="1"/>
          <p:nvPr/>
        </p:nvSpPr>
        <p:spPr>
          <a:xfrm>
            <a:off x="8269406" y="3177912"/>
            <a:ext cx="3053060" cy="403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Peak Signal-to-Noise Ratio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1"/>
          <p:cNvSpPr txBox="1"/>
          <p:nvPr/>
        </p:nvSpPr>
        <p:spPr>
          <a:xfrm>
            <a:off x="8641774" y="5697592"/>
            <a:ext cx="2308324" cy="403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Structural Similarity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