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18" r:id="rId2"/>
    <p:sldId id="321" r:id="rId3"/>
    <p:sldId id="285" r:id="rId4"/>
    <p:sldId id="301" r:id="rId5"/>
    <p:sldId id="286" r:id="rId6"/>
    <p:sldId id="259" r:id="rId7"/>
    <p:sldId id="299" r:id="rId8"/>
    <p:sldId id="300" r:id="rId9"/>
    <p:sldId id="322" r:id="rId10"/>
    <p:sldId id="282" r:id="rId11"/>
    <p:sldId id="263" r:id="rId12"/>
    <p:sldId id="302" r:id="rId13"/>
    <p:sldId id="311" r:id="rId14"/>
    <p:sldId id="264" r:id="rId15"/>
    <p:sldId id="313" r:id="rId16"/>
    <p:sldId id="310" r:id="rId17"/>
    <p:sldId id="316" r:id="rId18"/>
    <p:sldId id="317" r:id="rId19"/>
    <p:sldId id="314" r:id="rId20"/>
    <p:sldId id="289" r:id="rId21"/>
    <p:sldId id="304" r:id="rId22"/>
    <p:sldId id="323" r:id="rId23"/>
    <p:sldId id="291" r:id="rId24"/>
    <p:sldId id="290" r:id="rId25"/>
    <p:sldId id="292" r:id="rId26"/>
    <p:sldId id="326" r:id="rId27"/>
    <p:sldId id="324" r:id="rId28"/>
    <p:sldId id="307" r:id="rId29"/>
    <p:sldId id="295" r:id="rId30"/>
    <p:sldId id="294" r:id="rId31"/>
    <p:sldId id="297" r:id="rId32"/>
    <p:sldId id="275" r:id="rId33"/>
    <p:sldId id="312" r:id="rId34"/>
    <p:sldId id="268" r:id="rId35"/>
    <p:sldId id="325" r:id="rId36"/>
    <p:sldId id="308" r:id="rId37"/>
    <p:sldId id="270" r:id="rId38"/>
    <p:sldId id="315" r:id="rId39"/>
    <p:sldId id="309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D1A68CBA-A69F-44AB-A84F-47B2EF752C47}">
          <p14:sldIdLst>
            <p14:sldId id="318"/>
          </p14:sldIdLst>
        </p14:section>
        <p14:section name="이벤트 소싱" id="{1ADB863F-7C94-40BB-A645-31FD233A67B5}">
          <p14:sldIdLst>
            <p14:sldId id="321"/>
            <p14:sldId id="285"/>
            <p14:sldId id="301"/>
            <p14:sldId id="286"/>
            <p14:sldId id="259"/>
            <p14:sldId id="299"/>
            <p14:sldId id="300"/>
          </p14:sldIdLst>
        </p14:section>
        <p14:section name="데이터 영속" id="{87BC9F55-6C15-4897-8778-7DFBE798A474}">
          <p14:sldIdLst>
            <p14:sldId id="322"/>
            <p14:sldId id="282"/>
            <p14:sldId id="263"/>
            <p14:sldId id="302"/>
            <p14:sldId id="311"/>
            <p14:sldId id="264"/>
            <p14:sldId id="313"/>
            <p14:sldId id="310"/>
            <p14:sldId id="316"/>
            <p14:sldId id="317"/>
            <p14:sldId id="314"/>
            <p14:sldId id="289"/>
            <p14:sldId id="304"/>
          </p14:sldIdLst>
        </p14:section>
        <p14:section name="메시징" id="{326046D8-DB7F-4E93-A926-41D4EB58B2E0}">
          <p14:sldIdLst>
            <p14:sldId id="323"/>
            <p14:sldId id="291"/>
            <p14:sldId id="290"/>
            <p14:sldId id="292"/>
            <p14:sldId id="326"/>
          </p14:sldIdLst>
        </p14:section>
        <p14:section name="CQRS" id="{987AF4C9-7C06-44F0-A3D2-C095FD840C2D}">
          <p14:sldIdLst>
            <p14:sldId id="324"/>
            <p14:sldId id="307"/>
            <p14:sldId id="295"/>
            <p14:sldId id="294"/>
            <p14:sldId id="297"/>
            <p14:sldId id="275"/>
            <p14:sldId id="312"/>
            <p14:sldId id="268"/>
          </p14:sldIdLst>
        </p14:section>
        <p14:section name="고려사항" id="{7E90697B-1BC9-4647-B135-F83CDA804222}">
          <p14:sldIdLst>
            <p14:sldId id="325"/>
            <p14:sldId id="308"/>
            <p14:sldId id="270"/>
            <p14:sldId id="315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45" autoAdjust="0"/>
    <p:restoredTop sz="73074" autoAdjust="0"/>
  </p:normalViewPr>
  <p:slideViewPr>
    <p:cSldViewPr snapToGrid="0">
      <p:cViewPr varScale="1">
        <p:scale>
          <a:sx n="65" d="100"/>
          <a:sy n="65" d="100"/>
        </p:scale>
        <p:origin x="843" y="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AC2F7-4826-4C84-9F07-AFC26AEF937F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6D7AF-DC10-4C45-9233-E6EB3DA65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82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6D7AF-DC10-4C45-9233-E6EB3DA650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206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6D7AF-DC10-4C45-9233-E6EB3DA6509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561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6D7AF-DC10-4C45-9233-E6EB3DA6509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743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6D7AF-DC10-4C45-9233-E6EB3DA6509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670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6D7AF-DC10-4C45-9233-E6EB3DA6509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45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6D7AF-DC10-4C45-9233-E6EB3DA6509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705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6D7AF-DC10-4C45-9233-E6EB3DA6509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640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6D7AF-DC10-4C45-9233-E6EB3DA6509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723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6D7AF-DC10-4C45-9233-E6EB3DA6509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837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6D7AF-DC10-4C45-9233-E6EB3DA6509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165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6D7AF-DC10-4C45-9233-E6EB3DA6509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875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6D7AF-DC10-4C45-9233-E6EB3DA650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7263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6D7AF-DC10-4C45-9233-E6EB3DA6509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2339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6D7AF-DC10-4C45-9233-E6EB3DA6509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1805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6D7AF-DC10-4C45-9233-E6EB3DA6509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5106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6D7AF-DC10-4C45-9233-E6EB3DA6509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1223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6D7AF-DC10-4C45-9233-E6EB3DA6509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2903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6D7AF-DC10-4C45-9233-E6EB3DA6509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5142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6D7AF-DC10-4C45-9233-E6EB3DA6509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2007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6D7AF-DC10-4C45-9233-E6EB3DA6509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0152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6D7AF-DC10-4C45-9233-E6EB3DA6509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7837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6D7AF-DC10-4C45-9233-E6EB3DA6509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478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6D7AF-DC10-4C45-9233-E6EB3DA650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3147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6D7AF-DC10-4C45-9233-E6EB3DA6509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1459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6D7AF-DC10-4C45-9233-E6EB3DA6509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2452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6D7AF-DC10-4C45-9233-E6EB3DA6509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495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6D7AF-DC10-4C45-9233-E6EB3DA6509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605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6D7AF-DC10-4C45-9233-E6EB3DA6509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158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6D7AF-DC10-4C45-9233-E6EB3DA650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024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6D7AF-DC10-4C45-9233-E6EB3DA650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203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6D7AF-DC10-4C45-9233-E6EB3DA6509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468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6D7AF-DC10-4C45-9233-E6EB3DA6509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386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6D7AF-DC10-4C45-9233-E6EB3DA6509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161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6D7AF-DC10-4C45-9233-E6EB3DA6509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864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DB-6137-4400-9CAA-318B10BB0D7A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14B0-0A1E-4E02-81C6-37CAB8AE9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2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DB-6137-4400-9CAA-318B10BB0D7A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14B0-0A1E-4E02-81C6-37CAB8AE9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4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DB-6137-4400-9CAA-318B10BB0D7A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14B0-0A1E-4E02-81C6-37CAB8AE9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311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DB-6137-4400-9CAA-318B10BB0D7A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14B0-0A1E-4E02-81C6-37CAB8AE9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1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DB-6137-4400-9CAA-318B10BB0D7A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14B0-0A1E-4E02-81C6-37CAB8AE9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14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DB-6137-4400-9CAA-318B10BB0D7A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14B0-0A1E-4E02-81C6-37CAB8AE9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52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DB-6137-4400-9CAA-318B10BB0D7A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14B0-0A1E-4E02-81C6-37CAB8AE9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23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DB-6137-4400-9CAA-318B10BB0D7A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14B0-0A1E-4E02-81C6-37CAB8AE9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00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DB-6137-4400-9CAA-318B10BB0D7A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14B0-0A1E-4E02-81C6-37CAB8AE9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38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DB-6137-4400-9CAA-318B10BB0D7A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14B0-0A1E-4E02-81C6-37CAB8AE9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28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BFDB-6137-4400-9CAA-318B10BB0D7A}" type="datetimeFigureOut">
              <a:rPr lang="ko-KR" altLang="en-US" smtClean="0"/>
              <a:t>2017-04-23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14B0-0A1E-4E02-81C6-37CAB8AE9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08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바탕" panose="02030600000101010101" pitchFamily="18" charset="-127"/>
                <a:cs typeface="Calibri" panose="020F0502020204030204" pitchFamily="34" charset="0"/>
              </a:defRPr>
            </a:lvl1pPr>
          </a:lstStyle>
          <a:p>
            <a:fld id="{248ABFDB-6137-4400-9CAA-318B10BB0D7A}" type="datetimeFigureOut">
              <a:rPr lang="ko-KR" altLang="en-US" smtClean="0"/>
              <a:pPr/>
              <a:t>2017-04-23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바탕" panose="02030600000101010101" pitchFamily="18" charset="-127"/>
                <a:cs typeface="Calibri" panose="020F050202020403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바탕" panose="02030600000101010101" pitchFamily="18" charset="-127"/>
                <a:cs typeface="Calibri" panose="020F0502020204030204" pitchFamily="34" charset="0"/>
              </a:defRPr>
            </a:lvl1pPr>
          </a:lstStyle>
          <a:p>
            <a:fld id="{094E14B0-0A1E-4E02-81C6-37CAB8AE99E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57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Calibri" panose="020F0502020204030204" pitchFamily="34" charset="0"/>
          <a:ea typeface="바탕" panose="02030600000101010101" pitchFamily="18" charset="-127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alibri" panose="020F0502020204030204" pitchFamily="34" charset="0"/>
          <a:ea typeface="바탕" panose="02030600000101010101" pitchFamily="18" charset="-127"/>
          <a:cs typeface="Calibri" panose="020F050202020403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바탕" panose="02030600000101010101" pitchFamily="18" charset="-127"/>
          <a:cs typeface="Calibri" panose="020F050202020403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" panose="020F0502020204030204" pitchFamily="34" charset="0"/>
          <a:ea typeface="바탕" panose="02030600000101010101" pitchFamily="18" charset="-127"/>
          <a:cs typeface="Calibri" panose="020F050202020403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바탕" panose="02030600000101010101" pitchFamily="18" charset="-127"/>
          <a:cs typeface="Calibri" panose="020F050202020403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바탕" panose="02030600000101010101" pitchFamily="18" charset="-127"/>
          <a:cs typeface="Calibri" panose="020F050202020403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4800" dirty="0"/>
              <a:t>이벤트 소싱</a:t>
            </a:r>
            <a:r>
              <a:rPr lang="en-US" altLang="ko-KR" sz="4800" dirty="0"/>
              <a:t>(Event Sourcing) </a:t>
            </a:r>
            <a:r>
              <a:rPr lang="ko-KR" altLang="en-US" sz="4800" dirty="0"/>
              <a:t>소개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ko-KR" altLang="en-US" dirty="0" err="1"/>
              <a:t>이규원</a:t>
            </a:r>
            <a:endParaRPr lang="en-US" altLang="ko-KR" dirty="0"/>
          </a:p>
          <a:p>
            <a:pPr algn="r"/>
            <a:r>
              <a:rPr lang="en-US" altLang="ko-KR" u="sng" dirty="0">
                <a:solidFill>
                  <a:schemeClr val="accent1"/>
                </a:solidFill>
              </a:rPr>
              <a:t>gyuwon@live.com</a:t>
            </a:r>
          </a:p>
          <a:p>
            <a:pPr algn="r"/>
            <a:r>
              <a:rPr lang="en-US" altLang="ko-KR" u="sng" dirty="0">
                <a:solidFill>
                  <a:schemeClr val="accent1"/>
                </a:solidFill>
              </a:rPr>
              <a:t>www.facebook.com/gyuwon.yi</a:t>
            </a:r>
          </a:p>
          <a:p>
            <a:pPr algn="r"/>
            <a:r>
              <a:rPr lang="en-US" altLang="ko-KR" u="sng" dirty="0">
                <a:solidFill>
                  <a:schemeClr val="accent1"/>
                </a:solidFill>
              </a:rPr>
              <a:t>justhackem.wordpress.com</a:t>
            </a:r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125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원통형 8"/>
          <p:cNvSpPr/>
          <p:nvPr/>
        </p:nvSpPr>
        <p:spPr>
          <a:xfrm>
            <a:off x="2496000" y="927000"/>
            <a:ext cx="7200000" cy="50400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Event Store</a:t>
            </a:r>
            <a:endParaRPr lang="ko-KR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93861" y="5266406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ko-KR" alt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원통형 2"/>
          <p:cNvSpPr/>
          <p:nvPr/>
        </p:nvSpPr>
        <p:spPr>
          <a:xfrm rot="5400000">
            <a:off x="6307680" y="1981260"/>
            <a:ext cx="720000" cy="25200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Event Stream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원통형 4"/>
          <p:cNvSpPr/>
          <p:nvPr/>
        </p:nvSpPr>
        <p:spPr>
          <a:xfrm rot="5400000">
            <a:off x="6847680" y="2273833"/>
            <a:ext cx="720000" cy="36000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Event Stream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원통형 6"/>
          <p:cNvSpPr/>
          <p:nvPr/>
        </p:nvSpPr>
        <p:spPr>
          <a:xfrm rot="5400000">
            <a:off x="6577680" y="3376406"/>
            <a:ext cx="720000" cy="30600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Event Stream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화살표: 오각형 1"/>
          <p:cNvSpPr/>
          <p:nvPr/>
        </p:nvSpPr>
        <p:spPr>
          <a:xfrm>
            <a:off x="3184320" y="2971260"/>
            <a:ext cx="1798320" cy="540000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Object Id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직선 연결선 5"/>
          <p:cNvCxnSpPr>
            <a:cxnSpLocks/>
            <a:stCxn id="2" idx="3"/>
            <a:endCxn id="3" idx="3"/>
          </p:cNvCxnSpPr>
          <p:nvPr/>
        </p:nvCxnSpPr>
        <p:spPr>
          <a:xfrm>
            <a:off x="4982640" y="3241260"/>
            <a:ext cx="4250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화살표: 오각형 10"/>
          <p:cNvSpPr/>
          <p:nvPr/>
        </p:nvSpPr>
        <p:spPr>
          <a:xfrm>
            <a:off x="3184320" y="3803833"/>
            <a:ext cx="1798320" cy="540000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Object Id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직선 연결선 11"/>
          <p:cNvCxnSpPr>
            <a:cxnSpLocks/>
            <a:stCxn id="11" idx="3"/>
            <a:endCxn id="5" idx="3"/>
          </p:cNvCxnSpPr>
          <p:nvPr/>
        </p:nvCxnSpPr>
        <p:spPr>
          <a:xfrm>
            <a:off x="4982640" y="4073833"/>
            <a:ext cx="4250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화살표: 오각형 14"/>
          <p:cNvSpPr/>
          <p:nvPr/>
        </p:nvSpPr>
        <p:spPr>
          <a:xfrm>
            <a:off x="3184320" y="4636405"/>
            <a:ext cx="1798320" cy="540000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Object Id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직선 연결선 15"/>
          <p:cNvCxnSpPr>
            <a:cxnSpLocks/>
            <a:stCxn id="15" idx="3"/>
            <a:endCxn id="7" idx="3"/>
          </p:cNvCxnSpPr>
          <p:nvPr/>
        </p:nvCxnSpPr>
        <p:spPr>
          <a:xfrm>
            <a:off x="4982640" y="4906405"/>
            <a:ext cx="425040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907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592161" y="1468005"/>
            <a:ext cx="3614877" cy="39219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ctr"/>
            <a:r>
              <a:rPr lang="en-US" altLang="ko-KR" sz="2800" b="1" dirty="0">
                <a:latin typeface="Calibri" panose="020F0502020204030204" pitchFamily="34" charset="0"/>
                <a:cs typeface="Calibri" panose="020F0502020204030204" pitchFamily="34" charset="0"/>
              </a:rPr>
              <a:t>Domain Object</a:t>
            </a:r>
            <a:endParaRPr lang="ko-KR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다이아몬드 3"/>
          <p:cNvSpPr/>
          <p:nvPr/>
        </p:nvSpPr>
        <p:spPr>
          <a:xfrm>
            <a:off x="4140793" y="2651716"/>
            <a:ext cx="2520000" cy="90000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Is valid?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40793" y="4129996"/>
            <a:ext cx="2520000" cy="90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Raise event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직선 화살표 연결선 6"/>
          <p:cNvCxnSpPr>
            <a:cxnSpLocks/>
            <a:endCxn id="4" idx="1"/>
          </p:cNvCxnSpPr>
          <p:nvPr/>
        </p:nvCxnSpPr>
        <p:spPr>
          <a:xfrm flipV="1">
            <a:off x="1980793" y="3101716"/>
            <a:ext cx="2160000" cy="204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cxnSpLocks/>
            <a:stCxn id="5" idx="3"/>
            <a:endCxn id="28" idx="2"/>
          </p:cNvCxnSpPr>
          <p:nvPr/>
        </p:nvCxnSpPr>
        <p:spPr>
          <a:xfrm>
            <a:off x="6660793" y="4579996"/>
            <a:ext cx="1930414" cy="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cxnSpLocks/>
            <a:stCxn id="4" idx="2"/>
          </p:cNvCxnSpPr>
          <p:nvPr/>
        </p:nvCxnSpPr>
        <p:spPr>
          <a:xfrm>
            <a:off x="5400793" y="3551716"/>
            <a:ext cx="0" cy="57828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96238" y="2632814"/>
            <a:ext cx="1495923" cy="4616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Command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05015" y="3500884"/>
            <a:ext cx="599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  <a:endParaRPr lang="ko-KR" alt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36817" y="3098968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endParaRPr lang="ko-KR" alt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65689" y="4579996"/>
            <a:ext cx="895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Event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원통형 27"/>
          <p:cNvSpPr/>
          <p:nvPr/>
        </p:nvSpPr>
        <p:spPr>
          <a:xfrm>
            <a:off x="8591207" y="3769996"/>
            <a:ext cx="1620000" cy="16200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Event Store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80789" y="2635807"/>
            <a:ext cx="823687" cy="4616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" name="직선 화살표 연결선 22"/>
          <p:cNvCxnSpPr>
            <a:cxnSpLocks/>
            <a:stCxn id="4" idx="3"/>
          </p:cNvCxnSpPr>
          <p:nvPr/>
        </p:nvCxnSpPr>
        <p:spPr>
          <a:xfrm>
            <a:off x="6660793" y="3101716"/>
            <a:ext cx="1930414" cy="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562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43682" y="2294779"/>
                <a:ext cx="8504636" cy="226844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  <m:t>𝑆𝑡𝑎𝑡𝑒</m:t>
                          </m:r>
                        </m:e>
                        <m:sub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5400" b="0" i="1" smtClean="0">
                          <a:latin typeface="Cambria Math" panose="02040503050406030204" pitchFamily="18" charset="0"/>
                        </a:rPr>
                        <m:t>𝑆𝑒𝑒𝑑</m:t>
                      </m:r>
                      <m:r>
                        <a:rPr lang="en-US" altLang="ko-KR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5400" b="0" i="1" smtClean="0">
                                  <a:latin typeface="Cambria Math" panose="02040503050406030204" pitchFamily="18" charset="0"/>
                                </a:rPr>
                                <m:t>𝐸𝑣𝑒𝑛𝑡</m:t>
                              </m:r>
                            </m:e>
                            <m:sub>
                              <m:r>
                                <a:rPr lang="en-US" altLang="ko-KR" sz="5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5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682" y="2294779"/>
                <a:ext cx="8504636" cy="22684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079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104273" y="1948086"/>
            <a:ext cx="1619354" cy="4616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Commands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23627" y="932095"/>
            <a:ext cx="8556489" cy="26467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ctr"/>
            <a:r>
              <a:rPr lang="en-US" altLang="ko-KR" sz="2800" b="1" dirty="0">
                <a:latin typeface="Calibri" panose="020F0502020204030204" pitchFamily="34" charset="0"/>
                <a:cs typeface="Calibri" panose="020F0502020204030204" pitchFamily="34" charset="0"/>
              </a:rPr>
              <a:t>Domain Object</a:t>
            </a:r>
            <a:endParaRPr lang="ko-KR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71885" y="1959751"/>
            <a:ext cx="1800000" cy="90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Command Processor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101874" y="1959752"/>
            <a:ext cx="1800000" cy="90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Event Handler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131863" y="1959751"/>
            <a:ext cx="1800000" cy="90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원통형 5"/>
          <p:cNvSpPr/>
          <p:nvPr/>
        </p:nvSpPr>
        <p:spPr>
          <a:xfrm>
            <a:off x="6101871" y="4305906"/>
            <a:ext cx="1800000" cy="16200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Event Store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직선 화살표 연결선 6"/>
          <p:cNvCxnSpPr>
            <a:cxnSpLocks/>
            <a:stCxn id="3" idx="3"/>
            <a:endCxn id="4" idx="1"/>
          </p:cNvCxnSpPr>
          <p:nvPr/>
        </p:nvCxnSpPr>
        <p:spPr>
          <a:xfrm>
            <a:off x="4871885" y="2409751"/>
            <a:ext cx="1229989" cy="1"/>
          </a:xfrm>
          <a:prstGeom prst="straightConnector1">
            <a:avLst/>
          </a:prstGeom>
          <a:ln w="38100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  <a:stCxn id="3" idx="3"/>
            <a:endCxn id="6" idx="2"/>
          </p:cNvCxnSpPr>
          <p:nvPr/>
        </p:nvCxnSpPr>
        <p:spPr>
          <a:xfrm>
            <a:off x="4871885" y="2409751"/>
            <a:ext cx="1229986" cy="2706155"/>
          </a:xfrm>
          <a:prstGeom prst="bent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  <a:stCxn id="6" idx="1"/>
            <a:endCxn id="4" idx="2"/>
          </p:cNvCxnSpPr>
          <p:nvPr/>
        </p:nvCxnSpPr>
        <p:spPr>
          <a:xfrm flipV="1">
            <a:off x="7001871" y="2859752"/>
            <a:ext cx="3" cy="1446154"/>
          </a:xfrm>
          <a:prstGeom prst="straightConnector1">
            <a:avLst/>
          </a:prstGeom>
          <a:ln w="38100">
            <a:solidFill>
              <a:srgbClr val="002060"/>
            </a:solidFill>
            <a:prstDash val="sys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77411" y="1942254"/>
            <a:ext cx="1018933" cy="4616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Events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직선 화살표 연결선 15"/>
          <p:cNvCxnSpPr>
            <a:cxnSpLocks/>
            <a:endCxn id="3" idx="1"/>
          </p:cNvCxnSpPr>
          <p:nvPr/>
        </p:nvCxnSpPr>
        <p:spPr>
          <a:xfrm>
            <a:off x="911885" y="2409751"/>
            <a:ext cx="2160000" cy="0"/>
          </a:xfrm>
          <a:prstGeom prst="straightConnector1">
            <a:avLst/>
          </a:prstGeom>
          <a:ln w="38100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cxnSpLocks/>
          </p:cNvCxnSpPr>
          <p:nvPr/>
        </p:nvCxnSpPr>
        <p:spPr>
          <a:xfrm>
            <a:off x="7901872" y="2247237"/>
            <a:ext cx="1229989" cy="1"/>
          </a:xfrm>
          <a:prstGeom prst="straightConnector1">
            <a:avLst/>
          </a:prstGeom>
          <a:ln w="38100">
            <a:solidFill>
              <a:srgbClr val="00206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cxnSpLocks/>
          </p:cNvCxnSpPr>
          <p:nvPr/>
        </p:nvCxnSpPr>
        <p:spPr>
          <a:xfrm>
            <a:off x="7901872" y="2572263"/>
            <a:ext cx="1229989" cy="1"/>
          </a:xfrm>
          <a:prstGeom prst="straightConnector1">
            <a:avLst/>
          </a:prstGeom>
          <a:ln w="38100">
            <a:solidFill>
              <a:srgbClr val="002060"/>
            </a:solidFill>
            <a:prstDash val="sys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571516" y="5115906"/>
            <a:ext cx="1530355" cy="4616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altLang="ko-KR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&lt;&lt; Save &gt;&gt;</a:t>
            </a:r>
            <a:endParaRPr lang="ko-KR" alt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01871" y="3844241"/>
            <a:ext cx="1912704" cy="4616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altLang="ko-KR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&lt;&lt; Restore &gt;&gt;</a:t>
            </a:r>
            <a:endParaRPr lang="ko-KR" alt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01871" y="3125104"/>
            <a:ext cx="1197783" cy="461665"/>
          </a:xfrm>
          <a:prstGeom prst="rect">
            <a:avLst/>
          </a:prstGeom>
          <a:noFill/>
        </p:spPr>
        <p:txBody>
          <a:bodyPr wrap="none" lIns="180000" rIns="180000" rtlCol="0" anchor="ctr">
            <a:spAutoFit/>
          </a:bodyPr>
          <a:lstStyle/>
          <a:p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Events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03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3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6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1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4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3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33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36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39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42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4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9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2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8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4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7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0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3" grpId="0" animBg="1"/>
      <p:bldP spid="3" grpId="1" animBg="1"/>
      <p:bldP spid="28" grpId="0"/>
      <p:bldP spid="28" grpId="1"/>
      <p:bldP spid="43" grpId="0"/>
      <p:bldP spid="43" grpId="1"/>
      <p:bldP spid="44" grpId="0"/>
      <p:bldP spid="44" grpId="1"/>
      <p:bldP spid="23" grpId="0"/>
      <p:bldP spid="2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027825"/>
              </p:ext>
            </p:extLst>
          </p:nvPr>
        </p:nvGraphicFramePr>
        <p:xfrm>
          <a:off x="1445491" y="2337480"/>
          <a:ext cx="9301018" cy="218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747">
                  <a:extLst>
                    <a:ext uri="{9D8B030D-6E8A-4147-A177-3AD203B41FA5}">
                      <a16:colId xmlns:a16="http://schemas.microsoft.com/office/drawing/2014/main" val="1377089553"/>
                    </a:ext>
                  </a:extLst>
                </a:gridCol>
                <a:gridCol w="4642271">
                  <a:extLst>
                    <a:ext uri="{9D8B030D-6E8A-4147-A177-3AD203B41FA5}">
                      <a16:colId xmlns:a16="http://schemas.microsoft.com/office/drawing/2014/main" val="7223181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</a:t>
                      </a:r>
                      <a:endParaRPr lang="ko-KR" altLang="en-US" sz="3200" b="1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0" marR="180000" marT="180000" marB="180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  <a:endParaRPr lang="ko-KR" altLang="en-US" sz="3200" b="1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0" marR="180000" marT="180000" marB="180000"/>
                </a:tc>
                <a:extLst>
                  <a:ext uri="{0D108BD9-81ED-4DB2-BD59-A6C34878D82A}">
                    <a16:rowId xmlns:a16="http://schemas.microsoft.com/office/drawing/2014/main" val="1256784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Object Id</a:t>
                      </a:r>
                      <a:br>
                        <a:rPr lang="en-US" altLang="ko-KR" sz="32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altLang="ko-KR" sz="32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Version</a:t>
                      </a:r>
                      <a:endParaRPr lang="ko-KR" altLang="en-US" sz="3200" b="1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0" marR="180000" marT="180000" marB="180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 Type</a:t>
                      </a:r>
                    </a:p>
                    <a:p>
                      <a:pPr latinLnBrk="1"/>
                      <a:r>
                        <a:rPr lang="en-US" altLang="ko-KR" sz="32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Serialized Payload</a:t>
                      </a:r>
                      <a:endParaRPr lang="ko-KR" altLang="en-US" sz="3200" b="1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0" marR="180000" marT="180000" marB="180000"/>
                </a:tc>
                <a:extLst>
                  <a:ext uri="{0D108BD9-81ED-4DB2-BD59-A6C34878D82A}">
                    <a16:rowId xmlns:a16="http://schemas.microsoft.com/office/drawing/2014/main" val="438755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134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211609"/>
              </p:ext>
            </p:extLst>
          </p:nvPr>
        </p:nvGraphicFramePr>
        <p:xfrm>
          <a:off x="986790" y="811080"/>
          <a:ext cx="10218420" cy="5235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24100">
                  <a:extLst>
                    <a:ext uri="{9D8B030D-6E8A-4147-A177-3AD203B41FA5}">
                      <a16:colId xmlns:a16="http://schemas.microsoft.com/office/drawing/2014/main" val="1041990566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3157754732"/>
                    </a:ext>
                  </a:extLst>
                </a:gridCol>
                <a:gridCol w="3924300">
                  <a:extLst>
                    <a:ext uri="{9D8B030D-6E8A-4147-A177-3AD203B41FA5}">
                      <a16:colId xmlns:a16="http://schemas.microsoft.com/office/drawing/2014/main" val="3870242992"/>
                    </a:ext>
                  </a:extLst>
                </a:gridCol>
                <a:gridCol w="2583180">
                  <a:extLst>
                    <a:ext uri="{9D8B030D-6E8A-4147-A177-3AD203B41FA5}">
                      <a16:colId xmlns:a16="http://schemas.microsoft.com/office/drawing/2014/main" val="2855730563"/>
                    </a:ext>
                  </a:extLst>
                </a:gridCol>
              </a:tblGrid>
              <a:tr h="4572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Compound Primary Key</a:t>
                      </a:r>
                      <a:endParaRPr lang="ko-KR" altLang="en-US" sz="2400" b="1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7160" marR="137160" marT="108000" marB="108000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b="1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2400" b="1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7160" marR="137160" marT="108000" marB="108000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b="1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82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ShoppingCartId</a:t>
                      </a:r>
                      <a:endParaRPr lang="ko-KR" altLang="en-US" sz="2400" b="1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7160" marR="137160" marT="108000" marB="1080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Version</a:t>
                      </a:r>
                      <a:endParaRPr lang="ko-KR" altLang="en-US" sz="2400" b="1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7160" marR="137160" marT="108000" marB="1080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EventType</a:t>
                      </a:r>
                      <a:endParaRPr lang="ko-KR" altLang="en-US" sz="2400" b="1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7160" marR="137160" marT="108000" marB="1080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</a:t>
                      </a:r>
                      <a:endParaRPr lang="ko-KR" altLang="en-US" sz="2400" b="1" i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7160" marR="137160" marT="108000" marB="10800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2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b859</a:t>
                      </a:r>
                      <a:endParaRPr lang="ko-KR" altLang="en-US" sz="2400" b="1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7160" marR="137160" marT="108000" marB="108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sz="2400" b="1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7160" marR="137160" marT="108000" marB="108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endParaRPr lang="ko-KR" altLang="en-US" sz="2400" b="1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7160" marR="137160" marT="108000" marB="108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endParaRPr lang="ko-KR" altLang="en-US" sz="2400" b="1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7160" marR="137160" marT="108000" marB="108000"/>
                </a:tc>
                <a:extLst>
                  <a:ext uri="{0D108BD9-81ED-4DB2-BD59-A6C34878D82A}">
                    <a16:rowId xmlns:a16="http://schemas.microsoft.com/office/drawing/2014/main" val="205480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b859</a:t>
                      </a:r>
                      <a:endParaRPr lang="ko-KR" altLang="en-US" sz="2400" b="1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7160" marR="137160" marT="108000" marB="108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ko-KR" altLang="en-US" sz="2400" b="1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7160" marR="137160" marT="108000" marB="10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endParaRPr lang="ko-KR" altLang="en-US" sz="2400" b="1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7160" marR="137160" marT="108000" marB="10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endParaRPr lang="ko-KR" altLang="en-US" sz="2400" b="1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7160" marR="137160" marT="108000" marB="108000"/>
                </a:tc>
                <a:extLst>
                  <a:ext uri="{0D108BD9-81ED-4DB2-BD59-A6C34878D82A}">
                    <a16:rowId xmlns:a16="http://schemas.microsoft.com/office/drawing/2014/main" val="950408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b859</a:t>
                      </a:r>
                      <a:endParaRPr lang="ko-KR" altLang="en-US" sz="2400" b="1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7160" marR="137160" marT="108000" marB="108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ko-KR" altLang="en-US" sz="2400" b="1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7160" marR="137160" marT="108000" marB="108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ShoppingCartItemAdded</a:t>
                      </a:r>
                      <a:endParaRPr lang="ko-KR" altLang="en-US" sz="2400" b="1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7160" marR="137160" marT="108000" marB="108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{ "</a:t>
                      </a:r>
                      <a:r>
                        <a:rPr lang="en-US" altLang="ko-KR" sz="2400" b="1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item_id</a:t>
                      </a:r>
                      <a:r>
                        <a:rPr lang="en-US" altLang="ko-KR" sz="24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": "C" }</a:t>
                      </a:r>
                      <a:endParaRPr lang="ko-KR" altLang="en-US" sz="2400" b="1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7160" marR="137160" marT="108000" marB="108000"/>
                </a:tc>
                <a:extLst>
                  <a:ext uri="{0D108BD9-81ED-4DB2-BD59-A6C34878D82A}">
                    <a16:rowId xmlns:a16="http://schemas.microsoft.com/office/drawing/2014/main" val="3519291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b859</a:t>
                      </a:r>
                      <a:endParaRPr lang="ko-KR" altLang="en-US" sz="2400" b="1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7160" marR="137160" marT="108000" marB="10800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ko-KR" altLang="en-US" sz="2400" b="1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7160" marR="137160" marT="108000" marB="10800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ShoppingCartItemRemoved</a:t>
                      </a:r>
                      <a:endParaRPr lang="ko-KR" altLang="en-US" sz="2400" b="1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7160" marR="137160" marT="108000" marB="10800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{ "</a:t>
                      </a:r>
                      <a:r>
                        <a:rPr lang="en-US" altLang="ko-KR" sz="2400" b="1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item_id</a:t>
                      </a:r>
                      <a:r>
                        <a:rPr lang="en-US" altLang="ko-KR" sz="24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": "C" }</a:t>
                      </a:r>
                      <a:endParaRPr lang="ko-KR" altLang="en-US" sz="2400" b="1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7160" marR="137160" marT="108000" marB="108000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007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8d74</a:t>
                      </a:r>
                      <a:endParaRPr lang="ko-KR" altLang="en-US" sz="2400" b="1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7160" marR="137160" marT="108000" marB="10800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sz="2400" b="1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7160" marR="137160" marT="108000" marB="10800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endParaRPr lang="ko-KR" altLang="en-US" sz="2400" b="1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7160" marR="137160" marT="108000" marB="10800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endParaRPr lang="ko-KR" altLang="en-US" sz="2400" b="1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7160" marR="137160" marT="108000" marB="108000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27869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8d74</a:t>
                      </a:r>
                      <a:endParaRPr lang="ko-KR" altLang="en-US" sz="2400" b="1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7160" marR="137160" marT="108000" marB="108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ko-KR" altLang="en-US" sz="2400" b="1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7160" marR="137160" marT="108000" marB="10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endParaRPr lang="ko-KR" altLang="en-US" sz="2400" b="1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7160" marR="137160" marT="108000" marB="10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endParaRPr lang="ko-KR" altLang="en-US" sz="2400" b="1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7160" marR="137160" marT="108000" marB="108000"/>
                </a:tc>
                <a:extLst>
                  <a:ext uri="{0D108BD9-81ED-4DB2-BD59-A6C34878D82A}">
                    <a16:rowId xmlns:a16="http://schemas.microsoft.com/office/drawing/2014/main" val="3995610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endParaRPr lang="ko-KR" altLang="en-US" sz="2400" b="1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7160" marR="137160" marT="108000" marB="10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endParaRPr lang="ko-KR" altLang="en-US" sz="2400" b="1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7160" marR="137160" marT="108000" marB="10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endParaRPr lang="ko-KR" altLang="en-US" sz="2400" b="1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7160" marR="137160" marT="108000" marB="10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endParaRPr lang="ko-KR" altLang="en-US" sz="2400" b="1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7160" marR="137160" marT="108000" marB="108000"/>
                </a:tc>
                <a:extLst>
                  <a:ext uri="{0D108BD9-81ED-4DB2-BD59-A6C34878D82A}">
                    <a16:rowId xmlns:a16="http://schemas.microsoft.com/office/drawing/2014/main" val="746816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521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4800" b="1" dirty="0"/>
              <a:t>백만개</a:t>
            </a:r>
            <a:r>
              <a:rPr lang="ko-KR" altLang="en-US" sz="4800" dirty="0"/>
              <a:t>의 이벤트를 가지는 도메인 개체</a:t>
            </a:r>
          </a:p>
        </p:txBody>
      </p:sp>
    </p:spTree>
    <p:extLst>
      <p:ext uri="{BB962C8B-B14F-4D97-AF65-F5344CB8AC3E}">
        <p14:creationId xmlns:p14="http://schemas.microsoft.com/office/powerpoint/2010/main" val="1305385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43682" y="2294779"/>
                <a:ext cx="8504636" cy="226844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  <m:t>𝑆𝑡𝑎𝑡𝑒</m:t>
                          </m:r>
                        </m:e>
                        <m:sub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5400" b="0" i="1" smtClean="0">
                          <a:latin typeface="Cambria Math" panose="02040503050406030204" pitchFamily="18" charset="0"/>
                        </a:rPr>
                        <m:t>𝑆𝑒𝑒𝑑</m:t>
                      </m:r>
                      <m:r>
                        <a:rPr lang="en-US" altLang="ko-KR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5400" b="0" i="1" smtClean="0">
                                  <a:latin typeface="Cambria Math" panose="02040503050406030204" pitchFamily="18" charset="0"/>
                                </a:rPr>
                                <m:t>𝐸𝑣𝑒𝑛𝑡</m:t>
                              </m:r>
                            </m:e>
                            <m:sub>
                              <m:r>
                                <a:rPr lang="en-US" altLang="ko-KR" sz="5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5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682" y="2294779"/>
                <a:ext cx="8504636" cy="22684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463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377742" y="3013502"/>
                <a:ext cx="343651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5400" i="1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altLang="ko-KR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sz="5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742" y="3013502"/>
                <a:ext cx="3436517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629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23581" y="2294779"/>
                <a:ext cx="9944838" cy="226844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  <m:t>𝑆𝑡𝑎𝑡𝑒</m:t>
                          </m:r>
                        </m:e>
                        <m:sub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5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  <m:t>𝑆𝑡𝑎𝑡𝑒</m:t>
                          </m:r>
                        </m:e>
                        <m:sub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5400" b="0" i="1" smtClean="0">
                                  <a:latin typeface="Cambria Math" panose="02040503050406030204" pitchFamily="18" charset="0"/>
                                </a:rPr>
                                <m:t>𝐸𝑣𝑒𝑛𝑡</m:t>
                              </m:r>
                            </m:e>
                            <m:sub>
                              <m:r>
                                <a:rPr lang="en-US" altLang="ko-KR" sz="5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5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581" y="2294779"/>
                <a:ext cx="9944838" cy="22684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82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소싱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이벤트 소싱 핵심 개념</a:t>
            </a:r>
          </a:p>
        </p:txBody>
      </p:sp>
    </p:spTree>
    <p:extLst>
      <p:ext uri="{BB962C8B-B14F-4D97-AF65-F5344CB8AC3E}">
        <p14:creationId xmlns:p14="http://schemas.microsoft.com/office/powerpoint/2010/main" val="3435850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화살표 연결선 16"/>
          <p:cNvCxnSpPr>
            <a:cxnSpLocks/>
          </p:cNvCxnSpPr>
          <p:nvPr/>
        </p:nvCxnSpPr>
        <p:spPr>
          <a:xfrm flipV="1">
            <a:off x="8694222" y="1324021"/>
            <a:ext cx="0" cy="4209958"/>
          </a:xfrm>
          <a:prstGeom prst="straightConnector1">
            <a:avLst/>
          </a:prstGeom>
          <a:ln w="23812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497778" y="3700637"/>
            <a:ext cx="2160000" cy="54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Event 3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97778" y="4347308"/>
            <a:ext cx="2160000" cy="54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Event 2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97778" y="4993979"/>
            <a:ext cx="2160000" cy="54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Event 1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97778" y="1324021"/>
            <a:ext cx="2160000" cy="54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Event N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97778" y="1970692"/>
            <a:ext cx="2160000" cy="54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Event N - 1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97778" y="2617363"/>
            <a:ext cx="2160000" cy="54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Event N - 2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75639" y="322894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39446" y="2617363"/>
            <a:ext cx="2160000" cy="54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Snapshot N - 2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846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651177"/>
              </p:ext>
            </p:extLst>
          </p:nvPr>
        </p:nvGraphicFramePr>
        <p:xfrm>
          <a:off x="1445491" y="2337480"/>
          <a:ext cx="9301018" cy="218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747">
                  <a:extLst>
                    <a:ext uri="{9D8B030D-6E8A-4147-A177-3AD203B41FA5}">
                      <a16:colId xmlns:a16="http://schemas.microsoft.com/office/drawing/2014/main" val="1377089553"/>
                    </a:ext>
                  </a:extLst>
                </a:gridCol>
                <a:gridCol w="4642271">
                  <a:extLst>
                    <a:ext uri="{9D8B030D-6E8A-4147-A177-3AD203B41FA5}">
                      <a16:colId xmlns:a16="http://schemas.microsoft.com/office/drawing/2014/main" val="7223181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</a:t>
                      </a:r>
                      <a:endParaRPr lang="ko-KR" altLang="en-US" sz="3200" b="1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0" marR="180000" marT="180000" marB="180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  <a:endParaRPr lang="ko-KR" altLang="en-US" sz="3200" b="1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0" marR="180000" marT="180000" marB="180000"/>
                </a:tc>
                <a:extLst>
                  <a:ext uri="{0D108BD9-81ED-4DB2-BD59-A6C34878D82A}">
                    <a16:rowId xmlns:a16="http://schemas.microsoft.com/office/drawing/2014/main" val="1256784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Object Id</a:t>
                      </a:r>
                      <a:endParaRPr lang="ko-KR" altLang="en-US" sz="3200" b="1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0" marR="180000" marT="180000" marB="180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Version</a:t>
                      </a:r>
                    </a:p>
                    <a:p>
                      <a:pPr latinLnBrk="1"/>
                      <a:r>
                        <a:rPr lang="en-US" altLang="ko-KR" sz="3200" b="1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Serialized State</a:t>
                      </a:r>
                      <a:endParaRPr lang="ko-KR" altLang="en-US" sz="3200" b="1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0" marR="180000" marT="180000" marB="180000"/>
                </a:tc>
                <a:extLst>
                  <a:ext uri="{0D108BD9-81ED-4DB2-BD59-A6C34878D82A}">
                    <a16:rowId xmlns:a16="http://schemas.microsoft.com/office/drawing/2014/main" val="438755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833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메시징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이벤트 소싱과 메시지 중심 설계</a:t>
            </a:r>
          </a:p>
        </p:txBody>
      </p:sp>
    </p:spTree>
    <p:extLst>
      <p:ext uri="{BB962C8B-B14F-4D97-AF65-F5344CB8AC3E}">
        <p14:creationId xmlns:p14="http://schemas.microsoft.com/office/powerpoint/2010/main" val="2828457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8"/>
          <p:cNvCxnSpPr>
            <a:cxnSpLocks/>
            <a:stCxn id="31" idx="3"/>
            <a:endCxn id="14" idx="1"/>
          </p:cNvCxnSpPr>
          <p:nvPr/>
        </p:nvCxnSpPr>
        <p:spPr>
          <a:xfrm>
            <a:off x="6096000" y="3429000"/>
            <a:ext cx="2102439" cy="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  <a:endCxn id="31" idx="1"/>
          </p:cNvCxnSpPr>
          <p:nvPr/>
        </p:nvCxnSpPr>
        <p:spPr>
          <a:xfrm>
            <a:off x="2373561" y="3429000"/>
            <a:ext cx="2102439" cy="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96482" y="2803348"/>
            <a:ext cx="1856598" cy="52322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altLang="ko-KR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Commands</a:t>
            </a:r>
            <a:endParaRPr lang="ko-KR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476000" y="2619000"/>
            <a:ext cx="1620000" cy="162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Calibri" panose="020F0502020204030204" pitchFamily="34" charset="0"/>
                <a:cs typeface="Calibri" panose="020F0502020204030204" pitchFamily="34" charset="0"/>
              </a:rPr>
              <a:t>Service</a:t>
            </a:r>
            <a:endParaRPr lang="ko-KR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198439" y="2619000"/>
            <a:ext cx="1620000" cy="162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Calibri" panose="020F0502020204030204" pitchFamily="34" charset="0"/>
                <a:cs typeface="Calibri" panose="020F0502020204030204" pitchFamily="34" charset="0"/>
              </a:rPr>
              <a:t>Service</a:t>
            </a:r>
            <a:endParaRPr lang="ko-KR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30649" y="2803347"/>
            <a:ext cx="1633139" cy="52322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altLang="ko-KR" sz="2800" b="1" dirty="0">
                <a:latin typeface="Calibri" panose="020F0502020204030204" pitchFamily="34" charset="0"/>
                <a:cs typeface="Calibri" panose="020F0502020204030204" pitchFamily="34" charset="0"/>
              </a:rPr>
              <a:t>Messages</a:t>
            </a:r>
            <a:endParaRPr lang="ko-KR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716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14866" y="1536176"/>
            <a:ext cx="11162269" cy="378565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4800" i="1" dirty="0">
                <a:latin typeface="Calibri" panose="020F0502020204030204" pitchFamily="34" charset="0"/>
                <a:ea typeface="바탕" panose="02030600000101010101" pitchFamily="18" charset="-127"/>
                <a:cs typeface="Calibri" panose="020F0502020204030204" pitchFamily="34" charset="0"/>
              </a:rPr>
              <a:t>There are only two hard problems in distributed systems: 2. Exactly-once delivery 1. Guaranteed order of messages 2. Exactly-once delivery</a:t>
            </a:r>
          </a:p>
          <a:p>
            <a:pPr algn="r"/>
            <a:r>
              <a:rPr lang="en-US" altLang="ko-KR" sz="4800" b="1" i="1" dirty="0">
                <a:latin typeface="Calibri" panose="020F0502020204030204" pitchFamily="34" charset="0"/>
                <a:ea typeface="바탕" panose="02030600000101010101" pitchFamily="18" charset="-127"/>
                <a:cs typeface="Calibri" panose="020F0502020204030204" pitchFamily="34" charset="0"/>
              </a:rPr>
              <a:t>- Mathias </a:t>
            </a:r>
            <a:r>
              <a:rPr lang="en-US" altLang="ko-KR" sz="4800" b="1" i="1" dirty="0" err="1">
                <a:latin typeface="Calibri" panose="020F0502020204030204" pitchFamily="34" charset="0"/>
                <a:ea typeface="바탕" panose="02030600000101010101" pitchFamily="18" charset="-127"/>
                <a:cs typeface="Calibri" panose="020F0502020204030204" pitchFamily="34" charset="0"/>
              </a:rPr>
              <a:t>Verraes</a:t>
            </a:r>
            <a:endParaRPr lang="ko-KR" altLang="en-US" sz="4800" b="1" i="1" dirty="0">
              <a:latin typeface="Calibri" panose="020F0502020204030204" pitchFamily="34" charset="0"/>
              <a:ea typeface="바탕" panose="02030600000101010101" pitchFamily="18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636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28127" y="2991409"/>
            <a:ext cx="2160000" cy="90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Domain Object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직선 화살표 연결선 2"/>
          <p:cNvCxnSpPr>
            <a:cxnSpLocks/>
            <a:stCxn id="2" idx="3"/>
            <a:endCxn id="4" idx="2"/>
          </p:cNvCxnSpPr>
          <p:nvPr/>
        </p:nvCxnSpPr>
        <p:spPr>
          <a:xfrm>
            <a:off x="3888127" y="3441409"/>
            <a:ext cx="1344261" cy="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원통형 3"/>
          <p:cNvSpPr/>
          <p:nvPr/>
        </p:nvSpPr>
        <p:spPr>
          <a:xfrm>
            <a:off x="5232388" y="2631409"/>
            <a:ext cx="1620000" cy="16200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Event Store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화살표: 오각형 5"/>
          <p:cNvSpPr/>
          <p:nvPr/>
        </p:nvSpPr>
        <p:spPr>
          <a:xfrm>
            <a:off x="8196649" y="2991409"/>
            <a:ext cx="2160000" cy="900000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Event Queue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직선 화살표 연결선 7"/>
          <p:cNvCxnSpPr>
            <a:cxnSpLocks/>
            <a:stCxn id="4" idx="4"/>
            <a:endCxn id="6" idx="1"/>
          </p:cNvCxnSpPr>
          <p:nvPr/>
        </p:nvCxnSpPr>
        <p:spPr>
          <a:xfrm>
            <a:off x="6852388" y="3441409"/>
            <a:ext cx="1344261" cy="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328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02470" y="1315243"/>
            <a:ext cx="3147060" cy="37042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직선 화살표 연결선 29"/>
          <p:cNvCxnSpPr>
            <a:cxnSpLocks/>
            <a:stCxn id="17" idx="1"/>
            <a:endCxn id="24" idx="1"/>
          </p:cNvCxnSpPr>
          <p:nvPr/>
        </p:nvCxnSpPr>
        <p:spPr>
          <a:xfrm>
            <a:off x="3833057" y="1935386"/>
            <a:ext cx="1362943" cy="378264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cxnSpLocks/>
            <a:stCxn id="18" idx="1"/>
            <a:endCxn id="25" idx="1"/>
          </p:cNvCxnSpPr>
          <p:nvPr/>
        </p:nvCxnSpPr>
        <p:spPr>
          <a:xfrm>
            <a:off x="3833057" y="2771637"/>
            <a:ext cx="1362943" cy="129424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cxnSpLocks/>
            <a:stCxn id="19" idx="1"/>
            <a:endCxn id="24" idx="1"/>
          </p:cNvCxnSpPr>
          <p:nvPr/>
        </p:nvCxnSpPr>
        <p:spPr>
          <a:xfrm flipV="1">
            <a:off x="3833057" y="2313650"/>
            <a:ext cx="1362943" cy="129424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cxnSpLocks/>
            <a:stCxn id="21" idx="1"/>
            <a:endCxn id="25" idx="1"/>
          </p:cNvCxnSpPr>
          <p:nvPr/>
        </p:nvCxnSpPr>
        <p:spPr>
          <a:xfrm flipV="1">
            <a:off x="3833057" y="4065877"/>
            <a:ext cx="1362943" cy="378264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1313057" y="1665386"/>
            <a:ext cx="2520000" cy="3048755"/>
            <a:chOff x="2465967" y="2424294"/>
            <a:chExt cx="2160000" cy="3048755"/>
          </a:xfrm>
        </p:grpSpPr>
        <p:sp>
          <p:nvSpPr>
            <p:cNvPr id="17" name="원통형 16"/>
            <p:cNvSpPr/>
            <p:nvPr/>
          </p:nvSpPr>
          <p:spPr>
            <a:xfrm rot="5400000">
              <a:off x="3275967" y="1614294"/>
              <a:ext cx="540000" cy="21600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Event Stream</a:t>
              </a:r>
              <a:endPara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원통형 17"/>
            <p:cNvSpPr/>
            <p:nvPr/>
          </p:nvSpPr>
          <p:spPr>
            <a:xfrm rot="5400000">
              <a:off x="3275967" y="2450545"/>
              <a:ext cx="540000" cy="21600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Event Stream</a:t>
              </a:r>
              <a:endPara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원통형 18"/>
            <p:cNvSpPr/>
            <p:nvPr/>
          </p:nvSpPr>
          <p:spPr>
            <a:xfrm rot="5400000">
              <a:off x="3275967" y="3286798"/>
              <a:ext cx="540000" cy="21600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Event Stream</a:t>
              </a:r>
              <a:endPara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원통형 20"/>
            <p:cNvSpPr/>
            <p:nvPr/>
          </p:nvSpPr>
          <p:spPr>
            <a:xfrm rot="5400000">
              <a:off x="3275967" y="4123049"/>
              <a:ext cx="540000" cy="21600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Event Stream</a:t>
              </a:r>
              <a:endPara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196000" y="1953650"/>
            <a:ext cx="2160000" cy="2472227"/>
            <a:chOff x="7727093" y="2712559"/>
            <a:chExt cx="2160000" cy="2472227"/>
          </a:xfrm>
        </p:grpSpPr>
        <p:sp>
          <p:nvSpPr>
            <p:cNvPr id="24" name="화살표: 오각형 23"/>
            <p:cNvSpPr/>
            <p:nvPr/>
          </p:nvSpPr>
          <p:spPr>
            <a:xfrm>
              <a:off x="7727093" y="2712559"/>
              <a:ext cx="2160000" cy="720000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Partition</a:t>
              </a:r>
              <a:endPara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화살표: 오각형 24"/>
            <p:cNvSpPr/>
            <p:nvPr/>
          </p:nvSpPr>
          <p:spPr>
            <a:xfrm>
              <a:off x="7727093" y="4464786"/>
              <a:ext cx="2160000" cy="720000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Partition</a:t>
              </a:r>
              <a:endPara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8718943" y="1863650"/>
            <a:ext cx="2160000" cy="2652227"/>
            <a:chOff x="9691853" y="2554867"/>
            <a:chExt cx="2160000" cy="2652227"/>
          </a:xfrm>
        </p:grpSpPr>
        <p:sp>
          <p:nvSpPr>
            <p:cNvPr id="43" name="직사각형 42"/>
            <p:cNvSpPr/>
            <p:nvPr/>
          </p:nvSpPr>
          <p:spPr>
            <a:xfrm>
              <a:off x="9691853" y="2554867"/>
              <a:ext cx="2160000" cy="900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Consumer</a:t>
              </a:r>
              <a:endPara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9691853" y="4307094"/>
              <a:ext cx="2160000" cy="900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Consumer</a:t>
              </a:r>
              <a:endParaRPr lang="ko-KR" altLang="en-US" sz="2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5" name="직선 화살표 연결선 44"/>
          <p:cNvCxnSpPr>
            <a:cxnSpLocks/>
            <a:stCxn id="25" idx="3"/>
            <a:endCxn id="44" idx="1"/>
          </p:cNvCxnSpPr>
          <p:nvPr/>
        </p:nvCxnSpPr>
        <p:spPr>
          <a:xfrm>
            <a:off x="7356000" y="4065877"/>
            <a:ext cx="1362943" cy="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cxnSpLocks/>
            <a:stCxn id="24" idx="3"/>
            <a:endCxn id="43" idx="1"/>
          </p:cNvCxnSpPr>
          <p:nvPr/>
        </p:nvCxnSpPr>
        <p:spPr>
          <a:xfrm>
            <a:off x="7356000" y="2313650"/>
            <a:ext cx="1362943" cy="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7"/>
          <p:cNvSpPr txBox="1"/>
          <p:nvPr/>
        </p:nvSpPr>
        <p:spPr>
          <a:xfrm>
            <a:off x="4994431" y="5019537"/>
            <a:ext cx="2563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Calibri" panose="020F0502020204030204" pitchFamily="34" charset="0"/>
                <a:cs typeface="Calibri" panose="020F0502020204030204" pitchFamily="34" charset="0"/>
              </a:rPr>
              <a:t>Message Broker</a:t>
            </a:r>
            <a:endParaRPr lang="ko-KR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08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CQRS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이벤트 소싱과 </a:t>
            </a:r>
            <a:r>
              <a:rPr lang="en-US" altLang="ko-KR" dirty="0"/>
              <a:t>CQRS </a:t>
            </a:r>
            <a:r>
              <a:rPr lang="ko-KR" altLang="en-US" dirty="0"/>
              <a:t>패턴 조합</a:t>
            </a:r>
          </a:p>
        </p:txBody>
      </p:sp>
    </p:spTree>
    <p:extLst>
      <p:ext uri="{BB962C8B-B14F-4D97-AF65-F5344CB8AC3E}">
        <p14:creationId xmlns:p14="http://schemas.microsoft.com/office/powerpoint/2010/main" val="1686582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4000" b="1" i="1" dirty="0"/>
              <a:t>“재고가 </a:t>
            </a:r>
            <a:r>
              <a:rPr lang="en-US" altLang="ko-KR" sz="4000" b="1" i="1" dirty="0"/>
              <a:t>10</a:t>
            </a:r>
            <a:r>
              <a:rPr lang="ko-KR" altLang="en-US" sz="4000" b="1" i="1" dirty="0"/>
              <a:t>개 미만인 상품 목록이 필요합니다</a:t>
            </a:r>
            <a:r>
              <a:rPr lang="en-US" altLang="ko-KR" sz="4000" b="1" i="1" dirty="0"/>
              <a:t>.”</a:t>
            </a:r>
            <a:endParaRPr lang="en-US" altLang="ko-KR" sz="4000" i="1" dirty="0"/>
          </a:p>
        </p:txBody>
      </p:sp>
    </p:spTree>
    <p:extLst>
      <p:ext uri="{BB962C8B-B14F-4D97-AF65-F5344CB8AC3E}">
        <p14:creationId xmlns:p14="http://schemas.microsoft.com/office/powerpoint/2010/main" val="3724100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8906" y="3013503"/>
            <a:ext cx="2587568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Command</a:t>
            </a:r>
            <a:endParaRPr lang="ko-KR" altLang="en-US" sz="4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00351" y="3009486"/>
            <a:ext cx="1628266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endParaRPr lang="ko-KR" altLang="en-US" sz="4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28617" y="3013503"/>
            <a:ext cx="2717411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400" b="1" dirty="0">
                <a:latin typeface="Calibri" panose="020F0502020204030204" pitchFamily="34" charset="0"/>
                <a:cs typeface="Calibri" panose="020F0502020204030204" pitchFamily="34" charset="0"/>
              </a:rPr>
              <a:t>Separation</a:t>
            </a:r>
            <a:endParaRPr lang="ko-KR" alt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31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153140" y="3789000"/>
            <a:ext cx="2700000" cy="72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latin typeface="Calibri" panose="020F0502020204030204" pitchFamily="34" charset="0"/>
                <a:cs typeface="Calibri" panose="020F0502020204030204" pitchFamily="34" charset="0"/>
              </a:rPr>
              <a:t>Shopping Cart Item</a:t>
            </a:r>
            <a:endParaRPr lang="ko-KR" altLang="en-US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직선 화살표 연결선 3"/>
          <p:cNvCxnSpPr>
            <a:cxnSpLocks/>
            <a:stCxn id="3" idx="3"/>
            <a:endCxn id="5" idx="1"/>
          </p:cNvCxnSpPr>
          <p:nvPr/>
        </p:nvCxnSpPr>
        <p:spPr>
          <a:xfrm>
            <a:off x="4853140" y="4149000"/>
            <a:ext cx="2485720" cy="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338860" y="3789000"/>
            <a:ext cx="2700000" cy="72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latin typeface="Calibri" panose="020F0502020204030204" pitchFamily="34" charset="0"/>
                <a:cs typeface="Calibri" panose="020F0502020204030204" pitchFamily="34" charset="0"/>
              </a:rPr>
              <a:t>Item C</a:t>
            </a:r>
            <a:endParaRPr lang="ko-KR" altLang="en-US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53140" y="2572257"/>
            <a:ext cx="2700000" cy="72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latin typeface="Calibri" panose="020F0502020204030204" pitchFamily="34" charset="0"/>
                <a:cs typeface="Calibri" panose="020F0502020204030204" pitchFamily="34" charset="0"/>
              </a:rPr>
              <a:t>Shopping Cart</a:t>
            </a:r>
            <a:endParaRPr lang="ko-KR" altLang="en-US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직선 화살표 연결선 6"/>
          <p:cNvCxnSpPr>
            <a:cxnSpLocks/>
            <a:stCxn id="6" idx="2"/>
            <a:endCxn id="3" idx="0"/>
          </p:cNvCxnSpPr>
          <p:nvPr/>
        </p:nvCxnSpPr>
        <p:spPr>
          <a:xfrm>
            <a:off x="3503140" y="3292257"/>
            <a:ext cx="0" cy="496743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153140" y="1355514"/>
            <a:ext cx="2700000" cy="72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endParaRPr lang="ko-KR" altLang="en-US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직선 화살표 연결선 8"/>
          <p:cNvCxnSpPr>
            <a:cxnSpLocks/>
            <a:stCxn id="8" idx="2"/>
            <a:endCxn id="6" idx="0"/>
          </p:cNvCxnSpPr>
          <p:nvPr/>
        </p:nvCxnSpPr>
        <p:spPr>
          <a:xfrm>
            <a:off x="3503140" y="2075514"/>
            <a:ext cx="0" cy="496743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338860" y="2795514"/>
            <a:ext cx="2700000" cy="72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latin typeface="Calibri" panose="020F0502020204030204" pitchFamily="34" charset="0"/>
                <a:cs typeface="Calibri" panose="020F0502020204030204" pitchFamily="34" charset="0"/>
              </a:rPr>
              <a:t>Item B</a:t>
            </a:r>
            <a:endParaRPr lang="ko-KR" altLang="en-US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38860" y="1802028"/>
            <a:ext cx="2700000" cy="72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latin typeface="Calibri" panose="020F0502020204030204" pitchFamily="34" charset="0"/>
                <a:cs typeface="Calibri" panose="020F0502020204030204" pitchFamily="34" charset="0"/>
              </a:rPr>
              <a:t>Item A</a:t>
            </a:r>
            <a:endParaRPr lang="ko-KR" altLang="en-US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38860" y="4782486"/>
            <a:ext cx="2700000" cy="72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latin typeface="Calibri" panose="020F0502020204030204" pitchFamily="34" charset="0"/>
                <a:cs typeface="Calibri" panose="020F0502020204030204" pitchFamily="34" charset="0"/>
              </a:rPr>
              <a:t>Item D</a:t>
            </a:r>
            <a:endParaRPr lang="ko-KR" altLang="en-US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743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906" y="3013503"/>
            <a:ext cx="2587568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Command</a:t>
            </a:r>
            <a:endParaRPr lang="ko-KR" altLang="en-US" sz="4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00351" y="3009486"/>
            <a:ext cx="1628266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endParaRPr lang="ko-KR" altLang="en-US" sz="4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28617" y="3013503"/>
            <a:ext cx="3452933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Responsibility</a:t>
            </a:r>
            <a:endParaRPr lang="ko-KR" altLang="en-US" sz="4400" b="1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81550" y="3009486"/>
            <a:ext cx="2951064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400" b="1" dirty="0">
                <a:latin typeface="Calibri" panose="020F0502020204030204" pitchFamily="34" charset="0"/>
                <a:cs typeface="Calibri" panose="020F0502020204030204" pitchFamily="34" charset="0"/>
              </a:rPr>
              <a:t>Segregation</a:t>
            </a:r>
            <a:endParaRPr lang="ko-KR" alt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856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40149" y="2979000"/>
            <a:ext cx="3600000" cy="180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Command Side</a:t>
            </a:r>
            <a:endParaRPr lang="ko-KR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46232" y="2979000"/>
            <a:ext cx="3600000" cy="180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Calibri" panose="020F0502020204030204" pitchFamily="34" charset="0"/>
                <a:cs typeface="Calibri" panose="020F0502020204030204" pitchFamily="34" charset="0"/>
              </a:rPr>
              <a:t>Query Side</a:t>
            </a:r>
            <a:endParaRPr lang="ko-KR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3108" y="1600533"/>
            <a:ext cx="1705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endParaRPr lang="ko-KR" alt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97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046000" y="3227437"/>
            <a:ext cx="2700000" cy="90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Domain Layer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46000" y="3227437"/>
            <a:ext cx="2700000" cy="90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Read Model Facade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원통형 10"/>
          <p:cNvSpPr/>
          <p:nvPr/>
        </p:nvSpPr>
        <p:spPr>
          <a:xfrm>
            <a:off x="2495999" y="1545849"/>
            <a:ext cx="1800000" cy="153323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Event Store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원통형 11"/>
          <p:cNvSpPr/>
          <p:nvPr/>
        </p:nvSpPr>
        <p:spPr>
          <a:xfrm>
            <a:off x="7895998" y="1545849"/>
            <a:ext cx="1800000" cy="153323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Materialized</a:t>
            </a:r>
            <a:b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View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화살표: 오각형 12"/>
          <p:cNvSpPr/>
          <p:nvPr/>
        </p:nvSpPr>
        <p:spPr>
          <a:xfrm>
            <a:off x="5016000" y="1862467"/>
            <a:ext cx="2160000" cy="900000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Events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61765" y="812722"/>
            <a:ext cx="3068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latin typeface="Calibri" panose="020F0502020204030204" pitchFamily="34" charset="0"/>
                <a:cs typeface="Calibri" panose="020F0502020204030204" pitchFamily="34" charset="0"/>
              </a:rPr>
              <a:t>Command Side</a:t>
            </a:r>
            <a:endParaRPr lang="ko-KR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54276" y="812722"/>
            <a:ext cx="2283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latin typeface="Calibri" panose="020F0502020204030204" pitchFamily="34" charset="0"/>
                <a:cs typeface="Calibri" panose="020F0502020204030204" pitchFamily="34" charset="0"/>
              </a:rPr>
              <a:t>Query Side</a:t>
            </a:r>
            <a:endParaRPr lang="ko-KR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046000" y="4816809"/>
            <a:ext cx="8100000" cy="90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직선 화살표 연결선 21"/>
          <p:cNvCxnSpPr>
            <a:cxnSpLocks/>
            <a:endCxn id="8" idx="2"/>
          </p:cNvCxnSpPr>
          <p:nvPr/>
        </p:nvCxnSpPr>
        <p:spPr>
          <a:xfrm flipV="1">
            <a:off x="3396000" y="4127437"/>
            <a:ext cx="0" cy="689372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97795" y="4241291"/>
            <a:ext cx="1798204" cy="461665"/>
          </a:xfrm>
          <a:prstGeom prst="rect">
            <a:avLst/>
          </a:prstGeom>
          <a:noFill/>
        </p:spPr>
        <p:txBody>
          <a:bodyPr wrap="none" lIns="180000" rIns="180000" rtlCol="0" anchor="ctr">
            <a:spAutoFit/>
          </a:bodyPr>
          <a:lstStyle/>
          <a:p>
            <a:pPr algn="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Commands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84617" y="4241291"/>
            <a:ext cx="1358981" cy="461665"/>
          </a:xfrm>
          <a:prstGeom prst="rect">
            <a:avLst/>
          </a:prstGeom>
          <a:noFill/>
        </p:spPr>
        <p:txBody>
          <a:bodyPr wrap="none" lIns="180000" rIns="180000" rtlCol="0" anchor="ctr">
            <a:spAutoFit/>
          </a:bodyPr>
          <a:lstStyle/>
          <a:p>
            <a:pPr algn="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Queries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643598" y="4127437"/>
            <a:ext cx="304800" cy="689372"/>
            <a:chOff x="8535146" y="4127437"/>
            <a:chExt cx="304800" cy="689372"/>
          </a:xfrm>
        </p:grpSpPr>
        <p:cxnSp>
          <p:nvCxnSpPr>
            <p:cNvPr id="28" name="직선 화살표 연결선 27"/>
            <p:cNvCxnSpPr>
              <a:cxnSpLocks/>
            </p:cNvCxnSpPr>
            <p:nvPr/>
          </p:nvCxnSpPr>
          <p:spPr>
            <a:xfrm flipV="1">
              <a:off x="8535146" y="4127437"/>
              <a:ext cx="0" cy="689372"/>
            </a:xfrm>
            <a:prstGeom prst="straightConnector1">
              <a:avLst/>
            </a:prstGeom>
            <a:ln w="381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cxnSpLocks/>
            </p:cNvCxnSpPr>
            <p:nvPr/>
          </p:nvCxnSpPr>
          <p:spPr>
            <a:xfrm>
              <a:off x="8839946" y="4127437"/>
              <a:ext cx="0" cy="689372"/>
            </a:xfrm>
            <a:prstGeom prst="straightConnector1">
              <a:avLst/>
            </a:prstGeom>
            <a:ln w="381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8948397" y="4241291"/>
            <a:ext cx="1282357" cy="461665"/>
          </a:xfrm>
          <a:prstGeom prst="rect">
            <a:avLst/>
          </a:prstGeom>
          <a:noFill/>
        </p:spPr>
        <p:txBody>
          <a:bodyPr wrap="none" lIns="180000" rIns="180000" rtlCol="0" anchor="ctr">
            <a:spAutoFit/>
          </a:bodyPr>
          <a:lstStyle/>
          <a:p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683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통형 1"/>
          <p:cNvSpPr/>
          <p:nvPr/>
        </p:nvSpPr>
        <p:spPr>
          <a:xfrm>
            <a:off x="2701995" y="2709000"/>
            <a:ext cx="1800000" cy="14400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Domain B</a:t>
            </a:r>
          </a:p>
          <a:p>
            <a:pPr algn="ctr"/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Event Store</a:t>
            </a:r>
            <a:endParaRPr lang="ko-K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원통형 3"/>
          <p:cNvSpPr/>
          <p:nvPr/>
        </p:nvSpPr>
        <p:spPr>
          <a:xfrm>
            <a:off x="7690005" y="2709000"/>
            <a:ext cx="1800000" cy="14400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Relational</a:t>
            </a:r>
          </a:p>
          <a:p>
            <a:pPr algn="ctr"/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Read Model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직선 화살표 연결선 5"/>
          <p:cNvCxnSpPr>
            <a:stCxn id="2" idx="4"/>
            <a:endCxn id="4" idx="2"/>
          </p:cNvCxnSpPr>
          <p:nvPr/>
        </p:nvCxnSpPr>
        <p:spPr>
          <a:xfrm>
            <a:off x="4501995" y="3429000"/>
            <a:ext cx="3188010" cy="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cxnSpLocks/>
            <a:stCxn id="10" idx="4"/>
            <a:endCxn id="4" idx="2"/>
          </p:cNvCxnSpPr>
          <p:nvPr/>
        </p:nvCxnSpPr>
        <p:spPr>
          <a:xfrm>
            <a:off x="4501995" y="1666322"/>
            <a:ext cx="3188010" cy="1762678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cxnSpLocks/>
            <a:stCxn id="9" idx="4"/>
            <a:endCxn id="4" idx="2"/>
          </p:cNvCxnSpPr>
          <p:nvPr/>
        </p:nvCxnSpPr>
        <p:spPr>
          <a:xfrm flipV="1">
            <a:off x="4501995" y="3429000"/>
            <a:ext cx="3188010" cy="1758778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원통형 8"/>
          <p:cNvSpPr/>
          <p:nvPr/>
        </p:nvSpPr>
        <p:spPr>
          <a:xfrm>
            <a:off x="2701995" y="4467778"/>
            <a:ext cx="1800000" cy="14400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Domain C</a:t>
            </a:r>
          </a:p>
          <a:p>
            <a:pPr algn="ctr"/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Event Store</a:t>
            </a:r>
            <a:endParaRPr lang="ko-K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원통형 9"/>
          <p:cNvSpPr/>
          <p:nvPr/>
        </p:nvSpPr>
        <p:spPr>
          <a:xfrm>
            <a:off x="2701995" y="946322"/>
            <a:ext cx="1800000" cy="14400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Domain A</a:t>
            </a:r>
          </a:p>
          <a:p>
            <a:pPr algn="ctr"/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Event Store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394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원통형 2"/>
          <p:cNvSpPr/>
          <p:nvPr/>
        </p:nvSpPr>
        <p:spPr>
          <a:xfrm>
            <a:off x="2701995" y="2709000"/>
            <a:ext cx="1800000" cy="14400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Event Store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원통형 3"/>
          <p:cNvSpPr/>
          <p:nvPr/>
        </p:nvSpPr>
        <p:spPr>
          <a:xfrm>
            <a:off x="7690005" y="950222"/>
            <a:ext cx="1800000" cy="14400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Relational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원통형 4"/>
          <p:cNvSpPr/>
          <p:nvPr/>
        </p:nvSpPr>
        <p:spPr>
          <a:xfrm>
            <a:off x="7690005" y="2709000"/>
            <a:ext cx="1800000" cy="14400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Key-Value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원통형 5"/>
          <p:cNvSpPr/>
          <p:nvPr/>
        </p:nvSpPr>
        <p:spPr>
          <a:xfrm>
            <a:off x="7690005" y="4467778"/>
            <a:ext cx="1800000" cy="14400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OLAP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직선 화살표 연결선 6"/>
          <p:cNvCxnSpPr>
            <a:stCxn id="3" idx="4"/>
            <a:endCxn id="5" idx="2"/>
          </p:cNvCxnSpPr>
          <p:nvPr/>
        </p:nvCxnSpPr>
        <p:spPr>
          <a:xfrm>
            <a:off x="4501995" y="3429000"/>
            <a:ext cx="3188010" cy="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cxnSpLocks/>
            <a:stCxn id="3" idx="4"/>
            <a:endCxn id="4" idx="2"/>
          </p:cNvCxnSpPr>
          <p:nvPr/>
        </p:nvCxnSpPr>
        <p:spPr>
          <a:xfrm flipV="1">
            <a:off x="4501995" y="1670222"/>
            <a:ext cx="3188010" cy="1758778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cxnSpLocks/>
            <a:stCxn id="3" idx="4"/>
            <a:endCxn id="6" idx="2"/>
          </p:cNvCxnSpPr>
          <p:nvPr/>
        </p:nvCxnSpPr>
        <p:spPr>
          <a:xfrm>
            <a:off x="4501995" y="3429000"/>
            <a:ext cx="3188010" cy="1758778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4966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고려사항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이벤트 소싱 사용시 고려해야할 것들</a:t>
            </a:r>
          </a:p>
        </p:txBody>
      </p:sp>
    </p:spTree>
    <p:extLst>
      <p:ext uri="{BB962C8B-B14F-4D97-AF65-F5344CB8AC3E}">
        <p14:creationId xmlns:p14="http://schemas.microsoft.com/office/powerpoint/2010/main" val="190318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익숙하지 않음</a:t>
            </a:r>
          </a:p>
          <a:p>
            <a:r>
              <a:rPr lang="ko-KR" altLang="en-US" sz="4000" dirty="0"/>
              <a:t>가파른 학습 곡선</a:t>
            </a:r>
          </a:p>
          <a:p>
            <a:r>
              <a:rPr lang="ko-KR" altLang="en-US" sz="4000" dirty="0"/>
              <a:t>비동기와 최종 정합</a:t>
            </a:r>
            <a:r>
              <a:rPr lang="en-US" altLang="ko-KR" sz="4000" dirty="0"/>
              <a:t>(eventual consistency)</a:t>
            </a:r>
          </a:p>
          <a:p>
            <a:r>
              <a:rPr lang="ko-KR" altLang="en-US" sz="4000" dirty="0"/>
              <a:t>과도한 엔지니어링</a:t>
            </a:r>
          </a:p>
          <a:p>
            <a:r>
              <a:rPr lang="ko-KR" altLang="en-US" sz="4000" dirty="0"/>
              <a:t>유일성 제약</a:t>
            </a:r>
            <a:endParaRPr lang="en-US" altLang="ko-KR" sz="4000" dirty="0"/>
          </a:p>
          <a:p>
            <a:r>
              <a:rPr lang="ko-KR" altLang="en-US" sz="4000" dirty="0"/>
              <a:t>도구의 부족</a:t>
            </a:r>
          </a:p>
        </p:txBody>
      </p:sp>
    </p:spTree>
    <p:extLst>
      <p:ext uri="{BB962C8B-B14F-4D97-AF65-F5344CB8AC3E}">
        <p14:creationId xmlns:p14="http://schemas.microsoft.com/office/powerpoint/2010/main" val="30399255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https://github.com/Reacture/Khala.EventSourcing/</a:t>
            </a:r>
            <a:endParaRPr lang="ko-KR" altLang="en-US" sz="3600" dirty="0"/>
          </a:p>
        </p:txBody>
      </p:sp>
      <p:pic>
        <p:nvPicPr>
          <p:cNvPr id="16" name="내용 개체 틀 1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95157"/>
            <a:ext cx="5181600" cy="3812274"/>
          </a:xfrm>
        </p:spPr>
      </p:pic>
      <p:sp>
        <p:nvSpPr>
          <p:cNvPr id="18" name="내용 개체 틀 1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이벤트 소싱 구현체</a:t>
            </a:r>
            <a:endParaRPr lang="en-US" altLang="ko-KR" dirty="0"/>
          </a:p>
          <a:p>
            <a:r>
              <a:rPr lang="en-US" altLang="ko-KR" dirty="0"/>
              <a:t>.NET</a:t>
            </a:r>
          </a:p>
          <a:p>
            <a:r>
              <a:rPr lang="en-US" altLang="ko-KR" dirty="0" err="1"/>
              <a:t>nuget</a:t>
            </a:r>
            <a:endParaRPr lang="en-US" altLang="ko-KR" dirty="0"/>
          </a:p>
          <a:p>
            <a:pPr lvl="1"/>
            <a:r>
              <a:rPr lang="en-US" altLang="ko-KR" dirty="0" err="1"/>
              <a:t>Khala.EventSourcing.Core</a:t>
            </a:r>
            <a:endParaRPr lang="en-US" altLang="ko-KR" dirty="0"/>
          </a:p>
          <a:p>
            <a:pPr lvl="1"/>
            <a:r>
              <a:rPr lang="en-US" altLang="ko-KR" dirty="0" err="1"/>
              <a:t>Khala.EventSourcing.Sql</a:t>
            </a:r>
            <a:endParaRPr lang="en-US" altLang="ko-KR" dirty="0"/>
          </a:p>
          <a:p>
            <a:pPr lvl="1"/>
            <a:r>
              <a:rPr lang="en-US" altLang="ko-KR" dirty="0" err="1"/>
              <a:t>Khala.EventSourcing.Azure</a:t>
            </a:r>
            <a:endParaRPr lang="en-US" altLang="ko-KR" dirty="0"/>
          </a:p>
          <a:p>
            <a:r>
              <a:rPr lang="ko-KR" altLang="en-US" dirty="0"/>
              <a:t>유일성 제약</a:t>
            </a:r>
            <a:endParaRPr lang="en-US" altLang="ko-KR" dirty="0"/>
          </a:p>
          <a:p>
            <a:pPr lvl="1"/>
            <a:r>
              <a:rPr lang="ko-KR" altLang="en-US" dirty="0"/>
              <a:t>문자열 속성</a:t>
            </a:r>
            <a:endParaRPr lang="en-US" altLang="ko-KR" dirty="0"/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이벤트 저장소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55443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이벤트 소싱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r>
              <a:rPr lang="en-US" altLang="ko-KR" dirty="0"/>
              <a:t> </a:t>
            </a:r>
            <a:r>
              <a:rPr lang="ko-KR" altLang="en-US" dirty="0"/>
              <a:t>구현체 프로젝트</a:t>
            </a:r>
          </a:p>
        </p:txBody>
      </p:sp>
    </p:spTree>
    <p:extLst>
      <p:ext uri="{BB962C8B-B14F-4D97-AF65-F5344CB8AC3E}">
        <p14:creationId xmlns:p14="http://schemas.microsoft.com/office/powerpoint/2010/main" val="40783229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5400" dirty="0"/>
              <a:t>질문 및 답변</a:t>
            </a:r>
          </a:p>
        </p:txBody>
      </p:sp>
    </p:spTree>
    <p:extLst>
      <p:ext uri="{BB962C8B-B14F-4D97-AF65-F5344CB8AC3E}">
        <p14:creationId xmlns:p14="http://schemas.microsoft.com/office/powerpoint/2010/main" val="370575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338860" y="3789000"/>
            <a:ext cx="2700000" cy="72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latin typeface="Calibri" panose="020F0502020204030204" pitchFamily="34" charset="0"/>
                <a:cs typeface="Calibri" panose="020F0502020204030204" pitchFamily="34" charset="0"/>
              </a:rPr>
              <a:t>Item C</a:t>
            </a:r>
            <a:endParaRPr lang="ko-KR" altLang="en-US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53140" y="2572257"/>
            <a:ext cx="2700000" cy="72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latin typeface="Calibri" panose="020F0502020204030204" pitchFamily="34" charset="0"/>
                <a:cs typeface="Calibri" panose="020F0502020204030204" pitchFamily="34" charset="0"/>
              </a:rPr>
              <a:t>Shopping Cart</a:t>
            </a:r>
            <a:endParaRPr lang="ko-KR" altLang="en-US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53140" y="1355514"/>
            <a:ext cx="2700000" cy="72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endParaRPr lang="ko-KR" altLang="en-US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직선 화살표 연결선 8"/>
          <p:cNvCxnSpPr>
            <a:cxnSpLocks/>
            <a:stCxn id="8" idx="2"/>
            <a:endCxn id="6" idx="0"/>
          </p:cNvCxnSpPr>
          <p:nvPr/>
        </p:nvCxnSpPr>
        <p:spPr>
          <a:xfrm>
            <a:off x="3503140" y="2075514"/>
            <a:ext cx="0" cy="496743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338860" y="2795514"/>
            <a:ext cx="2700000" cy="72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latin typeface="Calibri" panose="020F0502020204030204" pitchFamily="34" charset="0"/>
                <a:cs typeface="Calibri" panose="020F0502020204030204" pitchFamily="34" charset="0"/>
              </a:rPr>
              <a:t>Item B</a:t>
            </a:r>
            <a:endParaRPr lang="ko-KR" altLang="en-US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38860" y="1802028"/>
            <a:ext cx="2700000" cy="72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latin typeface="Calibri" panose="020F0502020204030204" pitchFamily="34" charset="0"/>
                <a:cs typeface="Calibri" panose="020F0502020204030204" pitchFamily="34" charset="0"/>
              </a:rPr>
              <a:t>Item A</a:t>
            </a:r>
            <a:endParaRPr lang="ko-KR" altLang="en-US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38860" y="4782486"/>
            <a:ext cx="2700000" cy="72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latin typeface="Calibri" panose="020F0502020204030204" pitchFamily="34" charset="0"/>
                <a:cs typeface="Calibri" panose="020F0502020204030204" pitchFamily="34" charset="0"/>
              </a:rPr>
              <a:t>Item D</a:t>
            </a:r>
            <a:endParaRPr lang="ko-KR" altLang="en-US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53140" y="3789000"/>
            <a:ext cx="2700000" cy="7200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latin typeface="Calibri" panose="020F0502020204030204" pitchFamily="34" charset="0"/>
                <a:cs typeface="Calibri" panose="020F0502020204030204" pitchFamily="34" charset="0"/>
              </a:rPr>
              <a:t>Shopping Cart Item</a:t>
            </a:r>
            <a:endParaRPr lang="ko-KR" altLang="en-US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직선 화살표 연결선 13"/>
          <p:cNvCxnSpPr>
            <a:cxnSpLocks/>
            <a:stCxn id="13" idx="3"/>
            <a:endCxn id="5" idx="1"/>
          </p:cNvCxnSpPr>
          <p:nvPr/>
        </p:nvCxnSpPr>
        <p:spPr>
          <a:xfrm>
            <a:off x="4853140" y="4149000"/>
            <a:ext cx="2485720" cy="0"/>
          </a:xfrm>
          <a:prstGeom prst="straightConnector1">
            <a:avLst/>
          </a:prstGeom>
          <a:ln w="38100">
            <a:solidFill>
              <a:schemeClr val="accent1">
                <a:alpha val="2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cxnSpLocks/>
            <a:stCxn id="6" idx="2"/>
            <a:endCxn id="13" idx="0"/>
          </p:cNvCxnSpPr>
          <p:nvPr/>
        </p:nvCxnSpPr>
        <p:spPr>
          <a:xfrm>
            <a:off x="3503140" y="3292257"/>
            <a:ext cx="0" cy="496743"/>
          </a:xfrm>
          <a:prstGeom prst="straightConnector1">
            <a:avLst/>
          </a:prstGeom>
          <a:ln w="38100">
            <a:solidFill>
              <a:schemeClr val="accent1">
                <a:alpha val="2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34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원통형 4"/>
          <p:cNvSpPr/>
          <p:nvPr/>
        </p:nvSpPr>
        <p:spPr>
          <a:xfrm>
            <a:off x="8034944" y="1403829"/>
            <a:ext cx="1620000" cy="16200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원통형 5"/>
          <p:cNvSpPr/>
          <p:nvPr/>
        </p:nvSpPr>
        <p:spPr>
          <a:xfrm>
            <a:off x="8034944" y="3486662"/>
            <a:ext cx="1620000" cy="16200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Logs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직선 화살표 연결선 7"/>
          <p:cNvCxnSpPr>
            <a:cxnSpLocks/>
            <a:stCxn id="31" idx="3"/>
            <a:endCxn id="5" idx="2"/>
          </p:cNvCxnSpPr>
          <p:nvPr/>
        </p:nvCxnSpPr>
        <p:spPr>
          <a:xfrm flipV="1">
            <a:off x="6259495" y="2213829"/>
            <a:ext cx="1775449" cy="1041417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cxnSpLocks/>
            <a:stCxn id="31" idx="3"/>
            <a:endCxn id="6" idx="2"/>
          </p:cNvCxnSpPr>
          <p:nvPr/>
        </p:nvCxnSpPr>
        <p:spPr>
          <a:xfrm>
            <a:off x="6259495" y="3255246"/>
            <a:ext cx="1775449" cy="1041416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  <a:endCxn id="31" idx="1"/>
          </p:cNvCxnSpPr>
          <p:nvPr/>
        </p:nvCxnSpPr>
        <p:spPr>
          <a:xfrm>
            <a:off x="2537056" y="3255246"/>
            <a:ext cx="2102439" cy="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78598" y="2793581"/>
            <a:ext cx="1619354" cy="4616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Commands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39495" y="2445246"/>
            <a:ext cx="1620000" cy="162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Processor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690019" y="1519154"/>
            <a:ext cx="914400" cy="3472184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54424" y="4992506"/>
            <a:ext cx="2385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Nontransactional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032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원통형 4"/>
          <p:cNvSpPr/>
          <p:nvPr/>
        </p:nvSpPr>
        <p:spPr>
          <a:xfrm>
            <a:off x="3720976" y="3755822"/>
            <a:ext cx="1620000" cy="16200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Events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직선 화살표 연결선 7"/>
          <p:cNvCxnSpPr>
            <a:cxnSpLocks/>
            <a:stCxn id="31" idx="2"/>
            <a:endCxn id="5" idx="1"/>
          </p:cNvCxnSpPr>
          <p:nvPr/>
        </p:nvCxnSpPr>
        <p:spPr>
          <a:xfrm>
            <a:off x="4530976" y="3102179"/>
            <a:ext cx="0" cy="653643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  <a:endCxn id="31" idx="1"/>
          </p:cNvCxnSpPr>
          <p:nvPr/>
        </p:nvCxnSpPr>
        <p:spPr>
          <a:xfrm>
            <a:off x="1618537" y="2292179"/>
            <a:ext cx="2102439" cy="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60080" y="1830514"/>
            <a:ext cx="1619354" cy="4616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Commands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720976" y="1482179"/>
            <a:ext cx="1620000" cy="162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Processor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337219" y="3755822"/>
            <a:ext cx="1620000" cy="162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Event</a:t>
            </a:r>
            <a:b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Handler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953463" y="3755822"/>
            <a:ext cx="1620000" cy="162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4" name="직선 화살표 연결선 43"/>
          <p:cNvCxnSpPr>
            <a:cxnSpLocks/>
            <a:stCxn id="5" idx="4"/>
            <a:endCxn id="39" idx="1"/>
          </p:cNvCxnSpPr>
          <p:nvPr/>
        </p:nvCxnSpPr>
        <p:spPr>
          <a:xfrm>
            <a:off x="5340976" y="4565822"/>
            <a:ext cx="996243" cy="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cxnSpLocks/>
            <a:stCxn id="39" idx="3"/>
            <a:endCxn id="33" idx="2"/>
          </p:cNvCxnSpPr>
          <p:nvPr/>
        </p:nvCxnSpPr>
        <p:spPr>
          <a:xfrm>
            <a:off x="7957219" y="4565822"/>
            <a:ext cx="996244" cy="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314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957556" y="4088204"/>
            <a:ext cx="2520000" cy="72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Shopping Cart Item</a:t>
            </a:r>
            <a:endParaRPr lang="ko-KR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직선 화살표 연결선 3"/>
          <p:cNvCxnSpPr>
            <a:cxnSpLocks/>
            <a:stCxn id="3" idx="3"/>
            <a:endCxn id="5" idx="1"/>
          </p:cNvCxnSpPr>
          <p:nvPr/>
        </p:nvCxnSpPr>
        <p:spPr>
          <a:xfrm>
            <a:off x="8477556" y="4448204"/>
            <a:ext cx="486194" cy="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8963750" y="4088204"/>
            <a:ext cx="2520000" cy="72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Item C</a:t>
            </a:r>
            <a:endParaRPr lang="ko-KR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57556" y="2871461"/>
            <a:ext cx="2520000" cy="72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Shopping Cart</a:t>
            </a:r>
            <a:endParaRPr lang="ko-KR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직선 화살표 연결선 6"/>
          <p:cNvCxnSpPr>
            <a:cxnSpLocks/>
            <a:stCxn id="6" idx="2"/>
            <a:endCxn id="3" idx="0"/>
          </p:cNvCxnSpPr>
          <p:nvPr/>
        </p:nvCxnSpPr>
        <p:spPr>
          <a:xfrm>
            <a:off x="7217556" y="3591461"/>
            <a:ext cx="0" cy="496743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957556" y="1654718"/>
            <a:ext cx="2520000" cy="72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endParaRPr lang="ko-KR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직선 화살표 연결선 8"/>
          <p:cNvCxnSpPr>
            <a:cxnSpLocks/>
            <a:stCxn id="8" idx="2"/>
            <a:endCxn id="6" idx="0"/>
          </p:cNvCxnSpPr>
          <p:nvPr/>
        </p:nvCxnSpPr>
        <p:spPr>
          <a:xfrm>
            <a:off x="7217556" y="2374718"/>
            <a:ext cx="0" cy="496743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963750" y="3094718"/>
            <a:ext cx="2520000" cy="72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Item B</a:t>
            </a:r>
            <a:endParaRPr lang="ko-KR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963750" y="2101232"/>
            <a:ext cx="2520000" cy="72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Item A</a:t>
            </a:r>
            <a:endParaRPr lang="ko-KR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63750" y="5081690"/>
            <a:ext cx="2520000" cy="72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Item D</a:t>
            </a:r>
            <a:endParaRPr lang="ko-KR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44401" y="1056310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  <a:endParaRPr lang="ko-KR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화살표: 오른쪽 25"/>
          <p:cNvSpPr/>
          <p:nvPr/>
        </p:nvSpPr>
        <p:spPr>
          <a:xfrm>
            <a:off x="4684631" y="3070336"/>
            <a:ext cx="900000" cy="900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8250" y="3774995"/>
            <a:ext cx="3600000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Shopping Cart Item Added</a:t>
            </a:r>
            <a:b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Item: C</a:t>
            </a:r>
            <a:endParaRPr lang="ko-KR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8250" y="2511461"/>
            <a:ext cx="3600000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ko-KR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8250" y="1654718"/>
            <a:ext cx="3600000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ko-KR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24545" y="3320281"/>
            <a:ext cx="367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ko-KR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30977" y="1056310"/>
            <a:ext cx="1154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latin typeface="Calibri" panose="020F0502020204030204" pitchFamily="34" charset="0"/>
                <a:cs typeface="Calibri" panose="020F0502020204030204" pitchFamily="34" charset="0"/>
              </a:rPr>
              <a:t>Events</a:t>
            </a:r>
            <a:endParaRPr lang="ko-KR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216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963750" y="4088204"/>
            <a:ext cx="2520000" cy="72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Item C</a:t>
            </a:r>
            <a:endParaRPr lang="ko-KR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57556" y="2871461"/>
            <a:ext cx="2520000" cy="72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Shopping Cart</a:t>
            </a:r>
            <a:endParaRPr lang="ko-KR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57556" y="1654718"/>
            <a:ext cx="2520000" cy="72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endParaRPr lang="ko-KR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직선 화살표 연결선 8"/>
          <p:cNvCxnSpPr>
            <a:cxnSpLocks/>
            <a:stCxn id="8" idx="2"/>
            <a:endCxn id="6" idx="0"/>
          </p:cNvCxnSpPr>
          <p:nvPr/>
        </p:nvCxnSpPr>
        <p:spPr>
          <a:xfrm>
            <a:off x="7217556" y="2374718"/>
            <a:ext cx="0" cy="496743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963750" y="3094718"/>
            <a:ext cx="2520000" cy="72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Item B</a:t>
            </a:r>
            <a:endParaRPr lang="ko-KR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963750" y="2101232"/>
            <a:ext cx="2520000" cy="72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Item A</a:t>
            </a:r>
            <a:endParaRPr lang="ko-KR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63750" y="5081690"/>
            <a:ext cx="2520000" cy="72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Item D</a:t>
            </a:r>
            <a:endParaRPr lang="ko-KR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8250" y="3774995"/>
            <a:ext cx="3600000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Shopping Cart Item Added</a:t>
            </a:r>
            <a:b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Item: C</a:t>
            </a:r>
            <a:endParaRPr lang="ko-KR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08250" y="2511461"/>
            <a:ext cx="3600000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ko-KR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8250" y="1654718"/>
            <a:ext cx="3600000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ko-KR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24545" y="3320281"/>
            <a:ext cx="367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ko-KR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0977" y="1056310"/>
            <a:ext cx="1154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latin typeface="Calibri" panose="020F0502020204030204" pitchFamily="34" charset="0"/>
                <a:cs typeface="Calibri" panose="020F0502020204030204" pitchFamily="34" charset="0"/>
              </a:rPr>
              <a:t>Events</a:t>
            </a:r>
            <a:endParaRPr lang="ko-KR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44401" y="1056310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  <a:endParaRPr lang="ko-KR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8250" y="4631738"/>
            <a:ext cx="3600000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Shopping Cart Item Removed</a:t>
            </a:r>
            <a:b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Item: C</a:t>
            </a:r>
            <a:endParaRPr lang="ko-KR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57556" y="4088204"/>
            <a:ext cx="2520000" cy="7200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Shopping Cart Item</a:t>
            </a:r>
            <a:endParaRPr lang="ko-KR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" name="직선 화살표 연결선 22"/>
          <p:cNvCxnSpPr>
            <a:cxnSpLocks/>
            <a:stCxn id="21" idx="3"/>
            <a:endCxn id="5" idx="1"/>
          </p:cNvCxnSpPr>
          <p:nvPr/>
        </p:nvCxnSpPr>
        <p:spPr>
          <a:xfrm>
            <a:off x="8477556" y="4448204"/>
            <a:ext cx="486194" cy="0"/>
          </a:xfrm>
          <a:prstGeom prst="straightConnector1">
            <a:avLst/>
          </a:prstGeom>
          <a:ln w="38100">
            <a:solidFill>
              <a:schemeClr val="accent1">
                <a:alpha val="2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cxnSpLocks/>
            <a:stCxn id="6" idx="2"/>
            <a:endCxn id="21" idx="0"/>
          </p:cNvCxnSpPr>
          <p:nvPr/>
        </p:nvCxnSpPr>
        <p:spPr>
          <a:xfrm>
            <a:off x="7217556" y="3591461"/>
            <a:ext cx="0" cy="496743"/>
          </a:xfrm>
          <a:prstGeom prst="straightConnector1">
            <a:avLst/>
          </a:prstGeom>
          <a:ln w="38100">
            <a:solidFill>
              <a:schemeClr val="accent1">
                <a:alpha val="2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화살표: 오른쪽 24"/>
          <p:cNvSpPr/>
          <p:nvPr/>
        </p:nvSpPr>
        <p:spPr>
          <a:xfrm>
            <a:off x="4684631" y="3070336"/>
            <a:ext cx="900000" cy="9000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586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영속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이벤트 소싱의 데이터 저장과 복원</a:t>
            </a:r>
          </a:p>
        </p:txBody>
      </p:sp>
    </p:spTree>
    <p:extLst>
      <p:ext uri="{BB962C8B-B14F-4D97-AF65-F5344CB8AC3E}">
        <p14:creationId xmlns:p14="http://schemas.microsoft.com/office/powerpoint/2010/main" val="4256973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15178</TotalTime>
  <Words>556</Words>
  <Application>Microsoft Office PowerPoint</Application>
  <PresentationFormat>와이드스크린</PresentationFormat>
  <Paragraphs>253</Paragraphs>
  <Slides>39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5" baseType="lpstr">
      <vt:lpstr>맑은 고딕</vt:lpstr>
      <vt:lpstr>바탕</vt:lpstr>
      <vt:lpstr>Arial</vt:lpstr>
      <vt:lpstr>Calibri</vt:lpstr>
      <vt:lpstr>Cambria Math</vt:lpstr>
      <vt:lpstr>Office 테마</vt:lpstr>
      <vt:lpstr>이벤트 소싱(Event Sourcing) 소개</vt:lpstr>
      <vt:lpstr>이벤트 소싱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데이터 영속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메시징</vt:lpstr>
      <vt:lpstr>PowerPoint 프레젠테이션</vt:lpstr>
      <vt:lpstr>PowerPoint 프레젠테이션</vt:lpstr>
      <vt:lpstr>PowerPoint 프레젠테이션</vt:lpstr>
      <vt:lpstr>PowerPoint 프레젠테이션</vt:lpstr>
      <vt:lpstr>CQRS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고려사항</vt:lpstr>
      <vt:lpstr>PowerPoint 프레젠테이션</vt:lpstr>
      <vt:lpstr>https://github.com/Reacture/Khala.EventSourcing/</vt:lpstr>
      <vt:lpstr>이벤트 소싱 Java 구현체 프로젝트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이벤트 소싱</dc:title>
  <dc:creator>Gyuwon Yi</dc:creator>
  <cp:lastModifiedBy>Gyuwon Yi</cp:lastModifiedBy>
  <cp:revision>52</cp:revision>
  <dcterms:created xsi:type="dcterms:W3CDTF">2017-04-10T15:57:05Z</dcterms:created>
  <dcterms:modified xsi:type="dcterms:W3CDTF">2017-04-23T02:59:51Z</dcterms:modified>
</cp:coreProperties>
</file>