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6" r:id="rId16"/>
    <p:sldId id="274" r:id="rId17"/>
    <p:sldId id="277" r:id="rId18"/>
    <p:sldId id="280" r:id="rId19"/>
    <p:sldId id="278" r:id="rId20"/>
    <p:sldId id="281" r:id="rId21"/>
    <p:sldId id="283" r:id="rId22"/>
    <p:sldId id="282" r:id="rId23"/>
    <p:sldId id="279" r:id="rId24"/>
    <p:sldId id="25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17A0A070-7E72-4579-94EA-FAC952A7B980}">
          <p14:sldIdLst>
            <p14:sldId id="256"/>
          </p14:sldIdLst>
        </p14:section>
        <p14:section name="선행 개념" id="{BE0C4A89-F3CA-4F95-A7F9-543B5D652B61}">
          <p14:sldIdLst>
            <p14:sldId id="258"/>
            <p14:sldId id="259"/>
            <p14:sldId id="272"/>
            <p14:sldId id="260"/>
          </p14:sldIdLst>
        </p14:section>
        <p14:section name="이벤트 소싱" id="{ADD06C2D-C4DC-4813-B880-AFAFCE752A52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Azure 기반 구현" id="{5B17F932-B20A-46D9-84DD-F147875CDF4A}">
          <p14:sldIdLst>
            <p14:sldId id="273"/>
            <p14:sldId id="276"/>
            <p14:sldId id="274"/>
            <p14:sldId id="277"/>
            <p14:sldId id="280"/>
            <p14:sldId id="278"/>
            <p14:sldId id="281"/>
            <p14:sldId id="283"/>
            <p14:sldId id="282"/>
            <p14:sldId id="279"/>
          </p14:sldIdLst>
        </p14:section>
        <p14:section name="마무리" id="{448FB403-9453-4B00-A4B5-DBFEFFABFCB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A80000"/>
    <a:srgbClr val="0078D7"/>
    <a:srgbClr val="004B50"/>
    <a:srgbClr val="5C2D91"/>
    <a:srgbClr val="00B0F0"/>
    <a:srgbClr val="008272"/>
    <a:srgbClr val="00B294"/>
    <a:srgbClr val="00188F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uwon Yi" userId="b1e53179a4ebccb1" providerId="LiveId" clId="{F8247619-70E1-474D-B7E1-84A0BCF71451}"/>
    <pc:docChg chg="undo custSel modSld">
      <pc:chgData name="Gyuwon Yi" userId="b1e53179a4ebccb1" providerId="LiveId" clId="{F8247619-70E1-474D-B7E1-84A0BCF71451}" dt="2017-09-03T08:57:18.624" v="77" actId="20577"/>
      <pc:docMkLst>
        <pc:docMk/>
      </pc:docMkLst>
      <pc:sldChg chg="addSp delSp modSp">
        <pc:chgData name="Gyuwon Yi" userId="b1e53179a4ebccb1" providerId="LiveId" clId="{F8247619-70E1-474D-B7E1-84A0BCF71451}" dt="2017-09-03T08:57:18.624" v="77" actId="20577"/>
        <pc:sldMkLst>
          <pc:docMk/>
          <pc:sldMk cId="2405975787" sldId="281"/>
        </pc:sldMkLst>
        <pc:spChg chg="add mod">
          <ac:chgData name="Gyuwon Yi" userId="b1e53179a4ebccb1" providerId="LiveId" clId="{F8247619-70E1-474D-B7E1-84A0BCF71451}" dt="2017-09-03T08:57:00.202" v="76" actId="1076"/>
          <ac:spMkLst>
            <pc:docMk/>
            <pc:sldMk cId="2405975787" sldId="281"/>
            <ac:spMk id="3" creationId="{5005C1E2-BA90-4DA8-9DD1-9C70033480E7}"/>
          </ac:spMkLst>
        </pc:spChg>
        <pc:spChg chg="mod">
          <ac:chgData name="Gyuwon Yi" userId="b1e53179a4ebccb1" providerId="LiveId" clId="{F8247619-70E1-474D-B7E1-84A0BCF71451}" dt="2017-09-03T08:57:18.624" v="77" actId="20577"/>
          <ac:spMkLst>
            <pc:docMk/>
            <pc:sldMk cId="2405975787" sldId="281"/>
            <ac:spMk id="29" creationId="{00000000-0000-0000-0000-000000000000}"/>
          </ac:spMkLst>
        </pc:spChg>
        <pc:spChg chg="add del mod">
          <ac:chgData name="Gyuwon Yi" userId="b1e53179a4ebccb1" providerId="LiveId" clId="{F8247619-70E1-474D-B7E1-84A0BCF71451}" dt="2017-09-03T08:56:28.136" v="54" actId="478"/>
          <ac:spMkLst>
            <pc:docMk/>
            <pc:sldMk cId="2405975787" sldId="281"/>
            <ac:spMk id="37" creationId="{13E076AB-7E4E-4CF1-B5C2-8B664A01EFBC}"/>
          </ac:spMkLst>
        </pc:spChg>
        <pc:cxnChg chg="mod">
          <ac:chgData name="Gyuwon Yi" userId="b1e53179a4ebccb1" providerId="LiveId" clId="{F8247619-70E1-474D-B7E1-84A0BCF71451}" dt="2017-09-03T01:30:59.828" v="0" actId="693"/>
          <ac:cxnSpMkLst>
            <pc:docMk/>
            <pc:sldMk cId="2405975787" sldId="281"/>
            <ac:cxnSpMk id="86" creationId="{00000000-0000-0000-0000-000000000000}"/>
          </ac:cxnSpMkLst>
        </pc:cxnChg>
        <pc:cxnChg chg="mod">
          <ac:chgData name="Gyuwon Yi" userId="b1e53179a4ebccb1" providerId="LiveId" clId="{F8247619-70E1-474D-B7E1-84A0BCF71451}" dt="2017-09-03T01:30:59.828" v="0" actId="693"/>
          <ac:cxnSpMkLst>
            <pc:docMk/>
            <pc:sldMk cId="2405975787" sldId="281"/>
            <ac:cxnSpMk id="89" creationId="{00000000-0000-0000-0000-000000000000}"/>
          </ac:cxnSpMkLst>
        </pc:cxnChg>
        <pc:cxnChg chg="mod">
          <ac:chgData name="Gyuwon Yi" userId="b1e53179a4ebccb1" providerId="LiveId" clId="{F8247619-70E1-474D-B7E1-84A0BCF71451}" dt="2017-09-03T01:30:59.828" v="0" actId="693"/>
          <ac:cxnSpMkLst>
            <pc:docMk/>
            <pc:sldMk cId="2405975787" sldId="281"/>
            <ac:cxnSpMk id="92" creationId="{00000000-0000-0000-0000-000000000000}"/>
          </ac:cxnSpMkLst>
        </pc:cxnChg>
        <pc:cxnChg chg="mod">
          <ac:chgData name="Gyuwon Yi" userId="b1e53179a4ebccb1" providerId="LiveId" clId="{F8247619-70E1-474D-B7E1-84A0BCF71451}" dt="2017-09-03T01:30:59.828" v="0" actId="693"/>
          <ac:cxnSpMkLst>
            <pc:docMk/>
            <pc:sldMk cId="2405975787" sldId="281"/>
            <ac:cxnSpMk id="95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1FDF2-C812-4F98-BE00-A3874700F2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30CD1-A422-447A-9215-BB470753D29C}">
      <dgm:prSet phldrT="[Text]" custT="1"/>
      <dgm:spPr/>
      <dgm:t>
        <a:bodyPr/>
        <a:lstStyle/>
        <a:p>
          <a:r>
            <a:rPr lang="ko-KR" altLang="en-US" sz="2800" dirty="0"/>
            <a:t>정확히 일회</a:t>
          </a:r>
          <a:br>
            <a:rPr lang="en-US" altLang="ko-KR" sz="2800" dirty="0"/>
          </a:br>
          <a:r>
            <a:rPr lang="en-US" altLang="ko-KR" sz="2800" dirty="0"/>
            <a:t>(Exactly-Once)</a:t>
          </a:r>
          <a:endParaRPr lang="en-US" sz="2800" dirty="0"/>
        </a:p>
      </dgm:t>
    </dgm:pt>
    <dgm:pt modelId="{CE31ADBA-5A70-4B6C-BFA3-102BE50A261E}" type="parTrans" cxnId="{1052FE58-5F44-4852-828C-34630BD9AA32}">
      <dgm:prSet/>
      <dgm:spPr/>
      <dgm:t>
        <a:bodyPr/>
        <a:lstStyle/>
        <a:p>
          <a:endParaRPr lang="en-US" sz="1400"/>
        </a:p>
      </dgm:t>
    </dgm:pt>
    <dgm:pt modelId="{4CE8494B-6DE7-4B12-B86D-C21516A68783}" type="sibTrans" cxnId="{1052FE58-5F44-4852-828C-34630BD9AA32}">
      <dgm:prSet/>
      <dgm:spPr/>
      <dgm:t>
        <a:bodyPr/>
        <a:lstStyle/>
        <a:p>
          <a:endParaRPr lang="en-US" sz="1400"/>
        </a:p>
      </dgm:t>
    </dgm:pt>
    <dgm:pt modelId="{03224D6A-52B8-4A42-8127-C48CDCAC5213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높은 비용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E814FA13-146F-4BF7-9404-1F1DE906E467}" type="parTrans" cxnId="{2F83A2A1-9DC5-4503-ACC9-A6C100AEFD3F}">
      <dgm:prSet/>
      <dgm:spPr/>
      <dgm:t>
        <a:bodyPr/>
        <a:lstStyle/>
        <a:p>
          <a:endParaRPr lang="en-US" sz="1400"/>
        </a:p>
      </dgm:t>
    </dgm:pt>
    <dgm:pt modelId="{8013F2F1-33B1-4B88-B0B6-6801DC3DE677}" type="sibTrans" cxnId="{2F83A2A1-9DC5-4503-ACC9-A6C100AEFD3F}">
      <dgm:prSet/>
      <dgm:spPr/>
      <dgm:t>
        <a:bodyPr/>
        <a:lstStyle/>
        <a:p>
          <a:endParaRPr lang="en-US" sz="1400"/>
        </a:p>
      </dgm:t>
    </dgm:pt>
    <dgm:pt modelId="{CD5CDCAC-FCE9-4403-A38D-0E34F6C15A0C}">
      <dgm:prSet phldrT="[Text]" custT="1"/>
      <dgm:spPr/>
      <dgm:t>
        <a:bodyPr/>
        <a:lstStyle/>
        <a:p>
          <a:r>
            <a:rPr lang="ko-KR" altLang="en-US" sz="2800" dirty="0"/>
            <a:t>최대 일회</a:t>
          </a:r>
          <a:br>
            <a:rPr lang="en-US" altLang="ko-KR" sz="2800" dirty="0"/>
          </a:br>
          <a:r>
            <a:rPr lang="en-US" sz="2800" dirty="0"/>
            <a:t>(At-Most-Once)</a:t>
          </a:r>
        </a:p>
      </dgm:t>
    </dgm:pt>
    <dgm:pt modelId="{EAC81DA5-86F2-4106-BCE1-89231FE1DC33}" type="parTrans" cxnId="{2140A338-3849-4672-9A5C-F1C675BD1E46}">
      <dgm:prSet/>
      <dgm:spPr/>
      <dgm:t>
        <a:bodyPr/>
        <a:lstStyle/>
        <a:p>
          <a:endParaRPr lang="en-US" sz="1400"/>
        </a:p>
      </dgm:t>
    </dgm:pt>
    <dgm:pt modelId="{18C6F70D-A890-4D57-A899-274E2B847BD2}" type="sibTrans" cxnId="{2140A338-3849-4672-9A5C-F1C675BD1E46}">
      <dgm:prSet/>
      <dgm:spPr/>
      <dgm:t>
        <a:bodyPr/>
        <a:lstStyle/>
        <a:p>
          <a:endParaRPr lang="en-US" sz="1400"/>
        </a:p>
      </dgm:t>
    </dgm:pt>
    <dgm:pt modelId="{24741552-82FD-420B-AF2F-57007624EA19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작업흐름 누락 가능성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3815C2F7-9160-41DA-B7FA-582A2D11B2BA}" type="parTrans" cxnId="{BCE9E553-D55C-447C-B28D-CE2B07EE3D95}">
      <dgm:prSet/>
      <dgm:spPr/>
      <dgm:t>
        <a:bodyPr/>
        <a:lstStyle/>
        <a:p>
          <a:endParaRPr lang="en-US" sz="1400"/>
        </a:p>
      </dgm:t>
    </dgm:pt>
    <dgm:pt modelId="{E4015215-1527-413D-BD32-DB3E341E5145}" type="sibTrans" cxnId="{BCE9E553-D55C-447C-B28D-CE2B07EE3D95}">
      <dgm:prSet/>
      <dgm:spPr/>
      <dgm:t>
        <a:bodyPr/>
        <a:lstStyle/>
        <a:p>
          <a:endParaRPr lang="en-US" sz="1400"/>
        </a:p>
      </dgm:t>
    </dgm:pt>
    <dgm:pt modelId="{EA880C4D-C099-4E9E-BFBE-3977A4508EB0}">
      <dgm:prSet phldrT="[Text]" custT="1"/>
      <dgm:spPr/>
      <dgm:t>
        <a:bodyPr/>
        <a:lstStyle/>
        <a:p>
          <a:r>
            <a:rPr lang="ko-KR" altLang="en-US" sz="2800" dirty="0"/>
            <a:t>최소 일회</a:t>
          </a:r>
          <a:br>
            <a:rPr lang="en-US" altLang="ko-KR" sz="2800" dirty="0"/>
          </a:br>
          <a:r>
            <a:rPr lang="en-US" altLang="ko-KR" sz="2800" dirty="0"/>
            <a:t>(At-Least-Once)</a:t>
          </a:r>
          <a:endParaRPr lang="en-US" sz="2800" dirty="0"/>
        </a:p>
      </dgm:t>
    </dgm:pt>
    <dgm:pt modelId="{C271C123-93FE-4081-9A5D-806EB2D16F4B}" type="parTrans" cxnId="{C671F88A-5DE6-49C8-BD12-93BA42ADA445}">
      <dgm:prSet/>
      <dgm:spPr/>
      <dgm:t>
        <a:bodyPr/>
        <a:lstStyle/>
        <a:p>
          <a:endParaRPr lang="en-US" sz="1400"/>
        </a:p>
      </dgm:t>
    </dgm:pt>
    <dgm:pt modelId="{D453BB09-1A0C-4076-A47F-3906FDFA8AEE}" type="sibTrans" cxnId="{C671F88A-5DE6-49C8-BD12-93BA42ADA445}">
      <dgm:prSet/>
      <dgm:spPr/>
      <dgm:t>
        <a:bodyPr/>
        <a:lstStyle/>
        <a:p>
          <a:endParaRPr lang="en-US" sz="1400"/>
        </a:p>
      </dgm:t>
    </dgm:pt>
    <dgm:pt modelId="{C5006F0F-FB41-41F2-A94C-E93F8078FBDA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비교적 낮은 비용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66A4E638-F118-4127-A3E3-BE361523ED21}" type="parTrans" cxnId="{17250EBF-C5D9-4DBE-8513-0DA148648A9C}">
      <dgm:prSet/>
      <dgm:spPr/>
      <dgm:t>
        <a:bodyPr/>
        <a:lstStyle/>
        <a:p>
          <a:endParaRPr lang="en-US" sz="1400"/>
        </a:p>
      </dgm:t>
    </dgm:pt>
    <dgm:pt modelId="{D2E4A4EC-15D8-43C2-A2E1-E770A3CDF17C}" type="sibTrans" cxnId="{17250EBF-C5D9-4DBE-8513-0DA148648A9C}">
      <dgm:prSet/>
      <dgm:spPr/>
      <dgm:t>
        <a:bodyPr/>
        <a:lstStyle/>
        <a:p>
          <a:endParaRPr lang="en-US" sz="1400"/>
        </a:p>
      </dgm:t>
    </dgm:pt>
    <dgm:pt modelId="{23F266CF-58F7-4F62-9A3A-EBC304DA8BB9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멱등성</a:t>
          </a:r>
          <a:r>
            <a:rPr lang="en-US" altLang="ko-KR" sz="1800" dirty="0">
              <a:solidFill>
                <a:schemeClr val="tx1">
                  <a:lumMod val="50000"/>
                </a:schemeClr>
              </a:solidFill>
            </a:rPr>
            <a:t>(Idempotence)</a:t>
          </a:r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 필요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433C26E4-2BBF-41C5-B67F-1E6AC593DD2A}" type="parTrans" cxnId="{616BF471-DA73-42D7-9DCC-91D45430E974}">
      <dgm:prSet/>
      <dgm:spPr/>
      <dgm:t>
        <a:bodyPr/>
        <a:lstStyle/>
        <a:p>
          <a:endParaRPr lang="en-US" sz="1400"/>
        </a:p>
      </dgm:t>
    </dgm:pt>
    <dgm:pt modelId="{1E855AD4-BCB9-4C30-B77B-70F345BDB773}" type="sibTrans" cxnId="{616BF471-DA73-42D7-9DCC-91D45430E974}">
      <dgm:prSet/>
      <dgm:spPr/>
      <dgm:t>
        <a:bodyPr/>
        <a:lstStyle/>
        <a:p>
          <a:endParaRPr lang="en-US" sz="1400"/>
        </a:p>
      </dgm:t>
    </dgm:pt>
    <dgm:pt modelId="{04F54D2D-B621-4451-99BC-919E0FFBF653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낮은 비용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56E44D73-6902-459C-A909-8073D2179B97}" type="parTrans" cxnId="{C4E1C608-35C3-4DB8-834D-C41DCA9250FD}">
      <dgm:prSet/>
      <dgm:spPr/>
      <dgm:t>
        <a:bodyPr/>
        <a:lstStyle/>
        <a:p>
          <a:endParaRPr lang="en-US" sz="1400"/>
        </a:p>
      </dgm:t>
    </dgm:pt>
    <dgm:pt modelId="{AD006343-10FA-4050-8957-03363C76EA38}" type="sibTrans" cxnId="{C4E1C608-35C3-4DB8-834D-C41DCA9250FD}">
      <dgm:prSet/>
      <dgm:spPr/>
      <dgm:t>
        <a:bodyPr/>
        <a:lstStyle/>
        <a:p>
          <a:endParaRPr lang="en-US" sz="1400"/>
        </a:p>
      </dgm:t>
    </dgm:pt>
    <dgm:pt modelId="{B6A8653C-FA33-4AC7-94F0-5292463B10D1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신뢰할 수 있는 메시징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3153D63A-815D-46EA-8A5A-F7299D8FFF08}" type="parTrans" cxnId="{747E58A5-A222-4F93-930A-FA1EE1FDABB3}">
      <dgm:prSet/>
      <dgm:spPr/>
      <dgm:t>
        <a:bodyPr/>
        <a:lstStyle/>
        <a:p>
          <a:endParaRPr lang="en-US" sz="1400"/>
        </a:p>
      </dgm:t>
    </dgm:pt>
    <dgm:pt modelId="{302DAB38-1529-4199-A464-9B05574623C5}" type="sibTrans" cxnId="{747E58A5-A222-4F93-930A-FA1EE1FDABB3}">
      <dgm:prSet/>
      <dgm:spPr/>
      <dgm:t>
        <a:bodyPr/>
        <a:lstStyle/>
        <a:p>
          <a:endParaRPr lang="en-US" sz="1400"/>
        </a:p>
      </dgm:t>
    </dgm:pt>
    <dgm:pt modelId="{456888D4-B58A-481D-B575-968B4E677202}">
      <dgm:prSet phldrT="[Text]" custT="1"/>
      <dgm:spPr/>
      <dgm:t>
        <a:bodyPr/>
        <a:lstStyle/>
        <a:p>
          <a:r>
            <a:rPr lang="ko-KR" altLang="en-US" sz="1800" dirty="0">
              <a:solidFill>
                <a:schemeClr val="tx1">
                  <a:lumMod val="50000"/>
                </a:schemeClr>
              </a:solidFill>
            </a:rPr>
            <a:t>현실적으로 불가능</a:t>
          </a:r>
          <a:endParaRPr lang="en-US" sz="1800" dirty="0">
            <a:solidFill>
              <a:schemeClr val="tx1">
                <a:lumMod val="50000"/>
              </a:schemeClr>
            </a:solidFill>
          </a:endParaRPr>
        </a:p>
      </dgm:t>
    </dgm:pt>
    <dgm:pt modelId="{6FDEE31F-D09E-40B6-856F-87E754F92A10}" type="parTrans" cxnId="{C7A413A9-587B-450B-81DF-780FE69841F3}">
      <dgm:prSet/>
      <dgm:spPr/>
      <dgm:t>
        <a:bodyPr/>
        <a:lstStyle/>
        <a:p>
          <a:endParaRPr lang="en-US"/>
        </a:p>
      </dgm:t>
    </dgm:pt>
    <dgm:pt modelId="{558DEADB-2AD1-4031-B667-5FE0B43B11F4}" type="sibTrans" cxnId="{C7A413A9-587B-450B-81DF-780FE69841F3}">
      <dgm:prSet/>
      <dgm:spPr/>
      <dgm:t>
        <a:bodyPr/>
        <a:lstStyle/>
        <a:p>
          <a:endParaRPr lang="en-US"/>
        </a:p>
      </dgm:t>
    </dgm:pt>
    <dgm:pt modelId="{D909875D-7F1C-4EBC-B45F-0C77BDB38814}" type="pres">
      <dgm:prSet presAssocID="{63B1FDF2-C812-4F98-BE00-A3874700F2DE}" presName="Name0" presStyleCnt="0">
        <dgm:presLayoutVars>
          <dgm:dir/>
          <dgm:animLvl val="lvl"/>
          <dgm:resizeHandles val="exact"/>
        </dgm:presLayoutVars>
      </dgm:prSet>
      <dgm:spPr/>
    </dgm:pt>
    <dgm:pt modelId="{FAAD7CC0-A880-4752-B7F5-D0BD9D9CF16A}" type="pres">
      <dgm:prSet presAssocID="{B8E30CD1-A422-447A-9215-BB470753D29C}" presName="composite" presStyleCnt="0"/>
      <dgm:spPr/>
    </dgm:pt>
    <dgm:pt modelId="{91C25E50-A86E-41D9-8542-0578B319BE7D}" type="pres">
      <dgm:prSet presAssocID="{B8E30CD1-A422-447A-9215-BB470753D29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7261043-C900-4377-BAC5-1D37C8ED03C6}" type="pres">
      <dgm:prSet presAssocID="{B8E30CD1-A422-447A-9215-BB470753D29C}" presName="desTx" presStyleLbl="alignAccFollowNode1" presStyleIdx="0" presStyleCnt="3">
        <dgm:presLayoutVars>
          <dgm:bulletEnabled val="1"/>
        </dgm:presLayoutVars>
      </dgm:prSet>
      <dgm:spPr/>
    </dgm:pt>
    <dgm:pt modelId="{A62834C9-02CC-4757-AB24-E1C73A37F6DE}" type="pres">
      <dgm:prSet presAssocID="{4CE8494B-6DE7-4B12-B86D-C21516A68783}" presName="space" presStyleCnt="0"/>
      <dgm:spPr/>
    </dgm:pt>
    <dgm:pt modelId="{4B9CC03A-BC21-442D-B44B-B11FE633A825}" type="pres">
      <dgm:prSet presAssocID="{CD5CDCAC-FCE9-4403-A38D-0E34F6C15A0C}" presName="composite" presStyleCnt="0"/>
      <dgm:spPr/>
    </dgm:pt>
    <dgm:pt modelId="{F37F94A5-2497-47E0-91CB-E5989C725F8B}" type="pres">
      <dgm:prSet presAssocID="{CD5CDCAC-FCE9-4403-A38D-0E34F6C15A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DAF46D7-D6E6-4ABC-896B-1FE1DE221206}" type="pres">
      <dgm:prSet presAssocID="{CD5CDCAC-FCE9-4403-A38D-0E34F6C15A0C}" presName="desTx" presStyleLbl="alignAccFollowNode1" presStyleIdx="1" presStyleCnt="3">
        <dgm:presLayoutVars>
          <dgm:bulletEnabled val="1"/>
        </dgm:presLayoutVars>
      </dgm:prSet>
      <dgm:spPr/>
    </dgm:pt>
    <dgm:pt modelId="{552235D0-B81B-4787-966A-46AB6DC26E30}" type="pres">
      <dgm:prSet presAssocID="{18C6F70D-A890-4D57-A899-274E2B847BD2}" presName="space" presStyleCnt="0"/>
      <dgm:spPr/>
    </dgm:pt>
    <dgm:pt modelId="{BA467BF4-EB9C-4C7F-84A8-BFB58B5A20FC}" type="pres">
      <dgm:prSet presAssocID="{EA880C4D-C099-4E9E-BFBE-3977A4508EB0}" presName="composite" presStyleCnt="0"/>
      <dgm:spPr/>
    </dgm:pt>
    <dgm:pt modelId="{1CED191E-20DE-4182-AABC-FCDFFD91CAB6}" type="pres">
      <dgm:prSet presAssocID="{EA880C4D-C099-4E9E-BFBE-3977A4508E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94D010-22EC-4972-8BD8-EF56A485B902}" type="pres">
      <dgm:prSet presAssocID="{EA880C4D-C099-4E9E-BFBE-3977A4508E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4E1C608-35C3-4DB8-834D-C41DCA9250FD}" srcId="{CD5CDCAC-FCE9-4403-A38D-0E34F6C15A0C}" destId="{04F54D2D-B621-4451-99BC-919E0FFBF653}" srcOrd="0" destOrd="0" parTransId="{56E44D73-6902-459C-A909-8073D2179B97}" sibTransId="{AD006343-10FA-4050-8957-03363C76EA38}"/>
    <dgm:cxn modelId="{40F66A26-19E2-4FFB-8095-49AD1F6045EA}" type="presOf" srcId="{63B1FDF2-C812-4F98-BE00-A3874700F2DE}" destId="{D909875D-7F1C-4EBC-B45F-0C77BDB38814}" srcOrd="0" destOrd="0" presId="urn:microsoft.com/office/officeart/2005/8/layout/hList1"/>
    <dgm:cxn modelId="{5A741F29-D99B-4234-9CF0-63654D774111}" type="presOf" srcId="{CD5CDCAC-FCE9-4403-A38D-0E34F6C15A0C}" destId="{F37F94A5-2497-47E0-91CB-E5989C725F8B}" srcOrd="0" destOrd="0" presId="urn:microsoft.com/office/officeart/2005/8/layout/hList1"/>
    <dgm:cxn modelId="{CC7ECC2E-E3A6-48FB-B732-E4CDB7B79C58}" type="presOf" srcId="{24741552-82FD-420B-AF2F-57007624EA19}" destId="{CDAF46D7-D6E6-4ABC-896B-1FE1DE221206}" srcOrd="0" destOrd="1" presId="urn:microsoft.com/office/officeart/2005/8/layout/hList1"/>
    <dgm:cxn modelId="{940C9B31-1C26-4568-A57E-D8B21E6CD766}" type="presOf" srcId="{B6A8653C-FA33-4AC7-94F0-5292463B10D1}" destId="{0594D010-22EC-4972-8BD8-EF56A485B902}" srcOrd="0" destOrd="1" presId="urn:microsoft.com/office/officeart/2005/8/layout/hList1"/>
    <dgm:cxn modelId="{2140A338-3849-4672-9A5C-F1C675BD1E46}" srcId="{63B1FDF2-C812-4F98-BE00-A3874700F2DE}" destId="{CD5CDCAC-FCE9-4403-A38D-0E34F6C15A0C}" srcOrd="1" destOrd="0" parTransId="{EAC81DA5-86F2-4106-BCE1-89231FE1DC33}" sibTransId="{18C6F70D-A890-4D57-A899-274E2B847BD2}"/>
    <dgm:cxn modelId="{08D2806C-D8B0-4A26-9D62-DB0F94A36843}" type="presOf" srcId="{456888D4-B58A-481D-B575-968B4E677202}" destId="{87261043-C900-4377-BAC5-1D37C8ED03C6}" srcOrd="0" destOrd="1" presId="urn:microsoft.com/office/officeart/2005/8/layout/hList1"/>
    <dgm:cxn modelId="{616BF471-DA73-42D7-9DCC-91D45430E974}" srcId="{EA880C4D-C099-4E9E-BFBE-3977A4508EB0}" destId="{23F266CF-58F7-4F62-9A3A-EBC304DA8BB9}" srcOrd="2" destOrd="0" parTransId="{433C26E4-2BBF-41C5-B67F-1E6AC593DD2A}" sibTransId="{1E855AD4-BCB9-4C30-B77B-70F345BDB773}"/>
    <dgm:cxn modelId="{BCE9E553-D55C-447C-B28D-CE2B07EE3D95}" srcId="{CD5CDCAC-FCE9-4403-A38D-0E34F6C15A0C}" destId="{24741552-82FD-420B-AF2F-57007624EA19}" srcOrd="1" destOrd="0" parTransId="{3815C2F7-9160-41DA-B7FA-582A2D11B2BA}" sibTransId="{E4015215-1527-413D-BD32-DB3E341E5145}"/>
    <dgm:cxn modelId="{1052FE58-5F44-4852-828C-34630BD9AA32}" srcId="{63B1FDF2-C812-4F98-BE00-A3874700F2DE}" destId="{B8E30CD1-A422-447A-9215-BB470753D29C}" srcOrd="0" destOrd="0" parTransId="{CE31ADBA-5A70-4B6C-BFA3-102BE50A261E}" sibTransId="{4CE8494B-6DE7-4B12-B86D-C21516A68783}"/>
    <dgm:cxn modelId="{C671F88A-5DE6-49C8-BD12-93BA42ADA445}" srcId="{63B1FDF2-C812-4F98-BE00-A3874700F2DE}" destId="{EA880C4D-C099-4E9E-BFBE-3977A4508EB0}" srcOrd="2" destOrd="0" parTransId="{C271C123-93FE-4081-9A5D-806EB2D16F4B}" sibTransId="{D453BB09-1A0C-4076-A47F-3906FDFA8AEE}"/>
    <dgm:cxn modelId="{ED85A99B-D183-4E67-BBE7-424CD2B98DB8}" type="presOf" srcId="{04F54D2D-B621-4451-99BC-919E0FFBF653}" destId="{CDAF46D7-D6E6-4ABC-896B-1FE1DE221206}" srcOrd="0" destOrd="0" presId="urn:microsoft.com/office/officeart/2005/8/layout/hList1"/>
    <dgm:cxn modelId="{2F83A2A1-9DC5-4503-ACC9-A6C100AEFD3F}" srcId="{B8E30CD1-A422-447A-9215-BB470753D29C}" destId="{03224D6A-52B8-4A42-8127-C48CDCAC5213}" srcOrd="0" destOrd="0" parTransId="{E814FA13-146F-4BF7-9404-1F1DE906E467}" sibTransId="{8013F2F1-33B1-4B88-B0B6-6801DC3DE677}"/>
    <dgm:cxn modelId="{747E58A5-A222-4F93-930A-FA1EE1FDABB3}" srcId="{EA880C4D-C099-4E9E-BFBE-3977A4508EB0}" destId="{B6A8653C-FA33-4AC7-94F0-5292463B10D1}" srcOrd="1" destOrd="0" parTransId="{3153D63A-815D-46EA-8A5A-F7299D8FFF08}" sibTransId="{302DAB38-1529-4199-A464-9B05574623C5}"/>
    <dgm:cxn modelId="{C7A413A9-587B-450B-81DF-780FE69841F3}" srcId="{B8E30CD1-A422-447A-9215-BB470753D29C}" destId="{456888D4-B58A-481D-B575-968B4E677202}" srcOrd="1" destOrd="0" parTransId="{6FDEE31F-D09E-40B6-856F-87E754F92A10}" sibTransId="{558DEADB-2AD1-4031-B667-5FE0B43B11F4}"/>
    <dgm:cxn modelId="{B75263B5-DD0B-4433-BDAF-3DF5E43A859D}" type="presOf" srcId="{03224D6A-52B8-4A42-8127-C48CDCAC5213}" destId="{87261043-C900-4377-BAC5-1D37C8ED03C6}" srcOrd="0" destOrd="0" presId="urn:microsoft.com/office/officeart/2005/8/layout/hList1"/>
    <dgm:cxn modelId="{17250EBF-C5D9-4DBE-8513-0DA148648A9C}" srcId="{EA880C4D-C099-4E9E-BFBE-3977A4508EB0}" destId="{C5006F0F-FB41-41F2-A94C-E93F8078FBDA}" srcOrd="0" destOrd="0" parTransId="{66A4E638-F118-4127-A3E3-BE361523ED21}" sibTransId="{D2E4A4EC-15D8-43C2-A2E1-E770A3CDF17C}"/>
    <dgm:cxn modelId="{D23639D4-AE7A-43BB-9470-A8136963CC7C}" type="presOf" srcId="{B8E30CD1-A422-447A-9215-BB470753D29C}" destId="{91C25E50-A86E-41D9-8542-0578B319BE7D}" srcOrd="0" destOrd="0" presId="urn:microsoft.com/office/officeart/2005/8/layout/hList1"/>
    <dgm:cxn modelId="{4494AAD9-8AFA-46BC-95E4-7FEF6996F098}" type="presOf" srcId="{C5006F0F-FB41-41F2-A94C-E93F8078FBDA}" destId="{0594D010-22EC-4972-8BD8-EF56A485B902}" srcOrd="0" destOrd="0" presId="urn:microsoft.com/office/officeart/2005/8/layout/hList1"/>
    <dgm:cxn modelId="{8450B2E8-7848-414B-8488-2A92D2131C9A}" type="presOf" srcId="{EA880C4D-C099-4E9E-BFBE-3977A4508EB0}" destId="{1CED191E-20DE-4182-AABC-FCDFFD91CAB6}" srcOrd="0" destOrd="0" presId="urn:microsoft.com/office/officeart/2005/8/layout/hList1"/>
    <dgm:cxn modelId="{D71993F4-5A50-40AD-A269-9E7FD3BE86F0}" type="presOf" srcId="{23F266CF-58F7-4F62-9A3A-EBC304DA8BB9}" destId="{0594D010-22EC-4972-8BD8-EF56A485B902}" srcOrd="0" destOrd="2" presId="urn:microsoft.com/office/officeart/2005/8/layout/hList1"/>
    <dgm:cxn modelId="{A2BDA163-DFEC-4AC5-9D0B-7FB607ABE118}" type="presParOf" srcId="{D909875D-7F1C-4EBC-B45F-0C77BDB38814}" destId="{FAAD7CC0-A880-4752-B7F5-D0BD9D9CF16A}" srcOrd="0" destOrd="0" presId="urn:microsoft.com/office/officeart/2005/8/layout/hList1"/>
    <dgm:cxn modelId="{E0D898A6-9F9E-4B01-BD81-8C85E88A712B}" type="presParOf" srcId="{FAAD7CC0-A880-4752-B7F5-D0BD9D9CF16A}" destId="{91C25E50-A86E-41D9-8542-0578B319BE7D}" srcOrd="0" destOrd="0" presId="urn:microsoft.com/office/officeart/2005/8/layout/hList1"/>
    <dgm:cxn modelId="{8DCEA323-9CBB-4241-8028-841647E20CB0}" type="presParOf" srcId="{FAAD7CC0-A880-4752-B7F5-D0BD9D9CF16A}" destId="{87261043-C900-4377-BAC5-1D37C8ED03C6}" srcOrd="1" destOrd="0" presId="urn:microsoft.com/office/officeart/2005/8/layout/hList1"/>
    <dgm:cxn modelId="{CB888372-4C37-4E13-AD20-0466EE1ACB1F}" type="presParOf" srcId="{D909875D-7F1C-4EBC-B45F-0C77BDB38814}" destId="{A62834C9-02CC-4757-AB24-E1C73A37F6DE}" srcOrd="1" destOrd="0" presId="urn:microsoft.com/office/officeart/2005/8/layout/hList1"/>
    <dgm:cxn modelId="{52D695D2-F59A-42E2-8999-713BA91349A0}" type="presParOf" srcId="{D909875D-7F1C-4EBC-B45F-0C77BDB38814}" destId="{4B9CC03A-BC21-442D-B44B-B11FE633A825}" srcOrd="2" destOrd="0" presId="urn:microsoft.com/office/officeart/2005/8/layout/hList1"/>
    <dgm:cxn modelId="{018C0EF8-1ED6-47F2-B729-9FC757C4F79F}" type="presParOf" srcId="{4B9CC03A-BC21-442D-B44B-B11FE633A825}" destId="{F37F94A5-2497-47E0-91CB-E5989C725F8B}" srcOrd="0" destOrd="0" presId="urn:microsoft.com/office/officeart/2005/8/layout/hList1"/>
    <dgm:cxn modelId="{22D901F9-06B2-4CB9-8354-54F14187744E}" type="presParOf" srcId="{4B9CC03A-BC21-442D-B44B-B11FE633A825}" destId="{CDAF46D7-D6E6-4ABC-896B-1FE1DE221206}" srcOrd="1" destOrd="0" presId="urn:microsoft.com/office/officeart/2005/8/layout/hList1"/>
    <dgm:cxn modelId="{3FDFF47D-99D5-460F-8381-2C723B1CF51D}" type="presParOf" srcId="{D909875D-7F1C-4EBC-B45F-0C77BDB38814}" destId="{552235D0-B81B-4787-966A-46AB6DC26E30}" srcOrd="3" destOrd="0" presId="urn:microsoft.com/office/officeart/2005/8/layout/hList1"/>
    <dgm:cxn modelId="{8605FC1C-2B65-404A-8D90-0789EB902D67}" type="presParOf" srcId="{D909875D-7F1C-4EBC-B45F-0C77BDB38814}" destId="{BA467BF4-EB9C-4C7F-84A8-BFB58B5A20FC}" srcOrd="4" destOrd="0" presId="urn:microsoft.com/office/officeart/2005/8/layout/hList1"/>
    <dgm:cxn modelId="{3F291A3C-1A34-420C-A661-8F99C99E14A4}" type="presParOf" srcId="{BA467BF4-EB9C-4C7F-84A8-BFB58B5A20FC}" destId="{1CED191E-20DE-4182-AABC-FCDFFD91CAB6}" srcOrd="0" destOrd="0" presId="urn:microsoft.com/office/officeart/2005/8/layout/hList1"/>
    <dgm:cxn modelId="{D54E8DE3-C219-44A4-B352-800AD362DA7A}" type="presParOf" srcId="{BA467BF4-EB9C-4C7F-84A8-BFB58B5A20FC}" destId="{0594D010-22EC-4972-8BD8-EF56A485B9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5E50-A86E-41D9-8542-0578B319BE7D}">
      <dsp:nvSpPr>
        <dsp:cNvPr id="0" name=""/>
        <dsp:cNvSpPr/>
      </dsp:nvSpPr>
      <dsp:spPr>
        <a:xfrm>
          <a:off x="3462" y="107166"/>
          <a:ext cx="3376166" cy="1350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정확히 일회</a:t>
          </a:r>
          <a:br>
            <a:rPr lang="en-US" altLang="ko-KR" sz="2800" kern="1200" dirty="0"/>
          </a:br>
          <a:r>
            <a:rPr lang="en-US" altLang="ko-KR" sz="2800" kern="1200" dirty="0"/>
            <a:t>(Exactly-Once)</a:t>
          </a:r>
          <a:endParaRPr lang="en-US" sz="2800" kern="1200" dirty="0"/>
        </a:p>
      </dsp:txBody>
      <dsp:txXfrm>
        <a:off x="3462" y="107166"/>
        <a:ext cx="3376166" cy="1350466"/>
      </dsp:txXfrm>
    </dsp:sp>
    <dsp:sp modelId="{87261043-C900-4377-BAC5-1D37C8ED03C6}">
      <dsp:nvSpPr>
        <dsp:cNvPr id="0" name=""/>
        <dsp:cNvSpPr/>
      </dsp:nvSpPr>
      <dsp:spPr>
        <a:xfrm>
          <a:off x="3462" y="1457633"/>
          <a:ext cx="33761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높은 비용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현실적으로 불가능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3462" y="1457633"/>
        <a:ext cx="3376166" cy="2854800"/>
      </dsp:txXfrm>
    </dsp:sp>
    <dsp:sp modelId="{F37F94A5-2497-47E0-91CB-E5989C725F8B}">
      <dsp:nvSpPr>
        <dsp:cNvPr id="0" name=""/>
        <dsp:cNvSpPr/>
      </dsp:nvSpPr>
      <dsp:spPr>
        <a:xfrm>
          <a:off x="3852291" y="107166"/>
          <a:ext cx="3376166" cy="1350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최대 일회</a:t>
          </a:r>
          <a:br>
            <a:rPr lang="en-US" altLang="ko-KR" sz="2800" kern="1200" dirty="0"/>
          </a:br>
          <a:r>
            <a:rPr lang="en-US" sz="2800" kern="1200" dirty="0"/>
            <a:t>(At-Most-Once)</a:t>
          </a:r>
        </a:p>
      </dsp:txBody>
      <dsp:txXfrm>
        <a:off x="3852291" y="107166"/>
        <a:ext cx="3376166" cy="1350466"/>
      </dsp:txXfrm>
    </dsp:sp>
    <dsp:sp modelId="{CDAF46D7-D6E6-4ABC-896B-1FE1DE221206}">
      <dsp:nvSpPr>
        <dsp:cNvPr id="0" name=""/>
        <dsp:cNvSpPr/>
      </dsp:nvSpPr>
      <dsp:spPr>
        <a:xfrm>
          <a:off x="3852291" y="1457633"/>
          <a:ext cx="33761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낮은 비용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작업흐름 누락 가능성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3852291" y="1457633"/>
        <a:ext cx="3376166" cy="2854800"/>
      </dsp:txXfrm>
    </dsp:sp>
    <dsp:sp modelId="{1CED191E-20DE-4182-AABC-FCDFFD91CAB6}">
      <dsp:nvSpPr>
        <dsp:cNvPr id="0" name=""/>
        <dsp:cNvSpPr/>
      </dsp:nvSpPr>
      <dsp:spPr>
        <a:xfrm>
          <a:off x="7701121" y="107166"/>
          <a:ext cx="3376166" cy="1350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최소 일회</a:t>
          </a:r>
          <a:br>
            <a:rPr lang="en-US" altLang="ko-KR" sz="2800" kern="1200" dirty="0"/>
          </a:br>
          <a:r>
            <a:rPr lang="en-US" altLang="ko-KR" sz="2800" kern="1200" dirty="0"/>
            <a:t>(At-Least-Once)</a:t>
          </a:r>
          <a:endParaRPr lang="en-US" sz="2800" kern="1200" dirty="0"/>
        </a:p>
      </dsp:txBody>
      <dsp:txXfrm>
        <a:off x="7701121" y="107166"/>
        <a:ext cx="3376166" cy="1350466"/>
      </dsp:txXfrm>
    </dsp:sp>
    <dsp:sp modelId="{0594D010-22EC-4972-8BD8-EF56A485B902}">
      <dsp:nvSpPr>
        <dsp:cNvPr id="0" name=""/>
        <dsp:cNvSpPr/>
      </dsp:nvSpPr>
      <dsp:spPr>
        <a:xfrm>
          <a:off x="7701121" y="1457633"/>
          <a:ext cx="337616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비교적 낮은 비용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신뢰할 수 있는 메시징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멱등성</a:t>
          </a:r>
          <a:r>
            <a:rPr lang="en-US" altLang="ko-KR" sz="1800" kern="1200" dirty="0">
              <a:solidFill>
                <a:schemeClr val="tx1">
                  <a:lumMod val="50000"/>
                </a:schemeClr>
              </a:solidFill>
            </a:rPr>
            <a:t>(Idempotence)</a:t>
          </a:r>
          <a:r>
            <a:rPr lang="ko-KR" altLang="en-US" sz="1800" kern="1200" dirty="0">
              <a:solidFill>
                <a:schemeClr val="tx1">
                  <a:lumMod val="50000"/>
                </a:schemeClr>
              </a:solidFill>
            </a:rPr>
            <a:t> 필요</a:t>
          </a:r>
          <a:endParaRPr lang="en-US" sz="18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7701121" y="1457633"/>
        <a:ext cx="337616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1" y="0"/>
            <a:ext cx="12210661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 anchor="b">
            <a:no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pPr algn="l"/>
            <a:r>
              <a:rPr lang="en-US" sz="5000">
                <a:solidFill>
                  <a:schemeClr val="bg1"/>
                </a:solidFill>
              </a:rPr>
              <a:t>Click to edit Master title style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175" y="4735094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27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E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F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205484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A"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B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1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C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D">
    <p:bg>
      <p:bgPr>
        <a:solidFill>
          <a:srgbClr val="EB0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4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931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설명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56129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2353"/>
              </a:spcAft>
              <a:buClr>
                <a:schemeClr val="tx1"/>
              </a:buClr>
              <a:buSzPct val="90000"/>
              <a:buFont typeface="Arial" pitchFamily="34" charset="0"/>
              <a:buNone/>
              <a:defRPr sz="2745" baseline="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289511"/>
            <a:ext cx="11655840" cy="899665"/>
          </a:xfrm>
        </p:spPr>
        <p:txBody>
          <a:bodyPr/>
          <a:lstStyle>
            <a:lvl1pPr>
              <a:defRPr sz="3137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1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사용자 그룹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 userDrawn="1"/>
        </p:nvGrpSpPr>
        <p:grpSpPr>
          <a:xfrm>
            <a:off x="1125475" y="1429492"/>
            <a:ext cx="4279281" cy="2701638"/>
            <a:chOff x="-2" y="0"/>
            <a:chExt cx="10862785" cy="6858000"/>
          </a:xfrm>
        </p:grpSpPr>
        <p:pic>
          <p:nvPicPr>
            <p:cNvPr id="5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02" b="9999"/>
            <a:stretch/>
          </p:blipFill>
          <p:spPr>
            <a:xfrm>
              <a:off x="-2" y="0"/>
              <a:ext cx="10862785" cy="6858000"/>
            </a:xfrm>
            <a:prstGeom prst="rect">
              <a:avLst/>
            </a:prstGeom>
          </p:spPr>
        </p:pic>
        <p:pic>
          <p:nvPicPr>
            <p:cNvPr id="6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00" r="92969"/>
            <a:stretch/>
          </p:blipFill>
          <p:spPr>
            <a:xfrm>
              <a:off x="1" y="6134100"/>
              <a:ext cx="857249" cy="723900"/>
            </a:xfrm>
            <a:prstGeom prst="rect">
              <a:avLst/>
            </a:prstGeom>
          </p:spPr>
        </p:pic>
      </p:grpSp>
      <p:pic>
        <p:nvPicPr>
          <p:cNvPr id="7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>
          <a:xfrm>
            <a:off x="916654" y="1127733"/>
            <a:ext cx="4678900" cy="5719580"/>
          </a:xfrm>
          <a:prstGeom prst="rect">
            <a:avLst/>
          </a:prstGeom>
        </p:spPr>
      </p:pic>
      <p:sp>
        <p:nvSpPr>
          <p:cNvPr id="9" name="Text Placeholder 25"/>
          <p:cNvSpPr txBox="1">
            <a:spLocks/>
          </p:cNvSpPr>
          <p:nvPr/>
        </p:nvSpPr>
        <p:spPr bwMode="ltGray">
          <a:xfrm>
            <a:off x="5811880" y="2906978"/>
            <a:ext cx="5987713" cy="1628567"/>
          </a:xfrm>
          <a:prstGeom prst="rect">
            <a:avLst/>
          </a:prstGeom>
        </p:spPr>
        <p:txBody>
          <a:bodyPr vert="horz" wrap="square" lIns="179285" tIns="143428" rIns="179285" bIns="143428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59" indent="-676959" defTabSz="896157">
              <a:lnSpc>
                <a:spcPts val="6666"/>
              </a:lnSpc>
              <a:defRPr/>
            </a:pPr>
            <a:r>
              <a:rPr lang="ko-KR" altLang="en-US" sz="4000" spc="-150" dirty="0">
                <a:solidFill>
                  <a:srgbClr val="FFFFFF"/>
                </a:solidFill>
                <a:latin typeface="Noto Sans CJK KR Light" panose="020B0300000000000000" pitchFamily="34" charset="-127"/>
              </a:rPr>
              <a:t>한국 </a:t>
            </a:r>
            <a:r>
              <a:rPr lang="en-US" altLang="ko-KR" sz="4000" spc="-150" dirty="0">
                <a:solidFill>
                  <a:srgbClr val="FFFFFF"/>
                </a:solidFill>
                <a:latin typeface="Noto Sans CJK KR Light" panose="020B0300000000000000" pitchFamily="34" charset="-127"/>
              </a:rPr>
              <a:t>Azure </a:t>
            </a:r>
            <a:r>
              <a:rPr lang="ko-KR" altLang="en-US" sz="4000" spc="-150" dirty="0">
                <a:solidFill>
                  <a:srgbClr val="FFFFFF"/>
                </a:solidFill>
                <a:latin typeface="Noto Sans CJK KR Light" panose="020B0300000000000000" pitchFamily="34" charset="-127"/>
              </a:rPr>
              <a:t>사용자 그룹</a:t>
            </a:r>
            <a:endParaRPr lang="en-US" sz="4000" spc="-150" dirty="0">
              <a:solidFill>
                <a:srgbClr val="FFFFFF"/>
              </a:solidFill>
              <a:latin typeface="Noto Sans CJK KR Light" panose="020B0300000000000000" pitchFamily="34" charset="-127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5968926" y="3942406"/>
            <a:ext cx="5989668" cy="141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11C1FF"/>
                </a:solidFill>
                <a:latin typeface="+mj-lt"/>
              </a:rPr>
              <a:t>fb.com/groups/</a:t>
            </a:r>
            <a:r>
              <a:rPr lang="en-US" sz="4000" dirty="0" err="1">
                <a:solidFill>
                  <a:srgbClr val="11C1FF"/>
                </a:solidFill>
                <a:latin typeface="+mj-lt"/>
              </a:rPr>
              <a:t>krazure</a:t>
            </a:r>
            <a:endParaRPr lang="en-US" sz="4000" dirty="0">
              <a:solidFill>
                <a:srgbClr val="11C1FF"/>
              </a:solidFill>
              <a:latin typeface="+mj-lt"/>
            </a:endParaRPr>
          </a:p>
        </p:txBody>
      </p:sp>
      <p:sp>
        <p:nvSpPr>
          <p:cNvPr id="11" name="Text Placeholder 25"/>
          <p:cNvSpPr txBox="1">
            <a:spLocks/>
          </p:cNvSpPr>
          <p:nvPr userDrawn="1"/>
        </p:nvSpPr>
        <p:spPr bwMode="ltGray">
          <a:xfrm>
            <a:off x="5804375" y="1127733"/>
            <a:ext cx="5987713" cy="1628567"/>
          </a:xfrm>
          <a:prstGeom prst="rect">
            <a:avLst/>
          </a:prstGeom>
        </p:spPr>
        <p:txBody>
          <a:bodyPr vert="horz" wrap="square" lIns="179285" tIns="143428" rIns="179285" bIns="143428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59" indent="-676959" defTabSz="896157">
              <a:lnSpc>
                <a:spcPts val="6666"/>
              </a:lnSpc>
              <a:defRPr/>
            </a:pPr>
            <a:r>
              <a:rPr lang="ko-KR" altLang="en-US" sz="4000" spc="-150" dirty="0">
                <a:solidFill>
                  <a:srgbClr val="FFFFFF"/>
                </a:solidFill>
                <a:latin typeface="Noto Sans CJK KR Light" panose="020B0300000000000000" pitchFamily="34" charset="-127"/>
              </a:rPr>
              <a:t>감사합니다</a:t>
            </a:r>
            <a:r>
              <a:rPr lang="en-US" altLang="ko-KR" sz="4000" spc="-150" dirty="0">
                <a:solidFill>
                  <a:srgbClr val="FFFFFF"/>
                </a:solidFill>
                <a:latin typeface="Noto Sans CJK KR Light" panose="020B0300000000000000" pitchFamily="34" charset="-127"/>
              </a:rPr>
              <a:t>.</a:t>
            </a:r>
            <a:endParaRPr lang="en-US" sz="4000" spc="-150" dirty="0">
              <a:solidFill>
                <a:srgbClr val="FFFFFF"/>
              </a:solidFill>
              <a:latin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1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Ty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Type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컨텐츠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0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컨텐츠with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2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C"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284373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7" r:id="rId9"/>
    <p:sldLayoutId id="2147483678" r:id="rId10"/>
    <p:sldLayoutId id="2147483679" r:id="rId11"/>
    <p:sldLayoutId id="2147483680" r:id="rId12"/>
    <p:sldLayoutId id="2147483665" r:id="rId13"/>
    <p:sldLayoutId id="2147483681" r:id="rId14"/>
    <p:sldLayoutId id="2147483682" r:id="rId15"/>
    <p:sldLayoutId id="2147483683" r:id="rId16"/>
    <p:sldLayoutId id="2147483684" r:id="rId17"/>
    <p:sldLayoutId id="2147483674" r:id="rId18"/>
    <p:sldLayoutId id="2147483685" r:id="rId19"/>
    <p:sldLayoutId id="214748367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Microsoft Azure</a:t>
            </a:r>
            <a:r>
              <a:rPr lang="ko-KR" altLang="en-US" sz="4000" dirty="0"/>
              <a:t>에서 구현하는</a:t>
            </a:r>
            <a:br>
              <a:rPr lang="en-US" altLang="ko-KR" sz="4000" dirty="0"/>
            </a:br>
            <a:r>
              <a:rPr lang="ko-KR" altLang="en-US" sz="4000" dirty="0"/>
              <a:t>이벤트 소싱</a:t>
            </a:r>
            <a:r>
              <a:rPr lang="en-US" altLang="ko-KR" sz="4000" dirty="0"/>
              <a:t>(Event</a:t>
            </a:r>
            <a:r>
              <a:rPr lang="ko-KR" altLang="en-US" sz="4000" dirty="0"/>
              <a:t> </a:t>
            </a:r>
            <a:r>
              <a:rPr lang="en-US" altLang="ko-KR" sz="4000" dirty="0"/>
              <a:t>Sourcing)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이규원</a:t>
            </a:r>
            <a:endParaRPr lang="en-US" altLang="ko-KR" dirty="0"/>
          </a:p>
          <a:p>
            <a:r>
              <a:rPr lang="en-US" altLang="ko-KR" dirty="0"/>
              <a:t>Microsoft MVP</a:t>
            </a:r>
            <a:r>
              <a:rPr lang="en-US" altLang="ko-KR" sz="2500" dirty="0"/>
              <a:t> (Visual Studio and Development Technologies)</a:t>
            </a:r>
          </a:p>
        </p:txBody>
      </p:sp>
    </p:spTree>
    <p:extLst>
      <p:ext uri="{BB962C8B-B14F-4D97-AF65-F5344CB8AC3E}">
        <p14:creationId xmlns:p14="http://schemas.microsoft.com/office/powerpoint/2010/main" val="400349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발행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5085" y="1693258"/>
            <a:ext cx="4851248" cy="30320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Repository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4009" y="3105251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r>
              <a:rPr lang="ko-KR" altLang="en-US" dirty="0"/>
              <a:t> </a:t>
            </a:r>
            <a:r>
              <a:rPr lang="en-US" altLang="ko-KR" dirty="0"/>
              <a:t>Publisher</a:t>
            </a:r>
            <a:endParaRPr lang="en-US" dirty="0"/>
          </a:p>
        </p:txBody>
      </p:sp>
      <p:sp>
        <p:nvSpPr>
          <p:cNvPr id="9" name="Cylinder 8"/>
          <p:cNvSpPr/>
          <p:nvPr/>
        </p:nvSpPr>
        <p:spPr>
          <a:xfrm>
            <a:off x="4185809" y="2876651"/>
            <a:ext cx="1371600" cy="1371600"/>
          </a:xfrm>
          <a:prstGeom prst="can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Store</a:t>
            </a:r>
          </a:p>
        </p:txBody>
      </p:sp>
      <p:cxnSp>
        <p:nvCxnSpPr>
          <p:cNvPr id="11" name="Straight Arrow Connector 10"/>
          <p:cNvCxnSpPr>
            <a:cxnSpLocks/>
            <a:stCxn id="9" idx="4"/>
            <a:endCxn id="5" idx="1"/>
          </p:cNvCxnSpPr>
          <p:nvPr/>
        </p:nvCxnSpPr>
        <p:spPr>
          <a:xfrm>
            <a:off x="5557409" y="3562451"/>
            <a:ext cx="108660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9" idx="2"/>
          </p:cNvCxnSpPr>
          <p:nvPr/>
        </p:nvCxnSpPr>
        <p:spPr>
          <a:xfrm flipV="1">
            <a:off x="2357009" y="3562451"/>
            <a:ext cx="1828800" cy="8886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8641" y="2925006"/>
            <a:ext cx="12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(Events)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2036" y="3105251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cxnSp>
        <p:nvCxnSpPr>
          <p:cNvPr id="21" name="Straight Arrow Connector 20"/>
          <p:cNvCxnSpPr>
            <a:cxnSpLocks/>
            <a:stCxn id="5" idx="3"/>
          </p:cNvCxnSpPr>
          <p:nvPr/>
        </p:nvCxnSpPr>
        <p:spPr>
          <a:xfrm flipV="1">
            <a:off x="8015609" y="3558009"/>
            <a:ext cx="1828800" cy="4442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65880" y="3105251"/>
            <a:ext cx="117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1724" y="4886576"/>
            <a:ext cx="3577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Nontransactional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At-Least-Once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393237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ylinder 50"/>
          <p:cNvSpPr/>
          <p:nvPr/>
        </p:nvSpPr>
        <p:spPr>
          <a:xfrm>
            <a:off x="1296001" y="2102648"/>
            <a:ext cx="4517246" cy="3936848"/>
          </a:xfrm>
          <a:prstGeom prst="can">
            <a:avLst>
              <a:gd name="adj" fmla="val 21568"/>
            </a:avLst>
          </a:prstGeom>
          <a:solidFill>
            <a:srgbClr val="00B0F0">
              <a:alpha val="5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저장하고 진행하기</a:t>
            </a:r>
            <a:r>
              <a:rPr lang="en-US" altLang="ko-KR" sz="4000" dirty="0"/>
              <a:t>(Store and Forward)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6059" y="4166818"/>
            <a:ext cx="1371600" cy="457200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6059" y="4755588"/>
            <a:ext cx="1371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6059" y="5212788"/>
            <a:ext cx="1371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1590" y="3252419"/>
            <a:ext cx="1371600" cy="457200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1590" y="3709619"/>
            <a:ext cx="1371600" cy="457200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1590" y="4166819"/>
            <a:ext cx="1371600" cy="457200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57659" y="3252418"/>
            <a:ext cx="461665" cy="17877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Persistent Events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20832" y="3252418"/>
            <a:ext cx="461665" cy="163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Pending Events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0546" y="1390988"/>
            <a:ext cx="432817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[ Event-v3, Event-v4, Event-v5 ]</a:t>
            </a:r>
          </a:p>
        </p:txBody>
      </p:sp>
      <p:cxnSp>
        <p:nvCxnSpPr>
          <p:cNvPr id="21" name="Connector: Curved 20"/>
          <p:cNvCxnSpPr>
            <a:cxnSpLocks/>
            <a:stCxn id="19" idx="2"/>
            <a:endCxn id="53" idx="0"/>
          </p:cNvCxnSpPr>
          <p:nvPr/>
        </p:nvCxnSpPr>
        <p:spPr>
          <a:xfrm rot="5400000">
            <a:off x="2313363" y="2011149"/>
            <a:ext cx="1399766" cy="1082774"/>
          </a:xfrm>
          <a:prstGeom prst="curvedConnector3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cxnSpLocks/>
            <a:stCxn id="19" idx="2"/>
            <a:endCxn id="11" idx="0"/>
          </p:cNvCxnSpPr>
          <p:nvPr/>
        </p:nvCxnSpPr>
        <p:spPr>
          <a:xfrm rot="16200000" flipH="1">
            <a:off x="3396128" y="2011157"/>
            <a:ext cx="1399766" cy="1082757"/>
          </a:xfrm>
          <a:prstGeom prst="curvedConnector3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Envelo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34" y="4999989"/>
            <a:ext cx="914400" cy="914400"/>
          </a:xfrm>
          <a:prstGeom prst="rect">
            <a:avLst/>
          </a:prstGeom>
        </p:spPr>
      </p:pic>
      <p:cxnSp>
        <p:nvCxnSpPr>
          <p:cNvPr id="40" name="Connector: Curved 39"/>
          <p:cNvCxnSpPr>
            <a:cxnSpLocks/>
            <a:stCxn id="13" idx="2"/>
            <a:endCxn id="38" idx="1"/>
          </p:cNvCxnSpPr>
          <p:nvPr/>
        </p:nvCxnSpPr>
        <p:spPr>
          <a:xfrm rot="16200000" flipH="1">
            <a:off x="5460127" y="3801282"/>
            <a:ext cx="833170" cy="2478644"/>
          </a:xfrm>
          <a:prstGeom prst="curvedConnector2">
            <a:avLst/>
          </a:prstGeom>
          <a:ln w="28575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Envelo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434" y="4999989"/>
            <a:ext cx="914400" cy="914400"/>
          </a:xfrm>
          <a:prstGeom prst="rect">
            <a:avLst/>
          </a:prstGeom>
        </p:spPr>
      </p:pic>
      <p:pic>
        <p:nvPicPr>
          <p:cNvPr id="46" name="Graphic 45" descr="Envelo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834" y="4999989"/>
            <a:ext cx="914400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5513" y="3252419"/>
            <a:ext cx="49295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대기</a:t>
            </a:r>
            <a:r>
              <a:rPr lang="en-US" altLang="ko-KR" sz="2800" dirty="0">
                <a:solidFill>
                  <a:schemeClr val="bg1"/>
                </a:solidFill>
              </a:rPr>
              <a:t>(Pending)</a:t>
            </a:r>
            <a:r>
              <a:rPr lang="ko-KR" altLang="en-US" sz="2800" dirty="0">
                <a:solidFill>
                  <a:schemeClr val="bg1"/>
                </a:solidFill>
              </a:rPr>
              <a:t> 이벤트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이벤트 메시지 저장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메시지 전송 후 삭제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전송에 실패한 메시지는 복구 시 재시도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86059" y="3252419"/>
            <a:ext cx="1371600" cy="457200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6059" y="3709619"/>
            <a:ext cx="1371600" cy="457200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99552" y="6037263"/>
            <a:ext cx="1710148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Event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Store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1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저장소는 다양한 조회 요구를 수용하지 못함</a:t>
            </a:r>
            <a:endParaRPr lang="en-US" dirty="0"/>
          </a:p>
          <a:p>
            <a:r>
              <a:rPr lang="en-US" dirty="0"/>
              <a:t>CQRS</a:t>
            </a:r>
          </a:p>
          <a:p>
            <a:pPr lvl="1"/>
            <a:r>
              <a:rPr lang="en-US" dirty="0"/>
              <a:t>Command and Query Responsibility Segregation</a:t>
            </a:r>
          </a:p>
          <a:p>
            <a:pPr lvl="1"/>
            <a:r>
              <a:rPr lang="ko-KR" altLang="en-US" dirty="0"/>
              <a:t>명령과 조회 책임 분리</a:t>
            </a:r>
            <a:endParaRPr lang="en-US" altLang="ko-KR" dirty="0"/>
          </a:p>
          <a:p>
            <a:r>
              <a:rPr lang="ko-KR" altLang="en-US" dirty="0"/>
              <a:t>이벤트 소싱 기반 시스템에 </a:t>
            </a:r>
            <a:r>
              <a:rPr lang="en-US" altLang="ko-KR" dirty="0"/>
              <a:t>CQRS</a:t>
            </a:r>
            <a:r>
              <a:rPr lang="ko-KR" altLang="en-US" dirty="0"/>
              <a:t>를 사용해 조회 요구에 적합한 </a:t>
            </a:r>
            <a:r>
              <a:rPr lang="ko-KR" altLang="en-US" b="1" u="sng" dirty="0"/>
              <a:t>역정규 형상 데이터베이스</a:t>
            </a:r>
            <a:r>
              <a:rPr lang="ko-KR" altLang="en-US" dirty="0"/>
              <a:t>를 하나 이상 구축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6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170889" y="4090351"/>
            <a:ext cx="9639655" cy="1667906"/>
          </a:xfrm>
          <a:prstGeom prst="ellipse">
            <a:avLst/>
          </a:prstGeom>
          <a:noFill/>
          <a:ln w="57150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0888" y="1943289"/>
            <a:ext cx="9639655" cy="1667906"/>
          </a:xfrm>
          <a:prstGeom prst="ellipse">
            <a:avLst/>
          </a:prstGeom>
          <a:noFill/>
          <a:ln w="57150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Sourcing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dirty="0"/>
              <a:t>CQRS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6360" y="2314279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6360" y="4469793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Model</a:t>
            </a:r>
          </a:p>
        </p:txBody>
      </p:sp>
      <p:sp>
        <p:nvSpPr>
          <p:cNvPr id="6" name="Cylinder 5"/>
          <p:cNvSpPr/>
          <p:nvPr/>
        </p:nvSpPr>
        <p:spPr>
          <a:xfrm>
            <a:off x="7674902" y="2085679"/>
            <a:ext cx="1554480" cy="1371600"/>
          </a:xfrm>
          <a:prstGeom prst="can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Store</a:t>
            </a:r>
          </a:p>
        </p:txBody>
      </p:sp>
      <p:sp>
        <p:nvSpPr>
          <p:cNvPr id="7" name="Cylinder 6"/>
          <p:cNvSpPr/>
          <p:nvPr/>
        </p:nvSpPr>
        <p:spPr>
          <a:xfrm>
            <a:off x="7674902" y="4241193"/>
            <a:ext cx="1554480" cy="1371600"/>
          </a:xfrm>
          <a:prstGeom prst="can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Model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29382" y="2453211"/>
            <a:ext cx="136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Event 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9382" y="4603827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Denormalized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SQL, NoSQL, Blobs, …</a:t>
            </a:r>
          </a:p>
        </p:txBody>
      </p:sp>
      <p:cxnSp>
        <p:nvCxnSpPr>
          <p:cNvPr id="10" name="Straight Arrow Connector 9"/>
          <p:cNvCxnSpPr>
            <a:cxnSpLocks/>
            <a:stCxn id="4" idx="3"/>
            <a:endCxn id="6" idx="2"/>
          </p:cNvCxnSpPr>
          <p:nvPr/>
        </p:nvCxnSpPr>
        <p:spPr>
          <a:xfrm>
            <a:off x="6065160" y="2771479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7" idx="2"/>
            <a:endCxn id="5" idx="3"/>
          </p:cNvCxnSpPr>
          <p:nvPr/>
        </p:nvCxnSpPr>
        <p:spPr>
          <a:xfrm flipH="1">
            <a:off x="6065160" y="4926993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3"/>
            <a:endCxn id="7" idx="1"/>
          </p:cNvCxnSpPr>
          <p:nvPr/>
        </p:nvCxnSpPr>
        <p:spPr>
          <a:xfrm>
            <a:off x="8452142" y="3457279"/>
            <a:ext cx="0" cy="783914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" idx="1"/>
          </p:cNvCxnSpPr>
          <p:nvPr/>
        </p:nvCxnSpPr>
        <p:spPr>
          <a:xfrm>
            <a:off x="2626618" y="2771479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626618" y="4793299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2626618" y="5060684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1358" y="2314279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61273" y="231427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9627" y="441916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3289" y="506068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98949" y="3664570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Eventually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798" y="1940483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Command Side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798" y="4090351"/>
            <a:ext cx="16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Query Side</a:t>
            </a:r>
          </a:p>
        </p:txBody>
      </p:sp>
    </p:spTree>
    <p:extLst>
      <p:ext uri="{BB962C8B-B14F-4D97-AF65-F5344CB8AC3E}">
        <p14:creationId xmlns:p14="http://schemas.microsoft.com/office/powerpoint/2010/main" val="34942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ko-KR" altLang="en-US" dirty="0"/>
              <a:t>테이블 저장소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저장소</a:t>
            </a:r>
            <a:endParaRPr lang="en-US" altLang="ko-KR" dirty="0"/>
          </a:p>
          <a:p>
            <a:r>
              <a:rPr lang="ko-KR" altLang="en-US" dirty="0"/>
              <a:t>서비스 수준의 규모확장성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500TB </a:t>
            </a:r>
            <a:r>
              <a:rPr lang="ko-KR" altLang="en-US" dirty="0"/>
              <a:t>용량</a:t>
            </a:r>
            <a:endParaRPr lang="en-US" altLang="ko-KR" dirty="0"/>
          </a:p>
          <a:p>
            <a:r>
              <a:rPr lang="ko-KR" altLang="en-US" dirty="0"/>
              <a:t>저렴한 비용</a:t>
            </a:r>
            <a:endParaRPr lang="en-US" altLang="ko-KR" dirty="0"/>
          </a:p>
          <a:p>
            <a:r>
              <a:rPr lang="en-US" altLang="ko-KR" sz="3200" dirty="0"/>
              <a:t>https://azure.microsoft.com/en-us/services/storage/tables/</a:t>
            </a:r>
          </a:p>
        </p:txBody>
      </p:sp>
    </p:spTree>
    <p:extLst>
      <p:ext uri="{BB962C8B-B14F-4D97-AF65-F5344CB8AC3E}">
        <p14:creationId xmlns:p14="http://schemas.microsoft.com/office/powerpoint/2010/main" val="292839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  <a:r>
              <a:rPr lang="en-US" altLang="ko-KR" dirty="0"/>
              <a:t>(Partition)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트랜잭션 범위</a:t>
            </a:r>
            <a:endParaRPr lang="en-US" altLang="ko-KR" dirty="0"/>
          </a:p>
          <a:p>
            <a:r>
              <a:rPr lang="ko-KR" altLang="en-US" dirty="0"/>
              <a:t>분할 키</a:t>
            </a:r>
            <a:r>
              <a:rPr lang="en-US" altLang="ko-KR" dirty="0"/>
              <a:t>(</a:t>
            </a:r>
            <a:r>
              <a:rPr lang="en-US" altLang="ko-KR" dirty="0" err="1"/>
              <a:t>PartitionKey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엔터티가 속한 분할을 나타내는 문자열 속성</a:t>
            </a:r>
            <a:endParaRPr lang="en-US" altLang="ko-KR" dirty="0"/>
          </a:p>
          <a:p>
            <a:r>
              <a:rPr lang="ko-KR" altLang="en-US" dirty="0"/>
              <a:t>행 키</a:t>
            </a:r>
            <a:r>
              <a:rPr lang="en-US" altLang="ko-KR" dirty="0"/>
              <a:t>(</a:t>
            </a:r>
            <a:r>
              <a:rPr lang="en-US" altLang="ko-KR" dirty="0" err="1"/>
              <a:t>RowKey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분할 내의 고유한 값을 나타내는 문자열 속성</a:t>
            </a:r>
            <a:endParaRPr lang="en-US" altLang="ko-KR" dirty="0"/>
          </a:p>
          <a:p>
            <a:pPr lvl="1"/>
            <a:r>
              <a:rPr lang="ko-KR" altLang="en-US" dirty="0"/>
              <a:t>서로 다른 분할에 속한 엔터티는 중복된 행 키 허용</a:t>
            </a:r>
            <a:endParaRPr lang="en-US" altLang="ko-KR" dirty="0"/>
          </a:p>
          <a:p>
            <a:r>
              <a:rPr lang="ko-KR" altLang="en-US" dirty="0"/>
              <a:t>탐색 비용</a:t>
            </a:r>
            <a:endParaRPr lang="en-US" altLang="ko-KR" dirty="0"/>
          </a:p>
          <a:p>
            <a:pPr lvl="1"/>
            <a:r>
              <a:rPr lang="ko-KR" altLang="en-US" dirty="0"/>
              <a:t>분할 키가 지정된 경우 높은 성능</a:t>
            </a:r>
            <a:endParaRPr lang="en-US" altLang="ko-KR" dirty="0"/>
          </a:p>
          <a:p>
            <a:pPr lvl="1"/>
            <a:r>
              <a:rPr lang="ko-KR" altLang="en-US" dirty="0"/>
              <a:t>분할 키 범위가 지정된 경우 범위 내 엔터티 수가 주요 변수</a:t>
            </a:r>
            <a:endParaRPr lang="en-US" altLang="ko-KR" dirty="0"/>
          </a:p>
          <a:p>
            <a:pPr lvl="1"/>
            <a:r>
              <a:rPr lang="ko-KR" altLang="en-US" dirty="0"/>
              <a:t>분할 키 조건이 지정되지 않은 경우 전체 검사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20,000</a:t>
            </a:r>
            <a:r>
              <a:rPr lang="ko-KR" altLang="en-US" dirty="0"/>
              <a:t>행</a:t>
            </a:r>
            <a:r>
              <a:rPr lang="en-US" altLang="ko-KR" dirty="0"/>
              <a:t>/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Azure </a:t>
            </a:r>
            <a:r>
              <a:rPr lang="ko-KR" altLang="en-US" sz="4400" dirty="0"/>
              <a:t>테이블 저장소 기반 이벤트 저장소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하나의 집합체는 하나의 분할을 사용</a:t>
            </a:r>
            <a:endParaRPr lang="en-US" altLang="ko-KR" sz="2400" dirty="0"/>
          </a:p>
          <a:p>
            <a:r>
              <a:rPr lang="ko-KR" altLang="en-US" sz="2400" dirty="0"/>
              <a:t>집합체 식별자를 분할 키로 사용</a:t>
            </a:r>
            <a:endParaRPr lang="en-US" altLang="ko-KR" sz="2400" dirty="0"/>
          </a:p>
          <a:p>
            <a:r>
              <a:rPr lang="ko-KR" altLang="en-US" sz="2400" dirty="0"/>
              <a:t>고정 길이 버전을 행 키로 사용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45491"/>
              </p:ext>
            </p:extLst>
          </p:nvPr>
        </p:nvGraphicFramePr>
        <p:xfrm>
          <a:off x="1900351" y="3014217"/>
          <a:ext cx="8400716" cy="288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179">
                  <a:extLst>
                    <a:ext uri="{9D8B030D-6E8A-4147-A177-3AD203B41FA5}">
                      <a16:colId xmlns:a16="http://schemas.microsoft.com/office/drawing/2014/main" val="1174128053"/>
                    </a:ext>
                  </a:extLst>
                </a:gridCol>
                <a:gridCol w="2100179">
                  <a:extLst>
                    <a:ext uri="{9D8B030D-6E8A-4147-A177-3AD203B41FA5}">
                      <a16:colId xmlns:a16="http://schemas.microsoft.com/office/drawing/2014/main" val="434254037"/>
                    </a:ext>
                  </a:extLst>
                </a:gridCol>
                <a:gridCol w="2100179">
                  <a:extLst>
                    <a:ext uri="{9D8B030D-6E8A-4147-A177-3AD203B41FA5}">
                      <a16:colId xmlns:a16="http://schemas.microsoft.com/office/drawing/2014/main" val="3017169569"/>
                    </a:ext>
                  </a:extLst>
                </a:gridCol>
                <a:gridCol w="2100179">
                  <a:extLst>
                    <a:ext uri="{9D8B030D-6E8A-4147-A177-3AD203B41FA5}">
                      <a16:colId xmlns:a16="http://schemas.microsoft.com/office/drawing/2014/main" val="2061295610"/>
                    </a:ext>
                  </a:extLst>
                </a:gridCol>
              </a:tblGrid>
              <a:tr h="6452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PartitionKey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Aggregate Id)</a:t>
                      </a:r>
                      <a:endParaRPr lang="en-US" sz="1800" dirty="0"/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RowKey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Version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EventType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1945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0000000001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330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0644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28149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a786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47152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a786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0000000002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79038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a786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0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공유 대기 이벤트 저장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하나의 분할에 영속 이벤트와 대기 이벤트 저장</a:t>
            </a:r>
            <a:endParaRPr lang="en-US" altLang="ko-KR" sz="2800" dirty="0"/>
          </a:p>
          <a:p>
            <a:r>
              <a:rPr lang="ko-KR" altLang="en-US" sz="2800" dirty="0"/>
              <a:t>단일 트랜잭션</a:t>
            </a:r>
            <a:endParaRPr lang="en-US" altLang="ko-KR" sz="2800" dirty="0"/>
          </a:p>
          <a:p>
            <a:r>
              <a:rPr lang="ko-KR" altLang="en-US" sz="2800" dirty="0"/>
              <a:t>응용프로그램 복구시 테이블 저장소 전체 검색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49423"/>
              </p:ext>
            </p:extLst>
          </p:nvPr>
        </p:nvGraphicFramePr>
        <p:xfrm>
          <a:off x="1900351" y="3761905"/>
          <a:ext cx="8400716" cy="214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179">
                  <a:extLst>
                    <a:ext uri="{9D8B030D-6E8A-4147-A177-3AD203B41FA5}">
                      <a16:colId xmlns:a16="http://schemas.microsoft.com/office/drawing/2014/main" val="1174128053"/>
                    </a:ext>
                  </a:extLst>
                </a:gridCol>
                <a:gridCol w="2728797">
                  <a:extLst>
                    <a:ext uri="{9D8B030D-6E8A-4147-A177-3AD203B41FA5}">
                      <a16:colId xmlns:a16="http://schemas.microsoft.com/office/drawing/2014/main" val="434254037"/>
                    </a:ext>
                  </a:extLst>
                </a:gridCol>
                <a:gridCol w="1817849">
                  <a:extLst>
                    <a:ext uri="{9D8B030D-6E8A-4147-A177-3AD203B41FA5}">
                      <a16:colId xmlns:a16="http://schemas.microsoft.com/office/drawing/2014/main" val="3017169569"/>
                    </a:ext>
                  </a:extLst>
                </a:gridCol>
                <a:gridCol w="1753891">
                  <a:extLst>
                    <a:ext uri="{9D8B030D-6E8A-4147-A177-3AD203B41FA5}">
                      <a16:colId xmlns:a16="http://schemas.microsoft.com/office/drawing/2014/main" val="2061295610"/>
                    </a:ext>
                  </a:extLst>
                </a:gridCol>
              </a:tblGrid>
              <a:tr h="6452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PartitionKey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Aggregate Id)</a:t>
                      </a:r>
                      <a:endParaRPr lang="en-US" sz="1800" dirty="0"/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RowKey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Version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EventType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1945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0000000001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330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0644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Pending-0000000001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47152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Pending-0000000002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7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0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이벤트 분할 분리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응용프로그램 복구시 분할 키 범위 지정</a:t>
            </a:r>
            <a:endParaRPr lang="en-US" altLang="ko-KR" sz="2400" dirty="0"/>
          </a:p>
          <a:p>
            <a:r>
              <a:rPr lang="ko-KR" altLang="en-US" sz="2400" dirty="0"/>
              <a:t>트랜잭션 분리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대기 이벤트 저장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영속 이벤트 저장</a:t>
            </a:r>
            <a:endParaRPr lang="en-US" altLang="ko-KR" sz="2000" dirty="0"/>
          </a:p>
          <a:p>
            <a:r>
              <a:rPr lang="ko-KR" altLang="en-US" sz="2400" dirty="0"/>
              <a:t>비 영속 대기 이벤트 필터링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01145"/>
              </p:ext>
            </p:extLst>
          </p:nvPr>
        </p:nvGraphicFramePr>
        <p:xfrm>
          <a:off x="1900351" y="3570918"/>
          <a:ext cx="8400716" cy="25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179">
                  <a:extLst>
                    <a:ext uri="{9D8B030D-6E8A-4147-A177-3AD203B41FA5}">
                      <a16:colId xmlns:a16="http://schemas.microsoft.com/office/drawing/2014/main" val="1174128053"/>
                    </a:ext>
                  </a:extLst>
                </a:gridCol>
                <a:gridCol w="2728797">
                  <a:extLst>
                    <a:ext uri="{9D8B030D-6E8A-4147-A177-3AD203B41FA5}">
                      <a16:colId xmlns:a16="http://schemas.microsoft.com/office/drawing/2014/main" val="434254037"/>
                    </a:ext>
                  </a:extLst>
                </a:gridCol>
                <a:gridCol w="1817849">
                  <a:extLst>
                    <a:ext uri="{9D8B030D-6E8A-4147-A177-3AD203B41FA5}">
                      <a16:colId xmlns:a16="http://schemas.microsoft.com/office/drawing/2014/main" val="3017169569"/>
                    </a:ext>
                  </a:extLst>
                </a:gridCol>
                <a:gridCol w="1753891">
                  <a:extLst>
                    <a:ext uri="{9D8B030D-6E8A-4147-A177-3AD203B41FA5}">
                      <a16:colId xmlns:a16="http://schemas.microsoft.com/office/drawing/2014/main" val="2061295610"/>
                    </a:ext>
                  </a:extLst>
                </a:gridCol>
              </a:tblGrid>
              <a:tr h="6452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PartitionKey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Aggregate Id)</a:t>
                      </a:r>
                      <a:endParaRPr lang="en-US" sz="1800" dirty="0"/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RowKey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Version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EventType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EventData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1945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0000000001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3303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641b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0000000002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0644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Pending-641b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47152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Pending-641b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79038"/>
                  </a:ext>
                </a:extLst>
              </a:tr>
              <a:tr h="37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Pending-641b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0000000003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1752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817847" y="5633159"/>
            <a:ext cx="4572000" cy="538773"/>
          </a:xfrm>
          <a:prstGeom prst="ellipse">
            <a:avLst/>
          </a:prstGeom>
          <a:noFill/>
          <a:ln w="57150">
            <a:solidFill>
              <a:srgbClr val="FFB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7165" y="6171932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not persisted</a:t>
            </a:r>
          </a:p>
        </p:txBody>
      </p:sp>
    </p:spTree>
    <p:extLst>
      <p:ext uri="{BB962C8B-B14F-4D97-AF65-F5344CB8AC3E}">
        <p14:creationId xmlns:p14="http://schemas.microsoft.com/office/powerpoint/2010/main" val="260664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허브</a:t>
            </a:r>
            <a:r>
              <a:rPr lang="en-US" altLang="ko-KR" dirty="0"/>
              <a:t>(Event Hubs)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Microsoft Azure</a:t>
            </a:r>
            <a:r>
              <a:rPr lang="ko-KR" altLang="en-US" dirty="0"/>
              <a:t> 메시징 서비스</a:t>
            </a:r>
            <a:endParaRPr lang="en-US" altLang="ko-KR" dirty="0"/>
          </a:p>
          <a:p>
            <a:r>
              <a:rPr lang="ko-KR" altLang="en-US" dirty="0"/>
              <a:t>분산 메시징</a:t>
            </a:r>
            <a:endParaRPr lang="en-US" altLang="ko-KR" dirty="0"/>
          </a:p>
          <a:p>
            <a:r>
              <a:rPr lang="ko-KR" altLang="en-US" dirty="0"/>
              <a:t>규모확장성</a:t>
            </a:r>
            <a:endParaRPr lang="en-US" altLang="ko-KR" dirty="0"/>
          </a:p>
          <a:p>
            <a:r>
              <a:rPr lang="ko-KR" altLang="en-US" dirty="0"/>
              <a:t>고성능</a:t>
            </a:r>
            <a:endParaRPr lang="en-US" altLang="ko-KR" dirty="0"/>
          </a:p>
          <a:p>
            <a:r>
              <a:rPr lang="ko-KR" altLang="en-US" dirty="0"/>
              <a:t>분산 시스템에 적합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(Internet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Things) </a:t>
            </a:r>
            <a:r>
              <a:rPr lang="ko-KR" altLang="en-US" dirty="0"/>
              <a:t>응용프로그램</a:t>
            </a:r>
            <a:endParaRPr lang="en-US" altLang="ko-KR" dirty="0"/>
          </a:p>
          <a:p>
            <a:pPr lvl="1"/>
            <a:r>
              <a:rPr lang="ko-KR" altLang="en-US" dirty="0"/>
              <a:t>비동기 마이크로서비스 아키텍처</a:t>
            </a:r>
            <a:endParaRPr lang="en-US" altLang="ko-KR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1820" y="40737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응용프로그램 아키텍처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8811" y="1719290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125899" y="1895483"/>
            <a:ext cx="1807957" cy="0"/>
          </a:xfrm>
          <a:prstGeom prst="straightConnector1">
            <a:avLst/>
          </a:prstGeom>
          <a:ln w="38100">
            <a:solidFill>
              <a:srgbClr val="00B193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158" y="1526151"/>
            <a:ext cx="134043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11" name="Cylinder 10"/>
          <p:cNvSpPr/>
          <p:nvPr/>
        </p:nvSpPr>
        <p:spPr>
          <a:xfrm>
            <a:off x="4167411" y="4150797"/>
            <a:ext cx="1371600" cy="1188720"/>
          </a:xfrm>
          <a:prstGeom prst="can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Cylinder 11"/>
          <p:cNvSpPr/>
          <p:nvPr/>
        </p:nvSpPr>
        <p:spPr>
          <a:xfrm>
            <a:off x="6523167" y="4150797"/>
            <a:ext cx="1371600" cy="1188720"/>
          </a:xfrm>
          <a:prstGeom prst="can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2188" y="1719290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cxnSp>
        <p:nvCxnSpPr>
          <p:cNvPr id="14" name="Straight Arrow Connector 13"/>
          <p:cNvCxnSpPr>
            <a:cxnSpLocks/>
            <a:stCxn id="5" idx="2"/>
            <a:endCxn id="11" idx="1"/>
          </p:cNvCxnSpPr>
          <p:nvPr/>
        </p:nvCxnSpPr>
        <p:spPr>
          <a:xfrm>
            <a:off x="4853211" y="2633690"/>
            <a:ext cx="0" cy="1517107"/>
          </a:xfrm>
          <a:prstGeom prst="straightConnector1">
            <a:avLst/>
          </a:prstGeom>
          <a:ln w="38100">
            <a:solidFill>
              <a:srgbClr val="00B193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2"/>
            <a:endCxn id="12" idx="1"/>
          </p:cNvCxnSpPr>
          <p:nvPr/>
        </p:nvCxnSpPr>
        <p:spPr>
          <a:xfrm>
            <a:off x="4853211" y="2633690"/>
            <a:ext cx="2355756" cy="1517107"/>
          </a:xfrm>
          <a:prstGeom prst="straightConnector1">
            <a:avLst/>
          </a:prstGeom>
          <a:ln w="38100">
            <a:solidFill>
              <a:srgbClr val="00B193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3"/>
            <a:endCxn id="13" idx="1"/>
          </p:cNvCxnSpPr>
          <p:nvPr/>
        </p:nvCxnSpPr>
        <p:spPr>
          <a:xfrm>
            <a:off x="5767611" y="2176490"/>
            <a:ext cx="2484577" cy="0"/>
          </a:xfrm>
          <a:prstGeom prst="straightConnector1">
            <a:avLst/>
          </a:prstGeom>
          <a:ln w="38100">
            <a:solidFill>
              <a:srgbClr val="00B193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82963">
            <a:off x="4438911" y="2515120"/>
            <a:ext cx="3671089" cy="680967"/>
          </a:xfrm>
          <a:prstGeom prst="ellipse">
            <a:avLst/>
          </a:prstGeom>
          <a:noFill/>
          <a:ln w="57150">
            <a:solidFill>
              <a:srgbClr val="FFF1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59168" y="3053025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Nontransactional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120430" y="2435149"/>
            <a:ext cx="1807957" cy="0"/>
          </a:xfrm>
          <a:prstGeom prst="straightConnector1">
            <a:avLst/>
          </a:prstGeom>
          <a:ln w="38100">
            <a:solidFill>
              <a:srgbClr val="00B193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0512" y="24351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3874" y="5339517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(Normalized)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59168" y="5339517"/>
            <a:ext cx="899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8449" y="3216401"/>
            <a:ext cx="3083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Synchronous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2381" y="1719290"/>
            <a:ext cx="59503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54059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58554" y="1636922"/>
            <a:ext cx="3433944" cy="3251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Azure Event Hubs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분할</a:t>
            </a:r>
            <a:r>
              <a:rPr lang="en-US" altLang="ko-KR" sz="3600" dirty="0"/>
              <a:t>(Partitions)</a:t>
            </a:r>
            <a:r>
              <a:rPr lang="ko-KR" altLang="en-US" dirty="0"/>
              <a:t>과 소비자 그룹</a:t>
            </a:r>
            <a:r>
              <a:rPr lang="en-US" altLang="ko-KR" sz="3600" dirty="0"/>
              <a:t>(Consumer Groups)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911023" y="2464334"/>
            <a:ext cx="1371600" cy="2129949"/>
            <a:chOff x="3864755" y="2574374"/>
            <a:chExt cx="1828800" cy="2129949"/>
          </a:xfrm>
          <a:solidFill>
            <a:schemeClr val="accent5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864755" y="2574374"/>
              <a:ext cx="1828800" cy="4572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Partition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64755" y="3131957"/>
              <a:ext cx="1828800" cy="4572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Partition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4755" y="3689540"/>
              <a:ext cx="1828800" cy="4572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Partition 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64755" y="4247123"/>
              <a:ext cx="1828800" cy="4572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Partition 4</a:t>
              </a:r>
            </a:p>
          </p:txBody>
        </p:sp>
      </p:grpSp>
      <p:sp>
        <p:nvSpPr>
          <p:cNvPr id="9" name="Arrow: Right 8"/>
          <p:cNvSpPr/>
          <p:nvPr/>
        </p:nvSpPr>
        <p:spPr>
          <a:xfrm>
            <a:off x="2962622" y="3068182"/>
            <a:ext cx="722606" cy="914400"/>
          </a:xfrm>
          <a:prstGeom prst="rightArrow">
            <a:avLst/>
          </a:prstGeom>
          <a:solidFill>
            <a:srgbClr val="FFB9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7696" y="307491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039901" y="3453750"/>
            <a:ext cx="2083916" cy="305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Consumer</a:t>
            </a:r>
            <a:br>
              <a:rPr lang="en-US" sz="1600" dirty="0"/>
            </a:br>
            <a:r>
              <a:rPr lang="en-US" sz="1600" dirty="0"/>
              <a:t>Group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394031" y="4212111"/>
            <a:ext cx="1371600" cy="2129949"/>
            <a:chOff x="9355718" y="3817757"/>
            <a:chExt cx="1828800" cy="2129949"/>
          </a:xfrm>
        </p:grpSpPr>
        <p:sp>
          <p:nvSpPr>
            <p:cNvPr id="16" name="Rectangle 15"/>
            <p:cNvSpPr/>
            <p:nvPr/>
          </p:nvSpPr>
          <p:spPr>
            <a:xfrm>
              <a:off x="9355718" y="3817757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55718" y="4375340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5718" y="4932923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55718" y="5490506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4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039901" y="1246796"/>
            <a:ext cx="2083916" cy="1905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Consumer</a:t>
            </a:r>
            <a:br>
              <a:rPr lang="en-US" sz="1600" dirty="0"/>
            </a:br>
            <a:r>
              <a:rPr lang="en-US" sz="1600" dirty="0"/>
              <a:t>Group 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392207" y="1975478"/>
            <a:ext cx="1371600" cy="1014783"/>
            <a:chOff x="8652122" y="1594264"/>
            <a:chExt cx="1828800" cy="1014783"/>
          </a:xfrm>
        </p:grpSpPr>
        <p:sp>
          <p:nvSpPr>
            <p:cNvPr id="20" name="Rectangle 19"/>
            <p:cNvSpPr/>
            <p:nvPr/>
          </p:nvSpPr>
          <p:spPr>
            <a:xfrm>
              <a:off x="8652122" y="1594264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52122" y="2151847"/>
              <a:ext cx="1828800" cy="4572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Node 2</a:t>
              </a:r>
            </a:p>
          </p:txBody>
        </p:sp>
      </p:grpSp>
      <p:pic>
        <p:nvPicPr>
          <p:cNvPr id="28" name="Graphic 27" descr="Envelo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462" y="4036140"/>
            <a:ext cx="457200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69400" y="4546898"/>
            <a:ext cx="169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Partition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Payload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7121" y="3300709"/>
            <a:ext cx="80014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f(x)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cxnSpLocks/>
            <a:stCxn id="6" idx="3"/>
            <a:endCxn id="21" idx="1"/>
          </p:cNvCxnSpPr>
          <p:nvPr/>
        </p:nvCxnSpPr>
        <p:spPr>
          <a:xfrm flipV="1">
            <a:off x="7282623" y="2761661"/>
            <a:ext cx="2109584" cy="488856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7" idx="3"/>
            <a:endCxn id="20" idx="1"/>
          </p:cNvCxnSpPr>
          <p:nvPr/>
        </p:nvCxnSpPr>
        <p:spPr>
          <a:xfrm flipV="1">
            <a:off x="7282623" y="2204078"/>
            <a:ext cx="2109584" cy="1604022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8" idx="3"/>
            <a:endCxn id="21" idx="1"/>
          </p:cNvCxnSpPr>
          <p:nvPr/>
        </p:nvCxnSpPr>
        <p:spPr>
          <a:xfrm flipV="1">
            <a:off x="7282623" y="2761661"/>
            <a:ext cx="2109584" cy="1604022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5" idx="3"/>
            <a:endCxn id="20" idx="1"/>
          </p:cNvCxnSpPr>
          <p:nvPr/>
        </p:nvCxnSpPr>
        <p:spPr>
          <a:xfrm flipV="1">
            <a:off x="7282623" y="2204078"/>
            <a:ext cx="2109584" cy="488856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5" idx="3"/>
            <a:endCxn id="16" idx="1"/>
          </p:cNvCxnSpPr>
          <p:nvPr/>
        </p:nvCxnSpPr>
        <p:spPr>
          <a:xfrm>
            <a:off x="7282623" y="2692934"/>
            <a:ext cx="2111408" cy="1747777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6" idx="3"/>
            <a:endCxn id="17" idx="1"/>
          </p:cNvCxnSpPr>
          <p:nvPr/>
        </p:nvCxnSpPr>
        <p:spPr>
          <a:xfrm>
            <a:off x="7282623" y="3250517"/>
            <a:ext cx="2111408" cy="1747777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" idx="3"/>
            <a:endCxn id="18" idx="1"/>
          </p:cNvCxnSpPr>
          <p:nvPr/>
        </p:nvCxnSpPr>
        <p:spPr>
          <a:xfrm>
            <a:off x="7282623" y="3808100"/>
            <a:ext cx="2111408" cy="1747777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" idx="3"/>
            <a:endCxn id="19" idx="1"/>
          </p:cNvCxnSpPr>
          <p:nvPr/>
        </p:nvCxnSpPr>
        <p:spPr>
          <a:xfrm>
            <a:off x="7282623" y="4365683"/>
            <a:ext cx="2111408" cy="1747777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30" idx="3"/>
            <a:endCxn id="5" idx="1"/>
          </p:cNvCxnSpPr>
          <p:nvPr/>
        </p:nvCxnSpPr>
        <p:spPr>
          <a:xfrm flipV="1">
            <a:off x="5197263" y="2692934"/>
            <a:ext cx="713760" cy="836375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30" idx="3"/>
            <a:endCxn id="6" idx="1"/>
          </p:cNvCxnSpPr>
          <p:nvPr/>
        </p:nvCxnSpPr>
        <p:spPr>
          <a:xfrm flipV="1">
            <a:off x="5197263" y="3250517"/>
            <a:ext cx="713760" cy="27879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30" idx="3"/>
            <a:endCxn id="7" idx="1"/>
          </p:cNvCxnSpPr>
          <p:nvPr/>
        </p:nvCxnSpPr>
        <p:spPr>
          <a:xfrm>
            <a:off x="5197263" y="3529309"/>
            <a:ext cx="713760" cy="27879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30" idx="3"/>
            <a:endCxn id="8" idx="1"/>
          </p:cNvCxnSpPr>
          <p:nvPr/>
        </p:nvCxnSpPr>
        <p:spPr>
          <a:xfrm>
            <a:off x="5197263" y="3529309"/>
            <a:ext cx="713760" cy="83637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23640" y="4953920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Checkpointing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5C1E2-BA90-4DA8-9DD1-9C70033480E7}"/>
              </a:ext>
            </a:extLst>
          </p:cNvPr>
          <p:cNvSpPr txBox="1"/>
          <p:nvPr/>
        </p:nvSpPr>
        <p:spPr>
          <a:xfrm>
            <a:off x="4294490" y="3763726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Partition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7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허브를 통한 </a:t>
            </a:r>
            <a:r>
              <a:rPr lang="en-US" altLang="ko-KR" dirty="0"/>
              <a:t>CQRS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7375" y="3056433"/>
            <a:ext cx="1371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3705" y="2227513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3705" y="4383027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Side</a:t>
            </a:r>
          </a:p>
        </p:txBody>
      </p:sp>
      <p:cxnSp>
        <p:nvCxnSpPr>
          <p:cNvPr id="9" name="Straight Arrow Connector 8"/>
          <p:cNvCxnSpPr>
            <a:cxnSpLocks/>
            <a:stCxn id="5" idx="3"/>
            <a:endCxn id="4" idx="0"/>
          </p:cNvCxnSpPr>
          <p:nvPr/>
        </p:nvCxnSpPr>
        <p:spPr>
          <a:xfrm>
            <a:off x="5202505" y="2684713"/>
            <a:ext cx="1490670" cy="371720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2"/>
            <a:endCxn id="6" idx="3"/>
          </p:cNvCxnSpPr>
          <p:nvPr/>
        </p:nvCxnSpPr>
        <p:spPr>
          <a:xfrm rot="5400000">
            <a:off x="5741743" y="3888795"/>
            <a:ext cx="412194" cy="1490670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1763963" y="2684713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763963" y="4706533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763963" y="4973918"/>
            <a:ext cx="1609742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8703" y="2227513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18" y="22275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6972" y="433239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0634" y="497391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8655" y="3285033"/>
            <a:ext cx="1828800" cy="914400"/>
          </a:xfrm>
          <a:prstGeom prst="rect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cxnSp>
        <p:nvCxnSpPr>
          <p:cNvPr id="33" name="Straight Arrow Connector 32"/>
          <p:cNvCxnSpPr>
            <a:cxnSpLocks/>
            <a:stCxn id="4" idx="3"/>
            <a:endCxn id="29" idx="1"/>
          </p:cNvCxnSpPr>
          <p:nvPr/>
        </p:nvCxnSpPr>
        <p:spPr>
          <a:xfrm>
            <a:off x="7378975" y="3742233"/>
            <a:ext cx="122968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27694" y="31419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61971" y="5297427"/>
            <a:ext cx="12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96921" y="4198361"/>
            <a:ext cx="12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240812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4765" y="4153493"/>
            <a:ext cx="2539472" cy="2507586"/>
            <a:chOff x="2139189" y="3326445"/>
            <a:chExt cx="2539472" cy="25075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973" y="4904306"/>
              <a:ext cx="585218" cy="585218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2139189" y="3521518"/>
              <a:ext cx="2539472" cy="2312513"/>
            </a:xfrm>
            <a:prstGeom prst="roundRect">
              <a:avLst>
                <a:gd name="adj" fmla="val 885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05378" y="3326445"/>
              <a:ext cx="1683733" cy="390145"/>
              <a:chOff x="1819655" y="3297094"/>
              <a:chExt cx="1683733" cy="390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655" y="3297094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05340" y="3338278"/>
                <a:ext cx="129804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Service Facade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476012" y="4375113"/>
              <a:ext cx="960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Read Model</a:t>
              </a:r>
              <a:b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81325" y="4375114"/>
              <a:ext cx="960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Read Model</a:t>
              </a:r>
              <a:b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Generator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68973" y="3789896"/>
              <a:ext cx="1679904" cy="585218"/>
              <a:chOff x="4169420" y="2252069"/>
              <a:chExt cx="1679904" cy="58521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106" y="2252069"/>
                <a:ext cx="585218" cy="58521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9420" y="2252069"/>
                <a:ext cx="585218" cy="585218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2409501" y="5487641"/>
              <a:ext cx="904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API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46592" y="4501734"/>
            <a:ext cx="938077" cy="2090347"/>
            <a:chOff x="729371" y="3859730"/>
            <a:chExt cx="938077" cy="20903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01" y="3859730"/>
              <a:ext cx="585218" cy="5852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01" y="5087860"/>
              <a:ext cx="585218" cy="5852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8488" y="5673078"/>
              <a:ext cx="791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App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371" y="4450646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Mobile App</a:t>
              </a:r>
            </a:p>
          </p:txBody>
        </p:sp>
      </p:grpSp>
      <p:cxnSp>
        <p:nvCxnSpPr>
          <p:cNvPr id="21" name="Connector: Curved 151"/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2108240" y="4794343"/>
            <a:ext cx="766525" cy="71048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151"/>
          <p:cNvCxnSpPr>
            <a:cxnSpLocks/>
            <a:stCxn id="6" idx="1"/>
            <a:endCxn id="18" idx="3"/>
          </p:cNvCxnSpPr>
          <p:nvPr/>
        </p:nvCxnSpPr>
        <p:spPr>
          <a:xfrm flipH="1">
            <a:off x="2108240" y="5504823"/>
            <a:ext cx="766525" cy="51765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686292" y="1460413"/>
            <a:ext cx="2539472" cy="1454184"/>
            <a:chOff x="7616141" y="1776306"/>
            <a:chExt cx="2539472" cy="145418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611" y="2239755"/>
              <a:ext cx="585218" cy="585218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16141" y="1776306"/>
              <a:ext cx="2539472" cy="1454184"/>
              <a:chOff x="3547003" y="1715010"/>
              <a:chExt cx="2539472" cy="1454184"/>
            </a:xfrm>
          </p:grpSpPr>
          <p:sp>
            <p:nvSpPr>
              <p:cNvPr id="29" name="Rectangle: Rounded Corners 28"/>
              <p:cNvSpPr/>
              <p:nvPr/>
            </p:nvSpPr>
            <p:spPr>
              <a:xfrm>
                <a:off x="3547003" y="1910083"/>
                <a:ext cx="2539472" cy="125911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713192" y="1715010"/>
                <a:ext cx="1242010" cy="390145"/>
                <a:chOff x="1819655" y="3297094"/>
                <a:chExt cx="1242010" cy="390145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9655" y="3297094"/>
                  <a:ext cx="390145" cy="39014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205340" y="3338278"/>
                  <a:ext cx="85632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Contents</a:t>
                  </a: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8976139" y="2824974"/>
              <a:ext cx="914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Store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28430" y="2824975"/>
              <a:ext cx="1220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Domain Objects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925" y="2239757"/>
              <a:ext cx="585218" cy="585218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694940" y="5211494"/>
            <a:ext cx="2539472" cy="1454184"/>
            <a:chOff x="4722765" y="4785363"/>
            <a:chExt cx="2539472" cy="145418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234" y="5248814"/>
              <a:ext cx="585218" cy="585218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722765" y="4785363"/>
              <a:ext cx="2539472" cy="1454184"/>
              <a:chOff x="3547003" y="1715010"/>
              <a:chExt cx="2539472" cy="1454184"/>
            </a:xfrm>
          </p:grpSpPr>
          <p:sp>
            <p:nvSpPr>
              <p:cNvPr id="39" name="Rectangle: Rounded Corners 38"/>
              <p:cNvSpPr/>
              <p:nvPr/>
            </p:nvSpPr>
            <p:spPr>
              <a:xfrm>
                <a:off x="3547003" y="1910083"/>
                <a:ext cx="2539472" cy="125911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13192" y="1715010"/>
                <a:ext cx="1498490" cy="390145"/>
                <a:chOff x="1819655" y="3297094"/>
                <a:chExt cx="1498490" cy="390145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9655" y="3297094"/>
                  <a:ext cx="390145" cy="39014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2205340" y="3338278"/>
                  <a:ext cx="111280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Notifications</a:t>
                  </a:r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5920930" y="5834031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Notification Hub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5054" y="5834032"/>
              <a:ext cx="1220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Domain Objects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549" y="5248814"/>
              <a:ext cx="585218" cy="58521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6614131" y="3817577"/>
            <a:ext cx="851515" cy="862217"/>
            <a:chOff x="6712422" y="3703491"/>
            <a:chExt cx="851515" cy="86221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571" y="3703491"/>
              <a:ext cx="585218" cy="5852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712422" y="4288709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Hub</a:t>
              </a:r>
            </a:p>
          </p:txBody>
        </p:sp>
      </p:grpSp>
      <p:cxnSp>
        <p:nvCxnSpPr>
          <p:cNvPr id="46" name="Connector: Curved 152"/>
          <p:cNvCxnSpPr>
            <a:cxnSpLocks/>
            <a:stCxn id="6" idx="3"/>
            <a:endCxn id="44" idx="1"/>
          </p:cNvCxnSpPr>
          <p:nvPr/>
        </p:nvCxnSpPr>
        <p:spPr>
          <a:xfrm flipV="1">
            <a:off x="5414237" y="4110186"/>
            <a:ext cx="1333043" cy="1394637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161"/>
          <p:cNvCxnSpPr>
            <a:cxnSpLocks/>
            <a:stCxn id="45" idx="2"/>
            <a:endCxn id="42" idx="0"/>
          </p:cNvCxnSpPr>
          <p:nvPr/>
        </p:nvCxnSpPr>
        <p:spPr>
          <a:xfrm flipH="1">
            <a:off x="6803217" y="4679794"/>
            <a:ext cx="236672" cy="572884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165"/>
          <p:cNvCxnSpPr>
            <a:cxnSpLocks/>
            <a:stCxn id="29" idx="2"/>
            <a:endCxn id="44" idx="0"/>
          </p:cNvCxnSpPr>
          <p:nvPr/>
        </p:nvCxnSpPr>
        <p:spPr>
          <a:xfrm>
            <a:off x="6956028" y="2914597"/>
            <a:ext cx="83861" cy="90298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09517" y="1460413"/>
            <a:ext cx="2539472" cy="1454184"/>
            <a:chOff x="3718342" y="1776306"/>
            <a:chExt cx="2539472" cy="1454184"/>
          </a:xfrm>
        </p:grpSpPr>
        <p:grpSp>
          <p:nvGrpSpPr>
            <p:cNvPr id="50" name="Group 49"/>
            <p:cNvGrpSpPr/>
            <p:nvPr/>
          </p:nvGrpSpPr>
          <p:grpSpPr>
            <a:xfrm>
              <a:off x="3718342" y="1776306"/>
              <a:ext cx="2539472" cy="1454184"/>
              <a:chOff x="3547003" y="1715010"/>
              <a:chExt cx="2539472" cy="1454184"/>
            </a:xfrm>
          </p:grpSpPr>
          <p:sp>
            <p:nvSpPr>
              <p:cNvPr id="56" name="Rectangle: Rounded Corners 55"/>
              <p:cNvSpPr/>
              <p:nvPr/>
            </p:nvSpPr>
            <p:spPr>
              <a:xfrm>
                <a:off x="3547003" y="1910083"/>
                <a:ext cx="2539472" cy="125911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3713192" y="1715010"/>
                <a:ext cx="1280610" cy="390145"/>
                <a:chOff x="1819655" y="3297094"/>
                <a:chExt cx="1280610" cy="390145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9655" y="3297094"/>
                  <a:ext cx="390145" cy="39014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2205340" y="3338278"/>
                  <a:ext cx="89492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Members</a:t>
                  </a: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5078340" y="2824974"/>
              <a:ext cx="914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 Store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30631" y="2824975"/>
              <a:ext cx="1220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Domain Objects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148126" y="2239757"/>
              <a:ext cx="1679904" cy="585218"/>
              <a:chOff x="4169420" y="2252069"/>
              <a:chExt cx="1679904" cy="585218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106" y="2252069"/>
                <a:ext cx="585218" cy="585218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9420" y="2252069"/>
                <a:ext cx="585218" cy="585218"/>
              </a:xfrm>
              <a:prstGeom prst="rect">
                <a:avLst/>
              </a:prstGeom>
            </p:spPr>
          </p:pic>
        </p:grpSp>
      </p:grpSp>
      <p:cxnSp>
        <p:nvCxnSpPr>
          <p:cNvPr id="60" name="Connector: Curved 158"/>
          <p:cNvCxnSpPr>
            <a:cxnSpLocks/>
            <a:stCxn id="56" idx="2"/>
            <a:endCxn id="44" idx="3"/>
          </p:cNvCxnSpPr>
          <p:nvPr/>
        </p:nvCxnSpPr>
        <p:spPr>
          <a:xfrm flipH="1">
            <a:off x="7332498" y="2914597"/>
            <a:ext cx="2446755" cy="11955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860384" y="1460413"/>
            <a:ext cx="2539472" cy="1454183"/>
            <a:chOff x="2860384" y="1460413"/>
            <a:chExt cx="2539472" cy="1454183"/>
          </a:xfrm>
        </p:grpSpPr>
        <p:sp>
          <p:nvSpPr>
            <p:cNvPr id="101" name="Rectangle: Rounded Corners 100"/>
            <p:cNvSpPr/>
            <p:nvPr/>
          </p:nvSpPr>
          <p:spPr>
            <a:xfrm>
              <a:off x="2860384" y="1655485"/>
              <a:ext cx="2539472" cy="1259111"/>
            </a:xfrm>
            <a:prstGeom prst="round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854" y="1923864"/>
              <a:ext cx="585218" cy="58521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166" y="1923864"/>
              <a:ext cx="585218" cy="585218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3026573" y="1460413"/>
              <a:ext cx="1036825" cy="390145"/>
              <a:chOff x="1819655" y="3297094"/>
              <a:chExt cx="1036825" cy="39014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655" y="3297094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2205340" y="3338278"/>
                <a:ext cx="6511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Media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411209" y="2509081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Blobs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5757" y="2509082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CDN</a:t>
              </a:r>
            </a:p>
          </p:txBody>
        </p:sp>
      </p:grpSp>
      <p:cxnSp>
        <p:nvCxnSpPr>
          <p:cNvPr id="72" name="Connector: Curved 151"/>
          <p:cNvCxnSpPr>
            <a:cxnSpLocks/>
            <a:stCxn id="101" idx="2"/>
            <a:endCxn id="44" idx="1"/>
          </p:cNvCxnSpPr>
          <p:nvPr/>
        </p:nvCxnSpPr>
        <p:spPr>
          <a:xfrm>
            <a:off x="4130120" y="2914596"/>
            <a:ext cx="2617160" cy="119559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155"/>
          <p:cNvCxnSpPr>
            <a:cxnSpLocks/>
            <a:stCxn id="77" idx="1"/>
            <a:endCxn id="44" idx="3"/>
          </p:cNvCxnSpPr>
          <p:nvPr/>
        </p:nvCxnSpPr>
        <p:spPr>
          <a:xfrm flipH="1" flipV="1">
            <a:off x="7332498" y="4110186"/>
            <a:ext cx="1177019" cy="1393917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1"/>
          <p:cNvSpPr txBox="1">
            <a:spLocks/>
          </p:cNvSpPr>
          <p:nvPr/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solidFill>
                  <a:schemeClr val="tx2">
                    <a:lumMod val="50000"/>
                  </a:schemeClr>
                </a:solidFill>
              </a:rPr>
              <a:t>아키텍처 사례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509517" y="4152773"/>
            <a:ext cx="2539472" cy="2507586"/>
            <a:chOff x="8509517" y="4152773"/>
            <a:chExt cx="2539472" cy="250758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914" y="4642175"/>
              <a:ext cx="585218" cy="585218"/>
            </a:xfrm>
            <a:prstGeom prst="rect">
              <a:avLst/>
            </a:prstGeom>
          </p:spPr>
        </p:pic>
        <p:sp>
          <p:nvSpPr>
            <p:cNvPr id="77" name="Rectangle: Rounded Corners 76"/>
            <p:cNvSpPr/>
            <p:nvPr/>
          </p:nvSpPr>
          <p:spPr>
            <a:xfrm>
              <a:off x="8509517" y="4347846"/>
              <a:ext cx="2539472" cy="2312513"/>
            </a:xfrm>
            <a:prstGeom prst="roundRect">
              <a:avLst>
                <a:gd name="adj" fmla="val 885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675706" y="4152773"/>
              <a:ext cx="2081983" cy="390145"/>
              <a:chOff x="1819655" y="3297094"/>
              <a:chExt cx="2081983" cy="390145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655" y="3297094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2205340" y="3338278"/>
                <a:ext cx="169629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Content Distribution</a:t>
                </a: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9827042" y="5201441"/>
              <a:ext cx="999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Search Index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21812" y="5201442"/>
              <a:ext cx="1220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Domain Objects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301" y="4616224"/>
              <a:ext cx="585218" cy="58521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540852" y="6313969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Recommendations</a:t>
              </a: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9301" y="5728750"/>
              <a:ext cx="585218" cy="585218"/>
            </a:xfrm>
            <a:prstGeom prst="rect">
              <a:avLst/>
            </a:prstGeom>
          </p:spPr>
        </p:pic>
      </p:grpSp>
      <p:sp>
        <p:nvSpPr>
          <p:cNvPr id="106" name="TextBox 105"/>
          <p:cNvSpPr txBox="1"/>
          <p:nvPr/>
        </p:nvSpPr>
        <p:spPr>
          <a:xfrm rot="17583609">
            <a:off x="7036580" y="1763973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Event</a:t>
            </a:r>
            <a:r>
              <a:rPr lang="ko-KR" altLang="en-US" sz="2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Sourcing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rot="2234715">
            <a:off x="3732818" y="5529859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CQRS</a:t>
            </a:r>
          </a:p>
        </p:txBody>
      </p:sp>
      <p:sp>
        <p:nvSpPr>
          <p:cNvPr id="108" name="TextBox 107"/>
          <p:cNvSpPr txBox="1"/>
          <p:nvPr/>
        </p:nvSpPr>
        <p:spPr>
          <a:xfrm rot="1441857">
            <a:off x="5277277" y="3125585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Asynchronous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Messaging</a:t>
            </a:r>
          </a:p>
        </p:txBody>
      </p:sp>
      <p:sp>
        <p:nvSpPr>
          <p:cNvPr id="109" name="TextBox 108"/>
          <p:cNvSpPr txBox="1"/>
          <p:nvPr/>
        </p:nvSpPr>
        <p:spPr>
          <a:xfrm rot="245404">
            <a:off x="1098771" y="340140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Distributed</a:t>
            </a:r>
          </a:p>
        </p:txBody>
      </p:sp>
      <p:sp>
        <p:nvSpPr>
          <p:cNvPr id="110" name="TextBox 109"/>
          <p:cNvSpPr txBox="1"/>
          <p:nvPr/>
        </p:nvSpPr>
        <p:spPr>
          <a:xfrm rot="20480013">
            <a:off x="5356055" y="2039250"/>
            <a:ext cx="851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Elastic</a:t>
            </a:r>
          </a:p>
        </p:txBody>
      </p:sp>
      <p:sp>
        <p:nvSpPr>
          <p:cNvPr id="111" name="TextBox 110"/>
          <p:cNvSpPr txBox="1"/>
          <p:nvPr/>
        </p:nvSpPr>
        <p:spPr>
          <a:xfrm rot="21236860">
            <a:off x="8467008" y="278603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Resilient</a:t>
            </a:r>
          </a:p>
        </p:txBody>
      </p:sp>
      <p:sp>
        <p:nvSpPr>
          <p:cNvPr id="112" name="TextBox 111"/>
          <p:cNvSpPr txBox="1"/>
          <p:nvPr/>
        </p:nvSpPr>
        <p:spPr>
          <a:xfrm rot="21371977">
            <a:off x="7058832" y="1317804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Command Side</a:t>
            </a:r>
          </a:p>
        </p:txBody>
      </p:sp>
      <p:sp>
        <p:nvSpPr>
          <p:cNvPr id="113" name="TextBox 112"/>
          <p:cNvSpPr txBox="1"/>
          <p:nvPr/>
        </p:nvSpPr>
        <p:spPr>
          <a:xfrm rot="371600">
            <a:off x="4582040" y="557287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egoe Print" panose="02000600000000000000" pitchFamily="2" charset="0"/>
              </a:rPr>
              <a:t>Query Side</a:t>
            </a:r>
          </a:p>
        </p:txBody>
      </p:sp>
    </p:spTree>
    <p:extLst>
      <p:ext uri="{BB962C8B-B14F-4D97-AF65-F5344CB8AC3E}">
        <p14:creationId xmlns:p14="http://schemas.microsoft.com/office/powerpoint/2010/main" val="127463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Khala.EventSourcing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운영 목적 오픈소스 이벤트 소싱 </a:t>
            </a:r>
            <a:r>
              <a:rPr lang="en-US" altLang="ko-KR" dirty="0"/>
              <a:t>.NET</a:t>
            </a:r>
            <a:r>
              <a:rPr lang="ko-KR" altLang="en-US" dirty="0"/>
              <a:t> 구현체</a:t>
            </a:r>
            <a:endParaRPr lang="en-US" altLang="ko-KR" dirty="0"/>
          </a:p>
          <a:p>
            <a:r>
              <a:rPr lang="ko-KR" altLang="en-US" dirty="0"/>
              <a:t>이벤트 기반 집합체</a:t>
            </a:r>
            <a:r>
              <a:rPr lang="en-US" altLang="ko-KR" dirty="0"/>
              <a:t>, </a:t>
            </a:r>
            <a:r>
              <a:rPr lang="ko-KR" altLang="en-US" dirty="0"/>
              <a:t>저장소</a:t>
            </a:r>
            <a:r>
              <a:rPr lang="en-US" altLang="ko-KR" dirty="0"/>
              <a:t>, </a:t>
            </a:r>
            <a:r>
              <a:rPr lang="ko-KR" altLang="en-US" dirty="0"/>
              <a:t>이벤트 발행</a:t>
            </a:r>
            <a:r>
              <a:rPr lang="en-US" altLang="ko-KR" dirty="0"/>
              <a:t>, </a:t>
            </a:r>
            <a:r>
              <a:rPr lang="ko-KR" altLang="en-US" dirty="0"/>
              <a:t>스냅샷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유일성 제약 속성</a:t>
            </a:r>
            <a:endParaRPr lang="en-US" altLang="ko-KR" dirty="0"/>
          </a:p>
          <a:p>
            <a:r>
              <a:rPr lang="en-US" altLang="ko-KR" dirty="0"/>
              <a:t>SQL Database</a:t>
            </a:r>
          </a:p>
          <a:p>
            <a:r>
              <a:rPr lang="en-US" altLang="ko-KR" dirty="0"/>
              <a:t>Azure Table storage</a:t>
            </a:r>
          </a:p>
          <a:p>
            <a:r>
              <a:rPr lang="en-US" altLang="ko-KR" dirty="0"/>
              <a:t>Azure Event Hubs</a:t>
            </a:r>
          </a:p>
          <a:p>
            <a:r>
              <a:rPr lang="ko-KR" altLang="en-US" dirty="0"/>
              <a:t>로드맵</a:t>
            </a:r>
            <a:endParaRPr lang="en-US" altLang="ko-KR" dirty="0"/>
          </a:p>
          <a:p>
            <a:pPr lvl="1"/>
            <a:r>
              <a:rPr lang="ko-KR" altLang="en-US" dirty="0"/>
              <a:t>다양한 저장소 및 메시지 중개자 지원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구현체</a:t>
            </a:r>
            <a:endParaRPr lang="en-US" altLang="ko-KR" dirty="0"/>
          </a:p>
          <a:p>
            <a:r>
              <a:rPr lang="en-US" dirty="0"/>
              <a:t>https://github.com/Reacture/Khala.EventSourcing</a:t>
            </a:r>
          </a:p>
        </p:txBody>
      </p:sp>
    </p:spTree>
    <p:extLst>
      <p:ext uri="{BB962C8B-B14F-4D97-AF65-F5344CB8AC3E}">
        <p14:creationId xmlns:p14="http://schemas.microsoft.com/office/powerpoint/2010/main" val="66709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2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시스템</a:t>
            </a:r>
            <a:r>
              <a:rPr lang="en-US" altLang="ko-KR" sz="4000" dirty="0"/>
              <a:t>(Reactive System)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87888" y="1483162"/>
            <a:ext cx="1225748" cy="12257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3957" tIns="223957" rIns="223957" bIns="2239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25" name="Oval 24"/>
          <p:cNvSpPr/>
          <p:nvPr/>
        </p:nvSpPr>
        <p:spPr>
          <a:xfrm>
            <a:off x="7084376" y="3079650"/>
            <a:ext cx="1225748" cy="12257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3957" tIns="223957" rIns="223957" bIns="2239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26" name="Oval 25"/>
          <p:cNvSpPr/>
          <p:nvPr/>
        </p:nvSpPr>
        <p:spPr>
          <a:xfrm>
            <a:off x="5487888" y="4676138"/>
            <a:ext cx="1225748" cy="1225748"/>
          </a:xfrm>
          <a:prstGeom prst="ellipse">
            <a:avLst/>
          </a:prstGeom>
          <a:solidFill>
            <a:srgbClr val="5C2D9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3957" tIns="223957" rIns="223957" bIns="2239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27" name="Oval 26"/>
          <p:cNvSpPr/>
          <p:nvPr/>
        </p:nvSpPr>
        <p:spPr>
          <a:xfrm>
            <a:off x="3891400" y="3079650"/>
            <a:ext cx="1225748" cy="122574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3957" tIns="223957" rIns="223957" bIns="2239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cxnSp>
        <p:nvCxnSpPr>
          <p:cNvPr id="31" name="Straight Arrow Connector 30"/>
          <p:cNvCxnSpPr>
            <a:stCxn id="26" idx="2"/>
            <a:endCxn id="27" idx="4"/>
          </p:cNvCxnSpPr>
          <p:nvPr/>
        </p:nvCxnSpPr>
        <p:spPr>
          <a:xfrm rot="10800000">
            <a:off x="4504274" y="4305398"/>
            <a:ext cx="983614" cy="983614"/>
          </a:xfrm>
          <a:prstGeom prst="curvedConnector2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6" idx="6"/>
            <a:endCxn id="25" idx="4"/>
          </p:cNvCxnSpPr>
          <p:nvPr/>
        </p:nvCxnSpPr>
        <p:spPr>
          <a:xfrm flipV="1">
            <a:off x="6713636" y="4305398"/>
            <a:ext cx="983614" cy="983614"/>
          </a:xfrm>
          <a:prstGeom prst="curvedConnector2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5" idx="0"/>
            <a:endCxn id="24" idx="6"/>
          </p:cNvCxnSpPr>
          <p:nvPr/>
        </p:nvCxnSpPr>
        <p:spPr>
          <a:xfrm rot="16200000" flipV="1">
            <a:off x="6713636" y="2096036"/>
            <a:ext cx="983614" cy="983614"/>
          </a:xfrm>
          <a:prstGeom prst="curvedConnector2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7" idx="0"/>
            <a:endCxn id="24" idx="2"/>
          </p:cNvCxnSpPr>
          <p:nvPr/>
        </p:nvCxnSpPr>
        <p:spPr>
          <a:xfrm rot="5400000" flipH="1" flipV="1">
            <a:off x="4504274" y="2096036"/>
            <a:ext cx="983614" cy="983614"/>
          </a:xfrm>
          <a:prstGeom prst="curvedConnector2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10083" y="4996625"/>
            <a:ext cx="98135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Message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Driven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49" y="3506399"/>
            <a:ext cx="8146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Elastic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81725" y="3506398"/>
            <a:ext cx="10310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Resilient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4489" y="1928922"/>
            <a:ext cx="11924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Responsive</a:t>
            </a:r>
          </a:p>
        </p:txBody>
      </p:sp>
      <p:cxnSp>
        <p:nvCxnSpPr>
          <p:cNvPr id="48" name="Straight Arrow Connector 47"/>
          <p:cNvCxnSpPr>
            <a:cxnSpLocks/>
            <a:stCxn id="27" idx="6"/>
            <a:endCxn id="25" idx="2"/>
          </p:cNvCxnSpPr>
          <p:nvPr/>
        </p:nvCxnSpPr>
        <p:spPr>
          <a:xfrm>
            <a:off x="5117148" y="3692524"/>
            <a:ext cx="196722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26" idx="0"/>
            <a:endCxn id="24" idx="4"/>
          </p:cNvCxnSpPr>
          <p:nvPr/>
        </p:nvCxnSpPr>
        <p:spPr>
          <a:xfrm flipV="1">
            <a:off x="6100762" y="2708910"/>
            <a:ext cx="0" cy="196722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3636" y="5289011"/>
            <a:ext cx="5300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비동기 메시지 전달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위치 투명성</a:t>
            </a:r>
            <a:r>
              <a:rPr lang="en-US" altLang="ko-KR" sz="2400" b="1" dirty="0">
                <a:solidFill>
                  <a:schemeClr val="bg1"/>
                </a:solidFill>
              </a:rPr>
              <a:t>(Location Transparency)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비차단</a:t>
            </a:r>
            <a:r>
              <a:rPr lang="en-US" altLang="ko-KR" sz="2400" b="1" dirty="0">
                <a:solidFill>
                  <a:schemeClr val="bg1"/>
                </a:solidFill>
              </a:rPr>
              <a:t>(Non-Blocking)</a:t>
            </a:r>
            <a:r>
              <a:rPr lang="ko-KR" altLang="en-US" sz="2400" b="1" dirty="0">
                <a:solidFill>
                  <a:schemeClr val="bg1"/>
                </a:solidFill>
              </a:rPr>
              <a:t> 통신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0862" y="1483162"/>
            <a:ext cx="4113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신속하고 일관된 응답 시간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무중단 서비스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07473" y="3090898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장애 발생 시에도 응답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장애 격리 및 복구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고가용성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287" y="3275565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작업부하 변화 대응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입력 분산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287" y="6120008"/>
            <a:ext cx="365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http://www.reactivemanifesto.org/</a:t>
            </a:r>
          </a:p>
        </p:txBody>
      </p:sp>
    </p:spTree>
    <p:extLst>
      <p:ext uri="{BB962C8B-B14F-4D97-AF65-F5344CB8AC3E}">
        <p14:creationId xmlns:p14="http://schemas.microsoft.com/office/powerpoint/2010/main" val="9141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집합체</a:t>
            </a:r>
            <a:r>
              <a:rPr lang="en-US" altLang="ko-KR" dirty="0"/>
              <a:t>(Aggregate)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60798" y="1482812"/>
            <a:ext cx="11079822" cy="4419734"/>
          </a:xfrm>
        </p:spPr>
        <p:txBody>
          <a:bodyPr/>
          <a:lstStyle/>
          <a:p>
            <a:pPr marL="457200" indent="-457200"/>
            <a:r>
              <a:rPr lang="ko-KR" altLang="en-US" dirty="0"/>
              <a:t>도메인 주도 설계</a:t>
            </a:r>
            <a:r>
              <a:rPr lang="en-US" altLang="ko-KR" dirty="0"/>
              <a:t>(Domain-Driven Design)</a:t>
            </a:r>
            <a:r>
              <a:rPr lang="en-US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marL="457200" indent="-457200"/>
            <a:r>
              <a:rPr lang="ko-KR" altLang="en-US" dirty="0"/>
              <a:t>연관된 엔터티 그래프</a:t>
            </a:r>
            <a:endParaRPr lang="en-US" altLang="ko-KR" dirty="0"/>
          </a:p>
          <a:p>
            <a:pPr marL="457200" indent="-457200"/>
            <a:r>
              <a:rPr lang="ko-KR" altLang="en-US" dirty="0"/>
              <a:t>일관성 단위</a:t>
            </a:r>
            <a:endParaRPr lang="en-US" altLang="ko-KR" dirty="0"/>
          </a:p>
          <a:p>
            <a:pPr marL="457200" indent="-457200"/>
            <a:r>
              <a:rPr lang="ko-KR" altLang="en-US" dirty="0"/>
              <a:t>최상위 엔터티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0195" y="2345777"/>
            <a:ext cx="6200425" cy="3956477"/>
          </a:xfrm>
          <a:prstGeom prst="ellipse">
            <a:avLst/>
          </a:prstGeom>
          <a:solidFill>
            <a:srgbClr val="004B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Aggregate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0909" y="2691876"/>
            <a:ext cx="2118999" cy="897974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Entity</a:t>
            </a:r>
            <a:br>
              <a:rPr lang="en-US" dirty="0"/>
            </a:br>
            <a:r>
              <a:rPr lang="en-US" dirty="0"/>
              <a:t>(Aggregate Root)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0264" y="4133065"/>
            <a:ext cx="1188720" cy="640080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6049" y="4133065"/>
            <a:ext cx="1188720" cy="640080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1834" y="4133065"/>
            <a:ext cx="1188720" cy="640080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4234" y="4285465"/>
            <a:ext cx="1188720" cy="640080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16634" y="4437865"/>
            <a:ext cx="1188720" cy="640080"/>
          </a:xfrm>
          <a:prstGeom prst="rect">
            <a:avLst/>
          </a:prstGeom>
          <a:solidFill>
            <a:srgbClr val="0078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cxnSp>
        <p:nvCxnSpPr>
          <p:cNvPr id="14" name="Straight Arrow Connector 13"/>
          <p:cNvCxnSpPr>
            <a:cxnSpLocks/>
            <a:stCxn id="4" idx="2"/>
            <a:endCxn id="5" idx="0"/>
          </p:cNvCxnSpPr>
          <p:nvPr/>
        </p:nvCxnSpPr>
        <p:spPr>
          <a:xfrm flipH="1">
            <a:off x="6674624" y="3589850"/>
            <a:ext cx="1865785" cy="543215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2"/>
            <a:endCxn id="9" idx="0"/>
          </p:cNvCxnSpPr>
          <p:nvPr/>
        </p:nvCxnSpPr>
        <p:spPr>
          <a:xfrm>
            <a:off x="8540409" y="3589850"/>
            <a:ext cx="0" cy="543215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4" idx="2"/>
            <a:endCxn id="7" idx="0"/>
          </p:cNvCxnSpPr>
          <p:nvPr/>
        </p:nvCxnSpPr>
        <p:spPr>
          <a:xfrm>
            <a:off x="8540409" y="3589850"/>
            <a:ext cx="1865785" cy="543215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명령과 이벤트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8533" y="2028968"/>
            <a:ext cx="2973168" cy="31836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Aggregate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702" y="29145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8828" y="4662746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29" name="Diamond 28"/>
          <p:cNvSpPr/>
          <p:nvPr/>
        </p:nvSpPr>
        <p:spPr>
          <a:xfrm>
            <a:off x="4715732" y="2826645"/>
            <a:ext cx="2058770" cy="9144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valid?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15732" y="4436780"/>
            <a:ext cx="205877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31" name="Straight Arrow Connector 30"/>
          <p:cNvCxnSpPr>
            <a:cxnSpLocks/>
            <a:endCxn id="29" idx="1"/>
          </p:cNvCxnSpPr>
          <p:nvPr/>
        </p:nvCxnSpPr>
        <p:spPr>
          <a:xfrm>
            <a:off x="2886932" y="3283845"/>
            <a:ext cx="182880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9" idx="2"/>
            <a:endCxn id="30" idx="0"/>
          </p:cNvCxnSpPr>
          <p:nvPr/>
        </p:nvCxnSpPr>
        <p:spPr>
          <a:xfrm>
            <a:off x="5745117" y="3741045"/>
            <a:ext cx="0" cy="695735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0" idx="3"/>
          </p:cNvCxnSpPr>
          <p:nvPr/>
        </p:nvCxnSpPr>
        <p:spPr>
          <a:xfrm flipV="1">
            <a:off x="6774502" y="4662746"/>
            <a:ext cx="1828800" cy="2634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29" idx="3"/>
          </p:cNvCxnSpPr>
          <p:nvPr/>
        </p:nvCxnSpPr>
        <p:spPr>
          <a:xfrm>
            <a:off x="6774502" y="3283845"/>
            <a:ext cx="182880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80614" y="2914513"/>
            <a:ext cx="67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04921" y="3741045"/>
            <a:ext cx="43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4502" y="2976068"/>
            <a:ext cx="42511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0798" y="1476012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상태를 변경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검증 대상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실패 가능성을 가짐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명령형 동사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18285" y="4191516"/>
            <a:ext cx="31053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상태 변경을 묘사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과거의 사실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검증의 대상이 아님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항상 성공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과거형 동사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수단으로서의 이벤트</a:t>
            </a:r>
            <a:endParaRPr lang="en-US" dirty="0"/>
          </a:p>
        </p:txBody>
      </p:sp>
      <p:sp>
        <p:nvSpPr>
          <p:cNvPr id="4" name="Cylinder 3"/>
          <p:cNvSpPr/>
          <p:nvPr/>
        </p:nvSpPr>
        <p:spPr>
          <a:xfrm>
            <a:off x="4765564" y="4614434"/>
            <a:ext cx="1371600" cy="1371600"/>
          </a:xfrm>
          <a:prstGeom prst="can">
            <a:avLst/>
          </a:prstGeom>
          <a:solidFill>
            <a:srgbClr val="0078D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6356" y="1742536"/>
            <a:ext cx="6687706" cy="21860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Aggregate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5563" y="2555839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Handler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1531" y="2788801"/>
            <a:ext cx="1371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9595" y="2555839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  <a:br>
              <a:rPr lang="en-US" dirty="0"/>
            </a:br>
            <a:r>
              <a:rPr lang="en-US" dirty="0"/>
              <a:t>Processor</a:t>
            </a:r>
          </a:p>
        </p:txBody>
      </p:sp>
      <p:cxnSp>
        <p:nvCxnSpPr>
          <p:cNvPr id="10" name="Straight Arrow Connector 9"/>
          <p:cNvCxnSpPr>
            <a:cxnSpLocks/>
            <a:stCxn id="9" idx="3"/>
            <a:endCxn id="4" idx="2"/>
          </p:cNvCxnSpPr>
          <p:nvPr/>
        </p:nvCxnSpPr>
        <p:spPr>
          <a:xfrm>
            <a:off x="3761195" y="3013039"/>
            <a:ext cx="1004369" cy="2287195"/>
          </a:xfrm>
          <a:prstGeom prst="bentConnector3">
            <a:avLst>
              <a:gd name="adj1" fmla="val 50000"/>
            </a:avLst>
          </a:prstGeom>
          <a:ln w="38100">
            <a:solidFill>
              <a:srgbClr val="FFB9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1"/>
            <a:endCxn id="7" idx="2"/>
          </p:cNvCxnSpPr>
          <p:nvPr/>
        </p:nvCxnSpPr>
        <p:spPr>
          <a:xfrm flipH="1" flipV="1">
            <a:off x="5451363" y="3470239"/>
            <a:ext cx="1" cy="1144195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798" y="253376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44708" y="2533769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cxnSp>
        <p:nvCxnSpPr>
          <p:cNvPr id="56" name="Straight Arrow Connector 55"/>
          <p:cNvCxnSpPr>
            <a:cxnSpLocks/>
            <a:endCxn id="9" idx="1"/>
          </p:cNvCxnSpPr>
          <p:nvPr/>
        </p:nvCxnSpPr>
        <p:spPr>
          <a:xfrm>
            <a:off x="560798" y="3013039"/>
            <a:ext cx="1828797" cy="0"/>
          </a:xfrm>
          <a:prstGeom prst="straightConnector1">
            <a:avLst/>
          </a:prstGeom>
          <a:ln w="38100">
            <a:solidFill>
              <a:srgbClr val="FFB9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17414" y="269423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도메인이 가진 정보의 일부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모든 이벤트의 누적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cxnSpLocks/>
            <a:stCxn id="9" idx="3"/>
            <a:endCxn id="7" idx="1"/>
          </p:cNvCxnSpPr>
          <p:nvPr/>
        </p:nvCxnSpPr>
        <p:spPr>
          <a:xfrm>
            <a:off x="3761195" y="3013039"/>
            <a:ext cx="1004368" cy="0"/>
          </a:xfrm>
          <a:prstGeom prst="straightConnector1">
            <a:avLst/>
          </a:prstGeom>
          <a:ln w="38100">
            <a:solidFill>
              <a:srgbClr val="FFB9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17938" y="4078057"/>
            <a:ext cx="114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&lt;&lt; Save &gt;&gt;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51364" y="4078057"/>
            <a:ext cx="137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&lt;&lt; Restore &gt;&gt;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70515" y="4611069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일련의 이벤트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도메인의 모든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baseline="30000" dirty="0">
                <a:solidFill>
                  <a:schemeClr val="bg1"/>
                </a:solidFill>
              </a:rPr>
              <a:t>*</a:t>
            </a:r>
            <a:r>
              <a:rPr lang="ko-KR" altLang="en-US" dirty="0">
                <a:solidFill>
                  <a:schemeClr val="bg1"/>
                </a:solidFill>
              </a:rPr>
              <a:t> 및 삭제는 없으며 오직 추가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단순한 구조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임피던스 불일치 존재하지 않음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cxnSpLocks/>
            <a:stCxn id="7" idx="3"/>
            <a:endCxn id="8" idx="1"/>
          </p:cNvCxnSpPr>
          <p:nvPr/>
        </p:nvCxnSpPr>
        <p:spPr>
          <a:xfrm>
            <a:off x="6137163" y="2872058"/>
            <a:ext cx="1004368" cy="4362"/>
          </a:xfrm>
          <a:prstGeom prst="straightConnector1">
            <a:avLst/>
          </a:prstGeom>
          <a:ln w="38100">
            <a:solidFill>
              <a:srgbClr val="FFB9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6137163" y="3149658"/>
            <a:ext cx="1004368" cy="4362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저장소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</a:t>
            </a:r>
            <a:r>
              <a:rPr lang="en-US" altLang="ko-KR" dirty="0"/>
              <a:t>(Key-Value)</a:t>
            </a:r>
            <a:r>
              <a:rPr lang="ko-KR" altLang="en-US" dirty="0"/>
              <a:t> 저장소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endParaRPr lang="en-US" altLang="ko-KR" dirty="0"/>
          </a:p>
          <a:p>
            <a:pPr lvl="2"/>
            <a:r>
              <a:rPr lang="ko-KR" altLang="en-US" dirty="0"/>
              <a:t>집합체 식별자 </a:t>
            </a:r>
            <a:r>
              <a:rPr lang="en-US" altLang="ko-KR" dirty="0"/>
              <a:t>* </a:t>
            </a:r>
            <a:r>
              <a:rPr lang="ko-KR" altLang="en-US" dirty="0"/>
              <a:t>이벤트 버전</a:t>
            </a:r>
            <a:endParaRPr lang="en-US" altLang="ko-KR" dirty="0"/>
          </a:p>
          <a:p>
            <a:pPr lvl="2"/>
            <a:r>
              <a:rPr lang="ko-KR" altLang="en-US" dirty="0"/>
              <a:t>동시성 오류 방어</a:t>
            </a:r>
            <a:endParaRPr lang="en-US" altLang="ko-KR" dirty="0"/>
          </a:p>
          <a:p>
            <a:pPr lvl="1"/>
            <a:r>
              <a:rPr lang="ko-KR" altLang="en-US" dirty="0"/>
              <a:t>값</a:t>
            </a:r>
            <a:endParaRPr lang="en-US" altLang="ko-KR" dirty="0"/>
          </a:p>
          <a:p>
            <a:pPr lvl="2"/>
            <a:r>
              <a:rPr lang="ko-KR" altLang="en-US" dirty="0"/>
              <a:t>이벤트 형식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이벤트 데이터</a:t>
            </a:r>
            <a:endParaRPr lang="en-US" altLang="ko-KR" dirty="0"/>
          </a:p>
          <a:p>
            <a:pPr lvl="3"/>
            <a:r>
              <a:rPr lang="en-US" altLang="ko-KR" dirty="0"/>
              <a:t>Binary, JSON, …</a:t>
            </a:r>
          </a:p>
          <a:p>
            <a:pPr lvl="2"/>
            <a:r>
              <a:rPr lang="en-US" dirty="0"/>
              <a:t>…</a:t>
            </a:r>
          </a:p>
          <a:p>
            <a:r>
              <a:rPr lang="ko-KR" altLang="en-US" dirty="0"/>
              <a:t>분산 저장소에 적합</a:t>
            </a:r>
            <a:endParaRPr lang="en-US" altLang="ko-KR" dirty="0"/>
          </a:p>
          <a:p>
            <a:r>
              <a:rPr lang="ko-KR" altLang="en-US" dirty="0"/>
              <a:t>규모확장성</a:t>
            </a:r>
            <a:r>
              <a:rPr lang="en-US" altLang="ko-KR" dirty="0"/>
              <a:t>(Scalability)</a:t>
            </a:r>
          </a:p>
          <a:p>
            <a:r>
              <a:rPr lang="ko-KR" altLang="en-US" dirty="0"/>
              <a:t>경쟁</a:t>
            </a:r>
            <a:r>
              <a:rPr lang="en-US" altLang="ko-KR" dirty="0"/>
              <a:t>(Contention)</a:t>
            </a:r>
            <a:r>
              <a:rPr lang="ko-KR" altLang="en-US" dirty="0"/>
              <a:t> 제거</a:t>
            </a:r>
            <a:endParaRPr lang="en-US" altLang="ko-K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3269"/>
              </p:ext>
            </p:extLst>
          </p:nvPr>
        </p:nvGraphicFramePr>
        <p:xfrm>
          <a:off x="5557580" y="4152784"/>
          <a:ext cx="6083040" cy="1749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60">
                  <a:extLst>
                    <a:ext uri="{9D8B030D-6E8A-4147-A177-3AD203B41FA5}">
                      <a16:colId xmlns:a16="http://schemas.microsoft.com/office/drawing/2014/main" val="661101843"/>
                    </a:ext>
                  </a:extLst>
                </a:gridCol>
                <a:gridCol w="1520760">
                  <a:extLst>
                    <a:ext uri="{9D8B030D-6E8A-4147-A177-3AD203B41FA5}">
                      <a16:colId xmlns:a16="http://schemas.microsoft.com/office/drawing/2014/main" val="522298782"/>
                    </a:ext>
                  </a:extLst>
                </a:gridCol>
                <a:gridCol w="1520760">
                  <a:extLst>
                    <a:ext uri="{9D8B030D-6E8A-4147-A177-3AD203B41FA5}">
                      <a16:colId xmlns:a16="http://schemas.microsoft.com/office/drawing/2014/main" val="2636614111"/>
                    </a:ext>
                  </a:extLst>
                </a:gridCol>
                <a:gridCol w="1520760">
                  <a:extLst>
                    <a:ext uri="{9D8B030D-6E8A-4147-A177-3AD203B41FA5}">
                      <a16:colId xmlns:a16="http://schemas.microsoft.com/office/drawing/2014/main" val="3042495991"/>
                    </a:ext>
                  </a:extLst>
                </a:gridCol>
              </a:tblGrid>
              <a:tr h="58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 Id</a:t>
                      </a:r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solidFill>
                      <a:srgbClr val="5C2D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Type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67959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4236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9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4056" y="20204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4056" y="24776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4056" y="29348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4056" y="33920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- 2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4056" y="38492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- 1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4056" y="43064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1004" y="1558777"/>
            <a:ext cx="105490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8560" y="33920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 N - 2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8562" y="38492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N - 1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38562" y="43064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4056" y="5170650"/>
            <a:ext cx="1828800" cy="457200"/>
          </a:xfrm>
          <a:prstGeom prst="rect">
            <a:avLst/>
          </a:prstGeom>
          <a:solidFill>
            <a:srgbClr val="5C2D9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38561" y="5170650"/>
            <a:ext cx="1828800" cy="457200"/>
          </a:xfrm>
          <a:prstGeom prst="rect">
            <a:avLst/>
          </a:prstGeom>
          <a:solidFill>
            <a:srgbClr val="5C2D9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6308" y="3392042"/>
            <a:ext cx="18288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- 2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3447" y="1558777"/>
            <a:ext cx="2474525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Rolling Snapshot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100708" y="2249042"/>
            <a:ext cx="0" cy="91440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배달 정책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98032"/>
              </p:ext>
            </p:extLst>
          </p:nvPr>
        </p:nvGraphicFramePr>
        <p:xfrm>
          <a:off x="560388" y="1482725"/>
          <a:ext cx="1108075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7849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사용자 그룹 세미나용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KR">
      <a:majorFont>
        <a:latin typeface="Noto Sans CJK KR Light"/>
        <a:ea typeface="Noto Sans CJK KR Light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BFCF56C7-C1D8-4B53-934E-03A0AD9D61DF}" vid="{7558BD08-848F-4591-A867-DBB924F556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Azure_User_Group_Korea_POTX</Template>
  <TotalTime>1678</TotalTime>
  <Words>817</Words>
  <Application>Microsoft Office PowerPoint</Application>
  <PresentationFormat>와이드스크린</PresentationFormat>
  <Paragraphs>326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D2Coding</vt:lpstr>
      <vt:lpstr>Noto Sans CJK KR Light</vt:lpstr>
      <vt:lpstr>Noto Sans CJK KR Regular</vt:lpstr>
      <vt:lpstr>Arial</vt:lpstr>
      <vt:lpstr>Consolas</vt:lpstr>
      <vt:lpstr>Segoe Print</vt:lpstr>
      <vt:lpstr>Segoe UI</vt:lpstr>
      <vt:lpstr>Segoe UI Light</vt:lpstr>
      <vt:lpstr>Azure 사용자 그룹 세미나용</vt:lpstr>
      <vt:lpstr>Microsoft Azure에서 구현하는 이벤트 소싱(Event Sourcing)</vt:lpstr>
      <vt:lpstr>전통적 응용프로그램 아키텍처</vt:lpstr>
      <vt:lpstr>반응형 시스템(Reactive System)</vt:lpstr>
      <vt:lpstr>집합체(Aggregate)</vt:lpstr>
      <vt:lpstr>명령과 이벤트</vt:lpstr>
      <vt:lpstr>저장 수단으로서의 이벤트</vt:lpstr>
      <vt:lpstr>이벤트 저장소</vt:lpstr>
      <vt:lpstr>스냅샷</vt:lpstr>
      <vt:lpstr>메시지 배달 정책</vt:lpstr>
      <vt:lpstr>이벤트 발행</vt:lpstr>
      <vt:lpstr>저장하고 진행하기(Store and Forward)</vt:lpstr>
      <vt:lpstr>CQRS</vt:lpstr>
      <vt:lpstr>Event Sourcing + CQRS</vt:lpstr>
      <vt:lpstr>Azure 테이블 저장소</vt:lpstr>
      <vt:lpstr>분할(Partition)</vt:lpstr>
      <vt:lpstr>Azure 테이블 저장소 기반 이벤트 저장소</vt:lpstr>
      <vt:lpstr>분할 공유 대기 이벤트 저장</vt:lpstr>
      <vt:lpstr>대기 이벤트 분할 분리</vt:lpstr>
      <vt:lpstr>이벤트 허브(Event Hubs)</vt:lpstr>
      <vt:lpstr>분할(Partitions)과 소비자 그룹(Consumer Groups)</vt:lpstr>
      <vt:lpstr>이벤트 허브를 통한 CQRS</vt:lpstr>
      <vt:lpstr>PowerPoint 프레젠테이션</vt:lpstr>
      <vt:lpstr>Khala.EventSourcing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Overview Azure Active Directory for Nonprofit with Windows 10 Enterprise &amp; Office 365</dc:title>
  <dc:creator>Gyuwon Yi</dc:creator>
  <cp:lastModifiedBy>Gyuwon Yi</cp:lastModifiedBy>
  <cp:revision>51</cp:revision>
  <dcterms:created xsi:type="dcterms:W3CDTF">2017-02-17T07:35:32Z</dcterms:created>
  <dcterms:modified xsi:type="dcterms:W3CDTF">2017-09-03T08:57:29Z</dcterms:modified>
</cp:coreProperties>
</file>