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</p:sldIdLst>
  <p:sldSz cx="12599988" cy="18180050"/>
  <p:notesSz cx="6858000" cy="9144000"/>
  <p:embeddedFontLst>
    <p:embeddedFont>
      <p:font typeface="나눔스퀘어 Bold" panose="020B0600000101010101" pitchFamily="50" charset="-127"/>
      <p:bold r:id="rId3"/>
    </p:embeddedFont>
    <p:embeddedFont>
      <p:font typeface="Calibri Light" panose="020F0302020204030204" pitchFamily="34" charset="0"/>
      <p:regular r:id="rId4"/>
      <p:italic r:id="rId5"/>
    </p:embeddedFont>
    <p:embeddedFont>
      <p:font typeface="맑은 고딕" panose="020B0503020000020004" pitchFamily="50" charset="-127"/>
      <p:regular r:id="rId6"/>
      <p:bold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>
      <a:defRPr lang="ko-KR"/>
    </a:defPPr>
    <a:lvl1pPr marL="0" algn="l" defTabSz="1477396" rtl="0" eaLnBrk="1" latinLnBrk="1" hangingPunct="1">
      <a:defRPr sz="2908" kern="1200">
        <a:solidFill>
          <a:schemeClr val="tx1"/>
        </a:solidFill>
        <a:latin typeface="+mn-lt"/>
        <a:ea typeface="+mn-ea"/>
        <a:cs typeface="+mn-cs"/>
      </a:defRPr>
    </a:lvl1pPr>
    <a:lvl2pPr marL="738698" algn="l" defTabSz="1477396" rtl="0" eaLnBrk="1" latinLnBrk="1" hangingPunct="1">
      <a:defRPr sz="2908" kern="1200">
        <a:solidFill>
          <a:schemeClr val="tx1"/>
        </a:solidFill>
        <a:latin typeface="+mn-lt"/>
        <a:ea typeface="+mn-ea"/>
        <a:cs typeface="+mn-cs"/>
      </a:defRPr>
    </a:lvl2pPr>
    <a:lvl3pPr marL="1477396" algn="l" defTabSz="1477396" rtl="0" eaLnBrk="1" latinLnBrk="1" hangingPunct="1">
      <a:defRPr sz="2908" kern="1200">
        <a:solidFill>
          <a:schemeClr val="tx1"/>
        </a:solidFill>
        <a:latin typeface="+mn-lt"/>
        <a:ea typeface="+mn-ea"/>
        <a:cs typeface="+mn-cs"/>
      </a:defRPr>
    </a:lvl3pPr>
    <a:lvl4pPr marL="2216094" algn="l" defTabSz="1477396" rtl="0" eaLnBrk="1" latinLnBrk="1" hangingPunct="1">
      <a:defRPr sz="2908" kern="1200">
        <a:solidFill>
          <a:schemeClr val="tx1"/>
        </a:solidFill>
        <a:latin typeface="+mn-lt"/>
        <a:ea typeface="+mn-ea"/>
        <a:cs typeface="+mn-cs"/>
      </a:defRPr>
    </a:lvl4pPr>
    <a:lvl5pPr marL="2954792" algn="l" defTabSz="1477396" rtl="0" eaLnBrk="1" latinLnBrk="1" hangingPunct="1">
      <a:defRPr sz="2908" kern="1200">
        <a:solidFill>
          <a:schemeClr val="tx1"/>
        </a:solidFill>
        <a:latin typeface="+mn-lt"/>
        <a:ea typeface="+mn-ea"/>
        <a:cs typeface="+mn-cs"/>
      </a:defRPr>
    </a:lvl5pPr>
    <a:lvl6pPr marL="3693490" algn="l" defTabSz="1477396" rtl="0" eaLnBrk="1" latinLnBrk="1" hangingPunct="1">
      <a:defRPr sz="2908" kern="1200">
        <a:solidFill>
          <a:schemeClr val="tx1"/>
        </a:solidFill>
        <a:latin typeface="+mn-lt"/>
        <a:ea typeface="+mn-ea"/>
        <a:cs typeface="+mn-cs"/>
      </a:defRPr>
    </a:lvl6pPr>
    <a:lvl7pPr marL="4432188" algn="l" defTabSz="1477396" rtl="0" eaLnBrk="1" latinLnBrk="1" hangingPunct="1">
      <a:defRPr sz="2908" kern="1200">
        <a:solidFill>
          <a:schemeClr val="tx1"/>
        </a:solidFill>
        <a:latin typeface="+mn-lt"/>
        <a:ea typeface="+mn-ea"/>
        <a:cs typeface="+mn-cs"/>
      </a:defRPr>
    </a:lvl7pPr>
    <a:lvl8pPr marL="5170886" algn="l" defTabSz="1477396" rtl="0" eaLnBrk="1" latinLnBrk="1" hangingPunct="1">
      <a:defRPr sz="2908" kern="1200">
        <a:solidFill>
          <a:schemeClr val="tx1"/>
        </a:solidFill>
        <a:latin typeface="+mn-lt"/>
        <a:ea typeface="+mn-ea"/>
        <a:cs typeface="+mn-cs"/>
      </a:defRPr>
    </a:lvl8pPr>
    <a:lvl9pPr marL="5909584" algn="l" defTabSz="1477396" rtl="0" eaLnBrk="1" latinLnBrk="1" hangingPunct="1">
      <a:defRPr sz="290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6600FF"/>
    <a:srgbClr val="E8FEE2"/>
    <a:srgbClr val="119B66"/>
    <a:srgbClr val="FFFFE1"/>
    <a:srgbClr val="EEFEE2"/>
    <a:srgbClr val="C9FBA3"/>
    <a:srgbClr val="CCFF99"/>
    <a:srgbClr val="A9F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41" d="100"/>
          <a:sy n="41" d="100"/>
        </p:scale>
        <p:origin x="13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ableStyles" Target="tableStyle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2975301"/>
            <a:ext cx="10709990" cy="6329351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9548736"/>
            <a:ext cx="9449991" cy="4389302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AB85-E921-48E6-A9DB-DE0077A3B56E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1246-03A8-4F0D-9F9C-14414F781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71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AB85-E921-48E6-A9DB-DE0077A3B56E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1246-03A8-4F0D-9F9C-14414F781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36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967919"/>
            <a:ext cx="2716872" cy="1540675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967919"/>
            <a:ext cx="7993117" cy="1540675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AB85-E921-48E6-A9DB-DE0077A3B56E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1246-03A8-4F0D-9F9C-14414F781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12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AB85-E921-48E6-A9DB-DE0077A3B56E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1246-03A8-4F0D-9F9C-14414F781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64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4532393"/>
            <a:ext cx="10867490" cy="7562394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12166330"/>
            <a:ext cx="10867490" cy="3976885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/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AB85-E921-48E6-A9DB-DE0077A3B56E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1246-03A8-4F0D-9F9C-14414F781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71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4839597"/>
            <a:ext cx="5354995" cy="115350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4839597"/>
            <a:ext cx="5354995" cy="115350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AB85-E921-48E6-A9DB-DE0077A3B56E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1246-03A8-4F0D-9F9C-14414F781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15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967923"/>
            <a:ext cx="10867490" cy="35139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4456638"/>
            <a:ext cx="5330385" cy="2184130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6640768"/>
            <a:ext cx="5330385" cy="976757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4456638"/>
            <a:ext cx="5356636" cy="2184130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6640768"/>
            <a:ext cx="5356636" cy="976757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AB85-E921-48E6-A9DB-DE0077A3B56E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1246-03A8-4F0D-9F9C-14414F781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87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AB85-E921-48E6-A9DB-DE0077A3B56E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1246-03A8-4F0D-9F9C-14414F781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07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AB85-E921-48E6-A9DB-DE0077A3B56E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1246-03A8-4F0D-9F9C-14414F781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69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1212003"/>
            <a:ext cx="4063824" cy="4242012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2617594"/>
            <a:ext cx="6378744" cy="12919619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5454015"/>
            <a:ext cx="4063824" cy="10104237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AB85-E921-48E6-A9DB-DE0077A3B56E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1246-03A8-4F0D-9F9C-14414F781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40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1212003"/>
            <a:ext cx="4063824" cy="4242012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2617594"/>
            <a:ext cx="6378744" cy="12919619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5454015"/>
            <a:ext cx="4063824" cy="10104237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AB85-E921-48E6-A9DB-DE0077A3B56E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1246-03A8-4F0D-9F9C-14414F781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22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967923"/>
            <a:ext cx="10867490" cy="3513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4839597"/>
            <a:ext cx="10867490" cy="11535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16850217"/>
            <a:ext cx="2834997" cy="967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3AB85-E921-48E6-A9DB-DE0077A3B56E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16850217"/>
            <a:ext cx="4252496" cy="967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16850217"/>
            <a:ext cx="2834997" cy="967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21246-03A8-4F0D-9F9C-14414F781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02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60043" rtl="0" eaLnBrk="1" latinLnBrk="1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1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0" y="4122944"/>
            <a:ext cx="12599988" cy="450000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 lIns="180000" tIns="180000" rIns="180000" bIns="180000" rtlCol="0">
            <a:noAutofit/>
          </a:bodyPr>
          <a:lstStyle/>
          <a:p>
            <a:r>
              <a:rPr lang="ko-KR" altLang="en-US" sz="6000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  <a:endParaRPr lang="en-US" altLang="ko-KR" sz="60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800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400" dirty="0" smtClean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32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라즈베리파이를</a:t>
            </a:r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이용한 사물 인터넷의 일종인 스마트 </a:t>
            </a:r>
            <a:endParaRPr lang="en-US" altLang="ko-KR" sz="3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32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미러는</a:t>
            </a:r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일상생활에 꼭 필요한 날씨나 미세먼지 정보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endParaRPr lang="en-US" altLang="ko-KR" sz="3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스케줄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등을 추가하여 디스플레이를 장착함으로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3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유용함을 제공한다</a:t>
            </a:r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8901497"/>
            <a:ext cx="12599988" cy="450000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 lIns="180000" tIns="180000" rIns="180000" bIns="180000" rtlCol="0">
            <a:noAutofit/>
          </a:bodyPr>
          <a:lstStyle/>
          <a:p>
            <a:r>
              <a:rPr lang="ko-KR" altLang="en-US" sz="6000" dirty="0" smtClean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기술적 특성</a:t>
            </a:r>
            <a:endParaRPr lang="en-US" altLang="ko-KR" sz="6000" dirty="0" smtClean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500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소프트웨어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부분에서 스마트 </a:t>
            </a:r>
            <a:r>
              <a:rPr lang="ko-KR" altLang="en-US" sz="3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미러에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들어가는 </a:t>
            </a:r>
            <a:endParaRPr lang="en-US" altLang="ko-KR" sz="3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32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웹앱으로</a:t>
            </a:r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GUI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제공하는 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Electron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환경에서 </a:t>
            </a:r>
            <a:endParaRPr lang="en-US" altLang="ko-KR" sz="3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작동된다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개발하는 기능은 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Node-</a:t>
            </a:r>
            <a:r>
              <a:rPr lang="en-US" altLang="ko-KR" sz="3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endParaRPr lang="en-US" altLang="ko-KR" sz="3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이용하여 통신할 수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있는 웹 서버를 구축한다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endParaRPr lang="en-US" altLang="ko-KR" sz="6000" dirty="0" smtClean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247189" y="8901498"/>
            <a:ext cx="3352799" cy="450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187" y="8901497"/>
            <a:ext cx="3351938" cy="450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70AD47"/>
            </a:solidFill>
          </a:ln>
        </p:spPr>
      </p:pic>
      <p:pic>
        <p:nvPicPr>
          <p:cNvPr id="1026" name="Picture 2" descr="https://lh6.googleusercontent.com/Fvrzecf_1-6CP7Rc3rog4oNFHD5jptWb_nc915ufoXESmjineLP6ULNSndymFfZ8HDbJBmvkqp1ax4t6cMRECVEiVaVdKA86B2SJGfBhahUk2K37_JJU-ryQvcqFqsfqvhYMQJGEY_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187" y="4146247"/>
            <a:ext cx="3352801" cy="4476697"/>
          </a:xfrm>
          <a:prstGeom prst="rect">
            <a:avLst/>
          </a:prstGeom>
          <a:noFill/>
          <a:ln>
            <a:solidFill>
              <a:srgbClr val="70AD4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12599988" cy="37490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 </a:t>
            </a:r>
            <a:r>
              <a:rPr lang="ko-KR" altLang="en-US" sz="3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컴퓨터교육과 소프트웨어 전시회</a:t>
            </a:r>
            <a:endParaRPr lang="en-US" altLang="ko-KR" sz="30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3000" b="1" dirty="0" smtClean="0">
              <a:solidFill>
                <a:schemeClr val="accent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0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Smart Mirror</a:t>
            </a:r>
            <a:endParaRPr lang="en-US" altLang="ko-KR" sz="30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3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3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학년 학번 </a:t>
            </a:r>
            <a:r>
              <a:rPr lang="en-US" altLang="ko-KR" sz="3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20155116 </a:t>
            </a:r>
            <a:r>
              <a:rPr lang="ko-KR" altLang="en-US" sz="3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 장지만</a:t>
            </a:r>
            <a:endParaRPr lang="ko-KR" altLang="en-US" sz="3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13680050"/>
            <a:ext cx="12599988" cy="450000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 lIns="180000" tIns="180000" rIns="180000" bIns="180000" rtlCol="0">
            <a:noAutofit/>
          </a:bodyPr>
          <a:lstStyle/>
          <a:p>
            <a:r>
              <a:rPr lang="ko-KR" altLang="en-US" sz="6000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 방안</a:t>
            </a:r>
            <a:endParaRPr lang="en-US" altLang="ko-KR" sz="6000" dirty="0" smtClean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코딩은 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3D </a:t>
            </a:r>
            <a:r>
              <a:rPr lang="ko-KR" altLang="en-US" sz="3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프린팅과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사물인터넷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3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IoT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확산과 맞물려 소프트웨어로 하드웨어를 </a:t>
            </a:r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제어하는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3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피지컬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컴퓨팅’ 영역으로 확산되고 있다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초소형 컴퓨터 </a:t>
            </a:r>
            <a:r>
              <a:rPr lang="ko-KR" altLang="en-US" sz="3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라즈베리파이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32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RaspberryPi</a:t>
            </a:r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활용하여 사물인터넷의 기본적 형태인 스마트 </a:t>
            </a:r>
            <a:r>
              <a:rPr lang="ko-KR" altLang="en-US" sz="32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미러를</a:t>
            </a:r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만들어 가는 방법을 제공하여 학생들의 정보 컴퓨터 교과 교육에 도움을 주기 위함이다</a:t>
            </a:r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3200" dirty="0"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891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727</TotalTime>
  <Words>115</Words>
  <Application>Microsoft Office PowerPoint</Application>
  <PresentationFormat>사용자 지정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나눔스퀘어 Bold</vt:lpstr>
      <vt:lpstr>Arial</vt:lpstr>
      <vt:lpstr>Calibri Light</vt:lpstr>
      <vt:lpstr>맑은 고딕</vt:lpstr>
      <vt:lpstr>Calibri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25</cp:revision>
  <dcterms:created xsi:type="dcterms:W3CDTF">2016-10-14T05:12:00Z</dcterms:created>
  <dcterms:modified xsi:type="dcterms:W3CDTF">2019-09-16T10:25:07Z</dcterms:modified>
</cp:coreProperties>
</file>