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6130A1-443F-4725-A660-CBB58247E057}">
  <a:tblStyle styleId="{976130A1-443F-4725-A660-CBB58247E0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08e0de3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b08e0de3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08e0de3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08e0de3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08e0de3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08e0de3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08e0de3d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08e0de3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08e0de3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08e0de3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08e0de3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08e0de3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08e0de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08e0de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08e0de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08e0de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08e0de3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08e0de3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08e0de3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08e0de3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" name="Google Shape;64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0" name="Google Shape;70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hfriV3cEtgloPvmBRqBMLmqjGv80SlSg/view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hluRkE8JwHM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스마트미러</a:t>
            </a:r>
            <a:endParaRPr/>
          </a:p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20155116장지만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개발 진행상황</a:t>
            </a:r>
            <a:endParaRPr sz="3600"/>
          </a:p>
        </p:txBody>
      </p:sp>
      <p:cxnSp>
        <p:nvCxnSpPr>
          <p:cNvPr id="188" name="Google Shape;188;p34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34" title="KakaoTalk_Video_20190605_1525_49_64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75" y="1072125"/>
            <a:ext cx="5868300" cy="3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개발 일정</a:t>
            </a:r>
            <a:endParaRPr sz="3600"/>
          </a:p>
        </p:txBody>
      </p:sp>
      <p:cxnSp>
        <p:nvCxnSpPr>
          <p:cNvPr id="195" name="Google Shape;195;p35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6" name="Google Shape;196;p35"/>
          <p:cNvGraphicFramePr/>
          <p:nvPr/>
        </p:nvGraphicFramePr>
        <p:xfrm>
          <a:off x="416075" y="10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{976130A1-443F-4725-A660-CBB58247E057}</a:tableStyleId>
              </a:tblPr>
              <a:tblGrid>
                <a:gridCol w="681525"/>
                <a:gridCol w="681525"/>
                <a:gridCol w="681525"/>
                <a:gridCol w="681525"/>
                <a:gridCol w="681525"/>
                <a:gridCol w="681525"/>
                <a:gridCol w="681525"/>
                <a:gridCol w="681525"/>
                <a:gridCol w="681525"/>
                <a:gridCol w="681525"/>
                <a:gridCol w="681525"/>
                <a:gridCol w="681525"/>
              </a:tblGrid>
              <a:tr h="42387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1~2월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3~4월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5~6월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7~8월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9월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100000">
                <a:tc gridSpan="2" vMerge="1"/>
                <a:tc hMerge="1" vMerge="1"/>
                <a:tc gridSpan="2" vMerge="1"/>
                <a:tc hMerge="1" vMerge="1"/>
                <a:tc gridSpan="2" vMerge="1"/>
                <a:tc hMerge="1" vMerge="1"/>
                <a:tc gridSpan="2" vMerge="1"/>
                <a:tc hMerge="1" vMerge="1"/>
                <a:tc gridSpan="2" vMerge="1"/>
                <a:tc hMerge="1" vMerge="1"/>
                <a:tc gridSpan="2" vMerge="1"/>
                <a:tc hMerge="1" vMerge="1"/>
              </a:tr>
              <a:tr h="547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자료조사 및 정리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0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작품 개발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0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개발내용 분석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0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기능추가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0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수정 및 보완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 hMerge="1"/>
              </a:tr>
              <a:tr h="440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최종점검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기 개발된 작품</a:t>
            </a:r>
            <a:endParaRPr sz="3600"/>
          </a:p>
        </p:txBody>
      </p:sp>
      <p:cxnSp>
        <p:nvCxnSpPr>
          <p:cNvPr id="122" name="Google Shape;122;p26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6" title="스마트미러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76" y="1072125"/>
            <a:ext cx="5868300" cy="40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기 개발된 작품</a:t>
            </a:r>
            <a:endParaRPr sz="3600"/>
          </a:p>
        </p:txBody>
      </p:sp>
      <p:cxnSp>
        <p:nvCxnSpPr>
          <p:cNvPr id="129" name="Google Shape;129;p27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75" y="1110300"/>
            <a:ext cx="5868299" cy="395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기 개발된 작품분석</a:t>
            </a:r>
            <a:endParaRPr sz="3600"/>
          </a:p>
        </p:txBody>
      </p:sp>
      <p:cxnSp>
        <p:nvCxnSpPr>
          <p:cNvPr id="136" name="Google Shape;136;p28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324" y="1075601"/>
            <a:ext cx="3722801" cy="4064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75" y="1072125"/>
            <a:ext cx="3121926" cy="40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기 개발된 작품분석</a:t>
            </a:r>
            <a:endParaRPr sz="3600"/>
          </a:p>
        </p:txBody>
      </p:sp>
      <p:cxnSp>
        <p:nvCxnSpPr>
          <p:cNvPr id="144" name="Google Shape;144;p29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75" y="1132950"/>
            <a:ext cx="8774601" cy="37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개발 목적 및 필요성</a:t>
            </a:r>
            <a:endParaRPr sz="3600"/>
          </a:p>
        </p:txBody>
      </p:sp>
      <p:cxnSp>
        <p:nvCxnSpPr>
          <p:cNvPr id="151" name="Google Shape;151;p30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30"/>
          <p:cNvSpPr txBox="1"/>
          <p:nvPr/>
        </p:nvSpPr>
        <p:spPr>
          <a:xfrm>
            <a:off x="401625" y="1107550"/>
            <a:ext cx="3770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▶개발 목적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678375" y="1495575"/>
            <a:ext cx="5606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▷교수-졸업생 동행 프로그램에서 라즈베리파이를 접하면서                                                   라즈베리 파이에 관심을 가짐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678375" y="2028975"/>
            <a:ext cx="5606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▷</a:t>
            </a:r>
            <a:r>
              <a:rPr lang="ko">
                <a:solidFill>
                  <a:schemeClr val="dk1"/>
                </a:solidFill>
              </a:rPr>
              <a:t>사물인터넷은 4차 혁명의 주요 키워드이다. 사물인터넷의 기본적     형태인 스마트 미러를 만들어 학생들의 삶과 연결되는 교육을 위함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401625" y="2783950"/>
            <a:ext cx="3770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▶개발 필요성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678375" y="3248175"/>
            <a:ext cx="5606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▷STEAM R&amp;E 연구 결과 보고서[스마트 거울로 누리는 스마트한 세상] 에 따르면 학생들이 스마트미러를 만드는 과정에서 어려움을 가지고있음을 인지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678375" y="4010175"/>
            <a:ext cx="5606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▷스마트미러를 만드는 과정에 대한 설명 및 관련내용을 추가하여 학습을 신장하는데 도움을 주기위함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개발 환경(개발도구)</a:t>
            </a:r>
            <a:endParaRPr sz="3600"/>
          </a:p>
        </p:txBody>
      </p:sp>
      <p:cxnSp>
        <p:nvCxnSpPr>
          <p:cNvPr id="163" name="Google Shape;163;p31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75" y="1072125"/>
            <a:ext cx="5868299" cy="37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설계(기능)</a:t>
            </a:r>
            <a:endParaRPr sz="3600"/>
          </a:p>
        </p:txBody>
      </p:sp>
      <p:cxnSp>
        <p:nvCxnSpPr>
          <p:cNvPr id="170" name="Google Shape;170;p32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75" y="1072125"/>
            <a:ext cx="5868300" cy="39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95625"/>
            <a:ext cx="58386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차별성 및 장점</a:t>
            </a:r>
            <a:endParaRPr sz="3600"/>
          </a:p>
        </p:txBody>
      </p:sp>
      <p:cxnSp>
        <p:nvCxnSpPr>
          <p:cNvPr id="177" name="Google Shape;177;p33"/>
          <p:cNvCxnSpPr/>
          <p:nvPr/>
        </p:nvCxnSpPr>
        <p:spPr>
          <a:xfrm>
            <a:off x="416075" y="969675"/>
            <a:ext cx="58683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3"/>
          <p:cNvSpPr txBox="1"/>
          <p:nvPr/>
        </p:nvSpPr>
        <p:spPr>
          <a:xfrm>
            <a:off x="401625" y="1107550"/>
            <a:ext cx="3770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▶차별성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678375" y="1495575"/>
            <a:ext cx="5606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▷현재 기 개발된 스마트 미러들은 1:1 방식의 통신을 통해 다양한 사용자가 이용하지 못하는 기능들이 있음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678375" y="4467375"/>
            <a:ext cx="5606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▷</a:t>
            </a:r>
            <a:r>
              <a:rPr lang="ko">
                <a:solidFill>
                  <a:schemeClr val="dk1"/>
                </a:solidFill>
              </a:rPr>
              <a:t>블루투스 및 비콘 기능을 추가하여 기존 1:1 통신방식에서 1:N 방식으로 변화시켜 다양한 사용자가 이용할 수 있는 장점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87775"/>
            <a:ext cx="2742877" cy="22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075" y="2087775"/>
            <a:ext cx="3060400" cy="22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