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lvl1pPr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1pPr>
    <a:lvl2pPr indent="228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2pPr>
    <a:lvl3pPr indent="457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3pPr>
    <a:lvl4pPr indent="685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4pPr>
    <a:lvl5pPr indent="9144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5pPr>
    <a:lvl6pPr indent="11430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6pPr>
    <a:lvl7pPr indent="1371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7pPr>
    <a:lvl8pPr indent="1600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8pPr>
    <a:lvl9pPr indent="1828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Font typeface="Gill Sans"/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titleStyle>
    <p:bodyStyle>
      <a:lvl1pPr marL="571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marL="1143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marL="1714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marL="2286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marL="2857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marL="3429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marL="4000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marL="45720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marL="5143500" indent="-571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bodyStyle>
    <p:otherStyle>
      <a:lvl1pPr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DFRobot Arduino Coding Standard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By Angelo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Guiding principle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1270000" y="2442136"/>
            <a:ext cx="10464800" cy="6393327"/>
          </a:xfrm>
          <a:prstGeom prst="rect">
            <a:avLst/>
          </a:prstGeom>
        </p:spPr>
        <p:txBody>
          <a:bodyPr/>
          <a:lstStyle/>
          <a:p>
            <a:pPr lvl="0" marL="468630" indent="-468630" defTabSz="374904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FFFFFF"/>
                </a:solidFill>
              </a:rPr>
              <a:t>Efficiency is not supreme, readability is.</a:t>
            </a:r>
            <a:endParaRPr sz="2952">
              <a:solidFill>
                <a:srgbClr val="FFFFFF"/>
              </a:solidFill>
            </a:endParaRPr>
          </a:p>
          <a:p>
            <a:pPr lvl="0" marL="468630" indent="-468630" defTabSz="374904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FFFFFF"/>
                </a:solidFill>
              </a:rPr>
              <a:t>Code should explain itself, or use comments to do the same.</a:t>
            </a:r>
            <a:endParaRPr sz="2952">
              <a:solidFill>
                <a:srgbClr val="FFFFFF"/>
              </a:solidFill>
            </a:endParaRPr>
          </a:p>
          <a:p>
            <a:pPr lvl="0" marL="468630" indent="-468630" defTabSz="374904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FFFFFF"/>
                </a:solidFill>
              </a:rPr>
              <a:t>When forced to choose between technically simple and technically efficient, choose the former.</a:t>
            </a:r>
            <a:endParaRPr sz="2952">
              <a:solidFill>
                <a:srgbClr val="FFFFFF"/>
              </a:solidFill>
            </a:endParaRPr>
          </a:p>
          <a:p>
            <a:pPr lvl="0" marL="468630" indent="-468630" defTabSz="374904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952">
                <a:solidFill>
                  <a:srgbClr val="FFFFFF"/>
                </a:solidFill>
              </a:rPr>
              <a:t>Introduce concepts only when they are useful and try to minimise the number of new concepts you introduce in each example.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The evolution of the URM06 library 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1108239" y="2768600"/>
            <a:ext cx="10788322" cy="5740400"/>
          </a:xfrm>
          <a:prstGeom prst="rect">
            <a:avLst/>
          </a:prstGeom>
        </p:spPr>
        <p:txBody>
          <a:bodyPr/>
          <a:lstStyle/>
          <a:p>
            <a:pPr lvl="0" marL="0" indent="0" defTabSz="374904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60">
                <a:solidFill>
                  <a:srgbClr val="FFFFFF"/>
                </a:solidFill>
              </a:rPr>
              <a:t>1. urm06.readDistance();</a:t>
            </a:r>
            <a:endParaRPr sz="2460">
              <a:solidFill>
                <a:srgbClr val="FFFFFF"/>
              </a:solidFill>
            </a:endParaRPr>
          </a:p>
          <a:p>
            <a:pPr lvl="0" marL="0" indent="0" defTabSz="374904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60">
                <a:solidFill>
                  <a:srgbClr val="FFFFFF"/>
                </a:solidFill>
              </a:rPr>
              <a:t>2. while(!urm06.requestDistance()){if(urm06.available()){…}}</a:t>
            </a:r>
            <a:endParaRPr sz="2460">
              <a:solidFill>
                <a:srgbClr val="FFFFFF"/>
              </a:solidFill>
            </a:endParaRPr>
          </a:p>
          <a:p>
            <a:pPr lvl="0" marL="0" indent="0" defTabSz="374904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60">
                <a:solidFill>
                  <a:srgbClr val="FFFFFF"/>
                </a:solidFill>
              </a:rPr>
              <a:t>   if(urm06.available()){…}</a:t>
            </a:r>
            <a:endParaRPr sz="2460">
              <a:solidFill>
                <a:srgbClr val="FFFFFF"/>
              </a:solidFill>
            </a:endParaRPr>
          </a:p>
          <a:p>
            <a:pPr lvl="0" marL="0" indent="0" defTabSz="374904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60">
                <a:solidFill>
                  <a:srgbClr val="FFFFFF"/>
                </a:solidFill>
              </a:rPr>
              <a:t>3. urm06.requestDistance();</a:t>
            </a:r>
            <a:endParaRPr sz="2460">
              <a:solidFill>
                <a:srgbClr val="FFFFFF"/>
              </a:solidFill>
            </a:endParaRPr>
          </a:p>
          <a:p>
            <a:pPr lvl="0" marL="0" indent="0" defTabSz="374904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60">
                <a:solidFill>
                  <a:srgbClr val="FFFFFF"/>
                </a:solidFill>
              </a:rPr>
              <a:t>   urm06.requestTemperature();	     </a:t>
            </a:r>
            <a:endParaRPr sz="2460">
              <a:solidFill>
                <a:srgbClr val="FFFFFF"/>
              </a:solidFill>
            </a:endParaRPr>
          </a:p>
          <a:p>
            <a:pPr lvl="0" marL="0" indent="0" defTabSz="374904">
              <a:spcBef>
                <a:spcPts val="2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60">
                <a:solidFill>
                  <a:srgbClr val="FFFFFF"/>
                </a:solidFill>
              </a:rPr>
              <a:t>	if(urm06.available()){…}</a:t>
            </a:r>
            <a:endParaRPr sz="2460">
              <a:solidFill>
                <a:srgbClr val="FFFFFF"/>
              </a:solidFill>
            </a:endParaRPr>
          </a:p>
          <a:p>
            <a:pPr lvl="0" marL="0" indent="0" defTabSz="374904">
              <a:spcBef>
                <a:spcPts val="2900"/>
              </a:spcBef>
              <a:buSzTx/>
              <a:buNone/>
              <a:tabLst>
                <a:tab pos="279400" algn="l"/>
                <a:tab pos="571500" algn="l"/>
                <a:tab pos="863600" algn="l"/>
                <a:tab pos="1155700" algn="l"/>
                <a:tab pos="1447800" algn="l"/>
                <a:tab pos="1739900" algn="l"/>
                <a:tab pos="2032000" algn="l"/>
                <a:tab pos="2324100" algn="l"/>
                <a:tab pos="2616200" algn="l"/>
                <a:tab pos="2908300" algn="l"/>
                <a:tab pos="3200400" algn="l"/>
                <a:tab pos="3492500" algn="l"/>
              </a:tabLst>
              <a:defRPr sz="1800">
                <a:solidFill>
                  <a:srgbClr val="000000"/>
                </a:solidFill>
              </a:defRPr>
            </a:pPr>
            <a:r>
              <a:rPr sz="2460">
                <a:solidFill>
                  <a:srgbClr val="FFFFFF"/>
                </a:solidFill>
              </a:rPr>
              <a:t>4. urm06.readDistance();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The evolution of the PlainProtocol 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1. plainProtocol.init();</a:t>
            </a:r>
            <a:endParaRPr sz="30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2. plainProtocol.begin(115200);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The evolution of the PlainProtocol 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1. if(plainProtocol.receiveFrame()){</a:t>
            </a:r>
            <a:endParaRPr sz="30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  <a:endParaRPr sz="30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2. if(plainProtocol.available()){</a:t>
            </a:r>
            <a:endParaRPr sz="30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 advClick="1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The evolution of the PlainProtocol 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1270000" y="2768600"/>
            <a:ext cx="10464800" cy="6028118"/>
          </a:xfrm>
          <a:prstGeom prst="rect">
            <a:avLst/>
          </a:prstGeom>
        </p:spPr>
        <p:txBody>
          <a:bodyPr/>
          <a:lstStyle/>
          <a:p>
            <a:pPr lvl="0" marL="0" indent="0" defTabSz="301752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1. if (plainProtocol.receivedCommand=="Motor") {</a:t>
            </a:r>
            <a:endParaRPr sz="1980">
              <a:solidFill>
                <a:srgbClr val="FFFFFF"/>
              </a:solidFill>
            </a:endParaRPr>
          </a:p>
          <a:p>
            <a:pPr lvl="0" marL="0" indent="0" defTabSz="301752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motorSpeed[0]=plainProtocol.receivedContent[0];</a:t>
            </a:r>
            <a:endParaRPr sz="1980">
              <a:solidFill>
                <a:srgbClr val="FFFFFF"/>
              </a:solidFill>
            </a:endParaRPr>
          </a:p>
          <a:p>
            <a:pPr lvl="0" marL="0" indent="0" defTabSz="301752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motorSpeed[1]=plainProtocol.receivedContent[1]; }</a:t>
            </a:r>
            <a:endParaRPr sz="1980">
              <a:solidFill>
                <a:srgbClr val="FFFFFF"/>
              </a:solidFill>
            </a:endParaRPr>
          </a:p>
          <a:p>
            <a:pPr lvl="0" marL="0" indent="0" defTabSz="301752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2. if (plainProtocol.equals(“Motor”)) {</a:t>
            </a:r>
            <a:endParaRPr sz="1980">
              <a:solidFill>
                <a:srgbClr val="FFFFFF"/>
              </a:solidFill>
            </a:endParaRPr>
          </a:p>
          <a:p>
            <a:pPr lvl="0" marL="0" indent="0" defTabSz="301752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motorSpeed[0]=plainProtocol.read();</a:t>
            </a:r>
            <a:endParaRPr sz="1980">
              <a:solidFill>
                <a:srgbClr val="FFFFFF"/>
              </a:solidFill>
            </a:endParaRPr>
          </a:p>
          <a:p>
            <a:pPr lvl="0" marL="0" indent="0" defTabSz="301752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motorSpeed[1]=plainProtocol.read();  } </a:t>
            </a:r>
            <a:endParaRPr sz="1980">
              <a:solidFill>
                <a:srgbClr val="FFFFFF"/>
              </a:solidFill>
            </a:endParaRPr>
          </a:p>
          <a:p>
            <a:pPr lvl="0" marL="0" indent="0" defTabSz="301752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3. if (plainProtocol==“Motor”) {</a:t>
            </a:r>
            <a:endParaRPr sz="1980">
              <a:solidFill>
                <a:srgbClr val="FFFFFF"/>
              </a:solidFill>
            </a:endParaRPr>
          </a:p>
          <a:p>
            <a:pPr lvl="0" marL="0" indent="0" defTabSz="301752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motorSpeed[0]=plainProtocol.read();</a:t>
            </a:r>
            <a:endParaRPr sz="1980">
              <a:solidFill>
                <a:srgbClr val="FFFFFF"/>
              </a:solidFill>
            </a:endParaRPr>
          </a:p>
          <a:p>
            <a:pPr lvl="0" marL="0" indent="0" defTabSz="301752">
              <a:spcBef>
                <a:spcPts val="2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980">
                <a:solidFill>
                  <a:srgbClr val="FFFFFF"/>
                </a:solidFill>
              </a:rPr>
              <a:t>   motorSpeed[1]=plainProtocol.read();  } </a:t>
            </a:r>
          </a:p>
        </p:txBody>
      </p:sp>
    </p:spTree>
  </p:cSld>
  <p:clrMapOvr>
    <a:masterClrMapping/>
  </p:clrMapOvr>
  <p:transition spd="med" advClick="1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The evolution of the PlainProtocol 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1. plainProtocol.sendFrame(“Motor”,2,-200,200);</a:t>
            </a:r>
            <a:endParaRPr sz="30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2. plainProtocol.write(“Motor”,-200,200);</a:t>
            </a:r>
            <a:endParaRPr sz="30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3. plainProtocol.startTransmission(“Motor”);</a:t>
            </a:r>
            <a:endParaRPr sz="30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   plainProtocol.write(-200);</a:t>
            </a:r>
            <a:endParaRPr sz="30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   plainProtocol.write(200);</a:t>
            </a:r>
            <a:endParaRPr sz="30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   plainProtocol.endTransmission();</a:t>
            </a:r>
          </a:p>
        </p:txBody>
      </p:sp>
    </p:spTree>
  </p:cSld>
  <p:clrMapOvr>
    <a:masterClrMapping/>
  </p:clrMapOvr>
  <p:transition spd="med" advClick="1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1"/>
          <p:cNvGrpSpPr/>
          <p:nvPr/>
        </p:nvGrpSpPr>
        <p:grpSpPr>
          <a:xfrm>
            <a:off x="1136649" y="1756651"/>
            <a:ext cx="10731501" cy="4320382"/>
            <a:chOff x="-44450" y="-44397"/>
            <a:chExt cx="10731500" cy="4320381"/>
          </a:xfrm>
        </p:grpSpPr>
        <p:pic>
          <p:nvPicPr>
            <p:cNvPr id="70" name="title block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423158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1" y="-44398"/>
              <a:ext cx="10731501" cy="4320382"/>
            </a:xfrm>
            <a:prstGeom prst="rect">
              <a:avLst/>
            </a:prstGeom>
            <a:effectLst/>
          </p:spPr>
        </p:pic>
      </p:grp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DFRobot Title Block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7"/>
          <p:cNvGrpSpPr/>
          <p:nvPr/>
        </p:nvGrpSpPr>
        <p:grpSpPr>
          <a:xfrm>
            <a:off x="1136649" y="1480029"/>
            <a:ext cx="10731501" cy="4873626"/>
            <a:chOff x="-44450" y="-44463"/>
            <a:chExt cx="10731500" cy="4873625"/>
          </a:xfrm>
        </p:grpSpPr>
        <p:pic>
          <p:nvPicPr>
            <p:cNvPr id="76" name="titleblockwithcomment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478469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1" y="-44464"/>
              <a:ext cx="10731501" cy="4873626"/>
            </a:xfrm>
            <a:prstGeom prst="rect">
              <a:avLst/>
            </a:prstGeom>
            <a:effectLst/>
          </p:spPr>
        </p:pic>
      </p:grpSp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DFRobot Title Block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with explanation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3"/>
          <p:cNvGrpSpPr/>
          <p:nvPr/>
        </p:nvGrpSpPr>
        <p:grpSpPr>
          <a:xfrm>
            <a:off x="7181850" y="1943893"/>
            <a:ext cx="5003801" cy="5573714"/>
            <a:chOff x="-44450" y="-44602"/>
            <a:chExt cx="5003800" cy="5573712"/>
          </a:xfrm>
        </p:grpSpPr>
        <p:pic>
          <p:nvPicPr>
            <p:cNvPr id="82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914900" cy="548450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603"/>
              <a:ext cx="5003800" cy="5573714"/>
            </a:xfrm>
            <a:prstGeom prst="rect">
              <a:avLst/>
            </a:prstGeom>
            <a:effectLst/>
          </p:spPr>
        </p:pic>
      </p:grpSp>
      <p:sp>
        <p:nvSpPr>
          <p:cNvPr id="84" name="Shape 84"/>
          <p:cNvSpPr/>
          <p:nvPr>
            <p:ph type="title"/>
          </p:nvPr>
        </p:nvSpPr>
        <p:spPr>
          <a:xfrm>
            <a:off x="609600" y="1155700"/>
            <a:ext cx="5994400" cy="109363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Naming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609600" y="2352823"/>
            <a:ext cx="5994400" cy="6538567"/>
          </a:xfrm>
          <a:prstGeom prst="rect">
            <a:avLst/>
          </a:prstGeom>
        </p:spPr>
        <p:txBody>
          <a:bodyPr/>
          <a:lstStyle/>
          <a:p>
            <a:pPr lvl="0" marL="548640" indent="-548640" algn="l" defTabSz="438911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455">
                <a:solidFill>
                  <a:srgbClr val="FFFFFF"/>
                </a:solidFill>
              </a:rPr>
              <a:t>Use camel case, no underscore</a:t>
            </a:r>
            <a:endParaRPr sz="3455">
              <a:solidFill>
                <a:srgbClr val="FFFFFF"/>
              </a:solidFill>
            </a:endParaRPr>
          </a:p>
          <a:p>
            <a:pPr lvl="0" marL="548640" indent="-548640" algn="l" defTabSz="438911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455">
                <a:solidFill>
                  <a:srgbClr val="FFFFFF"/>
                </a:solidFill>
              </a:rPr>
              <a:t>Use full, everyday words </a:t>
            </a:r>
            <a:endParaRPr sz="3455">
              <a:solidFill>
                <a:srgbClr val="FFFFFF"/>
              </a:solidFill>
            </a:endParaRPr>
          </a:p>
          <a:p>
            <a:pPr lvl="0" marL="548640" indent="-548640" algn="l" defTabSz="438911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455">
                <a:solidFill>
                  <a:srgbClr val="FFFFFF"/>
                </a:solidFill>
              </a:rPr>
              <a:t>Capitalise first letter of const variable</a:t>
            </a:r>
            <a:endParaRPr sz="3455">
              <a:solidFill>
                <a:srgbClr val="FFFFFF"/>
              </a:solidFill>
            </a:endParaRPr>
          </a:p>
          <a:p>
            <a:pPr lvl="0" marL="548640" indent="-548640" algn="l" defTabSz="438911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455">
                <a:solidFill>
                  <a:srgbClr val="FFFFFF"/>
                </a:solidFill>
              </a:rPr>
              <a:t>Use uppercase and underscore after #define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9"/>
          <p:cNvGrpSpPr/>
          <p:nvPr/>
        </p:nvGrpSpPr>
        <p:grpSpPr>
          <a:xfrm>
            <a:off x="7181850" y="1943893"/>
            <a:ext cx="5003801" cy="5573714"/>
            <a:chOff x="-44450" y="-44602"/>
            <a:chExt cx="5003800" cy="5573712"/>
          </a:xfrm>
        </p:grpSpPr>
        <p:pic>
          <p:nvPicPr>
            <p:cNvPr id="88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914900" cy="548450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603"/>
              <a:ext cx="5003800" cy="5573714"/>
            </a:xfrm>
            <a:prstGeom prst="rect">
              <a:avLst/>
            </a:prstGeom>
            <a:effectLst/>
          </p:spPr>
        </p:pic>
      </p:grpSp>
      <p:sp>
        <p:nvSpPr>
          <p:cNvPr id="90" name="Shape 90"/>
          <p:cNvSpPr/>
          <p:nvPr>
            <p:ph type="title"/>
          </p:nvPr>
        </p:nvSpPr>
        <p:spPr>
          <a:xfrm>
            <a:off x="609600" y="1155700"/>
            <a:ext cx="5994400" cy="20122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Recommend naming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609600" y="3143398"/>
            <a:ext cx="5994400" cy="5994104"/>
          </a:xfrm>
          <a:prstGeom prst="rect">
            <a:avLst/>
          </a:prstGeom>
        </p:spPr>
        <p:txBody>
          <a:bodyPr/>
          <a:lstStyle/>
          <a:p>
            <a:pPr lvl="0" marL="474344" indent="-474344" algn="l" defTabSz="379475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Use camel case of Class as object name</a:t>
            </a:r>
            <a:endParaRPr sz="2988">
              <a:solidFill>
                <a:srgbClr val="FFFFFF"/>
              </a:solidFill>
            </a:endParaRPr>
          </a:p>
          <a:p>
            <a:pPr lvl="0" marL="474344" indent="-474344" algn="l" defTabSz="379475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Use “Pin” for pin variable</a:t>
            </a:r>
            <a:endParaRPr sz="2988">
              <a:solidFill>
                <a:srgbClr val="FFFFFF"/>
              </a:solidFill>
            </a:endParaRPr>
          </a:p>
          <a:p>
            <a:pPr lvl="0" marL="474344" indent="-474344" algn="l" defTabSz="379475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Use “State” for digital variable</a:t>
            </a:r>
            <a:endParaRPr sz="2988">
              <a:solidFill>
                <a:srgbClr val="FFFFFF"/>
              </a:solidFill>
            </a:endParaRPr>
          </a:p>
          <a:p>
            <a:pPr lvl="0" marL="474344" indent="-474344" algn="l" defTabSz="379475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Use “Value” for analog variable</a:t>
            </a:r>
            <a:endParaRPr sz="2988">
              <a:solidFill>
                <a:srgbClr val="FFFFFF"/>
              </a:solidFill>
            </a:endParaRPr>
          </a:p>
          <a:p>
            <a:pPr lvl="0" marL="474344" indent="-474344" algn="l" defTabSz="379475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2988">
                <a:solidFill>
                  <a:srgbClr val="FFFFFF"/>
                </a:solidFill>
              </a:rPr>
              <a:t>Use “A0” instead of “0” for analogPin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Purpose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5"/>
          <p:cNvGrpSpPr/>
          <p:nvPr/>
        </p:nvGrpSpPr>
        <p:grpSpPr>
          <a:xfrm>
            <a:off x="7196534" y="1187450"/>
            <a:ext cx="4974432" cy="7086601"/>
            <a:chOff x="-44324" y="-44450"/>
            <a:chExt cx="4974431" cy="7086600"/>
          </a:xfrm>
        </p:grpSpPr>
        <p:pic>
          <p:nvPicPr>
            <p:cNvPr id="94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885782" cy="6997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325" y="-44451"/>
              <a:ext cx="4974432" cy="7086601"/>
            </a:xfrm>
            <a:prstGeom prst="rect">
              <a:avLst/>
            </a:prstGeom>
            <a:effectLst/>
          </p:spPr>
        </p:pic>
      </p:grpSp>
      <p:sp>
        <p:nvSpPr>
          <p:cNvPr id="96" name="Shape 96"/>
          <p:cNvSpPr/>
          <p:nvPr>
            <p:ph type="title"/>
          </p:nvPr>
        </p:nvSpPr>
        <p:spPr>
          <a:xfrm>
            <a:off x="609600" y="1155700"/>
            <a:ext cx="5994400" cy="1083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Tips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609600" y="3303885"/>
            <a:ext cx="5994400" cy="5965230"/>
          </a:xfrm>
          <a:prstGeom prst="rect">
            <a:avLst/>
          </a:prstGeom>
        </p:spPr>
        <p:txBody>
          <a:bodyPr/>
          <a:lstStyle/>
          <a:p>
            <a:pPr lvl="0" marL="571500" indent="-571500" algn="l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Use “PROGMEM” to save memory</a:t>
            </a:r>
            <a:endParaRPr sz="3600">
              <a:solidFill>
                <a:srgbClr val="FFFFFF"/>
              </a:solidFill>
            </a:endParaRPr>
          </a:p>
          <a:p>
            <a:pPr lvl="0" marL="571500" indent="-571500" algn="l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Use “B00010001” to denote the binary number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1"/>
          <p:cNvGrpSpPr/>
          <p:nvPr/>
        </p:nvGrpSpPr>
        <p:grpSpPr>
          <a:xfrm>
            <a:off x="7181850" y="2114153"/>
            <a:ext cx="5003801" cy="5233194"/>
            <a:chOff x="-44450" y="-44401"/>
            <a:chExt cx="5003800" cy="5233193"/>
          </a:xfrm>
        </p:grpSpPr>
        <p:pic>
          <p:nvPicPr>
            <p:cNvPr id="100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914900" cy="514439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402"/>
              <a:ext cx="5003800" cy="5233194"/>
            </a:xfrm>
            <a:prstGeom prst="rect">
              <a:avLst/>
            </a:prstGeom>
            <a:effectLst/>
          </p:spPr>
        </p:pic>
      </p:grpSp>
      <p:sp>
        <p:nvSpPr>
          <p:cNvPr id="102" name="Shape 102"/>
          <p:cNvSpPr/>
          <p:nvPr>
            <p:ph type="title"/>
          </p:nvPr>
        </p:nvSpPr>
        <p:spPr>
          <a:xfrm>
            <a:off x="609600" y="1155700"/>
            <a:ext cx="5994400" cy="1083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Tips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609600" y="3303885"/>
            <a:ext cx="5994400" cy="5965230"/>
          </a:xfrm>
          <a:prstGeom prst="rect">
            <a:avLst/>
          </a:prstGeom>
        </p:spPr>
        <p:txBody>
          <a:bodyPr/>
          <a:lstStyle/>
          <a:p>
            <a:pPr lvl="0" marL="571500" indent="-571500" algn="l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Put your setup() and your loop() at the beginning of the program</a:t>
            </a:r>
            <a:endParaRPr sz="3600">
              <a:solidFill>
                <a:srgbClr val="FFFFFF"/>
              </a:solidFill>
            </a:endParaRPr>
          </a:p>
          <a:p>
            <a:pPr lvl="0" marL="571500" indent="-571500" algn="l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Add “the” before the parameter of the function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7"/>
          <p:cNvGrpSpPr/>
          <p:nvPr/>
        </p:nvGrpSpPr>
        <p:grpSpPr>
          <a:xfrm>
            <a:off x="7181849" y="2541587"/>
            <a:ext cx="5003801" cy="4378326"/>
            <a:chOff x="-44450" y="-44478"/>
            <a:chExt cx="5003800" cy="4378325"/>
          </a:xfrm>
        </p:grpSpPr>
        <p:pic>
          <p:nvPicPr>
            <p:cNvPr id="106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914900" cy="42893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1" y="-44479"/>
              <a:ext cx="5003801" cy="4378326"/>
            </a:xfrm>
            <a:prstGeom prst="rect">
              <a:avLst/>
            </a:prstGeom>
            <a:effectLst/>
          </p:spPr>
        </p:pic>
      </p:grpSp>
      <p:sp>
        <p:nvSpPr>
          <p:cNvPr id="108" name="Shape 108"/>
          <p:cNvSpPr/>
          <p:nvPr>
            <p:ph type="title"/>
          </p:nvPr>
        </p:nvSpPr>
        <p:spPr>
          <a:xfrm>
            <a:off x="609600" y="1155700"/>
            <a:ext cx="5994400" cy="1083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Class Naming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609600" y="2752980"/>
            <a:ext cx="5994400" cy="5497702"/>
          </a:xfrm>
          <a:prstGeom prst="rect">
            <a:avLst/>
          </a:prstGeom>
        </p:spPr>
        <p:txBody>
          <a:bodyPr/>
          <a:lstStyle/>
          <a:p>
            <a:pPr lvl="0" marL="571500" indent="-571500" algn="l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Add “DF” before the Class name</a:t>
            </a:r>
            <a:endParaRPr sz="3600">
              <a:solidFill>
                <a:srgbClr val="FFFFFF"/>
              </a:solidFill>
            </a:endParaRPr>
          </a:p>
          <a:p>
            <a:pPr lvl="0" marL="571500" indent="-571500" algn="l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Add “_” before the private variables</a:t>
            </a:r>
            <a:endParaRPr sz="3600">
              <a:solidFill>
                <a:srgbClr val="FFFFFF"/>
              </a:solidFill>
            </a:endParaRPr>
          </a:p>
          <a:p>
            <a:pPr lvl="0" marL="571500" indent="-571500" algn="l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Use functions instead of public variables.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3"/>
          <p:cNvGrpSpPr/>
          <p:nvPr/>
        </p:nvGrpSpPr>
        <p:grpSpPr>
          <a:xfrm>
            <a:off x="7181849" y="2527696"/>
            <a:ext cx="5003801" cy="4406108"/>
            <a:chOff x="-44450" y="-44320"/>
            <a:chExt cx="5003800" cy="4406106"/>
          </a:xfrm>
        </p:grpSpPr>
        <p:pic>
          <p:nvPicPr>
            <p:cNvPr id="112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914900" cy="431746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1" y="-44321"/>
              <a:ext cx="5003801" cy="4406107"/>
            </a:xfrm>
            <a:prstGeom prst="rect">
              <a:avLst/>
            </a:prstGeom>
            <a:effectLst/>
          </p:spPr>
        </p:pic>
      </p:grpSp>
      <p:sp>
        <p:nvSpPr>
          <p:cNvPr id="114" name="Shape 114"/>
          <p:cNvSpPr/>
          <p:nvPr>
            <p:ph type="title"/>
          </p:nvPr>
        </p:nvSpPr>
        <p:spPr>
          <a:xfrm>
            <a:off x="609600" y="1155700"/>
            <a:ext cx="5994400" cy="1083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Class Tips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609600" y="2430800"/>
            <a:ext cx="5994400" cy="6838315"/>
          </a:xfrm>
          <a:prstGeom prst="rect">
            <a:avLst/>
          </a:prstGeom>
        </p:spPr>
        <p:txBody>
          <a:bodyPr/>
          <a:lstStyle/>
          <a:p>
            <a:pPr lvl="0" marL="417195" indent="-417195" algn="l" defTabSz="333756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Use read() to read inputs, and write() to write to outputs</a:t>
            </a:r>
            <a:endParaRPr sz="2628">
              <a:solidFill>
                <a:srgbClr val="FFFFFF"/>
              </a:solidFill>
            </a:endParaRPr>
          </a:p>
          <a:p>
            <a:pPr lvl="0" marL="417195" indent="-417195" algn="l" defTabSz="333756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Use the Stream.h and Print.h libraries when dealing with byte streams</a:t>
            </a:r>
            <a:endParaRPr sz="2628">
              <a:solidFill>
                <a:srgbClr val="FFFFFF"/>
              </a:solidFill>
            </a:endParaRPr>
          </a:p>
          <a:p>
            <a:pPr lvl="0" marL="417195" indent="-417195" algn="l" defTabSz="333756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For network applications, use the Client and Server libraries as the basis.</a:t>
            </a:r>
            <a:endParaRPr sz="2628">
              <a:solidFill>
                <a:srgbClr val="FFFFFF"/>
              </a:solidFill>
            </a:endParaRPr>
          </a:p>
          <a:p>
            <a:pPr lvl="0" marL="417195" indent="-417195" algn="l" defTabSz="333756">
              <a:buSzPct val="43000"/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2628">
                <a:solidFill>
                  <a:srgbClr val="FFFFFF"/>
                </a:solidFill>
              </a:rPr>
              <a:t>Use begin() to initialise a library instance, usually with some settings. Use end() to stop it.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9"/>
          <p:cNvGrpSpPr/>
          <p:nvPr/>
        </p:nvGrpSpPr>
        <p:grpSpPr>
          <a:xfrm>
            <a:off x="1136649" y="2283304"/>
            <a:ext cx="10731501" cy="3292476"/>
            <a:chOff x="-44450" y="-44275"/>
            <a:chExt cx="10731500" cy="3292475"/>
          </a:xfrm>
        </p:grpSpPr>
        <p:pic>
          <p:nvPicPr>
            <p:cNvPr id="118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320392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276"/>
              <a:ext cx="10731500" cy="3292476"/>
            </a:xfrm>
            <a:prstGeom prst="rect">
              <a:avLst/>
            </a:prstGeom>
            <a:effectLst/>
          </p:spPr>
        </p:pic>
      </p:grpSp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Be more descriptive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2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53078" y="2727672"/>
            <a:ext cx="7845394" cy="88901"/>
          </a:xfrm>
          <a:prstGeom prst="rect">
            <a:avLst/>
          </a:prstGeom>
        </p:spPr>
      </p:pic>
      <p:pic>
        <p:nvPicPr>
          <p:cNvPr id="124" name=""/>
          <p:cNvPicPr/>
          <p:nvPr/>
        </p:nvPicPr>
        <p:blipFill>
          <a:blip r:embed="rId5">
            <a:alphaModFix amt="69992"/>
            <a:extLst/>
          </a:blip>
          <a:stretch>
            <a:fillRect/>
          </a:stretch>
        </p:blipFill>
        <p:spPr>
          <a:xfrm>
            <a:off x="1153078" y="3770792"/>
            <a:ext cx="9094211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9"/>
          <p:cNvGrpSpPr/>
          <p:nvPr/>
        </p:nvGrpSpPr>
        <p:grpSpPr>
          <a:xfrm>
            <a:off x="1136649" y="2961167"/>
            <a:ext cx="10731501" cy="1911351"/>
            <a:chOff x="-44450" y="-44545"/>
            <a:chExt cx="10731500" cy="1911350"/>
          </a:xfrm>
        </p:grpSpPr>
        <p:pic>
          <p:nvPicPr>
            <p:cNvPr id="128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182225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546"/>
              <a:ext cx="10731500" cy="1911351"/>
            </a:xfrm>
            <a:prstGeom prst="rect">
              <a:avLst/>
            </a:prstGeom>
            <a:effectLst/>
          </p:spPr>
        </p:pic>
      </p:grp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Be more descriptive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32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53078" y="3288192"/>
            <a:ext cx="8794709" cy="88901"/>
          </a:xfrm>
          <a:prstGeom prst="rect">
            <a:avLst/>
          </a:prstGeom>
        </p:spPr>
      </p:pic>
      <p:pic>
        <p:nvPicPr>
          <p:cNvPr id="134" name=""/>
          <p:cNvPicPr/>
          <p:nvPr/>
        </p:nvPicPr>
        <p:blipFill>
          <a:blip r:embed="rId5">
            <a:alphaModFix amt="69992"/>
            <a:extLst/>
          </a:blip>
          <a:stretch>
            <a:fillRect/>
          </a:stretch>
        </p:blipFill>
        <p:spPr>
          <a:xfrm>
            <a:off x="1153078" y="3872392"/>
            <a:ext cx="9563306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9"/>
          <p:cNvGrpSpPr/>
          <p:nvPr/>
        </p:nvGrpSpPr>
        <p:grpSpPr>
          <a:xfrm>
            <a:off x="1136650" y="2819879"/>
            <a:ext cx="10731501" cy="2193926"/>
            <a:chOff x="-44450" y="-44584"/>
            <a:chExt cx="10731500" cy="2193925"/>
          </a:xfrm>
        </p:grpSpPr>
        <p:pic>
          <p:nvPicPr>
            <p:cNvPr id="138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210475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585"/>
              <a:ext cx="10731500" cy="2193926"/>
            </a:xfrm>
            <a:prstGeom prst="rect">
              <a:avLst/>
            </a:prstGeom>
            <a:effectLst/>
          </p:spPr>
        </p:pic>
      </p:grpSp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Be more descriptive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42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65778" y="3224692"/>
            <a:ext cx="8794709" cy="88901"/>
          </a:xfrm>
          <a:prstGeom prst="rect">
            <a:avLst/>
          </a:prstGeom>
        </p:spPr>
      </p:pic>
      <p:pic>
        <p:nvPicPr>
          <p:cNvPr id="144" name=""/>
          <p:cNvPicPr/>
          <p:nvPr/>
        </p:nvPicPr>
        <p:blipFill>
          <a:blip r:embed="rId5">
            <a:alphaModFix amt="69992"/>
            <a:extLst/>
          </a:blip>
          <a:stretch>
            <a:fillRect/>
          </a:stretch>
        </p:blipFill>
        <p:spPr>
          <a:xfrm>
            <a:off x="1153078" y="3872392"/>
            <a:ext cx="9563306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9"/>
          <p:cNvGrpSpPr/>
          <p:nvPr/>
        </p:nvGrpSpPr>
        <p:grpSpPr>
          <a:xfrm>
            <a:off x="1136650" y="1971361"/>
            <a:ext cx="10731501" cy="3890963"/>
            <a:chOff x="-44450" y="-44272"/>
            <a:chExt cx="10731500" cy="3890962"/>
          </a:xfrm>
        </p:grpSpPr>
        <p:pic>
          <p:nvPicPr>
            <p:cNvPr id="148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380241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1" y="-44273"/>
              <a:ext cx="10731501" cy="3890964"/>
            </a:xfrm>
            <a:prstGeom prst="rect">
              <a:avLst/>
            </a:prstGeom>
            <a:effectLst/>
          </p:spPr>
        </p:pic>
      </p:grpSp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Be more descriptive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52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81100" y="2297592"/>
            <a:ext cx="6618697" cy="88901"/>
          </a:xfrm>
          <a:prstGeom prst="rect">
            <a:avLst/>
          </a:prstGeom>
        </p:spPr>
      </p:pic>
      <p:pic>
        <p:nvPicPr>
          <p:cNvPr id="154" name=""/>
          <p:cNvPicPr/>
          <p:nvPr/>
        </p:nvPicPr>
        <p:blipFill>
          <a:blip r:embed="rId5">
            <a:alphaModFix amt="69992"/>
            <a:extLst/>
          </a:blip>
          <a:stretch>
            <a:fillRect/>
          </a:stretch>
        </p:blipFill>
        <p:spPr>
          <a:xfrm>
            <a:off x="1181100" y="3338992"/>
            <a:ext cx="423064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9"/>
          <p:cNvGrpSpPr/>
          <p:nvPr/>
        </p:nvGrpSpPr>
        <p:grpSpPr>
          <a:xfrm>
            <a:off x="1136650" y="2953229"/>
            <a:ext cx="10731501" cy="1927226"/>
            <a:chOff x="-44450" y="-44629"/>
            <a:chExt cx="10731500" cy="1927225"/>
          </a:xfrm>
        </p:grpSpPr>
        <p:pic>
          <p:nvPicPr>
            <p:cNvPr id="158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18379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630"/>
              <a:ext cx="10731500" cy="1927226"/>
            </a:xfrm>
            <a:prstGeom prst="rect">
              <a:avLst/>
            </a:prstGeom>
            <a:effectLst/>
          </p:spPr>
        </p:pic>
      </p:grpSp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633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36">
                <a:solidFill>
                  <a:srgbClr val="FFFFFF"/>
                </a:solidFill>
              </a:rPr>
              <a:t>Use “A0” on Analog Pin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62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65778" y="3453292"/>
            <a:ext cx="10423551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/>
          <p:cNvGrpSpPr/>
          <p:nvPr/>
        </p:nvGrpSpPr>
        <p:grpSpPr>
          <a:xfrm>
            <a:off x="1136650" y="2904414"/>
            <a:ext cx="10731501" cy="2024857"/>
            <a:chOff x="-44450" y="-44392"/>
            <a:chExt cx="10731500" cy="2024856"/>
          </a:xfrm>
        </p:grpSpPr>
        <p:pic>
          <p:nvPicPr>
            <p:cNvPr id="166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19360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0" y="-44393"/>
              <a:ext cx="10731500" cy="2024858"/>
            </a:xfrm>
            <a:prstGeom prst="rect">
              <a:avLst/>
            </a:prstGeom>
            <a:effectLst/>
          </p:spPr>
        </p:pic>
      </p:grp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7179">
              <a:defRPr sz="46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80">
                <a:solidFill>
                  <a:srgbClr val="FFFFFF"/>
                </a:solidFill>
              </a:rPr>
              <a:t>Use const rather than #define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70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65778" y="3453292"/>
            <a:ext cx="10423551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920750" indent="-920750">
              <a:spcBef>
                <a:spcPts val="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Readability</a:t>
            </a:r>
            <a:endParaRPr sz="5800">
              <a:solidFill>
                <a:srgbClr val="FFFFFF"/>
              </a:solidFill>
            </a:endParaRPr>
          </a:p>
          <a:p>
            <a:pPr lvl="0" marL="920750" indent="-920750">
              <a:spcBef>
                <a:spcPts val="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5800">
              <a:solidFill>
                <a:srgbClr val="FFFFFF"/>
              </a:solidFill>
            </a:endParaRPr>
          </a:p>
          <a:p>
            <a:pPr lvl="0" marL="920750" indent="-920750">
              <a:spcBef>
                <a:spcPts val="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Cooperation</a:t>
            </a:r>
            <a:endParaRPr sz="5800">
              <a:solidFill>
                <a:srgbClr val="FFFFFF"/>
              </a:solidFill>
            </a:endParaRPr>
          </a:p>
          <a:p>
            <a:pPr lvl="0" marL="920750" indent="-920750">
              <a:spcBef>
                <a:spcPts val="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5800">
              <a:solidFill>
                <a:srgbClr val="FFFFFF"/>
              </a:solidFill>
            </a:endParaRPr>
          </a:p>
          <a:p>
            <a:pPr lvl="0" marL="920750" indent="-920750">
              <a:spcBef>
                <a:spcPts val="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FFFFFF"/>
                </a:solidFill>
              </a:rPr>
              <a:t>Manageable</a:t>
            </a:r>
          </a:p>
        </p:txBody>
      </p:sp>
    </p:spTree>
  </p:cSld>
  <p:clrMapOvr>
    <a:masterClrMapping/>
  </p:clrMapOvr>
  <p:transition spd="med" advClick="1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5"/>
          <p:cNvGrpSpPr/>
          <p:nvPr/>
        </p:nvGrpSpPr>
        <p:grpSpPr>
          <a:xfrm>
            <a:off x="1136649" y="2397604"/>
            <a:ext cx="10731501" cy="3038476"/>
            <a:chOff x="-44450" y="-44336"/>
            <a:chExt cx="10731500" cy="3038475"/>
          </a:xfrm>
        </p:grpSpPr>
        <p:pic>
          <p:nvPicPr>
            <p:cNvPr id="174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294980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1" y="-44337"/>
              <a:ext cx="10731501" cy="3038476"/>
            </a:xfrm>
            <a:prstGeom prst="rect">
              <a:avLst/>
            </a:prstGeom>
            <a:effectLst/>
          </p:spPr>
        </p:pic>
      </p:grp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3463">
              <a:defRPr sz="446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64">
                <a:solidFill>
                  <a:srgbClr val="FFFFFF"/>
                </a:solidFill>
              </a:rPr>
              <a:t>Use block format for everything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78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40378" y="2881792"/>
            <a:ext cx="10423551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3"/>
          <p:cNvGrpSpPr/>
          <p:nvPr/>
        </p:nvGrpSpPr>
        <p:grpSpPr>
          <a:xfrm>
            <a:off x="1240631" y="1116492"/>
            <a:ext cx="10523538" cy="5600701"/>
            <a:chOff x="-44603" y="-44450"/>
            <a:chExt cx="10523537" cy="5600700"/>
          </a:xfrm>
        </p:grpSpPr>
        <p:pic>
          <p:nvPicPr>
            <p:cNvPr id="182" name="pasted-image.png"/>
            <p:cNvPicPr/>
            <p:nvPr/>
          </p:nvPicPr>
          <p:blipFill>
            <a:blip r:embed="rId2">
              <a:extLst/>
            </a:blip>
            <a:srcRect l="0" t="1452" r="0" b="1452"/>
            <a:stretch>
              <a:fillRect/>
            </a:stretch>
          </p:blipFill>
          <p:spPr>
            <a:xfrm>
              <a:off x="0" y="0"/>
              <a:ext cx="10434330" cy="5511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604" y="-44450"/>
              <a:ext cx="10523538" cy="5600700"/>
            </a:xfrm>
            <a:prstGeom prst="rect">
              <a:avLst/>
            </a:prstGeom>
            <a:effectLst/>
          </p:spPr>
        </p:pic>
      </p:grpSp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Use more bracket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86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290625" y="1510192"/>
            <a:ext cx="9846436" cy="88901"/>
          </a:xfrm>
          <a:prstGeom prst="rect">
            <a:avLst/>
          </a:prstGeom>
        </p:spPr>
      </p:pic>
      <p:pic>
        <p:nvPicPr>
          <p:cNvPr id="188" name=""/>
          <p:cNvPicPr/>
          <p:nvPr/>
        </p:nvPicPr>
        <p:blipFill>
          <a:blip r:embed="rId5">
            <a:alphaModFix amt="69992"/>
            <a:extLst/>
          </a:blip>
          <a:stretch>
            <a:fillRect/>
          </a:stretch>
        </p:blipFill>
        <p:spPr>
          <a:xfrm>
            <a:off x="1290625" y="2234092"/>
            <a:ext cx="9360117" cy="88901"/>
          </a:xfrm>
          <a:prstGeom prst="rect">
            <a:avLst/>
          </a:prstGeom>
        </p:spPr>
      </p:pic>
      <p:pic>
        <p:nvPicPr>
          <p:cNvPr id="190" name=""/>
          <p:cNvPicPr/>
          <p:nvPr/>
        </p:nvPicPr>
        <p:blipFill>
          <a:blip r:embed="rId6">
            <a:alphaModFix amt="69992"/>
            <a:extLst/>
          </a:blip>
          <a:stretch>
            <a:fillRect/>
          </a:stretch>
        </p:blipFill>
        <p:spPr>
          <a:xfrm>
            <a:off x="1290625" y="2919892"/>
            <a:ext cx="4631496" cy="88901"/>
          </a:xfrm>
          <a:prstGeom prst="rect">
            <a:avLst/>
          </a:prstGeom>
        </p:spPr>
      </p:pic>
      <p:pic>
        <p:nvPicPr>
          <p:cNvPr id="192" name=""/>
          <p:cNvPicPr/>
          <p:nvPr/>
        </p:nvPicPr>
        <p:blipFill>
          <a:blip r:embed="rId7">
            <a:alphaModFix amt="69992"/>
            <a:extLst/>
          </a:blip>
          <a:stretch>
            <a:fillRect/>
          </a:stretch>
        </p:blipFill>
        <p:spPr>
          <a:xfrm>
            <a:off x="1290625" y="3605692"/>
            <a:ext cx="578470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7"/>
          <p:cNvGrpSpPr/>
          <p:nvPr/>
        </p:nvGrpSpPr>
        <p:grpSpPr>
          <a:xfrm>
            <a:off x="1136650" y="3188576"/>
            <a:ext cx="10731501" cy="1456532"/>
            <a:chOff x="-44450" y="-44347"/>
            <a:chExt cx="10731500" cy="1456531"/>
          </a:xfrm>
        </p:grpSpPr>
        <p:pic>
          <p:nvPicPr>
            <p:cNvPr id="196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136783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1" y="-44348"/>
              <a:ext cx="10731501" cy="1456532"/>
            </a:xfrm>
            <a:prstGeom prst="rect">
              <a:avLst/>
            </a:prstGeom>
            <a:effectLst/>
          </p:spPr>
        </p:pic>
      </p:grp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9184">
              <a:defRPr sz="518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84">
                <a:solidFill>
                  <a:srgbClr val="FFFFFF"/>
                </a:solidFill>
              </a:rPr>
              <a:t>Use standard variable types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00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38225" y="3631092"/>
            <a:ext cx="10642600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5"/>
          <p:cNvGrpSpPr/>
          <p:nvPr/>
        </p:nvGrpSpPr>
        <p:grpSpPr>
          <a:xfrm>
            <a:off x="1136650" y="2943307"/>
            <a:ext cx="10731501" cy="1947070"/>
            <a:chOff x="-44450" y="-44418"/>
            <a:chExt cx="10731500" cy="1947068"/>
          </a:xfrm>
        </p:grpSpPr>
        <p:pic>
          <p:nvPicPr>
            <p:cNvPr id="204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18582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1" y="-44419"/>
              <a:ext cx="10731501" cy="1947070"/>
            </a:xfrm>
            <a:prstGeom prst="rect">
              <a:avLst/>
            </a:prstGeom>
            <a:effectLst/>
          </p:spPr>
        </p:pic>
      </p:grpSp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Don’t assume knowledge of pointers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08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81100" y="3478543"/>
            <a:ext cx="10642600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3"/>
          <p:cNvGrpSpPr/>
          <p:nvPr/>
        </p:nvGrpSpPr>
        <p:grpSpPr>
          <a:xfrm>
            <a:off x="1136650" y="2822657"/>
            <a:ext cx="10731501" cy="2188370"/>
            <a:chOff x="-44450" y="-44618"/>
            <a:chExt cx="10731500" cy="2188368"/>
          </a:xfrm>
        </p:grpSpPr>
        <p:pic>
          <p:nvPicPr>
            <p:cNvPr id="212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642600" cy="209913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4451" y="-44619"/>
              <a:ext cx="10731501" cy="2188370"/>
            </a:xfrm>
            <a:prstGeom prst="rect">
              <a:avLst/>
            </a:prstGeom>
            <a:effectLst/>
          </p:spPr>
        </p:pic>
      </p:grpSp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</a:rPr>
              <a:t>Avoid anything that requires the user to pass them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16" name=""/>
          <p:cNvPicPr/>
          <p:nvPr/>
        </p:nvPicPr>
        <p:blipFill>
          <a:blip r:embed="rId4">
            <a:alphaModFix amt="69992"/>
            <a:extLst/>
          </a:blip>
          <a:stretch>
            <a:fillRect/>
          </a:stretch>
        </p:blipFill>
        <p:spPr>
          <a:xfrm>
            <a:off x="1181100" y="3160733"/>
            <a:ext cx="10642600" cy="889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4047">
              <a:defRPr sz="604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48">
                <a:solidFill>
                  <a:srgbClr val="FFFFFF"/>
                </a:solidFill>
              </a:rPr>
              <a:t>Search available code on website before write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Sketch classify 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Read data from devices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Control real objects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Draw something to display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Communication devices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Make money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From whom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Our God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Our God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Most of them are beginners.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Care about Project rather than Code</a:t>
            </a:r>
            <a:endParaRPr sz="3600">
              <a:solidFill>
                <a:srgbClr val="FFFFF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They're not stupid for not under-standing technical concept</a:t>
            </a:r>
          </a:p>
        </p:txBody>
      </p:sp>
    </p:spTree>
  </p:cSld>
  <p:clrMapOvr>
    <a:masterClrMapping/>
  </p:clrMapOvr>
  <p:transition spd="med" advClick="1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4904">
              <a:defRPr sz="590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4">
                <a:solidFill>
                  <a:srgbClr val="FFFFFF"/>
                </a:solidFill>
              </a:rPr>
              <a:t>Keep in mind whom you are writing code to</a:t>
            </a:r>
          </a:p>
        </p:txBody>
      </p:sp>
    </p:spTree>
  </p:cSld>
  <p:clrMapOvr>
    <a:masterClrMapping/>
  </p:clrMapOvr>
  <p:transition spd="slow" advClick="1">
    <p:fade thruBlk="1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