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98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7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54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26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2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1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4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4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0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A60A-7994-45A9-A339-BF066F5969FB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3896-EE8E-433A-88E3-DC40C8BB0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61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65904" y="193547"/>
            <a:ext cx="728269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>
                <a:solidFill>
                  <a:srgbClr val="20435C"/>
                </a:solidFill>
                <a:latin typeface="Trebuchet MS" panose="020B0603020202020204" pitchFamily="34" charset="0"/>
              </a:rPr>
              <a:t>Definition:</a:t>
            </a:r>
          </a:p>
          <a:p>
            <a:r>
              <a:rPr lang="en-US" sz="2400" dirty="0"/>
              <a:t>A regular expression (or RE) specifies a set of strings that matches it</a:t>
            </a:r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 smtClean="0">
                <a:solidFill>
                  <a:srgbClr val="20435C"/>
                </a:solidFill>
                <a:latin typeface="Trebuchet MS" panose="020B0603020202020204" pitchFamily="34" charset="0"/>
              </a:rPr>
              <a:t>Prerequisite</a:t>
            </a:r>
            <a:r>
              <a:rPr lang="de-DE" sz="2400" dirty="0" smtClean="0">
                <a:solidFill>
                  <a:srgbClr val="20435C"/>
                </a:solidFill>
                <a:latin typeface="Trebuchet MS" panose="020B0603020202020204" pitchFamily="34" charset="0"/>
              </a:rPr>
              <a:t>:</a:t>
            </a:r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/>
              <a:t>import</a:t>
            </a:r>
            <a:r>
              <a:rPr lang="de-DE" sz="2400" dirty="0"/>
              <a:t> </a:t>
            </a:r>
            <a:r>
              <a:rPr lang="de-DE" sz="2400" dirty="0" err="1"/>
              <a:t>re</a:t>
            </a:r>
            <a:endParaRPr lang="de-DE" sz="2400" dirty="0"/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>
                <a:solidFill>
                  <a:srgbClr val="20435C"/>
                </a:solidFill>
                <a:latin typeface="Trebuchet MS" panose="020B0603020202020204" pitchFamily="34" charset="0"/>
              </a:rPr>
              <a:t>Syntax:</a:t>
            </a:r>
          </a:p>
          <a:p>
            <a:r>
              <a:rPr lang="de-DE" sz="2400" dirty="0" err="1"/>
              <a:t>re.search</a:t>
            </a:r>
            <a:r>
              <a:rPr lang="de-DE" sz="2400" dirty="0"/>
              <a:t>(</a:t>
            </a:r>
            <a:r>
              <a:rPr lang="de-DE" sz="2400" dirty="0" err="1"/>
              <a:t>rgx</a:t>
            </a:r>
            <a:r>
              <a:rPr lang="de-DE" sz="2400" dirty="0"/>
              <a:t>, </a:t>
            </a:r>
            <a:r>
              <a:rPr lang="de-DE" sz="2400" dirty="0" err="1"/>
              <a:t>string</a:t>
            </a:r>
            <a:r>
              <a:rPr lang="de-DE" sz="2400" dirty="0"/>
              <a:t>, </a:t>
            </a:r>
            <a:r>
              <a:rPr lang="de-DE" sz="2400" dirty="0" err="1"/>
              <a:t>flags</a:t>
            </a:r>
            <a:r>
              <a:rPr lang="de-DE" sz="2400" dirty="0"/>
              <a:t>)</a:t>
            </a:r>
          </a:p>
          <a:p>
            <a:endParaRPr lang="de-DE" sz="2400" dirty="0"/>
          </a:p>
          <a:p>
            <a:r>
              <a:rPr lang="de-DE" sz="2400" dirty="0">
                <a:solidFill>
                  <a:srgbClr val="20435C"/>
                </a:solidFill>
                <a:latin typeface="Trebuchet MS" panose="020B0603020202020204" pitchFamily="34" charset="0"/>
              </a:rPr>
              <a:t>Return </a:t>
            </a:r>
            <a:r>
              <a:rPr lang="de-DE" sz="24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value</a:t>
            </a:r>
            <a:r>
              <a:rPr lang="de-DE" sz="2400" dirty="0">
                <a:solidFill>
                  <a:srgbClr val="20435C"/>
                </a:solidFill>
                <a:latin typeface="Trebuchet MS" panose="020B0603020202020204" pitchFamily="34" charset="0"/>
              </a:rPr>
              <a:t>:</a:t>
            </a:r>
          </a:p>
          <a:p>
            <a:r>
              <a:rPr lang="de-DE" sz="2400" dirty="0"/>
              <a:t>Match </a:t>
            </a:r>
            <a:r>
              <a:rPr lang="de-DE" sz="2400" dirty="0" err="1"/>
              <a:t>object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None</a:t>
            </a:r>
          </a:p>
        </p:txBody>
      </p:sp>
    </p:spTree>
    <p:extLst>
      <p:ext uri="{BB962C8B-B14F-4D97-AF65-F5344CB8AC3E}">
        <p14:creationId xmlns:p14="http://schemas.microsoft.com/office/powerpoint/2010/main" val="108858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65904" y="193547"/>
            <a:ext cx="728269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 smtClean="0"/>
              <a:t>re.search</a:t>
            </a:r>
            <a:r>
              <a:rPr lang="de-DE" sz="2400" dirty="0" smtClean="0"/>
              <a:t>(</a:t>
            </a:r>
            <a:r>
              <a:rPr lang="de-DE" sz="2400" dirty="0" err="1" smtClean="0"/>
              <a:t>rgx</a:t>
            </a:r>
            <a:r>
              <a:rPr lang="de-DE" sz="2400" dirty="0"/>
              <a:t>, </a:t>
            </a:r>
            <a:r>
              <a:rPr lang="de-DE" sz="2400" dirty="0" err="1"/>
              <a:t>string</a:t>
            </a:r>
            <a:r>
              <a:rPr lang="de-DE" sz="2400" dirty="0"/>
              <a:t>, </a:t>
            </a:r>
            <a:r>
              <a:rPr lang="de-DE" sz="2400" dirty="0" err="1"/>
              <a:t>flags</a:t>
            </a:r>
            <a:r>
              <a:rPr lang="de-DE" sz="2400" dirty="0" smtClean="0"/>
              <a:t>)</a:t>
            </a:r>
          </a:p>
          <a:p>
            <a:endParaRPr lang="de-DE" sz="2400" dirty="0"/>
          </a:p>
          <a:p>
            <a:r>
              <a:rPr lang="en-US" sz="2400" dirty="0"/>
              <a:t>Scan through string looking for a location where this regular expression produces a match, and return a corresponding </a:t>
            </a:r>
            <a:r>
              <a:rPr lang="en-US" sz="2400" dirty="0" smtClean="0"/>
              <a:t>Match Object (instance).</a:t>
            </a:r>
          </a:p>
          <a:p>
            <a:endParaRPr lang="en-US" sz="2400" dirty="0"/>
          </a:p>
          <a:p>
            <a:r>
              <a:rPr lang="en-US" sz="2400" dirty="0" smtClean="0"/>
              <a:t>string = ‘</a:t>
            </a:r>
            <a:r>
              <a:rPr lang="en-US" sz="2400" dirty="0" err="1" smtClean="0"/>
              <a:t>Prüfgeschwindigkeit</a:t>
            </a:r>
            <a:r>
              <a:rPr lang="en-US" sz="2400" dirty="0" smtClean="0"/>
              <a:t>\t1\</a:t>
            </a:r>
            <a:r>
              <a:rPr lang="en-US" sz="2400" dirty="0" err="1" smtClean="0"/>
              <a:t>tmm</a:t>
            </a:r>
            <a:r>
              <a:rPr lang="en-US" sz="2400" dirty="0" smtClean="0"/>
              <a:t>/s’</a:t>
            </a:r>
          </a:p>
          <a:p>
            <a:r>
              <a:rPr lang="en-US" sz="2400" dirty="0" smtClean="0"/>
              <a:t>m = </a:t>
            </a:r>
            <a:r>
              <a:rPr lang="en-US" sz="2400" dirty="0" err="1" smtClean="0"/>
              <a:t>re.search</a:t>
            </a:r>
            <a:r>
              <a:rPr lang="en-US" sz="2400" dirty="0" smtClean="0"/>
              <a:t>(‘\d’, string)</a:t>
            </a:r>
          </a:p>
          <a:p>
            <a:r>
              <a:rPr lang="en-US" sz="2400" dirty="0"/>
              <a:t>m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&lt;</a:t>
            </a:r>
            <a:r>
              <a:rPr lang="en-US" sz="2400" dirty="0" err="1" smtClean="0">
                <a:sym typeface="Wingdings" panose="05000000000000000000" pitchFamily="2" charset="2"/>
              </a:rPr>
              <a:t>re.Match</a:t>
            </a:r>
            <a:r>
              <a:rPr lang="en-US" sz="2400" dirty="0" smtClean="0">
                <a:sym typeface="Wingdings" panose="05000000000000000000" pitchFamily="2" charset="2"/>
              </a:rPr>
              <a:t> object; span=(20, 21), match=“1”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m[0]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1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0960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65904" y="193547"/>
            <a:ext cx="728269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 smtClean="0"/>
              <a:t>re.search</a:t>
            </a:r>
            <a:r>
              <a:rPr lang="de-DE" sz="2400" dirty="0" smtClean="0"/>
              <a:t>(</a:t>
            </a:r>
            <a:r>
              <a:rPr lang="de-DE" sz="2400" dirty="0" err="1" smtClean="0"/>
              <a:t>rgx</a:t>
            </a:r>
            <a:r>
              <a:rPr lang="de-DE" sz="2400" dirty="0"/>
              <a:t>, </a:t>
            </a:r>
            <a:r>
              <a:rPr lang="de-DE" sz="2400" dirty="0" err="1"/>
              <a:t>string</a:t>
            </a:r>
            <a:r>
              <a:rPr lang="de-DE" sz="2400" dirty="0"/>
              <a:t>, </a:t>
            </a:r>
            <a:r>
              <a:rPr lang="de-DE" sz="2400" dirty="0" err="1"/>
              <a:t>flags</a:t>
            </a:r>
            <a:r>
              <a:rPr lang="de-DE" sz="2400" dirty="0" smtClean="0"/>
              <a:t>)</a:t>
            </a:r>
          </a:p>
          <a:p>
            <a:endParaRPr lang="de-DE" sz="2400" dirty="0"/>
          </a:p>
          <a:p>
            <a:r>
              <a:rPr lang="en-US" sz="2400" dirty="0"/>
              <a:t>Scan through string looking for a location where this regular expression produces a match, and return a corresponding </a:t>
            </a:r>
            <a:r>
              <a:rPr lang="en-US" sz="2400" dirty="0" smtClean="0"/>
              <a:t>Match Object (instance).</a:t>
            </a:r>
          </a:p>
          <a:p>
            <a:endParaRPr lang="en-US" sz="2400" dirty="0"/>
          </a:p>
          <a:p>
            <a:r>
              <a:rPr lang="en-US" sz="2400" dirty="0" smtClean="0"/>
              <a:t>string = ‘</a:t>
            </a:r>
            <a:r>
              <a:rPr lang="en-US" sz="2400" dirty="0" err="1" smtClean="0"/>
              <a:t>Prüfgeschwindigkeit</a:t>
            </a:r>
            <a:r>
              <a:rPr lang="en-US" sz="2400" dirty="0" smtClean="0"/>
              <a:t>\t1\</a:t>
            </a:r>
            <a:r>
              <a:rPr lang="en-US" sz="2400" dirty="0" err="1" smtClean="0"/>
              <a:t>tmm</a:t>
            </a:r>
            <a:r>
              <a:rPr lang="en-US" sz="2400" dirty="0" smtClean="0"/>
              <a:t>/s’</a:t>
            </a:r>
          </a:p>
          <a:p>
            <a:r>
              <a:rPr lang="en-US" sz="2400" dirty="0" smtClean="0"/>
              <a:t>m = </a:t>
            </a:r>
            <a:r>
              <a:rPr lang="en-US" sz="2400" dirty="0" err="1" smtClean="0"/>
              <a:t>re.search</a:t>
            </a:r>
            <a:r>
              <a:rPr lang="en-US" sz="2400" dirty="0" smtClean="0"/>
              <a:t>(‘\d’, string)</a:t>
            </a:r>
          </a:p>
          <a:p>
            <a:r>
              <a:rPr lang="en-US" sz="2400" dirty="0"/>
              <a:t>m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&lt;</a:t>
            </a:r>
            <a:r>
              <a:rPr lang="en-US" sz="2400" dirty="0" err="1" smtClean="0">
                <a:sym typeface="Wingdings" panose="05000000000000000000" pitchFamily="2" charset="2"/>
              </a:rPr>
              <a:t>re.Match</a:t>
            </a:r>
            <a:r>
              <a:rPr lang="en-US" sz="2400" dirty="0" smtClean="0">
                <a:sym typeface="Wingdings" panose="05000000000000000000" pitchFamily="2" charset="2"/>
              </a:rPr>
              <a:t> object; span=(20, 21), match=“1”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m[0]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1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1835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65904" y="193547"/>
            <a:ext cx="72826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smtClean="0"/>
              <a:t>Search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replace</a:t>
            </a:r>
            <a:endParaRPr lang="de-DE" sz="2400" dirty="0" smtClean="0"/>
          </a:p>
          <a:p>
            <a:endParaRPr lang="de-DE" sz="2400" dirty="0"/>
          </a:p>
          <a:p>
            <a:r>
              <a:rPr lang="en-US" sz="2400" dirty="0" smtClean="0"/>
              <a:t>string = ‘</a:t>
            </a:r>
            <a:r>
              <a:rPr lang="en-US" sz="2400" dirty="0" err="1" smtClean="0"/>
              <a:t>Prüfgeschwindigkeit</a:t>
            </a:r>
            <a:r>
              <a:rPr lang="en-US" sz="2400" dirty="0" smtClean="0"/>
              <a:t>\t1\</a:t>
            </a:r>
            <a:r>
              <a:rPr lang="en-US" sz="2400" dirty="0" err="1" smtClean="0"/>
              <a:t>tmm</a:t>
            </a:r>
            <a:r>
              <a:rPr lang="en-US" sz="2400" dirty="0" smtClean="0"/>
              <a:t>/s’</a:t>
            </a:r>
          </a:p>
          <a:p>
            <a:r>
              <a:rPr lang="en-US" sz="2400" dirty="0" err="1" smtClean="0"/>
              <a:t>re.sub</a:t>
            </a:r>
            <a:r>
              <a:rPr lang="en-US" sz="2400" dirty="0" smtClean="0"/>
              <a:t>(‘\d’, ‘2’, string, max=0)</a:t>
            </a:r>
          </a:p>
          <a:p>
            <a:r>
              <a:rPr lang="en-US" sz="2400" dirty="0" smtClean="0"/>
              <a:t>string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/>
              <a:t>‘</a:t>
            </a:r>
            <a:r>
              <a:rPr lang="en-US" sz="2400" dirty="0" err="1" smtClean="0"/>
              <a:t>Prüfgeschwindigkeit</a:t>
            </a:r>
            <a:r>
              <a:rPr lang="en-US" sz="2400" dirty="0" smtClean="0"/>
              <a:t>\t2\</a:t>
            </a:r>
            <a:r>
              <a:rPr lang="en-US" sz="2400" dirty="0" err="1" smtClean="0"/>
              <a:t>tmm</a:t>
            </a:r>
            <a:r>
              <a:rPr lang="en-US" sz="2400" dirty="0" smtClean="0"/>
              <a:t>/s’</a:t>
            </a:r>
          </a:p>
        </p:txBody>
      </p:sp>
    </p:spTree>
    <p:extLst>
      <p:ext uri="{BB962C8B-B14F-4D97-AF65-F5344CB8AC3E}">
        <p14:creationId xmlns:p14="http://schemas.microsoft.com/office/powerpoint/2010/main" val="40058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65904" y="193547"/>
            <a:ext cx="728269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 smtClean="0"/>
              <a:t>Character</a:t>
            </a:r>
            <a:r>
              <a:rPr lang="de-DE" sz="2400" dirty="0" smtClean="0"/>
              <a:t> </a:t>
            </a:r>
            <a:r>
              <a:rPr lang="de-DE" sz="2400" dirty="0" err="1" smtClean="0"/>
              <a:t>collections</a:t>
            </a:r>
            <a:endParaRPr lang="de-DE" sz="2400" dirty="0" smtClean="0"/>
          </a:p>
          <a:p>
            <a:endParaRPr lang="de-DE" sz="2400" dirty="0"/>
          </a:p>
          <a:p>
            <a:r>
              <a:rPr lang="en-US" sz="2400" dirty="0" err="1" smtClean="0"/>
              <a:t>rgx</a:t>
            </a:r>
            <a:r>
              <a:rPr lang="en-US" sz="2400" dirty="0" smtClean="0"/>
              <a:t> = </a:t>
            </a:r>
            <a:r>
              <a:rPr lang="en-US" sz="2400" dirty="0" err="1" smtClean="0"/>
              <a:t>re.compile</a:t>
            </a:r>
            <a:r>
              <a:rPr lang="en-US" sz="2400" dirty="0" smtClean="0"/>
              <a:t>(‘M[ae][</a:t>
            </a:r>
            <a:r>
              <a:rPr lang="en-US" sz="2400" dirty="0" err="1" smtClean="0"/>
              <a:t>iy</a:t>
            </a:r>
            <a:r>
              <a:rPr lang="en-US" sz="2400" dirty="0" smtClean="0"/>
              <a:t>]</a:t>
            </a:r>
            <a:r>
              <a:rPr lang="en-US" sz="2400" dirty="0" err="1" smtClean="0"/>
              <a:t>er</a:t>
            </a:r>
            <a:r>
              <a:rPr lang="en-US" sz="2400" dirty="0" smtClean="0"/>
              <a:t>’)</a:t>
            </a:r>
          </a:p>
          <a:p>
            <a:endParaRPr lang="en-US" sz="2400" dirty="0" smtClean="0"/>
          </a:p>
          <a:p>
            <a:r>
              <a:rPr lang="en-US" sz="2400" dirty="0" smtClean="0"/>
              <a:t>Boolean type cast of Match objects always yields True!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bool(</a:t>
            </a:r>
            <a:r>
              <a:rPr lang="en-US" sz="2400" dirty="0" err="1" smtClean="0"/>
              <a:t>rgx.search</a:t>
            </a:r>
            <a:r>
              <a:rPr lang="en-US" sz="2400" dirty="0" smtClean="0"/>
              <a:t>(‘Maier’)) </a:t>
            </a:r>
            <a:r>
              <a:rPr lang="en-US" sz="2400" dirty="0" smtClean="0">
                <a:sym typeface="Wingdings" panose="05000000000000000000" pitchFamily="2" charset="2"/>
              </a:rPr>
              <a:t> True</a:t>
            </a:r>
          </a:p>
          <a:p>
            <a:r>
              <a:rPr lang="en-US" sz="2400" dirty="0" smtClean="0"/>
              <a:t>bool(</a:t>
            </a:r>
            <a:r>
              <a:rPr lang="en-US" sz="2400" dirty="0" err="1" smtClean="0"/>
              <a:t>rgx.search</a:t>
            </a:r>
            <a:r>
              <a:rPr lang="en-US" sz="2400" dirty="0" smtClean="0"/>
              <a:t>(‘Mayer</a:t>
            </a:r>
            <a:r>
              <a:rPr lang="en-US" sz="2400" dirty="0"/>
              <a:t>’))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True</a:t>
            </a:r>
          </a:p>
          <a:p>
            <a:r>
              <a:rPr lang="en-US" sz="2400" dirty="0" smtClean="0"/>
              <a:t>bool(</a:t>
            </a:r>
            <a:r>
              <a:rPr lang="en-US" sz="2400" dirty="0" err="1" smtClean="0"/>
              <a:t>rgx.search</a:t>
            </a:r>
            <a:r>
              <a:rPr lang="en-US" sz="2400" dirty="0" smtClean="0"/>
              <a:t>(‘Meer</a:t>
            </a:r>
            <a:r>
              <a:rPr lang="en-US" sz="2400" dirty="0"/>
              <a:t>’))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True</a:t>
            </a:r>
          </a:p>
          <a:p>
            <a:r>
              <a:rPr lang="en-US" sz="2400" dirty="0" smtClean="0"/>
              <a:t>bool(</a:t>
            </a:r>
            <a:r>
              <a:rPr lang="en-US" sz="2400" dirty="0" err="1" smtClean="0"/>
              <a:t>rgx.search</a:t>
            </a:r>
            <a:r>
              <a:rPr lang="en-US" sz="2400" dirty="0" smtClean="0"/>
              <a:t>(‘Meyer</a:t>
            </a:r>
            <a:r>
              <a:rPr lang="en-US" sz="2400" dirty="0"/>
              <a:t>’)) </a:t>
            </a:r>
            <a:r>
              <a:rPr lang="en-US" sz="2400" dirty="0">
                <a:sym typeface="Wingdings" panose="05000000000000000000" pitchFamily="2" charset="2"/>
              </a:rPr>
              <a:t> True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406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65904" y="193547"/>
            <a:ext cx="72826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 smtClean="0"/>
              <a:t>Predefined</a:t>
            </a:r>
            <a:r>
              <a:rPr lang="de-DE" sz="2400" dirty="0" smtClean="0"/>
              <a:t> </a:t>
            </a:r>
            <a:r>
              <a:rPr lang="de-DE" sz="2400" dirty="0" err="1" smtClean="0"/>
              <a:t>character</a:t>
            </a:r>
            <a:r>
              <a:rPr lang="de-DE" sz="2400" dirty="0" smtClean="0"/>
              <a:t> </a:t>
            </a:r>
            <a:r>
              <a:rPr lang="de-DE" sz="2400" dirty="0" err="1" smtClean="0"/>
              <a:t>collections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\d	</a:t>
            </a:r>
            <a:r>
              <a:rPr lang="de-DE" sz="2400" dirty="0" err="1" smtClean="0"/>
              <a:t>digits</a:t>
            </a:r>
            <a:r>
              <a:rPr lang="de-DE" sz="2400" dirty="0" smtClean="0"/>
              <a:t> [0-9]</a:t>
            </a:r>
          </a:p>
          <a:p>
            <a:r>
              <a:rPr lang="de-DE" sz="2400" dirty="0" smtClean="0"/>
              <a:t>\D	non-digits [^0-9]</a:t>
            </a:r>
          </a:p>
          <a:p>
            <a:endParaRPr lang="de-DE" sz="2400" dirty="0"/>
          </a:p>
          <a:p>
            <a:r>
              <a:rPr lang="de-DE" sz="2400" dirty="0" smtClean="0"/>
              <a:t>\s	</a:t>
            </a:r>
            <a:r>
              <a:rPr lang="de-DE" sz="2400" dirty="0" err="1" smtClean="0"/>
              <a:t>white</a:t>
            </a:r>
            <a:r>
              <a:rPr lang="de-DE" sz="2400" b="1" dirty="0" err="1" smtClean="0"/>
              <a:t>s</a:t>
            </a:r>
            <a:r>
              <a:rPr lang="de-DE" sz="2400" dirty="0" err="1" smtClean="0"/>
              <a:t>pace</a:t>
            </a:r>
            <a:r>
              <a:rPr lang="de-DE" sz="2400" dirty="0"/>
              <a:t> </a:t>
            </a:r>
            <a:r>
              <a:rPr lang="de-DE" sz="2400" dirty="0" smtClean="0"/>
              <a:t>[ \t\n\r\f\v]</a:t>
            </a:r>
          </a:p>
          <a:p>
            <a:r>
              <a:rPr lang="de-DE" sz="2400" dirty="0" smtClean="0"/>
              <a:t>\S	non-</a:t>
            </a:r>
            <a:r>
              <a:rPr lang="de-DE" sz="2400" dirty="0" err="1" smtClean="0"/>
              <a:t>whitespace</a:t>
            </a:r>
            <a:r>
              <a:rPr lang="de-DE" sz="2400" dirty="0" smtClean="0"/>
              <a:t>[^ </a:t>
            </a:r>
            <a:r>
              <a:rPr lang="de-DE" sz="2400" dirty="0"/>
              <a:t>\t\n\r\f\v</a:t>
            </a:r>
            <a:r>
              <a:rPr lang="de-DE" sz="2400" dirty="0" smtClean="0"/>
              <a:t>]</a:t>
            </a:r>
          </a:p>
          <a:p>
            <a:endParaRPr lang="de-DE" sz="2400" dirty="0"/>
          </a:p>
          <a:p>
            <a:r>
              <a:rPr lang="de-DE" sz="2400" dirty="0" smtClean="0"/>
              <a:t>\w</a:t>
            </a:r>
            <a:r>
              <a:rPr lang="de-DE" sz="2400" dirty="0"/>
              <a:t>	</a:t>
            </a:r>
            <a:r>
              <a:rPr lang="de-DE" sz="2400" dirty="0" err="1" smtClean="0"/>
              <a:t>word</a:t>
            </a:r>
            <a:r>
              <a:rPr lang="de-DE" sz="2400" dirty="0" smtClean="0"/>
              <a:t> </a:t>
            </a:r>
            <a:r>
              <a:rPr lang="de-DE" sz="2400" dirty="0" err="1" smtClean="0"/>
              <a:t>chars</a:t>
            </a:r>
            <a:r>
              <a:rPr lang="de-DE" sz="2400" dirty="0"/>
              <a:t> [a-zA-Z0-9</a:t>
            </a:r>
            <a:r>
              <a:rPr lang="de-DE" sz="2400" dirty="0" smtClean="0"/>
              <a:t>_]</a:t>
            </a:r>
          </a:p>
          <a:p>
            <a:r>
              <a:rPr lang="de-DE" sz="2400" dirty="0" smtClean="0"/>
              <a:t>\W</a:t>
            </a:r>
            <a:r>
              <a:rPr lang="de-DE" sz="2400" dirty="0"/>
              <a:t>	</a:t>
            </a:r>
            <a:r>
              <a:rPr lang="de-DE" sz="2400" dirty="0" smtClean="0"/>
              <a:t>non-</a:t>
            </a:r>
            <a:r>
              <a:rPr lang="de-DE" sz="2400" dirty="0" err="1" smtClean="0"/>
              <a:t>word</a:t>
            </a:r>
            <a:r>
              <a:rPr lang="de-DE" sz="2400" dirty="0" smtClean="0"/>
              <a:t> </a:t>
            </a:r>
            <a:r>
              <a:rPr lang="de-DE" sz="2400" dirty="0" err="1"/>
              <a:t>chars</a:t>
            </a:r>
            <a:r>
              <a:rPr lang="de-DE" sz="2400" dirty="0"/>
              <a:t> </a:t>
            </a:r>
            <a:r>
              <a:rPr lang="de-DE" sz="2400" dirty="0" smtClean="0"/>
              <a:t>[^a-zA-Z0-9</a:t>
            </a:r>
            <a:r>
              <a:rPr lang="de-DE" sz="2400" dirty="0"/>
              <a:t>_]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60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65904" y="193547"/>
            <a:ext cx="728269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 smtClean="0"/>
              <a:t>quantifiers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\d*			0+ </a:t>
            </a:r>
            <a:r>
              <a:rPr lang="de-DE" sz="2400" dirty="0" err="1" smtClean="0"/>
              <a:t>digits</a:t>
            </a:r>
            <a:endParaRPr lang="de-DE" sz="2400" dirty="0" smtClean="0"/>
          </a:p>
          <a:p>
            <a:r>
              <a:rPr lang="de-DE" sz="2400" dirty="0" smtClean="0"/>
              <a:t>\d+			1+ </a:t>
            </a:r>
            <a:r>
              <a:rPr lang="de-DE" sz="2400" dirty="0" err="1" smtClean="0"/>
              <a:t>digits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en-US" sz="2400" dirty="0" smtClean="0">
                <a:sym typeface="Wingdings" panose="05000000000000000000" pitchFamily="2" charset="2"/>
              </a:rPr>
              <a:t>\d{1,3}		1-3 digits</a:t>
            </a:r>
          </a:p>
          <a:p>
            <a:r>
              <a:rPr lang="en-US" sz="2400" dirty="0">
                <a:sym typeface="Wingdings" panose="05000000000000000000" pitchFamily="2" charset="2"/>
              </a:rPr>
              <a:t>\d{1</a:t>
            </a:r>
            <a:r>
              <a:rPr lang="en-US" sz="2400" dirty="0" smtClean="0">
                <a:sym typeface="Wingdings" panose="05000000000000000000" pitchFamily="2" charset="2"/>
              </a:rPr>
              <a:t>,}</a:t>
            </a:r>
            <a:r>
              <a:rPr lang="en-US" sz="2400" dirty="0">
                <a:sym typeface="Wingdings" panose="05000000000000000000" pitchFamily="2" charset="2"/>
              </a:rPr>
              <a:t>		</a:t>
            </a:r>
            <a:r>
              <a:rPr lang="en-US" sz="2400" dirty="0" smtClean="0">
                <a:sym typeface="Wingdings" panose="05000000000000000000" pitchFamily="2" charset="2"/>
              </a:rPr>
              <a:t>1+ digits (same as \d+)</a:t>
            </a:r>
          </a:p>
          <a:p>
            <a:r>
              <a:rPr lang="en-US" sz="2400" dirty="0">
                <a:sym typeface="Wingdings" panose="05000000000000000000" pitchFamily="2" charset="2"/>
              </a:rPr>
              <a:t>\</a:t>
            </a:r>
            <a:r>
              <a:rPr lang="en-US" sz="2400" dirty="0" smtClean="0">
                <a:sym typeface="Wingdings" panose="05000000000000000000" pitchFamily="2" charset="2"/>
              </a:rPr>
              <a:t>d{0,}</a:t>
            </a:r>
            <a:r>
              <a:rPr lang="en-US" sz="2400" dirty="0">
                <a:sym typeface="Wingdings" panose="05000000000000000000" pitchFamily="2" charset="2"/>
              </a:rPr>
              <a:t>		</a:t>
            </a:r>
            <a:r>
              <a:rPr lang="en-US" sz="2400" dirty="0" smtClean="0">
                <a:sym typeface="Wingdings" panose="05000000000000000000" pitchFamily="2" charset="2"/>
              </a:rPr>
              <a:t>0+ </a:t>
            </a:r>
            <a:r>
              <a:rPr lang="en-US" sz="2400" dirty="0">
                <a:sym typeface="Wingdings" panose="05000000000000000000" pitchFamily="2" charset="2"/>
              </a:rPr>
              <a:t>digits (same as \</a:t>
            </a:r>
            <a:r>
              <a:rPr lang="en-US" sz="2400" dirty="0" smtClean="0">
                <a:sym typeface="Wingdings" panose="05000000000000000000" pitchFamily="2" charset="2"/>
              </a:rPr>
              <a:t>d*)</a:t>
            </a:r>
          </a:p>
        </p:txBody>
      </p:sp>
    </p:spTree>
    <p:extLst>
      <p:ext uri="{BB962C8B-B14F-4D97-AF65-F5344CB8AC3E}">
        <p14:creationId xmlns:p14="http://schemas.microsoft.com/office/powerpoint/2010/main" val="124928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65904" y="193547"/>
            <a:ext cx="72826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 smtClean="0"/>
              <a:t>groups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en-US" sz="2400" dirty="0" smtClean="0"/>
              <a:t>string = </a:t>
            </a:r>
            <a:r>
              <a:rPr lang="en-US" sz="2400" dirty="0"/>
              <a:t>‘</a:t>
            </a:r>
            <a:r>
              <a:rPr lang="en-US" sz="2400" dirty="0" err="1" smtClean="0"/>
              <a:t>Prüfgeschwindigkeit</a:t>
            </a:r>
            <a:r>
              <a:rPr lang="en-US" sz="2400" dirty="0" smtClean="0"/>
              <a:t>\t1\</a:t>
            </a:r>
            <a:r>
              <a:rPr lang="en-US" sz="2400" dirty="0" err="1" smtClean="0"/>
              <a:t>tmm</a:t>
            </a:r>
            <a:r>
              <a:rPr lang="en-US" sz="2400" dirty="0" smtClean="0"/>
              <a:t>/s’</a:t>
            </a:r>
            <a:endParaRPr lang="en-US" sz="2400" dirty="0"/>
          </a:p>
          <a:p>
            <a:r>
              <a:rPr lang="en-US" sz="2400" dirty="0" smtClean="0">
                <a:sym typeface="Wingdings" panose="05000000000000000000" pitchFamily="2" charset="2"/>
              </a:rPr>
              <a:t>m = </a:t>
            </a:r>
            <a:r>
              <a:rPr lang="en-US" sz="2400" dirty="0" err="1" smtClean="0">
                <a:sym typeface="Wingdings" panose="05000000000000000000" pitchFamily="2" charset="2"/>
              </a:rPr>
              <a:t>re.search</a:t>
            </a:r>
            <a:r>
              <a:rPr lang="en-US" sz="2400" dirty="0" smtClean="0">
                <a:sym typeface="Wingdings" panose="05000000000000000000" pitchFamily="2" charset="2"/>
              </a:rPr>
              <a:t>(</a:t>
            </a:r>
            <a:r>
              <a:rPr lang="de-DE" sz="2400" dirty="0"/>
              <a:t>‚\w+\s+\d+\</a:t>
            </a:r>
            <a:r>
              <a:rPr lang="de-DE" sz="2400" dirty="0" smtClean="0"/>
              <a:t>s+\S+‘, </a:t>
            </a:r>
            <a:r>
              <a:rPr lang="en-US" sz="2400" dirty="0" smtClean="0">
                <a:sym typeface="Wingdings" panose="05000000000000000000" pitchFamily="2" charset="2"/>
              </a:rPr>
              <a:t>string)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m[0]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/>
              <a:t>‘</a:t>
            </a:r>
            <a:r>
              <a:rPr lang="en-US" sz="2400" dirty="0" err="1" smtClean="0"/>
              <a:t>Prüfgeschwindigkeit</a:t>
            </a:r>
            <a:r>
              <a:rPr lang="en-US" sz="2400" dirty="0" smtClean="0"/>
              <a:t>\t1\</a:t>
            </a:r>
            <a:r>
              <a:rPr lang="en-US" sz="2400" dirty="0" err="1" smtClean="0"/>
              <a:t>tmm</a:t>
            </a:r>
            <a:r>
              <a:rPr lang="en-US" sz="2400" dirty="0" smtClean="0"/>
              <a:t>’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632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565904" y="193547"/>
            <a:ext cx="72826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Python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regular</a:t>
            </a:r>
            <a:r>
              <a:rPr lang="de-DE" sz="3200" dirty="0">
                <a:solidFill>
                  <a:srgbClr val="20435C"/>
                </a:solidFill>
                <a:latin typeface="Trebuchet MS" panose="020B0603020202020204" pitchFamily="34" charset="0"/>
              </a:rPr>
              <a:t> </a:t>
            </a:r>
            <a:r>
              <a:rPr lang="de-DE" sz="3200" dirty="0" err="1">
                <a:solidFill>
                  <a:srgbClr val="20435C"/>
                </a:solidFill>
                <a:latin typeface="Trebuchet MS" panose="020B0603020202020204" pitchFamily="34" charset="0"/>
              </a:rPr>
              <a:t>expressions</a:t>
            </a:r>
            <a:endParaRPr lang="de-DE" sz="32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endParaRPr lang="de-DE" sz="2400" dirty="0">
              <a:solidFill>
                <a:srgbClr val="20435C"/>
              </a:solidFill>
              <a:latin typeface="Trebuchet MS" panose="020B0603020202020204" pitchFamily="34" charset="0"/>
            </a:endParaRPr>
          </a:p>
          <a:p>
            <a:r>
              <a:rPr lang="de-DE" sz="2400" dirty="0" err="1" smtClean="0"/>
              <a:t>groups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en-US" sz="2400" dirty="0" smtClean="0"/>
              <a:t>string </a:t>
            </a:r>
            <a:r>
              <a:rPr lang="en-US" sz="2400" dirty="0"/>
              <a:t>= ‘</a:t>
            </a:r>
            <a:r>
              <a:rPr lang="en-US" sz="2400" dirty="0" err="1" smtClean="0"/>
              <a:t>Prüfgeschwindigkeit</a:t>
            </a:r>
            <a:r>
              <a:rPr lang="en-US" sz="2400" dirty="0" smtClean="0"/>
              <a:t>\t1\</a:t>
            </a:r>
            <a:r>
              <a:rPr lang="en-US" sz="2400" dirty="0" err="1" smtClean="0"/>
              <a:t>tmm</a:t>
            </a:r>
            <a:r>
              <a:rPr lang="en-US" sz="2400" dirty="0" smtClean="0"/>
              <a:t>/s’</a:t>
            </a:r>
            <a:endParaRPr lang="en-US" sz="2400" dirty="0"/>
          </a:p>
          <a:p>
            <a:r>
              <a:rPr lang="en-US" sz="2400" dirty="0" smtClean="0">
                <a:sym typeface="Wingdings" panose="05000000000000000000" pitchFamily="2" charset="2"/>
              </a:rPr>
              <a:t>m = </a:t>
            </a:r>
            <a:r>
              <a:rPr lang="en-US" sz="2400" dirty="0" err="1" smtClean="0">
                <a:sym typeface="Wingdings" panose="05000000000000000000" pitchFamily="2" charset="2"/>
              </a:rPr>
              <a:t>re.search</a:t>
            </a:r>
            <a:r>
              <a:rPr lang="en-US" sz="2400" dirty="0" smtClean="0">
                <a:sym typeface="Wingdings" panose="05000000000000000000" pitchFamily="2" charset="2"/>
              </a:rPr>
              <a:t>(</a:t>
            </a:r>
            <a:r>
              <a:rPr lang="de-DE" sz="2400" dirty="0"/>
              <a:t>‚(\w+)\s+(\d+)\</a:t>
            </a:r>
            <a:r>
              <a:rPr lang="de-DE" sz="2400" dirty="0" smtClean="0"/>
              <a:t>s+(\S+)‘, </a:t>
            </a:r>
            <a:r>
              <a:rPr lang="en-US" sz="2400" dirty="0" smtClean="0">
                <a:sym typeface="Wingdings" panose="05000000000000000000" pitchFamily="2" charset="2"/>
              </a:rPr>
              <a:t>string)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l = list(</a:t>
            </a:r>
            <a:r>
              <a:rPr lang="en-US" sz="2400" dirty="0" err="1" smtClean="0">
                <a:sym typeface="Wingdings" panose="05000000000000000000" pitchFamily="2" charset="2"/>
              </a:rPr>
              <a:t>m.groups</a:t>
            </a:r>
            <a:r>
              <a:rPr lang="en-US" sz="2400" dirty="0" smtClean="0">
                <a:sym typeface="Wingdings" panose="05000000000000000000" pitchFamily="2" charset="2"/>
              </a:rPr>
              <a:t>())</a:t>
            </a:r>
          </a:p>
          <a:p>
            <a:r>
              <a:rPr lang="en-US" sz="2400" dirty="0">
                <a:sym typeface="Wingdings" panose="05000000000000000000" pitchFamily="2" charset="2"/>
              </a:rPr>
              <a:t>l</a:t>
            </a:r>
            <a:r>
              <a:rPr lang="en-US" sz="2400" dirty="0" smtClean="0">
                <a:sym typeface="Wingdings" panose="05000000000000000000" pitchFamily="2" charset="2"/>
              </a:rPr>
              <a:t>  [ ‘</a:t>
            </a:r>
            <a:r>
              <a:rPr lang="en-US" sz="2400" dirty="0" err="1" smtClean="0"/>
              <a:t>Prüfgeschwindigkeit</a:t>
            </a:r>
            <a:r>
              <a:rPr lang="en-US" sz="2400" dirty="0" smtClean="0"/>
              <a:t>’, ‘1’, ‘mm/s’]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property, value, unit = </a:t>
            </a:r>
            <a:r>
              <a:rPr lang="en-US" sz="2400" dirty="0">
                <a:sym typeface="Wingdings" panose="05000000000000000000" pitchFamily="2" charset="2"/>
              </a:rPr>
              <a:t>list(</a:t>
            </a:r>
            <a:r>
              <a:rPr lang="en-US" sz="2400" dirty="0" err="1">
                <a:sym typeface="Wingdings" panose="05000000000000000000" pitchFamily="2" charset="2"/>
              </a:rPr>
              <a:t>m.groups</a:t>
            </a:r>
            <a:r>
              <a:rPr lang="en-US" sz="2400" dirty="0" smtClean="0">
                <a:sym typeface="Wingdings" panose="05000000000000000000" pitchFamily="2" charset="2"/>
              </a:rPr>
              <a:t>())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property  </a:t>
            </a:r>
            <a:r>
              <a:rPr lang="en-US" sz="2400" dirty="0">
                <a:sym typeface="Wingdings" panose="05000000000000000000" pitchFamily="2" charset="2"/>
              </a:rPr>
              <a:t>‘</a:t>
            </a:r>
            <a:r>
              <a:rPr lang="en-US" sz="2400" dirty="0" err="1"/>
              <a:t>Prüfgeschwindigkeit</a:t>
            </a:r>
            <a:r>
              <a:rPr lang="en-US" sz="2400" dirty="0" smtClean="0"/>
              <a:t>’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value  ‘1’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unit  ‘mm/s’</a:t>
            </a:r>
          </a:p>
        </p:txBody>
      </p:sp>
    </p:spTree>
    <p:extLst>
      <p:ext uri="{BB962C8B-B14F-4D97-AF65-F5344CB8AC3E}">
        <p14:creationId xmlns:p14="http://schemas.microsoft.com/office/powerpoint/2010/main" val="175407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354</Words>
  <Application>Microsoft Office PowerPoint</Application>
  <PresentationFormat>Bildschirmpräsentation 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Gebhard, Andreas</dc:creator>
  <cp:lastModifiedBy>Jim, Bai Cheng</cp:lastModifiedBy>
  <cp:revision>10</cp:revision>
  <dcterms:created xsi:type="dcterms:W3CDTF">2018-11-23T08:40:53Z</dcterms:created>
  <dcterms:modified xsi:type="dcterms:W3CDTF">2018-11-26T14:52:21Z</dcterms:modified>
</cp:coreProperties>
</file>