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docProps/core.xml" ContentType="application/vnd.openxmlformats-package.core-properties+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heme/theme1.xml" ContentType="application/vnd.openxmlformats-officedocument.theme+xml"/>
  <Override PartName="/ppt/theme/theme2.xml" ContentType="application/vnd.openxmlformats-officedocument.theme+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2" roundtripDataSignature="AMtx7miYhbOeWhZP9BOjJLIfncihQ1VW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10" Type="http://schemas.openxmlformats.org/officeDocument/2006/relationships/slide" Target="slides/slide6.xml"/><Relationship Id="rId11" Type="http://schemas.openxmlformats.org/officeDocument/2006/relationships/slide" Target="slides/slide7.xml"/><Relationship Id="rId12" Type="http://customschemas.google.com/relationships/presentationmetadata" Target="metadata"/><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0123888024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g20123888024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6"/>
          <p:cNvSpPr/>
          <p:nvPr>
            <p:ph idx="2" type="pic"/>
          </p:nvPr>
        </p:nvSpPr>
        <p:spPr>
          <a:xfrm>
            <a:off x="5183188" y="987425"/>
            <a:ext cx="6172200" cy="4873625"/>
          </a:xfrm>
          <a:prstGeom prst="rect">
            <a:avLst/>
          </a:prstGeom>
          <a:noFill/>
          <a:ln>
            <a:noFill/>
          </a:ln>
        </p:spPr>
      </p:sp>
      <p:sp>
        <p:nvSpPr>
          <p:cNvPr id="64" name="Google Shape;64;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Arial"/>
              <a:buNone/>
              <a:defRPr sz="6000">
                <a:latin typeface="Arial"/>
              </a:defRPr>
            </a:pPr>
            <a:r>
              <a:t>Vocab and Verb Quiz in French</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defRPr sz="2400">
                <a:latin typeface="Arial"/>
              </a:defRPr>
            </a:pPr>
            <a:r>
              <a:t>Generated by ezMFL on 16/04/23 at 03:51 PM</a:t>
            </a:r>
            <a:endParaRPr/>
          </a:p>
        </p:txBody>
      </p:sp>
      <p:pic>
        <p:nvPicPr>
          <p:cNvPr descr="Text&#10;&#10;Description automatically generated" id="86" name="Google Shape;86;p1"/>
          <p:cNvPicPr preferRelativeResize="0"/>
          <p:nvPr/>
        </p:nvPicPr>
        <p:blipFill rotWithShape="1">
          <a:blip r:embed="rId3">
            <a:alphaModFix/>
          </a:blip>
          <a:srcRect b="0" l="0" r="0" t="0"/>
          <a:stretch/>
        </p:blipFill>
        <p:spPr>
          <a:xfrm>
            <a:off x="4163921" y="4664574"/>
            <a:ext cx="1578159" cy="1578159"/>
          </a:xfrm>
          <a:prstGeom prst="rect">
            <a:avLst/>
          </a:prstGeom>
          <a:noFill/>
          <a:ln>
            <a:noFill/>
          </a:ln>
        </p:spPr>
      </p:pic>
      <p:pic>
        <p:nvPicPr>
          <p:cNvPr descr="Icon&#10;&#10;Description automatically generated" id="87" name="Google Shape;87;p1"/>
          <p:cNvPicPr preferRelativeResize="0"/>
          <p:nvPr/>
        </p:nvPicPr>
        <p:blipFill rotWithShape="1">
          <a:blip r:embed="rId4">
            <a:alphaModFix/>
          </a:blip>
          <a:srcRect b="0" l="0" r="0" t="0"/>
          <a:stretch/>
        </p:blipFill>
        <p:spPr>
          <a:xfrm>
            <a:off x="6745905" y="4507135"/>
            <a:ext cx="1798572" cy="181116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Instructions</a:t>
            </a:r>
            <a:endParaRPr/>
          </a:p>
        </p:txBody>
      </p:sp>
      <p:sp>
        <p:nvSpPr>
          <p:cNvPr id="93" name="Google Shape;93;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20000"/>
              </a:lnSpc>
              <a:spcBef>
                <a:spcPts val="0"/>
              </a:spcBef>
              <a:spcAft>
                <a:spcPts val="0"/>
              </a:spcAft>
              <a:buClr>
                <a:schemeClr val="dk1"/>
              </a:buClr>
              <a:buSzPct val="100000"/>
              <a:buFont typeface="Arial"/>
              <a:buNone/>
            </a:pPr>
            <a:r>
              <a:rPr lang="en-US" sz="1600">
                <a:latin typeface="Comic Sans MS"/>
                <a:ea typeface="Comic Sans MS"/>
                <a:cs typeface="Comic Sans MS"/>
                <a:sym typeface="Comic Sans MS"/>
              </a:rPr>
              <a:t>Write down the numbers of the questions on your sheet so you can mark them after the quiz is done.</a:t>
            </a:r>
            <a:endParaRPr sz="1600">
              <a:latin typeface="Comic Sans MS"/>
              <a:ea typeface="Comic Sans MS"/>
              <a:cs typeface="Comic Sans MS"/>
              <a:sym typeface="Comic Sans MS"/>
            </a:endParaRPr>
          </a:p>
          <a:p>
            <a:pPr indent="0" lvl="0" marL="0" rtl="0" algn="l">
              <a:lnSpc>
                <a:spcPct val="120000"/>
              </a:lnSpc>
              <a:spcBef>
                <a:spcPts val="0"/>
              </a:spcBef>
              <a:spcAft>
                <a:spcPts val="0"/>
              </a:spcAft>
              <a:buClr>
                <a:schemeClr val="dk1"/>
              </a:buClr>
              <a:buSzPct val="100000"/>
              <a:buFont typeface="Arial"/>
              <a:buNone/>
            </a:pPr>
            <a:r>
              <a:t/>
            </a:r>
            <a:endParaRPr sz="1600">
              <a:latin typeface="Comic Sans MS"/>
              <a:ea typeface="Comic Sans MS"/>
              <a:cs typeface="Comic Sans MS"/>
              <a:sym typeface="Comic Sans MS"/>
            </a:endParaRPr>
          </a:p>
          <a:p>
            <a:pPr indent="0" lvl="0" marL="0" rtl="0" algn="l">
              <a:lnSpc>
                <a:spcPct val="120000"/>
              </a:lnSpc>
              <a:spcBef>
                <a:spcPts val="0"/>
              </a:spcBef>
              <a:spcAft>
                <a:spcPts val="0"/>
              </a:spcAft>
              <a:buClr>
                <a:schemeClr val="dk1"/>
              </a:buClr>
              <a:buSzPct val="100000"/>
              <a:buFont typeface="Arial"/>
              <a:buNone/>
            </a:pPr>
            <a:r>
              <a:rPr lang="en-US" sz="1600">
                <a:latin typeface="Comic Sans MS"/>
                <a:ea typeface="Comic Sans MS"/>
                <a:cs typeface="Comic Sans MS"/>
                <a:sym typeface="Comic Sans MS"/>
              </a:rPr>
              <a:t>For the vocab section, if you are translating from </a:t>
            </a:r>
            <a:r>
              <a:rPr b="1" lang="en-US" sz="1600">
                <a:latin typeface="Comic Sans MS"/>
                <a:ea typeface="Comic Sans MS"/>
                <a:cs typeface="Comic Sans MS"/>
                <a:sym typeface="Comic Sans MS"/>
              </a:rPr>
              <a:t>English to French</a:t>
            </a:r>
            <a:r>
              <a:rPr lang="en-US" sz="1600">
                <a:latin typeface="Comic Sans MS"/>
                <a:ea typeface="Comic Sans MS"/>
                <a:cs typeface="Comic Sans MS"/>
                <a:sym typeface="Comic Sans MS"/>
              </a:rPr>
              <a:t>, remember to include gender markings for nouns that are preceded by "l'", or "les" (e.g. l'ordinateur </a:t>
            </a:r>
            <a:r>
              <a:rPr b="1" lang="en-US" sz="1600">
                <a:latin typeface="Comic Sans MS"/>
                <a:ea typeface="Comic Sans MS"/>
                <a:cs typeface="Comic Sans MS"/>
                <a:sym typeface="Comic Sans MS"/>
              </a:rPr>
              <a:t>(m)</a:t>
            </a:r>
            <a:r>
              <a:rPr lang="en-US" sz="1600">
                <a:latin typeface="Comic Sans MS"/>
                <a:ea typeface="Comic Sans MS"/>
                <a:cs typeface="Comic Sans MS"/>
                <a:sym typeface="Comic Sans MS"/>
              </a:rPr>
              <a:t>). For adjectives include </a:t>
            </a:r>
            <a:r>
              <a:rPr b="1" lang="en-US" sz="1600">
                <a:latin typeface="Comic Sans MS"/>
                <a:ea typeface="Comic Sans MS"/>
                <a:cs typeface="Comic Sans MS"/>
                <a:sym typeface="Comic Sans MS"/>
              </a:rPr>
              <a:t>both masculine and feminine endings</a:t>
            </a:r>
            <a:r>
              <a:rPr lang="en-US" sz="1600">
                <a:latin typeface="Comic Sans MS"/>
                <a:ea typeface="Comic Sans MS"/>
                <a:cs typeface="Comic Sans MS"/>
                <a:sym typeface="Comic Sans MS"/>
              </a:rPr>
              <a:t> where necessary (e.g. sérieux(-euse), banal(e)).</a:t>
            </a:r>
            <a:r>
              <a:rPr b="1" lang="en-US" sz="1600">
                <a:latin typeface="Comic Sans MS"/>
                <a:ea typeface="Comic Sans MS"/>
                <a:cs typeface="Comic Sans MS"/>
                <a:sym typeface="Comic Sans MS"/>
              </a:rPr>
              <a:t>  </a:t>
            </a:r>
            <a:endParaRPr sz="1600"/>
          </a:p>
          <a:p>
            <a:pPr indent="0" lvl="0" marL="0" rtl="0" algn="l">
              <a:lnSpc>
                <a:spcPct val="120000"/>
              </a:lnSpc>
              <a:spcBef>
                <a:spcPts val="1000"/>
              </a:spcBef>
              <a:spcAft>
                <a:spcPts val="0"/>
              </a:spcAft>
              <a:buClr>
                <a:schemeClr val="dk1"/>
              </a:buClr>
              <a:buSzPct val="100000"/>
              <a:buFont typeface="Arial"/>
              <a:buNone/>
            </a:pPr>
            <a:r>
              <a:t/>
            </a:r>
            <a:endParaRPr b="1" sz="1600">
              <a:latin typeface="Comic Sans MS"/>
              <a:ea typeface="Comic Sans MS"/>
              <a:cs typeface="Comic Sans MS"/>
              <a:sym typeface="Comic Sans MS"/>
            </a:endParaRPr>
          </a:p>
          <a:p>
            <a:pPr indent="0" lvl="0" marL="0" rtl="0" algn="l">
              <a:lnSpc>
                <a:spcPct val="120000"/>
              </a:lnSpc>
              <a:spcBef>
                <a:spcPts val="1000"/>
              </a:spcBef>
              <a:spcAft>
                <a:spcPts val="0"/>
              </a:spcAft>
              <a:buClr>
                <a:schemeClr val="dk1"/>
              </a:buClr>
              <a:buSzPct val="100000"/>
              <a:buFont typeface="Arial"/>
              <a:buNone/>
            </a:pPr>
            <a:r>
              <a:rPr lang="en-US" sz="1600">
                <a:latin typeface="Comic Sans MS"/>
                <a:ea typeface="Comic Sans MS"/>
                <a:cs typeface="Comic Sans MS"/>
                <a:sym typeface="Comic Sans MS"/>
              </a:rPr>
              <a:t>For the verb section, verbs will appear in the following format:</a:t>
            </a:r>
            <a:endParaRPr/>
          </a:p>
          <a:p>
            <a:pPr indent="0" lvl="0" marL="0" rtl="0" algn="l">
              <a:lnSpc>
                <a:spcPct val="120000"/>
              </a:lnSpc>
              <a:spcBef>
                <a:spcPts val="1000"/>
              </a:spcBef>
              <a:spcAft>
                <a:spcPts val="0"/>
              </a:spcAft>
              <a:buClr>
                <a:schemeClr val="dk1"/>
              </a:buClr>
              <a:buSzPct val="100000"/>
              <a:buFont typeface="Arial"/>
              <a:buNone/>
            </a:pPr>
            <a:r>
              <a:rPr lang="en-US" sz="1600">
                <a:latin typeface="Comic Sans MS"/>
                <a:ea typeface="Comic Sans MS"/>
                <a:cs typeface="Comic Sans MS"/>
                <a:sym typeface="Comic Sans MS"/>
              </a:rPr>
              <a:t>(pronoun, verb, tense)</a:t>
            </a:r>
            <a:endParaRPr sz="1600"/>
          </a:p>
          <a:p>
            <a:pPr indent="0" lvl="0" marL="0" rtl="0" algn="l">
              <a:lnSpc>
                <a:spcPct val="120000"/>
              </a:lnSpc>
              <a:spcBef>
                <a:spcPts val="1000"/>
              </a:spcBef>
              <a:spcAft>
                <a:spcPts val="0"/>
              </a:spcAft>
              <a:buClr>
                <a:schemeClr val="dk1"/>
              </a:buClr>
              <a:buSzPct val="100000"/>
              <a:buFont typeface="Arial"/>
              <a:buNone/>
            </a:pPr>
            <a:r>
              <a:rPr lang="en-US" sz="1600">
                <a:latin typeface="Comic Sans MS"/>
                <a:ea typeface="Comic Sans MS"/>
                <a:cs typeface="Comic Sans MS"/>
                <a:sym typeface="Comic Sans MS"/>
              </a:rPr>
              <a:t>Conjugate the verb appropriately and</a:t>
            </a:r>
            <a:r>
              <a:rPr lang="en-US" sz="1600">
                <a:latin typeface="Comic Sans MS"/>
                <a:ea typeface="Comic Sans MS"/>
                <a:cs typeface="Comic Sans MS"/>
                <a:sym typeface="Comic Sans MS"/>
              </a:rPr>
              <a:t> remember to include the subject pronoun when writing your answers. You don’t have to translate the verbs, you just need to conjugate the infinitive for the given subject pronoun in the given tense.</a:t>
            </a:r>
            <a:endParaRPr sz="1600"/>
          </a:p>
          <a:p>
            <a:pPr indent="0" lvl="0" marL="0" rtl="0" algn="l">
              <a:lnSpc>
                <a:spcPct val="120000"/>
              </a:lnSpc>
              <a:spcBef>
                <a:spcPts val="1000"/>
              </a:spcBef>
              <a:spcAft>
                <a:spcPts val="0"/>
              </a:spcAft>
              <a:buClr>
                <a:schemeClr val="dk1"/>
              </a:buClr>
              <a:buSzPct val="100000"/>
              <a:buFont typeface="Arial"/>
              <a:buNone/>
            </a:pPr>
            <a:r>
              <a:rPr lang="en-US" sz="1600">
                <a:latin typeface="Comic Sans MS"/>
                <a:ea typeface="Comic Sans MS"/>
                <a:cs typeface="Comic Sans MS"/>
                <a:sym typeface="Comic Sans MS"/>
              </a:rPr>
              <a:t>e.g. ( je, manger, present) --&gt; </a:t>
            </a:r>
            <a:r>
              <a:rPr lang="en-US" sz="1600">
                <a:latin typeface="Comic Sans MS"/>
                <a:ea typeface="Comic Sans MS"/>
                <a:cs typeface="Comic Sans MS"/>
                <a:sym typeface="Comic Sans MS"/>
              </a:rPr>
              <a:t>je</a:t>
            </a:r>
            <a:r>
              <a:rPr lang="en-US" sz="1600">
                <a:latin typeface="Comic Sans MS"/>
                <a:ea typeface="Comic Sans MS"/>
                <a:cs typeface="Comic Sans MS"/>
                <a:sym typeface="Comic Sans MS"/>
              </a:rPr>
              <a:t> mange</a:t>
            </a:r>
            <a:endParaRPr/>
          </a:p>
          <a:p>
            <a:pPr indent="0" lvl="0" marL="0" rtl="0" algn="l">
              <a:lnSpc>
                <a:spcPct val="120000"/>
              </a:lnSpc>
              <a:spcBef>
                <a:spcPts val="1000"/>
              </a:spcBef>
              <a:spcAft>
                <a:spcPts val="0"/>
              </a:spcAft>
              <a:buClr>
                <a:schemeClr val="dk1"/>
              </a:buClr>
              <a:buSzPct val="100000"/>
              <a:buFont typeface="Arial"/>
              <a:buNone/>
            </a:pPr>
            <a:r>
              <a:t/>
            </a:r>
            <a:endParaRPr sz="1600">
              <a:latin typeface="Comic Sans MS"/>
              <a:ea typeface="Comic Sans MS"/>
              <a:cs typeface="Comic Sans MS"/>
              <a:sym typeface="Comic Sans MS"/>
            </a:endParaRPr>
          </a:p>
          <a:p>
            <a:pPr indent="0" lvl="0" marL="0" rtl="0" algn="l">
              <a:lnSpc>
                <a:spcPct val="120000"/>
              </a:lnSpc>
              <a:spcBef>
                <a:spcPts val="1000"/>
              </a:spcBef>
              <a:spcAft>
                <a:spcPts val="0"/>
              </a:spcAft>
              <a:buClr>
                <a:schemeClr val="dk1"/>
              </a:buClr>
              <a:buSzPct val="100000"/>
              <a:buNone/>
            </a:pPr>
            <a:r>
              <a:rPr b="1" lang="en-US" sz="1600">
                <a:latin typeface="Comic Sans MS"/>
                <a:ea typeface="Comic Sans MS"/>
                <a:cs typeface="Comic Sans MS"/>
                <a:sym typeface="Comic Sans MS"/>
              </a:rPr>
              <a:t>YOU MUST INCLUDE ANY ACCENTS ON LETTERS THAT ARE REQUIRED</a:t>
            </a:r>
            <a:endParaRPr b="1" sz="1600">
              <a:latin typeface="Comic Sans MS"/>
              <a:ea typeface="Comic Sans MS"/>
              <a:cs typeface="Comic Sans MS"/>
              <a:sym typeface="Comic Sans MS"/>
            </a:endParaRPr>
          </a:p>
          <a:p>
            <a:pPr indent="0" lvl="0" marL="0" rtl="0" algn="l">
              <a:lnSpc>
                <a:spcPct val="120000"/>
              </a:lnSpc>
              <a:spcBef>
                <a:spcPts val="1000"/>
              </a:spcBef>
              <a:spcAft>
                <a:spcPts val="0"/>
              </a:spcAft>
              <a:buClr>
                <a:schemeClr val="dk1"/>
              </a:buClr>
              <a:buSzPct val="100000"/>
              <a:buNone/>
            </a:pPr>
            <a:r>
              <a:rPr b="1" lang="en-US" sz="1600">
                <a:latin typeface="Comic Sans MS"/>
                <a:ea typeface="Comic Sans MS"/>
                <a:cs typeface="Comic Sans MS"/>
                <a:sym typeface="Comic Sans MS"/>
              </a:rPr>
              <a:t>e.g. é, à, ü, e.t.c.</a:t>
            </a:r>
            <a:endParaRPr b="1" sz="1600">
              <a:latin typeface="Comic Sans MS"/>
              <a:ea typeface="Comic Sans MS"/>
              <a:cs typeface="Comic Sans MS"/>
              <a:sym typeface="Comic Sans MS"/>
            </a:endParaRPr>
          </a:p>
        </p:txBody>
      </p:sp>
      <p:pic>
        <p:nvPicPr>
          <p:cNvPr descr="Icon&#10;&#10;Description automatically generated" id="94" name="Google Shape;94;p2"/>
          <p:cNvPicPr preferRelativeResize="0"/>
          <p:nvPr/>
        </p:nvPicPr>
        <p:blipFill rotWithShape="1">
          <a:blip r:embed="rId3">
            <a:alphaModFix/>
          </a:blip>
          <a:srcRect b="0" l="0" r="0" t="0"/>
          <a:stretch/>
        </p:blipFill>
        <p:spPr>
          <a:xfrm>
            <a:off x="10395484" y="15346"/>
            <a:ext cx="1798572" cy="181116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20123888024_0_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Details on this Quiz</a:t>
            </a:r>
            <a:endParaRPr/>
          </a:p>
        </p:txBody>
      </p:sp>
      <p:sp>
        <p:nvSpPr>
          <p:cNvPr id="100" name="Google Shape;100;g20123888024_0_5"/>
          <p:cNvSpPr txBox="1"/>
          <p:nvPr>
            <p:ph idx="1" type="body"/>
          </p:nvPr>
        </p:nvSpPr>
        <p:spPr>
          <a:xfrm>
            <a:off x="838200" y="1825625"/>
            <a:ext cx="8243700" cy="48687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1800"/>
              <a:buNone/>
              <a:defRPr sz="1600">
                <a:latin typeface="Comic Sans MS"/>
              </a:defRPr>
            </a:pPr>
            <a:r>
              <a:t>Vocab (20 items, French to English):</a:t>
            </a:r>
            <a:br/>
            <a:r>
              <a:t>• la cyber société difficult vocab</a:t>
            </a:r>
            <a:br/>
            <a:br/>
            <a:r>
              <a:t>Verb Groups (10 items):</a:t>
            </a:r>
            <a:br/>
            <a:r>
              <a:t>• Regular ER</a:t>
            </a:r>
            <a:br/>
            <a:r>
              <a:t>• Regular IR</a:t>
            </a:r>
            <a:br/>
            <a:r>
              <a:t>• Regular RE</a:t>
            </a:r>
            <a:br/>
            <a:r>
              <a:t>• Stem Changing Verbs</a:t>
            </a:r>
            <a:br/>
            <a:r>
              <a:t>• Reflexive Verbs</a:t>
            </a:r>
            <a:br/>
            <a:r>
              <a:t>• Key Irregular Verbs</a:t>
            </a:r>
            <a:br/>
            <a:r>
              <a:t>• DR MRS VANDERTRAMP</a:t>
            </a:r>
            <a:br/>
            <a:r>
              <a:t>• Venir Group</a:t>
            </a:r>
            <a:br/>
            <a:r>
              <a:t>• Ouvrir Group</a:t>
            </a:r>
            <a:br/>
            <a:r>
              <a:t>• Vivre/Écrire</a:t>
            </a:r>
            <a:br/>
            <a:r>
              <a:t>• Battre Group</a:t>
            </a:r>
            <a:br/>
            <a:r>
              <a:t>• Connaître Group</a:t>
            </a:r>
            <a:br/>
            <a:r>
              <a:t>• Craindre Group</a:t>
            </a:r>
            <a:br/>
            <a:r>
              <a:t>• Mettre Group</a:t>
            </a:r>
            <a:br/>
            <a:r>
              <a:t>• Rompre Group</a:t>
            </a:r>
            <a:br/>
            <a:r>
              <a:t>• Prendre Group</a:t>
            </a:r>
            <a:br/>
            <a:r>
              <a:t>• Dormir/Sortir Group</a:t>
            </a:r>
            <a:br/>
            <a:r>
              <a:t>• Conduire Group</a:t>
            </a:r>
            <a:br/>
            <a:br/>
            <a:r>
              <a:t>Verb Tenses:</a:t>
            </a:r>
            <a:br/>
            <a:r>
              <a:t>• Present</a:t>
            </a:r>
            <a:br/>
            <a:r>
              <a:t>• Perfect</a:t>
            </a:r>
            <a:br/>
            <a:r>
              <a:t>• Imperfect</a:t>
            </a:r>
            <a:br/>
            <a:r>
              <a:t>• Pluperfect</a:t>
            </a:r>
            <a:br/>
            <a:r>
              <a:t>• Simple Future</a:t>
            </a:r>
            <a:br/>
            <a:r>
              <a:t>• Near Future</a:t>
            </a:r>
            <a:br/>
            <a:r>
              <a:t>• Present Conditional</a:t>
            </a:r>
            <a:br/>
            <a:r>
              <a:t>• Present Subjunctive</a:t>
            </a:r>
            <a:br/>
            <a:r>
              <a:t>• Perfect Future</a:t>
            </a:r>
            <a:br/>
            <a:r>
              <a:t>• Perfect Conditional</a:t>
            </a:r>
            <a:br/>
            <a:r>
              <a:t>• Perfect Subjunctive</a:t>
            </a:r>
            <a:endParaRPr sz="1600">
              <a:latin typeface="Comic Sans MS"/>
              <a:ea typeface="Comic Sans MS"/>
              <a:cs typeface="Comic Sans MS"/>
              <a:sym typeface="Comic Sans MS"/>
            </a:endParaRPr>
          </a:p>
        </p:txBody>
      </p:sp>
      <p:pic>
        <p:nvPicPr>
          <p:cNvPr descr="Icon&#10;&#10;Description automatically generated" id="101" name="Google Shape;101;g20123888024_0_5"/>
          <p:cNvPicPr preferRelativeResize="0"/>
          <p:nvPr/>
        </p:nvPicPr>
        <p:blipFill rotWithShape="1">
          <a:blip r:embed="rId3">
            <a:alphaModFix/>
          </a:blip>
          <a:srcRect b="0" l="0" r="0" t="0"/>
          <a:stretch/>
        </p:blipFill>
        <p:spPr>
          <a:xfrm>
            <a:off x="10395484" y="15346"/>
            <a:ext cx="1798574" cy="1811165"/>
          </a:xfrm>
          <a:prstGeom prst="rect">
            <a:avLst/>
          </a:prstGeom>
          <a:noFill/>
          <a:ln>
            <a:noFill/>
          </a:ln>
        </p:spPr>
      </p:pic>
      <p:pic>
        <p:nvPicPr>
          <p:cNvPr id="102" name="Google Shape;102;g20123888024_0_5"/>
          <p:cNvPicPr preferRelativeResize="0"/>
          <p:nvPr/>
        </p:nvPicPr>
        <p:blipFill rotWithShape="1">
          <a:blip r:embed="rId4">
            <a:alphaModFix/>
          </a:blip>
          <a:srcRect b="14678" l="14965" r="0" t="21753"/>
          <a:stretch/>
        </p:blipFill>
        <p:spPr>
          <a:xfrm>
            <a:off x="9177875" y="5004800"/>
            <a:ext cx="3014125" cy="1853200"/>
          </a:xfrm>
          <a:prstGeom prst="rect">
            <a:avLst/>
          </a:prstGeom>
          <a:noFill/>
          <a:ln>
            <a:noFill/>
          </a:ln>
        </p:spPr>
      </p:pic>
      <p:sp>
        <p:nvSpPr>
          <p:cNvPr id="103" name="Google Shape;103;g20123888024_0_5"/>
          <p:cNvSpPr txBox="1"/>
          <p:nvPr/>
        </p:nvSpPr>
        <p:spPr>
          <a:xfrm>
            <a:off x="9206088" y="4645375"/>
            <a:ext cx="2957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omic Sans MS"/>
                <a:ea typeface="Comic Sans MS"/>
                <a:cs typeface="Comic Sans MS"/>
                <a:sym typeface="Comic Sans MS"/>
              </a:rPr>
              <a:t>Monsieur Bernard voudrait vous dire:</a:t>
            </a:r>
            <a:endParaRPr>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Vocab Test</a:t>
            </a:r>
            <a:endParaRPr>
              <a:latin typeface="Calibri"/>
              <a:ea typeface="Calibri"/>
              <a:cs typeface="Calibri"/>
              <a:sym typeface="Calibri"/>
            </a:endParaRPr>
          </a:p>
        </p:txBody>
      </p:sp>
      <p:sp>
        <p:nvSpPr>
          <p:cNvPr id="109" name="Google Shape;109;p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2400"/>
              <a:buNone/>
              <a:defRPr sz="2400">
                <a:latin typeface="Comic Sans MS"/>
              </a:defRPr>
            </a:pPr>
            <a:r>
              <a:t>1. se passer de</a:t>
            </a:r>
            <a:br/>
            <a:r>
              <a:t>2. manipulateur(trice)</a:t>
            </a:r>
            <a:br/>
            <a:r>
              <a:t>3. la politique</a:t>
            </a:r>
            <a:br/>
            <a:r>
              <a:t>4. de répandre</a:t>
            </a:r>
            <a:br/>
            <a:r>
              <a:t>5. les renseignements</a:t>
            </a:r>
            <a:br/>
            <a:r>
              <a:t>6. sans fil</a:t>
            </a:r>
            <a:br/>
            <a:r>
              <a:t>7. la mise à jour</a:t>
            </a:r>
            <a:br/>
            <a:r>
              <a:t>8. le fichier</a:t>
            </a:r>
            <a:br/>
            <a:r>
              <a:t>9. la toile</a:t>
            </a:r>
            <a:br/>
            <a:r>
              <a:t>10. interdire</a:t>
            </a:r>
            <a:br/>
            <a:endParaRPr sz="2400">
              <a:latin typeface="Comic Sans MS"/>
              <a:ea typeface="Comic Sans MS"/>
              <a:cs typeface="Comic Sans MS"/>
              <a:sym typeface="Comic Sans MS"/>
            </a:endParaRPr>
          </a:p>
        </p:txBody>
      </p:sp>
      <p:sp>
        <p:nvSpPr>
          <p:cNvPr id="110" name="Google Shape;110;p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400"/>
              <a:buNone/>
              <a:defRPr sz="2400">
                <a:latin typeface="Comic Sans MS"/>
              </a:defRPr>
            </a:pPr>
            <a:r>
              <a:t>11. l'alerte (f)</a:t>
            </a:r>
            <a:br/>
            <a:r>
              <a:t>12. parvenir</a:t>
            </a:r>
            <a:br/>
            <a:r>
              <a:t>13. joindre</a:t>
            </a:r>
            <a:br/>
            <a:r>
              <a:t>14. la virtualité</a:t>
            </a:r>
            <a:br/>
            <a:r>
              <a:t>15. énever</a:t>
            </a:r>
            <a:br/>
            <a:r>
              <a:t>16. nuisible</a:t>
            </a:r>
            <a:br/>
            <a:r>
              <a:t>17. l'identifiant unique (m) </a:t>
            </a:r>
            <a:br/>
            <a:r>
              <a:t>18. se servir de</a:t>
            </a:r>
            <a:br/>
            <a:r>
              <a:t>19. consacrer</a:t>
            </a:r>
            <a:br/>
            <a:r>
              <a:t>20. se connecter</a:t>
            </a:r>
            <a:endParaRPr sz="2400"/>
          </a:p>
        </p:txBody>
      </p:sp>
      <p:pic>
        <p:nvPicPr>
          <p:cNvPr descr="Icon&#10;&#10;Description automatically generated" id="111" name="Google Shape;111;p3"/>
          <p:cNvPicPr preferRelativeResize="0"/>
          <p:nvPr/>
        </p:nvPicPr>
        <p:blipFill rotWithShape="1">
          <a:blip r:embed="rId3">
            <a:alphaModFix/>
          </a:blip>
          <a:srcRect b="0" l="0" r="0" t="0"/>
          <a:stretch/>
        </p:blipFill>
        <p:spPr>
          <a:xfrm>
            <a:off x="10395484" y="15346"/>
            <a:ext cx="1798572" cy="1811167"/>
          </a:xfrm>
          <a:prstGeom prst="rect">
            <a:avLst/>
          </a:prstGeom>
          <a:noFill/>
          <a:ln>
            <a:noFill/>
          </a:ln>
        </p:spPr>
      </p:pic>
      <p:pic>
        <p:nvPicPr>
          <p:cNvPr id="112" name="Google Shape;112;p3"/>
          <p:cNvPicPr preferRelativeResize="0"/>
          <p:nvPr/>
        </p:nvPicPr>
        <p:blipFill rotWithShape="1">
          <a:blip r:embed="rId4">
            <a:alphaModFix/>
          </a:blip>
          <a:srcRect b="2093" l="0" r="0" t="10669"/>
          <a:stretch/>
        </p:blipFill>
        <p:spPr>
          <a:xfrm>
            <a:off x="7442714" y="15350"/>
            <a:ext cx="2952761" cy="1811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Vocab Answers</a:t>
            </a:r>
            <a:endParaRPr>
              <a:latin typeface="Calibri"/>
              <a:ea typeface="Calibri"/>
              <a:cs typeface="Calibri"/>
              <a:sym typeface="Calibri"/>
            </a:endParaRPr>
          </a:p>
        </p:txBody>
      </p:sp>
      <p:sp>
        <p:nvSpPr>
          <p:cNvPr id="118" name="Google Shape;118;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rgbClr val="C00000"/>
              </a:buClr>
              <a:buSzPts val="2400"/>
              <a:buNone/>
              <a:defRPr sz="2400">
                <a:solidFill>
                  <a:srgbClr val="BE0000"/>
                </a:solidFill>
                <a:latin typeface="Comic Sans MS"/>
              </a:defRPr>
            </a:pPr>
            <a:r>
              <a:t>1. to go without</a:t>
            </a:r>
            <a:br/>
            <a:r>
              <a:t>2. manipulative</a:t>
            </a:r>
            <a:br/>
            <a:r>
              <a:t>3. policy</a:t>
            </a:r>
            <a:br/>
            <a:r>
              <a:t>4. to spread</a:t>
            </a:r>
            <a:br/>
            <a:r>
              <a:t>5. information</a:t>
            </a:r>
            <a:br/>
            <a:r>
              <a:t>6. wireless</a:t>
            </a:r>
            <a:br/>
            <a:r>
              <a:t>7. update</a:t>
            </a:r>
            <a:br/>
            <a:r>
              <a:t>8. file</a:t>
            </a:r>
            <a:br/>
            <a:r>
              <a:t>9. web</a:t>
            </a:r>
            <a:br/>
            <a:r>
              <a:t>10. to forbid</a:t>
            </a:r>
            <a:br/>
            <a:endParaRPr/>
          </a:p>
        </p:txBody>
      </p:sp>
      <p:sp>
        <p:nvSpPr>
          <p:cNvPr id="119" name="Google Shape;119;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400"/>
              <a:buNone/>
              <a:defRPr sz="2400">
                <a:solidFill>
                  <a:srgbClr val="BE0000"/>
                </a:solidFill>
                <a:latin typeface="Comic Sans MS"/>
              </a:defRPr>
            </a:pPr>
            <a:r>
              <a:t>11. scare</a:t>
            </a:r>
            <a:br/>
            <a:r>
              <a:t>12. to succeed/aim</a:t>
            </a:r>
            <a:br/>
            <a:r>
              <a:t>13. to reach/speak out with</a:t>
            </a:r>
            <a:br/>
            <a:r>
              <a:t>14. virtual world</a:t>
            </a:r>
            <a:br/>
            <a:r>
              <a:t>15.  to annoy</a:t>
            </a:r>
            <a:br/>
            <a:r>
              <a:t>16. harmful</a:t>
            </a:r>
            <a:br/>
            <a:r>
              <a:t>17. unique identifier</a:t>
            </a:r>
            <a:br/>
            <a:r>
              <a:t>18. to use</a:t>
            </a:r>
            <a:br/>
            <a:r>
              <a:t>19. to dedicate</a:t>
            </a:r>
            <a:br/>
            <a:r>
              <a:t>20. to log on</a:t>
            </a:r>
            <a:endParaRPr sz="2400">
              <a:solidFill>
                <a:srgbClr val="C00000"/>
              </a:solidFill>
            </a:endParaRPr>
          </a:p>
        </p:txBody>
      </p:sp>
      <p:pic>
        <p:nvPicPr>
          <p:cNvPr descr="Icon&#10;&#10;Description automatically generated" id="120" name="Google Shape;120;p5"/>
          <p:cNvPicPr preferRelativeResize="0"/>
          <p:nvPr/>
        </p:nvPicPr>
        <p:blipFill rotWithShape="1">
          <a:blip r:embed="rId3">
            <a:alphaModFix/>
          </a:blip>
          <a:srcRect b="0" l="0" r="0" t="0"/>
          <a:stretch/>
        </p:blipFill>
        <p:spPr>
          <a:xfrm>
            <a:off x="10395484" y="15346"/>
            <a:ext cx="1798572" cy="181116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Verb Test</a:t>
            </a:r>
            <a:endParaRPr>
              <a:latin typeface="Calibri"/>
              <a:ea typeface="Calibri"/>
              <a:cs typeface="Calibri"/>
              <a:sym typeface="Calibri"/>
            </a:endParaRPr>
          </a:p>
        </p:txBody>
      </p:sp>
      <p:sp>
        <p:nvSpPr>
          <p:cNvPr id="126" name="Google Shape;126;p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400"/>
              <a:buNone/>
              <a:defRPr sz="2400">
                <a:latin typeface="Comic Sans MS"/>
              </a:defRPr>
            </a:pPr>
            <a:r>
              <a:t>1. je, décrire, imperfect</a:t>
            </a:r>
            <a:br/>
            <a:r>
              <a:t>2. nous, mourir, perfect</a:t>
            </a:r>
            <a:br/>
            <a:r>
              <a:t>3. nous, tomber, conditional</a:t>
            </a:r>
            <a:br/>
            <a:r>
              <a:t>4. il, survivre, imperfect</a:t>
            </a:r>
            <a:br/>
            <a:r>
              <a:t>5. vous, mourir, present</a:t>
            </a:r>
            <a:br/>
            <a:r>
              <a:t>6. elle, apprendre, simple future</a:t>
            </a:r>
            <a:br/>
            <a:r>
              <a:t>7. elle, rentrer, simple future</a:t>
            </a:r>
            <a:br/>
            <a:r>
              <a:t>8. elles, construire, conditional</a:t>
            </a:r>
            <a:br/>
            <a:r>
              <a:t>9. nous, offrir, simple future</a:t>
            </a:r>
            <a:br/>
            <a:r>
              <a:t>10. nous, traduire, perfect</a:t>
            </a:r>
            <a:endParaRPr/>
          </a:p>
        </p:txBody>
      </p:sp>
      <p:sp>
        <p:nvSpPr>
          <p:cNvPr id="127" name="Google Shape;127;p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None/>
            </a:pPr>
            <a:r>
              <a:t/>
            </a:r>
            <a:endParaRPr/>
          </a:p>
        </p:txBody>
      </p:sp>
      <p:pic>
        <p:nvPicPr>
          <p:cNvPr descr="Icon&#10;&#10;Description automatically generated" id="128" name="Google Shape;128;p4"/>
          <p:cNvPicPr preferRelativeResize="0"/>
          <p:nvPr/>
        </p:nvPicPr>
        <p:blipFill rotWithShape="1">
          <a:blip r:embed="rId3">
            <a:alphaModFix/>
          </a:blip>
          <a:srcRect b="0" l="0" r="0" t="0"/>
          <a:stretch/>
        </p:blipFill>
        <p:spPr>
          <a:xfrm>
            <a:off x="10395484" y="15346"/>
            <a:ext cx="1798572" cy="1811167"/>
          </a:xfrm>
          <a:prstGeom prst="rect">
            <a:avLst/>
          </a:prstGeom>
          <a:noFill/>
          <a:ln>
            <a:noFill/>
          </a:ln>
        </p:spPr>
      </p:pic>
      <p:pic>
        <p:nvPicPr>
          <p:cNvPr id="129" name="Google Shape;129;p4"/>
          <p:cNvPicPr preferRelativeResize="0"/>
          <p:nvPr/>
        </p:nvPicPr>
        <p:blipFill>
          <a:blip r:embed="rId4">
            <a:alphaModFix/>
          </a:blip>
          <a:stretch>
            <a:fillRect/>
          </a:stretch>
        </p:blipFill>
        <p:spPr>
          <a:xfrm>
            <a:off x="7455368" y="0"/>
            <a:ext cx="2940108" cy="1811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US">
                <a:latin typeface="Arial"/>
                <a:ea typeface="Arial"/>
                <a:cs typeface="Arial"/>
                <a:sym typeface="Arial"/>
              </a:rPr>
              <a:t>Verb Answers</a:t>
            </a:r>
            <a:endParaRPr>
              <a:latin typeface="Calibri"/>
              <a:ea typeface="Calibri"/>
              <a:cs typeface="Calibri"/>
              <a:sym typeface="Calibri"/>
            </a:endParaRPr>
          </a:p>
        </p:txBody>
      </p:sp>
      <p:sp>
        <p:nvSpPr>
          <p:cNvPr id="135" name="Google Shape;1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rgbClr val="C00000"/>
              </a:buClr>
              <a:buSzPts val="2400"/>
              <a:buNone/>
              <a:defRPr sz="2400">
                <a:solidFill>
                  <a:srgbClr val="BE0000"/>
                </a:solidFill>
                <a:latin typeface="Comic Sans MS"/>
              </a:defRPr>
            </a:pPr>
            <a:r>
              <a:t>1. je décrivais</a:t>
            </a:r>
            <a:br/>
            <a:r>
              <a:t>2. nous sommes mort(e)s</a:t>
            </a:r>
            <a:br/>
            <a:r>
              <a:t>3. nous tomberions</a:t>
            </a:r>
            <a:br/>
            <a:r>
              <a:t>4. il survivait</a:t>
            </a:r>
            <a:br/>
            <a:r>
              <a:t>5. vous mourez</a:t>
            </a:r>
            <a:br/>
            <a:r>
              <a:t>6. elle apprendra</a:t>
            </a:r>
            <a:br/>
            <a:r>
              <a:t>7. elle rentrera</a:t>
            </a:r>
            <a:br/>
            <a:r>
              <a:t>8. elles construiraient</a:t>
            </a:r>
            <a:br/>
            <a:r>
              <a:t>9. nous offrirons</a:t>
            </a:r>
            <a:br/>
            <a:r>
              <a:t>10. nous avons traduit</a:t>
            </a:r>
            <a:endParaRPr sz="2400">
              <a:solidFill>
                <a:srgbClr val="C00000"/>
              </a:solidFill>
              <a:latin typeface="Comic Sans MS"/>
              <a:ea typeface="Comic Sans MS"/>
              <a:cs typeface="Comic Sans MS"/>
              <a:sym typeface="Comic Sans MS"/>
            </a:endParaRPr>
          </a:p>
        </p:txBody>
      </p:sp>
      <p:sp>
        <p:nvSpPr>
          <p:cNvPr id="136" name="Google Shape;1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None/>
            </a:pPr>
            <a:r>
              <a:t/>
            </a:r>
            <a:endParaRPr>
              <a:solidFill>
                <a:srgbClr val="C00000"/>
              </a:solidFill>
            </a:endParaRPr>
          </a:p>
        </p:txBody>
      </p:sp>
      <p:pic>
        <p:nvPicPr>
          <p:cNvPr descr="Icon&#10;&#10;Description automatically generated" id="137" name="Google Shape;137;p6"/>
          <p:cNvPicPr preferRelativeResize="0"/>
          <p:nvPr/>
        </p:nvPicPr>
        <p:blipFill rotWithShape="1">
          <a:blip r:embed="rId3">
            <a:alphaModFix/>
          </a:blip>
          <a:srcRect b="0" l="0" r="0" t="0"/>
          <a:stretch/>
        </p:blipFill>
        <p:spPr>
          <a:xfrm>
            <a:off x="10395484" y="15346"/>
            <a:ext cx="1798572" cy="181116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2022-12-11T15:52:31Z</dcterms:created>
</cp:coreProperties>
</file>