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062" y="-1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1F96FCD-5919-4E69-88B9-D8977B432CC4}" type="datetimeFigureOut">
              <a:rPr lang="en-GB" smtClean="0"/>
              <a:t>25/10/2012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0FD629-AF85-4356-9129-AD712FCA5A01}" type="slidenum">
              <a:rPr lang="en-GB" smtClean="0"/>
              <a:t>‹#›</a:t>
            </a:fld>
            <a:endParaRPr lang="en-GB"/>
          </a:p>
        </p:txBody>
      </p:sp>
    </p:spTree>
    <p:extLst>
      <p:ext uri="{BB962C8B-B14F-4D97-AF65-F5344CB8AC3E}">
        <p14:creationId xmlns:p14="http://schemas.microsoft.com/office/powerpoint/2010/main" val="2443059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1F96FCD-5919-4E69-88B9-D8977B432CC4}" type="datetimeFigureOut">
              <a:rPr lang="en-GB" smtClean="0"/>
              <a:t>25/10/2012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0FD629-AF85-4356-9129-AD712FCA5A01}" type="slidenum">
              <a:rPr lang="en-GB" smtClean="0"/>
              <a:t>‹#›</a:t>
            </a:fld>
            <a:endParaRPr lang="en-GB"/>
          </a:p>
        </p:txBody>
      </p:sp>
    </p:spTree>
    <p:extLst>
      <p:ext uri="{BB962C8B-B14F-4D97-AF65-F5344CB8AC3E}">
        <p14:creationId xmlns:p14="http://schemas.microsoft.com/office/powerpoint/2010/main" val="3714278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1F96FCD-5919-4E69-88B9-D8977B432CC4}" type="datetimeFigureOut">
              <a:rPr lang="en-GB" smtClean="0"/>
              <a:t>25/10/2012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0FD629-AF85-4356-9129-AD712FCA5A01}" type="slidenum">
              <a:rPr lang="en-GB" smtClean="0"/>
              <a:t>‹#›</a:t>
            </a:fld>
            <a:endParaRPr lang="en-GB"/>
          </a:p>
        </p:txBody>
      </p:sp>
    </p:spTree>
    <p:extLst>
      <p:ext uri="{BB962C8B-B14F-4D97-AF65-F5344CB8AC3E}">
        <p14:creationId xmlns:p14="http://schemas.microsoft.com/office/powerpoint/2010/main" val="3521058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1F96FCD-5919-4E69-88B9-D8977B432CC4}" type="datetimeFigureOut">
              <a:rPr lang="en-GB" smtClean="0"/>
              <a:t>25/10/2012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0FD629-AF85-4356-9129-AD712FCA5A01}" type="slidenum">
              <a:rPr lang="en-GB" smtClean="0"/>
              <a:t>‹#›</a:t>
            </a:fld>
            <a:endParaRPr lang="en-GB"/>
          </a:p>
        </p:txBody>
      </p:sp>
    </p:spTree>
    <p:extLst>
      <p:ext uri="{BB962C8B-B14F-4D97-AF65-F5344CB8AC3E}">
        <p14:creationId xmlns:p14="http://schemas.microsoft.com/office/powerpoint/2010/main" val="227348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F96FCD-5919-4E69-88B9-D8977B432CC4}" type="datetimeFigureOut">
              <a:rPr lang="en-GB" smtClean="0"/>
              <a:t>25/10/2012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0FD629-AF85-4356-9129-AD712FCA5A01}" type="slidenum">
              <a:rPr lang="en-GB" smtClean="0"/>
              <a:t>‹#›</a:t>
            </a:fld>
            <a:endParaRPr lang="en-GB"/>
          </a:p>
        </p:txBody>
      </p:sp>
    </p:spTree>
    <p:extLst>
      <p:ext uri="{BB962C8B-B14F-4D97-AF65-F5344CB8AC3E}">
        <p14:creationId xmlns:p14="http://schemas.microsoft.com/office/powerpoint/2010/main" val="4048527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1F96FCD-5919-4E69-88B9-D8977B432CC4}" type="datetimeFigureOut">
              <a:rPr lang="en-GB" smtClean="0"/>
              <a:t>25/10/2012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0FD629-AF85-4356-9129-AD712FCA5A01}" type="slidenum">
              <a:rPr lang="en-GB" smtClean="0"/>
              <a:t>‹#›</a:t>
            </a:fld>
            <a:endParaRPr lang="en-GB"/>
          </a:p>
        </p:txBody>
      </p:sp>
    </p:spTree>
    <p:extLst>
      <p:ext uri="{BB962C8B-B14F-4D97-AF65-F5344CB8AC3E}">
        <p14:creationId xmlns:p14="http://schemas.microsoft.com/office/powerpoint/2010/main" val="2177197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1F96FCD-5919-4E69-88B9-D8977B432CC4}" type="datetimeFigureOut">
              <a:rPr lang="en-GB" smtClean="0"/>
              <a:t>25/10/2012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0FD629-AF85-4356-9129-AD712FCA5A01}" type="slidenum">
              <a:rPr lang="en-GB" smtClean="0"/>
              <a:t>‹#›</a:t>
            </a:fld>
            <a:endParaRPr lang="en-GB"/>
          </a:p>
        </p:txBody>
      </p:sp>
    </p:spTree>
    <p:extLst>
      <p:ext uri="{BB962C8B-B14F-4D97-AF65-F5344CB8AC3E}">
        <p14:creationId xmlns:p14="http://schemas.microsoft.com/office/powerpoint/2010/main" val="1127109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1F96FCD-5919-4E69-88B9-D8977B432CC4}" type="datetimeFigureOut">
              <a:rPr lang="en-GB" smtClean="0"/>
              <a:t>25/10/2012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10FD629-AF85-4356-9129-AD712FCA5A01}" type="slidenum">
              <a:rPr lang="en-GB" smtClean="0"/>
              <a:t>‹#›</a:t>
            </a:fld>
            <a:endParaRPr lang="en-GB"/>
          </a:p>
        </p:txBody>
      </p:sp>
    </p:spTree>
    <p:extLst>
      <p:ext uri="{BB962C8B-B14F-4D97-AF65-F5344CB8AC3E}">
        <p14:creationId xmlns:p14="http://schemas.microsoft.com/office/powerpoint/2010/main" val="191521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F96FCD-5919-4E69-88B9-D8977B432CC4}" type="datetimeFigureOut">
              <a:rPr lang="en-GB" smtClean="0"/>
              <a:t>25/10/2012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10FD629-AF85-4356-9129-AD712FCA5A01}" type="slidenum">
              <a:rPr lang="en-GB" smtClean="0"/>
              <a:t>‹#›</a:t>
            </a:fld>
            <a:endParaRPr lang="en-GB"/>
          </a:p>
        </p:txBody>
      </p:sp>
    </p:spTree>
    <p:extLst>
      <p:ext uri="{BB962C8B-B14F-4D97-AF65-F5344CB8AC3E}">
        <p14:creationId xmlns:p14="http://schemas.microsoft.com/office/powerpoint/2010/main" val="760739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F96FCD-5919-4E69-88B9-D8977B432CC4}" type="datetimeFigureOut">
              <a:rPr lang="en-GB" smtClean="0"/>
              <a:t>25/10/2012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0FD629-AF85-4356-9129-AD712FCA5A01}" type="slidenum">
              <a:rPr lang="en-GB" smtClean="0"/>
              <a:t>‹#›</a:t>
            </a:fld>
            <a:endParaRPr lang="en-GB"/>
          </a:p>
        </p:txBody>
      </p:sp>
    </p:spTree>
    <p:extLst>
      <p:ext uri="{BB962C8B-B14F-4D97-AF65-F5344CB8AC3E}">
        <p14:creationId xmlns:p14="http://schemas.microsoft.com/office/powerpoint/2010/main" val="2002972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F96FCD-5919-4E69-88B9-D8977B432CC4}" type="datetimeFigureOut">
              <a:rPr lang="en-GB" smtClean="0"/>
              <a:t>25/10/2012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0FD629-AF85-4356-9129-AD712FCA5A01}" type="slidenum">
              <a:rPr lang="en-GB" smtClean="0"/>
              <a:t>‹#›</a:t>
            </a:fld>
            <a:endParaRPr lang="en-GB"/>
          </a:p>
        </p:txBody>
      </p:sp>
    </p:spTree>
    <p:extLst>
      <p:ext uri="{BB962C8B-B14F-4D97-AF65-F5344CB8AC3E}">
        <p14:creationId xmlns:p14="http://schemas.microsoft.com/office/powerpoint/2010/main" val="413455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F96FCD-5919-4E69-88B9-D8977B432CC4}" type="datetimeFigureOut">
              <a:rPr lang="en-GB" smtClean="0"/>
              <a:t>25/10/2012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0FD629-AF85-4356-9129-AD712FCA5A01}" type="slidenum">
              <a:rPr lang="en-GB" smtClean="0"/>
              <a:t>‹#›</a:t>
            </a:fld>
            <a:endParaRPr lang="en-GB"/>
          </a:p>
        </p:txBody>
      </p:sp>
    </p:spTree>
    <p:extLst>
      <p:ext uri="{BB962C8B-B14F-4D97-AF65-F5344CB8AC3E}">
        <p14:creationId xmlns:p14="http://schemas.microsoft.com/office/powerpoint/2010/main" val="2661220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4862" y="-178485"/>
            <a:ext cx="5760775" cy="792088"/>
          </a:xfrm>
        </p:spPr>
        <p:txBody>
          <a:bodyPr>
            <a:normAutofit/>
          </a:bodyPr>
          <a:lstStyle/>
          <a:p>
            <a:r>
              <a:rPr lang="en-GB" sz="2400" dirty="0" smtClean="0"/>
              <a:t>Go game logic proposal 001 : Classes</a:t>
            </a:r>
            <a:endParaRPr lang="en-GB" sz="2400" dirty="0"/>
          </a:p>
        </p:txBody>
      </p:sp>
      <p:sp>
        <p:nvSpPr>
          <p:cNvPr id="3" name="Subtitle 2"/>
          <p:cNvSpPr>
            <a:spLocks noGrp="1"/>
          </p:cNvSpPr>
          <p:nvPr>
            <p:ph type="subTitle" idx="1"/>
          </p:nvPr>
        </p:nvSpPr>
        <p:spPr>
          <a:xfrm>
            <a:off x="98647" y="521026"/>
            <a:ext cx="3386878" cy="3716504"/>
          </a:xfrm>
        </p:spPr>
        <p:txBody>
          <a:bodyPr>
            <a:noAutofit/>
          </a:bodyPr>
          <a:lstStyle/>
          <a:p>
            <a:r>
              <a:rPr lang="en-GB" sz="1300" dirty="0" smtClean="0">
                <a:solidFill>
                  <a:schemeClr val="tx1"/>
                </a:solidFill>
              </a:rPr>
              <a:t>The most important idea in this </a:t>
            </a:r>
            <a:r>
              <a:rPr lang="en-GB" sz="1300" dirty="0" smtClean="0">
                <a:solidFill>
                  <a:schemeClr val="tx1"/>
                </a:solidFill>
              </a:rPr>
              <a:t>design is </a:t>
            </a:r>
            <a:r>
              <a:rPr lang="en-GB" sz="1300" dirty="0" smtClean="0">
                <a:solidFill>
                  <a:schemeClr val="tx1"/>
                </a:solidFill>
              </a:rPr>
              <a:t>the ‘group’ class. When you place a stone you either instantiate a new group (with only one position), append a new position to an existing group or append a new position to an existing group and merge that group with another group.</a:t>
            </a:r>
          </a:p>
          <a:p>
            <a:r>
              <a:rPr lang="en-GB" sz="1300" dirty="0" smtClean="0">
                <a:solidFill>
                  <a:schemeClr val="tx1"/>
                </a:solidFill>
              </a:rPr>
              <a:t>The point of this is to make finding the legality of ‘life and death’ type moves (when u place a stone in such a way that it renders one of your own and an opponents groups with 0 liberties, in this case the move is legal as the opponent group is killed) easier and also to save on massive amounts of recursive iteration that you would have to do to work out how many liberties a group has in total if each stone object only took care of itself</a:t>
            </a:r>
            <a:endParaRPr lang="en-GB" sz="1300" dirty="0">
              <a:solidFill>
                <a:schemeClr val="tx1"/>
              </a:solidFill>
            </a:endParaRPr>
          </a:p>
        </p:txBody>
      </p:sp>
      <p:cxnSp>
        <p:nvCxnSpPr>
          <p:cNvPr id="5" name="Straight Connector 4"/>
          <p:cNvCxnSpPr/>
          <p:nvPr/>
        </p:nvCxnSpPr>
        <p:spPr>
          <a:xfrm>
            <a:off x="109262" y="4643533"/>
            <a:ext cx="2376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09262" y="4993616"/>
            <a:ext cx="2491882" cy="9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69302" y="4355501"/>
            <a:ext cx="0"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29342" y="4355501"/>
            <a:ext cx="0"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61390" y="4355501"/>
            <a:ext cx="0"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693438" y="4355501"/>
            <a:ext cx="0"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09262" y="5399617"/>
            <a:ext cx="2376264" cy="36004"/>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61290" y="453552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Oval 21"/>
          <p:cNvSpPr/>
          <p:nvPr/>
        </p:nvSpPr>
        <p:spPr>
          <a:xfrm>
            <a:off x="721330" y="453552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Oval 22"/>
          <p:cNvSpPr/>
          <p:nvPr/>
        </p:nvSpPr>
        <p:spPr>
          <a:xfrm>
            <a:off x="729714" y="49116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Oval 23"/>
          <p:cNvSpPr/>
          <p:nvPr/>
        </p:nvSpPr>
        <p:spPr>
          <a:xfrm>
            <a:off x="721330" y="532760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p:cNvSpPr/>
          <p:nvPr/>
        </p:nvSpPr>
        <p:spPr>
          <a:xfrm>
            <a:off x="1153378" y="529160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Oval 25"/>
          <p:cNvSpPr/>
          <p:nvPr/>
        </p:nvSpPr>
        <p:spPr>
          <a:xfrm>
            <a:off x="1585426" y="529931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Straight Connector 27"/>
          <p:cNvCxnSpPr/>
          <p:nvPr/>
        </p:nvCxnSpPr>
        <p:spPr>
          <a:xfrm>
            <a:off x="2040023" y="4535521"/>
            <a:ext cx="13455" cy="13321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413518" y="4535521"/>
            <a:ext cx="0" cy="1188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469302" y="5543633"/>
            <a:ext cx="260412" cy="8280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9262" y="6371725"/>
            <a:ext cx="1728192" cy="400110"/>
          </a:xfrm>
          <a:prstGeom prst="rect">
            <a:avLst/>
          </a:prstGeom>
          <a:noFill/>
        </p:spPr>
        <p:txBody>
          <a:bodyPr wrap="square" rtlCol="0">
            <a:spAutoFit/>
          </a:bodyPr>
          <a:lstStyle/>
          <a:p>
            <a:r>
              <a:rPr lang="en-GB" sz="1000" dirty="0" smtClean="0"/>
              <a:t>This is a group with 6 positions</a:t>
            </a:r>
            <a:endParaRPr lang="en-GB" sz="1000" dirty="0"/>
          </a:p>
        </p:txBody>
      </p:sp>
      <p:sp>
        <p:nvSpPr>
          <p:cNvPr id="39" name="Oval 38"/>
          <p:cNvSpPr/>
          <p:nvPr/>
        </p:nvSpPr>
        <p:spPr>
          <a:xfrm>
            <a:off x="1932011" y="4875648"/>
            <a:ext cx="216024" cy="235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1" name="Straight Arrow Connector 40"/>
          <p:cNvCxnSpPr/>
          <p:nvPr/>
        </p:nvCxnSpPr>
        <p:spPr>
          <a:xfrm flipH="1">
            <a:off x="2148035" y="4432187"/>
            <a:ext cx="121468" cy="4434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450838" y="2927311"/>
            <a:ext cx="1728192" cy="246221"/>
          </a:xfrm>
          <a:prstGeom prst="rect">
            <a:avLst/>
          </a:prstGeom>
          <a:noFill/>
        </p:spPr>
        <p:txBody>
          <a:bodyPr wrap="square" rtlCol="0">
            <a:spAutoFit/>
          </a:bodyPr>
          <a:lstStyle/>
          <a:p>
            <a:r>
              <a:rPr lang="en-GB" sz="1000" dirty="0"/>
              <a:t>1</a:t>
            </a:r>
          </a:p>
        </p:txBody>
      </p:sp>
      <p:cxnSp>
        <p:nvCxnSpPr>
          <p:cNvPr id="51" name="Straight Arrow Connector 50"/>
          <p:cNvCxnSpPr/>
          <p:nvPr/>
        </p:nvCxnSpPr>
        <p:spPr>
          <a:xfrm flipH="1" flipV="1">
            <a:off x="2053478" y="5435622"/>
            <a:ext cx="432048" cy="6480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549422" y="6110888"/>
            <a:ext cx="1728192" cy="400110"/>
          </a:xfrm>
          <a:prstGeom prst="rect">
            <a:avLst/>
          </a:prstGeom>
          <a:noFill/>
        </p:spPr>
        <p:txBody>
          <a:bodyPr wrap="square" rtlCol="0">
            <a:spAutoFit/>
          </a:bodyPr>
          <a:lstStyle/>
          <a:p>
            <a:r>
              <a:rPr lang="en-GB" sz="1000" dirty="0" smtClean="0"/>
              <a:t>If you place a stone here you will merge the two groups</a:t>
            </a:r>
            <a:endParaRPr lang="en-GB" sz="1000" dirty="0"/>
          </a:p>
        </p:txBody>
      </p:sp>
      <p:sp>
        <p:nvSpPr>
          <p:cNvPr id="65" name="TextBox 64"/>
          <p:cNvSpPr txBox="1"/>
          <p:nvPr/>
        </p:nvSpPr>
        <p:spPr>
          <a:xfrm>
            <a:off x="5146781" y="1113895"/>
            <a:ext cx="2448272" cy="1785104"/>
          </a:xfrm>
          <a:prstGeom prst="rect">
            <a:avLst/>
          </a:prstGeom>
          <a:noFill/>
          <a:ln>
            <a:solidFill>
              <a:schemeClr val="tx1"/>
            </a:solidFill>
          </a:ln>
        </p:spPr>
        <p:txBody>
          <a:bodyPr wrap="square" rtlCol="0">
            <a:spAutoFit/>
          </a:bodyPr>
          <a:lstStyle/>
          <a:p>
            <a:r>
              <a:rPr lang="en-GB" sz="1100" b="1" dirty="0" smtClean="0"/>
              <a:t>Game</a:t>
            </a:r>
          </a:p>
          <a:p>
            <a:r>
              <a:rPr lang="en-GB" sz="1100" b="1" dirty="0" smtClean="0"/>
              <a:t>------------------------</a:t>
            </a:r>
          </a:p>
          <a:p>
            <a:r>
              <a:rPr lang="en-GB" sz="1100" dirty="0" smtClean="0"/>
              <a:t>Black_points: </a:t>
            </a:r>
            <a:r>
              <a:rPr lang="en-GB" sz="1100" dirty="0" err="1" smtClean="0"/>
              <a:t>int</a:t>
            </a:r>
            <a:endParaRPr lang="en-GB" sz="1100" dirty="0" smtClean="0"/>
          </a:p>
          <a:p>
            <a:r>
              <a:rPr lang="en-GB" sz="1100" dirty="0" err="1" smtClean="0"/>
              <a:t>White_points</a:t>
            </a:r>
            <a:r>
              <a:rPr lang="en-GB" sz="1100" dirty="0" smtClean="0"/>
              <a:t>: </a:t>
            </a:r>
            <a:r>
              <a:rPr lang="en-GB" sz="1100" dirty="0" err="1" smtClean="0"/>
              <a:t>int</a:t>
            </a:r>
            <a:endParaRPr lang="en-GB" sz="1100" dirty="0" smtClean="0"/>
          </a:p>
          <a:p>
            <a:r>
              <a:rPr lang="en-GB" sz="1100" dirty="0" err="1" smtClean="0"/>
              <a:t>Whose_turn_is</a:t>
            </a:r>
            <a:r>
              <a:rPr lang="en-GB" sz="1100" dirty="0" err="1"/>
              <a:t>_</a:t>
            </a:r>
            <a:r>
              <a:rPr lang="en-GB" sz="1100" dirty="0" err="1" smtClean="0"/>
              <a:t>it</a:t>
            </a:r>
            <a:r>
              <a:rPr lang="en-GB" sz="1100" dirty="0" smtClean="0"/>
              <a:t>: ‘black’ or ‘white’</a:t>
            </a:r>
          </a:p>
          <a:p>
            <a:endParaRPr lang="en-GB" sz="1100" dirty="0" smtClean="0"/>
          </a:p>
          <a:p>
            <a:r>
              <a:rPr lang="en-GB" sz="1100" dirty="0" err="1" smtClean="0"/>
              <a:t>Start_Game</a:t>
            </a:r>
            <a:r>
              <a:rPr lang="en-GB" sz="1100" dirty="0" smtClean="0"/>
              <a:t>()</a:t>
            </a:r>
          </a:p>
          <a:p>
            <a:r>
              <a:rPr lang="en-GB" sz="1100" dirty="0" err="1" smtClean="0"/>
              <a:t>End_Game</a:t>
            </a:r>
            <a:r>
              <a:rPr lang="en-GB" sz="1100" dirty="0" smtClean="0"/>
              <a:t>()</a:t>
            </a:r>
            <a:endParaRPr lang="en-GB" sz="1100" dirty="0"/>
          </a:p>
          <a:p>
            <a:r>
              <a:rPr lang="en-GB" sz="1100" dirty="0" smtClean="0"/>
              <a:t>Pass()</a:t>
            </a:r>
          </a:p>
          <a:p>
            <a:r>
              <a:rPr lang="en-GB" sz="1100" dirty="0" err="1" smtClean="0"/>
              <a:t>Place_Stone</a:t>
            </a:r>
            <a:r>
              <a:rPr lang="en-GB" sz="1100" dirty="0" smtClean="0"/>
              <a:t>()</a:t>
            </a:r>
          </a:p>
        </p:txBody>
      </p:sp>
      <p:sp>
        <p:nvSpPr>
          <p:cNvPr id="66" name="TextBox 65"/>
          <p:cNvSpPr txBox="1"/>
          <p:nvPr/>
        </p:nvSpPr>
        <p:spPr>
          <a:xfrm>
            <a:off x="6893230" y="3529312"/>
            <a:ext cx="1728192" cy="1615827"/>
          </a:xfrm>
          <a:prstGeom prst="rect">
            <a:avLst/>
          </a:prstGeom>
          <a:noFill/>
          <a:ln>
            <a:solidFill>
              <a:schemeClr val="tx1"/>
            </a:solidFill>
          </a:ln>
        </p:spPr>
        <p:txBody>
          <a:bodyPr wrap="square" rtlCol="0">
            <a:spAutoFit/>
          </a:bodyPr>
          <a:lstStyle/>
          <a:p>
            <a:r>
              <a:rPr lang="en-GB" sz="1100" b="1" dirty="0" smtClean="0"/>
              <a:t>Group</a:t>
            </a:r>
          </a:p>
          <a:p>
            <a:r>
              <a:rPr lang="en-GB" sz="1100" b="1" dirty="0" smtClean="0"/>
              <a:t>----------------------------------</a:t>
            </a:r>
          </a:p>
          <a:p>
            <a:r>
              <a:rPr lang="en-GB" sz="1100" dirty="0" smtClean="0"/>
              <a:t>Colour: ‘black’ or ‘white’</a:t>
            </a:r>
          </a:p>
          <a:p>
            <a:r>
              <a:rPr lang="en-GB" sz="1100" dirty="0" smtClean="0"/>
              <a:t>Liberties: </a:t>
            </a:r>
            <a:r>
              <a:rPr lang="en-GB" sz="1100" dirty="0" err="1" smtClean="0"/>
              <a:t>int</a:t>
            </a:r>
            <a:endParaRPr lang="en-GB" sz="1100" dirty="0" smtClean="0"/>
          </a:p>
          <a:p>
            <a:r>
              <a:rPr lang="en-GB" sz="1100" dirty="0" smtClean="0"/>
              <a:t>Stones: list of positions</a:t>
            </a:r>
          </a:p>
          <a:p>
            <a:r>
              <a:rPr lang="en-GB" sz="1100" dirty="0" smtClean="0"/>
              <a:t>-----------------------------------</a:t>
            </a:r>
            <a:endParaRPr lang="en-GB" sz="1100" dirty="0"/>
          </a:p>
          <a:p>
            <a:r>
              <a:rPr lang="en-GB" sz="1100" dirty="0" smtClean="0"/>
              <a:t>Die()</a:t>
            </a:r>
          </a:p>
          <a:p>
            <a:r>
              <a:rPr lang="en-GB" sz="1100" dirty="0" err="1" smtClean="0"/>
              <a:t>Add_Stone</a:t>
            </a:r>
            <a:r>
              <a:rPr lang="en-GB" sz="1100" dirty="0" smtClean="0"/>
              <a:t>()</a:t>
            </a:r>
          </a:p>
          <a:p>
            <a:r>
              <a:rPr lang="en-GB" sz="1100" dirty="0" smtClean="0"/>
              <a:t>Merge()</a:t>
            </a:r>
          </a:p>
        </p:txBody>
      </p:sp>
      <p:sp>
        <p:nvSpPr>
          <p:cNvPr id="67" name="TextBox 66"/>
          <p:cNvSpPr txBox="1"/>
          <p:nvPr/>
        </p:nvSpPr>
        <p:spPr>
          <a:xfrm>
            <a:off x="4228934" y="3681712"/>
            <a:ext cx="1728192" cy="600164"/>
          </a:xfrm>
          <a:prstGeom prst="rect">
            <a:avLst/>
          </a:prstGeom>
          <a:noFill/>
          <a:ln>
            <a:solidFill>
              <a:schemeClr val="tx1"/>
            </a:solidFill>
          </a:ln>
        </p:spPr>
        <p:txBody>
          <a:bodyPr wrap="square" rtlCol="0">
            <a:spAutoFit/>
          </a:bodyPr>
          <a:lstStyle/>
          <a:p>
            <a:r>
              <a:rPr lang="en-GB" sz="1100" b="1" dirty="0" smtClean="0"/>
              <a:t>Board</a:t>
            </a:r>
          </a:p>
          <a:p>
            <a:r>
              <a:rPr lang="en-GB" sz="1100" b="1" dirty="0" smtClean="0"/>
              <a:t>----------------------------------</a:t>
            </a:r>
          </a:p>
          <a:p>
            <a:r>
              <a:rPr lang="en-GB" sz="1100" dirty="0" smtClean="0"/>
              <a:t>Board: 2d list of stones</a:t>
            </a:r>
          </a:p>
        </p:txBody>
      </p:sp>
      <p:sp>
        <p:nvSpPr>
          <p:cNvPr id="68" name="TextBox 67"/>
          <p:cNvSpPr txBox="1"/>
          <p:nvPr/>
        </p:nvSpPr>
        <p:spPr>
          <a:xfrm>
            <a:off x="4228055" y="4909298"/>
            <a:ext cx="1728192" cy="769441"/>
          </a:xfrm>
          <a:prstGeom prst="rect">
            <a:avLst/>
          </a:prstGeom>
          <a:noFill/>
          <a:ln>
            <a:solidFill>
              <a:schemeClr val="tx1"/>
            </a:solidFill>
          </a:ln>
        </p:spPr>
        <p:txBody>
          <a:bodyPr wrap="square" rtlCol="0">
            <a:spAutoFit/>
          </a:bodyPr>
          <a:lstStyle/>
          <a:p>
            <a:r>
              <a:rPr lang="en-GB" sz="1100" b="1" dirty="0" smtClean="0"/>
              <a:t>Stone</a:t>
            </a:r>
          </a:p>
          <a:p>
            <a:r>
              <a:rPr lang="en-GB" sz="1100" b="1" dirty="0" smtClean="0"/>
              <a:t>----------------------------------</a:t>
            </a:r>
          </a:p>
          <a:p>
            <a:r>
              <a:rPr lang="en-GB" sz="1100" dirty="0" smtClean="0"/>
              <a:t>Colour: ‘black’ or ‘white’</a:t>
            </a:r>
          </a:p>
          <a:p>
            <a:r>
              <a:rPr lang="en-GB" sz="1100" dirty="0" err="1" smtClean="0"/>
              <a:t>Turn_Placed</a:t>
            </a:r>
            <a:r>
              <a:rPr lang="en-GB" sz="1100" dirty="0" smtClean="0"/>
              <a:t>: </a:t>
            </a:r>
            <a:r>
              <a:rPr lang="en-GB" sz="1100" dirty="0" err="1" smtClean="0"/>
              <a:t>int</a:t>
            </a:r>
            <a:endParaRPr lang="en-GB" sz="1100" dirty="0" smtClean="0"/>
          </a:p>
        </p:txBody>
      </p:sp>
      <p:cxnSp>
        <p:nvCxnSpPr>
          <p:cNvPr id="86" name="Straight Connector 85"/>
          <p:cNvCxnSpPr>
            <a:endCxn id="67" idx="0"/>
          </p:cNvCxnSpPr>
          <p:nvPr/>
        </p:nvCxnSpPr>
        <p:spPr>
          <a:xfrm flipH="1">
            <a:off x="5093030" y="2927311"/>
            <a:ext cx="429816" cy="754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179030" y="2927310"/>
            <a:ext cx="218256" cy="60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67" idx="2"/>
            <a:endCxn id="68" idx="0"/>
          </p:cNvCxnSpPr>
          <p:nvPr/>
        </p:nvCxnSpPr>
        <p:spPr>
          <a:xfrm flipH="1">
            <a:off x="5092151" y="4281876"/>
            <a:ext cx="879" cy="6274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7284575" y="2927311"/>
            <a:ext cx="1728192" cy="246221"/>
          </a:xfrm>
          <a:prstGeom prst="rect">
            <a:avLst/>
          </a:prstGeom>
          <a:noFill/>
        </p:spPr>
        <p:txBody>
          <a:bodyPr wrap="square" rtlCol="0">
            <a:spAutoFit/>
          </a:bodyPr>
          <a:lstStyle/>
          <a:p>
            <a:r>
              <a:rPr lang="en-GB" sz="1000" dirty="0"/>
              <a:t>1</a:t>
            </a:r>
          </a:p>
        </p:txBody>
      </p:sp>
      <p:sp>
        <p:nvSpPr>
          <p:cNvPr id="92" name="TextBox 91"/>
          <p:cNvSpPr txBox="1"/>
          <p:nvPr/>
        </p:nvSpPr>
        <p:spPr>
          <a:xfrm>
            <a:off x="7415808" y="3304511"/>
            <a:ext cx="1728192" cy="246221"/>
          </a:xfrm>
          <a:prstGeom prst="rect">
            <a:avLst/>
          </a:prstGeom>
          <a:noFill/>
        </p:spPr>
        <p:txBody>
          <a:bodyPr wrap="square" rtlCol="0">
            <a:spAutoFit/>
          </a:bodyPr>
          <a:lstStyle/>
          <a:p>
            <a:r>
              <a:rPr lang="en-GB" sz="1000" dirty="0" smtClean="0"/>
              <a:t>Many</a:t>
            </a:r>
            <a:endParaRPr lang="en-GB" sz="1000" dirty="0"/>
          </a:p>
        </p:txBody>
      </p:sp>
      <p:sp>
        <p:nvSpPr>
          <p:cNvPr id="93" name="TextBox 92"/>
          <p:cNvSpPr txBox="1"/>
          <p:nvPr/>
        </p:nvSpPr>
        <p:spPr>
          <a:xfrm>
            <a:off x="5073625" y="4607374"/>
            <a:ext cx="1728192" cy="246221"/>
          </a:xfrm>
          <a:prstGeom prst="rect">
            <a:avLst/>
          </a:prstGeom>
          <a:noFill/>
        </p:spPr>
        <p:txBody>
          <a:bodyPr wrap="square" rtlCol="0">
            <a:spAutoFit/>
          </a:bodyPr>
          <a:lstStyle/>
          <a:p>
            <a:r>
              <a:rPr lang="en-GB" sz="1000" dirty="0" smtClean="0"/>
              <a:t>Many</a:t>
            </a:r>
            <a:endParaRPr lang="en-GB" sz="1000" dirty="0"/>
          </a:p>
        </p:txBody>
      </p:sp>
      <p:sp>
        <p:nvSpPr>
          <p:cNvPr id="94" name="TextBox 93"/>
          <p:cNvSpPr txBox="1"/>
          <p:nvPr/>
        </p:nvSpPr>
        <p:spPr>
          <a:xfrm>
            <a:off x="5103511" y="4281876"/>
            <a:ext cx="1728192" cy="246221"/>
          </a:xfrm>
          <a:prstGeom prst="rect">
            <a:avLst/>
          </a:prstGeom>
          <a:noFill/>
        </p:spPr>
        <p:txBody>
          <a:bodyPr wrap="square" rtlCol="0">
            <a:spAutoFit/>
          </a:bodyPr>
          <a:lstStyle/>
          <a:p>
            <a:r>
              <a:rPr lang="en-GB" sz="1000" dirty="0"/>
              <a:t>1</a:t>
            </a:r>
          </a:p>
        </p:txBody>
      </p:sp>
      <p:sp>
        <p:nvSpPr>
          <p:cNvPr id="95" name="TextBox 94"/>
          <p:cNvSpPr txBox="1"/>
          <p:nvPr/>
        </p:nvSpPr>
        <p:spPr>
          <a:xfrm>
            <a:off x="5165038" y="3435491"/>
            <a:ext cx="1728192" cy="246221"/>
          </a:xfrm>
          <a:prstGeom prst="rect">
            <a:avLst/>
          </a:prstGeom>
          <a:noFill/>
        </p:spPr>
        <p:txBody>
          <a:bodyPr wrap="square" rtlCol="0">
            <a:spAutoFit/>
          </a:bodyPr>
          <a:lstStyle/>
          <a:p>
            <a:r>
              <a:rPr lang="en-GB" sz="1000" dirty="0"/>
              <a:t>1</a:t>
            </a:r>
          </a:p>
        </p:txBody>
      </p:sp>
      <p:sp>
        <p:nvSpPr>
          <p:cNvPr id="97" name="TextBox 96"/>
          <p:cNvSpPr txBox="1"/>
          <p:nvPr/>
        </p:nvSpPr>
        <p:spPr>
          <a:xfrm>
            <a:off x="5038062" y="5809817"/>
            <a:ext cx="3168792" cy="830997"/>
          </a:xfrm>
          <a:prstGeom prst="rect">
            <a:avLst/>
          </a:prstGeom>
          <a:noFill/>
        </p:spPr>
        <p:txBody>
          <a:bodyPr wrap="square" rtlCol="0">
            <a:spAutoFit/>
          </a:bodyPr>
          <a:lstStyle/>
          <a:p>
            <a:r>
              <a:rPr lang="en-GB" sz="1200" dirty="0" smtClean="0"/>
              <a:t>Board and stone classes are just used to record game state and output to display. Actual game logic (</a:t>
            </a:r>
            <a:r>
              <a:rPr lang="en-GB" sz="1200" dirty="0" err="1" smtClean="0"/>
              <a:t>eg</a:t>
            </a:r>
            <a:r>
              <a:rPr lang="en-GB" sz="1200" dirty="0" smtClean="0"/>
              <a:t>: move legality, whether a group lives or dies) is </a:t>
            </a:r>
            <a:r>
              <a:rPr lang="en-GB" sz="1200" dirty="0" err="1" smtClean="0"/>
              <a:t>perfomed</a:t>
            </a:r>
            <a:r>
              <a:rPr lang="en-GB" sz="1200" dirty="0" smtClean="0"/>
              <a:t> on groups</a:t>
            </a:r>
            <a:endParaRPr lang="en-GB" sz="1200" dirty="0"/>
          </a:p>
        </p:txBody>
      </p:sp>
      <p:sp>
        <p:nvSpPr>
          <p:cNvPr id="98" name="TextBox 97"/>
          <p:cNvSpPr txBox="1"/>
          <p:nvPr/>
        </p:nvSpPr>
        <p:spPr>
          <a:xfrm>
            <a:off x="5056929" y="188640"/>
            <a:ext cx="3504030" cy="830997"/>
          </a:xfrm>
          <a:prstGeom prst="rect">
            <a:avLst/>
          </a:prstGeom>
          <a:noFill/>
        </p:spPr>
        <p:txBody>
          <a:bodyPr wrap="square" rtlCol="0">
            <a:spAutoFit/>
          </a:bodyPr>
          <a:lstStyle/>
          <a:p>
            <a:r>
              <a:rPr lang="en-GB" sz="1200" dirty="0" err="1"/>
              <a:t>Heres</a:t>
            </a:r>
            <a:r>
              <a:rPr lang="en-GB" sz="1200" dirty="0"/>
              <a:t> a class diagram for putative very low level classes, as we add more functionality these </a:t>
            </a:r>
            <a:r>
              <a:rPr lang="en-GB" sz="1200" dirty="0" smtClean="0"/>
              <a:t>will </a:t>
            </a:r>
            <a:r>
              <a:rPr lang="en-GB" sz="1200" dirty="0"/>
              <a:t>certainly be refactored to add things like ‘player’ class and ‘move’ </a:t>
            </a:r>
            <a:r>
              <a:rPr lang="en-GB" sz="1200" dirty="0" smtClean="0"/>
              <a:t>class</a:t>
            </a:r>
            <a:endParaRPr lang="en-GB" sz="1200" dirty="0"/>
          </a:p>
        </p:txBody>
      </p:sp>
      <p:sp>
        <p:nvSpPr>
          <p:cNvPr id="40" name="TextBox 39"/>
          <p:cNvSpPr txBox="1"/>
          <p:nvPr/>
        </p:nvSpPr>
        <p:spPr>
          <a:xfrm>
            <a:off x="1621430" y="4185966"/>
            <a:ext cx="1728192" cy="246221"/>
          </a:xfrm>
          <a:prstGeom prst="rect">
            <a:avLst/>
          </a:prstGeom>
          <a:noFill/>
        </p:spPr>
        <p:txBody>
          <a:bodyPr wrap="square" rtlCol="0">
            <a:spAutoFit/>
          </a:bodyPr>
          <a:lstStyle/>
          <a:p>
            <a:r>
              <a:rPr lang="en-GB" sz="1000" dirty="0" smtClean="0"/>
              <a:t>This is a group with </a:t>
            </a:r>
            <a:r>
              <a:rPr lang="en-GB" sz="1000" dirty="0" smtClean="0"/>
              <a:t>1 position</a:t>
            </a:r>
            <a:endParaRPr lang="en-GB" sz="1000" dirty="0"/>
          </a:p>
        </p:txBody>
      </p:sp>
    </p:spTree>
    <p:extLst>
      <p:ext uri="{BB962C8B-B14F-4D97-AF65-F5344CB8AC3E}">
        <p14:creationId xmlns:p14="http://schemas.microsoft.com/office/powerpoint/2010/main" val="989199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150" y="-136073"/>
            <a:ext cx="7344816" cy="792088"/>
          </a:xfrm>
        </p:spPr>
        <p:txBody>
          <a:bodyPr>
            <a:normAutofit/>
          </a:bodyPr>
          <a:lstStyle/>
          <a:p>
            <a:r>
              <a:rPr lang="en-GB" sz="2400" dirty="0" smtClean="0"/>
              <a:t> Go game logic proposal 001 : Place stone function</a:t>
            </a:r>
            <a:endParaRPr lang="en-GB" sz="2400" dirty="0"/>
          </a:p>
        </p:txBody>
      </p:sp>
      <p:sp>
        <p:nvSpPr>
          <p:cNvPr id="3" name="Subtitle 2"/>
          <p:cNvSpPr>
            <a:spLocks noGrp="1"/>
          </p:cNvSpPr>
          <p:nvPr>
            <p:ph type="subTitle" idx="1"/>
          </p:nvPr>
        </p:nvSpPr>
        <p:spPr>
          <a:xfrm>
            <a:off x="-108520" y="512675"/>
            <a:ext cx="1979712" cy="3456384"/>
          </a:xfrm>
        </p:spPr>
        <p:txBody>
          <a:bodyPr>
            <a:normAutofit/>
          </a:bodyPr>
          <a:lstStyle/>
          <a:p>
            <a:r>
              <a:rPr lang="en-GB" sz="1600" dirty="0" smtClean="0">
                <a:solidFill>
                  <a:schemeClr val="tx1"/>
                </a:solidFill>
              </a:rPr>
              <a:t>The place stone function will definitely be the most complicated core game logic function in my opinion</a:t>
            </a:r>
            <a:endParaRPr lang="en-GB" sz="1600" dirty="0">
              <a:solidFill>
                <a:schemeClr val="tx1"/>
              </a:solidFill>
            </a:endParaRPr>
          </a:p>
        </p:txBody>
      </p:sp>
      <p:sp>
        <p:nvSpPr>
          <p:cNvPr id="5" name="Subtitle 2"/>
          <p:cNvSpPr txBox="1">
            <a:spLocks/>
          </p:cNvSpPr>
          <p:nvPr/>
        </p:nvSpPr>
        <p:spPr>
          <a:xfrm>
            <a:off x="2555776" y="656015"/>
            <a:ext cx="6300531" cy="57606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GB" sz="1600" dirty="0" smtClean="0">
                <a:solidFill>
                  <a:schemeClr val="tx1"/>
                </a:solidFill>
              </a:rPr>
              <a:t>Try to place stone at position </a:t>
            </a:r>
            <a:r>
              <a:rPr lang="en-GB" sz="1600" dirty="0" err="1" smtClean="0">
                <a:solidFill>
                  <a:schemeClr val="tx1"/>
                </a:solidFill>
              </a:rPr>
              <a:t>x,y</a:t>
            </a:r>
            <a:endParaRPr lang="en-GB" sz="1600" dirty="0" smtClean="0">
              <a:solidFill>
                <a:schemeClr val="tx1"/>
              </a:solidFill>
            </a:endParaRPr>
          </a:p>
          <a:p>
            <a:pPr algn="l"/>
            <a:endParaRPr lang="en-GB" sz="1600" dirty="0" smtClean="0">
              <a:solidFill>
                <a:schemeClr val="tx1"/>
              </a:solidFill>
            </a:endParaRPr>
          </a:p>
          <a:p>
            <a:pPr algn="l"/>
            <a:r>
              <a:rPr lang="en-GB" sz="1600" dirty="0" smtClean="0">
                <a:solidFill>
                  <a:schemeClr val="tx1"/>
                </a:solidFill>
              </a:rPr>
              <a:t>     Is position occupied?  </a:t>
            </a:r>
          </a:p>
          <a:p>
            <a:pPr algn="l"/>
            <a:endParaRPr lang="en-GB" sz="1600" dirty="0" smtClean="0">
              <a:solidFill>
                <a:schemeClr val="tx1"/>
              </a:solidFill>
            </a:endParaRPr>
          </a:p>
          <a:p>
            <a:pPr algn="l"/>
            <a:r>
              <a:rPr lang="en-GB" sz="1600" dirty="0">
                <a:solidFill>
                  <a:schemeClr val="tx1"/>
                </a:solidFill>
              </a:rPr>
              <a:t> </a:t>
            </a:r>
            <a:r>
              <a:rPr lang="en-GB" sz="1600" dirty="0" smtClean="0">
                <a:solidFill>
                  <a:schemeClr val="tx1"/>
                </a:solidFill>
              </a:rPr>
              <a:t>    Is ‘</a:t>
            </a:r>
            <a:r>
              <a:rPr lang="en-GB" sz="1600" dirty="0" err="1" smtClean="0">
                <a:solidFill>
                  <a:schemeClr val="tx1"/>
                </a:solidFill>
              </a:rPr>
              <a:t>Ko</a:t>
            </a:r>
            <a:r>
              <a:rPr lang="en-GB" sz="1600" dirty="0" smtClean="0">
                <a:solidFill>
                  <a:schemeClr val="tx1"/>
                </a:solidFill>
              </a:rPr>
              <a:t>’ is effect on that position? </a:t>
            </a:r>
            <a:endParaRPr lang="en-GB" sz="1600" dirty="0" smtClean="0">
              <a:solidFill>
                <a:schemeClr val="tx1"/>
              </a:solidFill>
              <a:sym typeface="Wingdings" pitchFamily="2" charset="2"/>
            </a:endParaRPr>
          </a:p>
          <a:p>
            <a:pPr algn="l"/>
            <a:endParaRPr lang="en-GB" sz="1600" dirty="0" smtClean="0">
              <a:solidFill>
                <a:schemeClr val="tx1"/>
              </a:solidFill>
              <a:sym typeface="Wingdings" pitchFamily="2" charset="2"/>
            </a:endParaRPr>
          </a:p>
          <a:p>
            <a:pPr algn="l"/>
            <a:r>
              <a:rPr lang="en-GB" sz="1600" dirty="0" smtClean="0">
                <a:solidFill>
                  <a:schemeClr val="tx1"/>
                </a:solidFill>
                <a:sym typeface="Wingdings" pitchFamily="2" charset="2"/>
              </a:rPr>
              <a:t>          Simulate stone placement</a:t>
            </a:r>
          </a:p>
          <a:p>
            <a:pPr algn="l"/>
            <a:endParaRPr lang="en-GB" sz="1600" dirty="0" smtClean="0">
              <a:solidFill>
                <a:schemeClr val="tx1"/>
              </a:solidFill>
              <a:sym typeface="Wingdings" pitchFamily="2" charset="2"/>
            </a:endParaRPr>
          </a:p>
          <a:p>
            <a:pPr algn="l"/>
            <a:r>
              <a:rPr lang="en-GB" sz="1600" dirty="0">
                <a:solidFill>
                  <a:schemeClr val="tx1"/>
                </a:solidFill>
                <a:sym typeface="Wingdings" pitchFamily="2" charset="2"/>
              </a:rPr>
              <a:t> </a:t>
            </a:r>
            <a:r>
              <a:rPr lang="en-GB" sz="1600" dirty="0" smtClean="0">
                <a:solidFill>
                  <a:schemeClr val="tx1"/>
                </a:solidFill>
                <a:sym typeface="Wingdings" pitchFamily="2" charset="2"/>
              </a:rPr>
              <a:t>                 	</a:t>
            </a:r>
          </a:p>
          <a:p>
            <a:pPr algn="l"/>
            <a:endParaRPr lang="en-GB" sz="1600" dirty="0">
              <a:solidFill>
                <a:schemeClr val="tx1"/>
              </a:solidFill>
              <a:sym typeface="Wingdings" pitchFamily="2" charset="2"/>
            </a:endParaRPr>
          </a:p>
          <a:p>
            <a:pPr algn="l"/>
            <a:endParaRPr lang="en-GB" sz="1600" dirty="0">
              <a:solidFill>
                <a:schemeClr val="tx1"/>
              </a:solidFill>
              <a:sym typeface="Wingdings" pitchFamily="2" charset="2"/>
            </a:endParaRPr>
          </a:p>
          <a:p>
            <a:pPr algn="l"/>
            <a:endParaRPr lang="en-GB" sz="1600" dirty="0" smtClean="0">
              <a:solidFill>
                <a:schemeClr val="tx1"/>
              </a:solidFill>
              <a:sym typeface="Wingdings" pitchFamily="2" charset="2"/>
            </a:endParaRPr>
          </a:p>
          <a:p>
            <a:pPr algn="l"/>
            <a:r>
              <a:rPr lang="en-GB" sz="1600" dirty="0">
                <a:solidFill>
                  <a:schemeClr val="tx1"/>
                </a:solidFill>
                <a:sym typeface="Wingdings" pitchFamily="2" charset="2"/>
              </a:rPr>
              <a:t>	</a:t>
            </a:r>
            <a:r>
              <a:rPr lang="en-GB" sz="1600" dirty="0" smtClean="0">
                <a:solidFill>
                  <a:schemeClr val="tx1"/>
                </a:solidFill>
                <a:sym typeface="Wingdings" pitchFamily="2" charset="2"/>
              </a:rPr>
              <a:t>       Did move kill opponent groups?</a:t>
            </a:r>
          </a:p>
          <a:p>
            <a:pPr algn="l"/>
            <a:endParaRPr lang="en-GB" sz="1600" dirty="0">
              <a:solidFill>
                <a:schemeClr val="tx1"/>
              </a:solidFill>
              <a:sym typeface="Wingdings" pitchFamily="2" charset="2"/>
            </a:endParaRPr>
          </a:p>
          <a:p>
            <a:pPr algn="l"/>
            <a:r>
              <a:rPr lang="en-GB" sz="1600" dirty="0" smtClean="0">
                <a:solidFill>
                  <a:schemeClr val="tx1"/>
                </a:solidFill>
                <a:sym typeface="Wingdings" pitchFamily="2" charset="2"/>
              </a:rPr>
              <a:t>	                 Did move kill own group?</a:t>
            </a:r>
          </a:p>
          <a:p>
            <a:pPr algn="l"/>
            <a:r>
              <a:rPr lang="en-GB" sz="1600" dirty="0">
                <a:solidFill>
                  <a:schemeClr val="tx1"/>
                </a:solidFill>
                <a:sym typeface="Wingdings" pitchFamily="2" charset="2"/>
              </a:rPr>
              <a:t>	</a:t>
            </a:r>
            <a:r>
              <a:rPr lang="en-GB" sz="1600" dirty="0" smtClean="0">
                <a:solidFill>
                  <a:schemeClr val="tx1"/>
                </a:solidFill>
                <a:sym typeface="Wingdings" pitchFamily="2" charset="2"/>
              </a:rPr>
              <a:t>	</a:t>
            </a:r>
            <a:endParaRPr lang="en-GB" sz="1600" dirty="0">
              <a:solidFill>
                <a:schemeClr val="tx1"/>
              </a:solidFill>
            </a:endParaRPr>
          </a:p>
        </p:txBody>
      </p:sp>
      <p:cxnSp>
        <p:nvCxnSpPr>
          <p:cNvPr id="7" name="Straight Arrow Connector 6"/>
          <p:cNvCxnSpPr/>
          <p:nvPr/>
        </p:nvCxnSpPr>
        <p:spPr>
          <a:xfrm>
            <a:off x="3419872" y="980728"/>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419872" y="155679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716016" y="1412776"/>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19872" y="1613701"/>
            <a:ext cx="432048" cy="246221"/>
          </a:xfrm>
          <a:prstGeom prst="rect">
            <a:avLst/>
          </a:prstGeom>
          <a:noFill/>
        </p:spPr>
        <p:txBody>
          <a:bodyPr wrap="square" rtlCol="0">
            <a:spAutoFit/>
          </a:bodyPr>
          <a:lstStyle/>
          <a:p>
            <a:r>
              <a:rPr lang="en-GB" sz="1000" dirty="0" smtClean="0"/>
              <a:t>No</a:t>
            </a:r>
            <a:endParaRPr lang="en-GB" sz="1000" dirty="0"/>
          </a:p>
        </p:txBody>
      </p:sp>
      <p:sp>
        <p:nvSpPr>
          <p:cNvPr id="16" name="TextBox 15"/>
          <p:cNvSpPr txBox="1"/>
          <p:nvPr/>
        </p:nvSpPr>
        <p:spPr>
          <a:xfrm>
            <a:off x="5004048" y="1160748"/>
            <a:ext cx="432048" cy="246221"/>
          </a:xfrm>
          <a:prstGeom prst="rect">
            <a:avLst/>
          </a:prstGeom>
          <a:noFill/>
        </p:spPr>
        <p:txBody>
          <a:bodyPr wrap="square" rtlCol="0">
            <a:spAutoFit/>
          </a:bodyPr>
          <a:lstStyle/>
          <a:p>
            <a:r>
              <a:rPr lang="en-GB" sz="1000" dirty="0" smtClean="0"/>
              <a:t>Yes</a:t>
            </a:r>
            <a:endParaRPr lang="en-GB" sz="1000" dirty="0"/>
          </a:p>
        </p:txBody>
      </p:sp>
      <p:sp>
        <p:nvSpPr>
          <p:cNvPr id="17" name="TextBox 16"/>
          <p:cNvSpPr txBox="1"/>
          <p:nvPr/>
        </p:nvSpPr>
        <p:spPr>
          <a:xfrm>
            <a:off x="5940152" y="1289665"/>
            <a:ext cx="1361290" cy="246221"/>
          </a:xfrm>
          <a:prstGeom prst="rect">
            <a:avLst/>
          </a:prstGeom>
          <a:noFill/>
        </p:spPr>
        <p:txBody>
          <a:bodyPr wrap="square" rtlCol="0">
            <a:spAutoFit/>
          </a:bodyPr>
          <a:lstStyle/>
          <a:p>
            <a:r>
              <a:rPr lang="en-GB" sz="1000" dirty="0" smtClean="0"/>
              <a:t>Cancel move: not legal</a:t>
            </a:r>
            <a:endParaRPr lang="en-GB" sz="1000" dirty="0"/>
          </a:p>
        </p:txBody>
      </p:sp>
      <p:cxnSp>
        <p:nvCxnSpPr>
          <p:cNvPr id="18" name="Straight Arrow Connector 17"/>
          <p:cNvCxnSpPr/>
          <p:nvPr/>
        </p:nvCxnSpPr>
        <p:spPr>
          <a:xfrm>
            <a:off x="3552258" y="2060848"/>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877207" y="2708920"/>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438" y="3167003"/>
            <a:ext cx="9756576" cy="369332"/>
          </a:xfrm>
          <a:prstGeom prst="rect">
            <a:avLst/>
          </a:prstGeom>
        </p:spPr>
        <p:txBody>
          <a:bodyPr wrap="square">
            <a:spAutoFit/>
          </a:bodyPr>
          <a:lstStyle/>
          <a:p>
            <a:r>
              <a:rPr lang="en-GB" dirty="0" smtClean="0">
                <a:solidFill>
                  <a:schemeClr val="tx1"/>
                </a:solidFill>
                <a:sym typeface="Wingdings" pitchFamily="2" charset="2"/>
              </a:rPr>
              <a:t>Make new group?  </a:t>
            </a:r>
            <a:r>
              <a:rPr lang="en-GB" i="1" dirty="0">
                <a:solidFill>
                  <a:schemeClr val="accent1"/>
                </a:solidFill>
                <a:sym typeface="Wingdings" pitchFamily="2" charset="2"/>
              </a:rPr>
              <a:t>o</a:t>
            </a:r>
            <a:r>
              <a:rPr lang="en-GB" i="1" dirty="0" smtClean="0">
                <a:solidFill>
                  <a:schemeClr val="accent1"/>
                </a:solidFill>
                <a:sym typeface="Wingdings" pitchFamily="2" charset="2"/>
              </a:rPr>
              <a:t>r</a:t>
            </a:r>
            <a:r>
              <a:rPr lang="en-GB" dirty="0" smtClean="0">
                <a:solidFill>
                  <a:schemeClr val="tx1"/>
                </a:solidFill>
                <a:sym typeface="Wingdings" pitchFamily="2" charset="2"/>
              </a:rPr>
              <a:t>  Add stone to existing group   </a:t>
            </a:r>
            <a:r>
              <a:rPr lang="en-GB" i="1" dirty="0" smtClean="0">
                <a:solidFill>
                  <a:schemeClr val="accent1"/>
                </a:solidFill>
                <a:sym typeface="Wingdings" pitchFamily="2" charset="2"/>
              </a:rPr>
              <a:t>or</a:t>
            </a:r>
            <a:r>
              <a:rPr lang="en-GB" dirty="0" smtClean="0">
                <a:solidFill>
                  <a:schemeClr val="tx1"/>
                </a:solidFill>
                <a:sym typeface="Wingdings" pitchFamily="2" charset="2"/>
              </a:rPr>
              <a:t>  Add stone and merge 2 or more groups?</a:t>
            </a:r>
          </a:p>
        </p:txBody>
      </p:sp>
      <p:cxnSp>
        <p:nvCxnSpPr>
          <p:cNvPr id="25" name="Straight Arrow Connector 24"/>
          <p:cNvCxnSpPr/>
          <p:nvPr/>
        </p:nvCxnSpPr>
        <p:spPr>
          <a:xfrm flipH="1">
            <a:off x="1115616" y="2708920"/>
            <a:ext cx="2520280" cy="4580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995936" y="2708920"/>
            <a:ext cx="2520280" cy="4580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995936" y="3536335"/>
            <a:ext cx="576064" cy="612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259632" y="3536335"/>
            <a:ext cx="3168352" cy="612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4870850" y="3536335"/>
            <a:ext cx="1645366" cy="612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609254" y="1983033"/>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897286" y="1731005"/>
            <a:ext cx="432048" cy="246221"/>
          </a:xfrm>
          <a:prstGeom prst="rect">
            <a:avLst/>
          </a:prstGeom>
          <a:noFill/>
        </p:spPr>
        <p:txBody>
          <a:bodyPr wrap="square" rtlCol="0">
            <a:spAutoFit/>
          </a:bodyPr>
          <a:lstStyle/>
          <a:p>
            <a:r>
              <a:rPr lang="en-GB" sz="1000" dirty="0" smtClean="0"/>
              <a:t>Yes</a:t>
            </a:r>
            <a:endParaRPr lang="en-GB" sz="1000" dirty="0"/>
          </a:p>
        </p:txBody>
      </p:sp>
      <p:sp>
        <p:nvSpPr>
          <p:cNvPr id="36" name="TextBox 35"/>
          <p:cNvSpPr txBox="1"/>
          <p:nvPr/>
        </p:nvSpPr>
        <p:spPr>
          <a:xfrm>
            <a:off x="6833390" y="1859922"/>
            <a:ext cx="1699050" cy="246221"/>
          </a:xfrm>
          <a:prstGeom prst="rect">
            <a:avLst/>
          </a:prstGeom>
          <a:noFill/>
        </p:spPr>
        <p:txBody>
          <a:bodyPr wrap="square" rtlCol="0">
            <a:spAutoFit/>
          </a:bodyPr>
          <a:lstStyle/>
          <a:p>
            <a:r>
              <a:rPr lang="en-GB" sz="1000" dirty="0" smtClean="0"/>
              <a:t>Cancel move: not legal</a:t>
            </a:r>
            <a:endParaRPr lang="en-GB" sz="1000" dirty="0"/>
          </a:p>
        </p:txBody>
      </p:sp>
      <p:sp>
        <p:nvSpPr>
          <p:cNvPr id="37" name="TextBox 36"/>
          <p:cNvSpPr txBox="1"/>
          <p:nvPr/>
        </p:nvSpPr>
        <p:spPr>
          <a:xfrm>
            <a:off x="3635896" y="2117757"/>
            <a:ext cx="432048" cy="246221"/>
          </a:xfrm>
          <a:prstGeom prst="rect">
            <a:avLst/>
          </a:prstGeom>
          <a:noFill/>
        </p:spPr>
        <p:txBody>
          <a:bodyPr wrap="square" rtlCol="0">
            <a:spAutoFit/>
          </a:bodyPr>
          <a:lstStyle/>
          <a:p>
            <a:r>
              <a:rPr lang="en-GB" sz="1000" dirty="0" smtClean="0"/>
              <a:t>No</a:t>
            </a:r>
            <a:endParaRPr lang="en-GB" sz="1000" dirty="0"/>
          </a:p>
        </p:txBody>
      </p:sp>
      <p:cxnSp>
        <p:nvCxnSpPr>
          <p:cNvPr id="39" name="Straight Arrow Connector 38"/>
          <p:cNvCxnSpPr/>
          <p:nvPr/>
        </p:nvCxnSpPr>
        <p:spPr>
          <a:xfrm>
            <a:off x="4654826" y="4452211"/>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654826" y="4509120"/>
            <a:ext cx="432048" cy="246221"/>
          </a:xfrm>
          <a:prstGeom prst="rect">
            <a:avLst/>
          </a:prstGeom>
          <a:noFill/>
        </p:spPr>
        <p:txBody>
          <a:bodyPr wrap="square" rtlCol="0">
            <a:spAutoFit/>
          </a:bodyPr>
          <a:lstStyle/>
          <a:p>
            <a:r>
              <a:rPr lang="en-GB" sz="1000" dirty="0" smtClean="0"/>
              <a:t>No</a:t>
            </a:r>
            <a:endParaRPr lang="en-GB" sz="1000" dirty="0"/>
          </a:p>
        </p:txBody>
      </p:sp>
      <p:cxnSp>
        <p:nvCxnSpPr>
          <p:cNvPr id="41" name="Straight Arrow Connector 40"/>
          <p:cNvCxnSpPr/>
          <p:nvPr/>
        </p:nvCxnSpPr>
        <p:spPr>
          <a:xfrm>
            <a:off x="6478151" y="4935362"/>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766183" y="4683334"/>
            <a:ext cx="432048" cy="246221"/>
          </a:xfrm>
          <a:prstGeom prst="rect">
            <a:avLst/>
          </a:prstGeom>
          <a:noFill/>
        </p:spPr>
        <p:txBody>
          <a:bodyPr wrap="square" rtlCol="0">
            <a:spAutoFit/>
          </a:bodyPr>
          <a:lstStyle/>
          <a:p>
            <a:r>
              <a:rPr lang="en-GB" sz="1000" dirty="0" smtClean="0"/>
              <a:t>Yes</a:t>
            </a:r>
            <a:endParaRPr lang="en-GB" sz="1000" dirty="0"/>
          </a:p>
        </p:txBody>
      </p:sp>
      <p:sp>
        <p:nvSpPr>
          <p:cNvPr id="43" name="TextBox 42"/>
          <p:cNvSpPr txBox="1"/>
          <p:nvPr/>
        </p:nvSpPr>
        <p:spPr>
          <a:xfrm>
            <a:off x="7702286" y="4812251"/>
            <a:ext cx="1441713" cy="246221"/>
          </a:xfrm>
          <a:prstGeom prst="rect">
            <a:avLst/>
          </a:prstGeom>
          <a:noFill/>
        </p:spPr>
        <p:txBody>
          <a:bodyPr wrap="square" rtlCol="0">
            <a:spAutoFit/>
          </a:bodyPr>
          <a:lstStyle/>
          <a:p>
            <a:r>
              <a:rPr lang="en-GB" sz="1000" dirty="0" smtClean="0"/>
              <a:t>Cancel move: not legal</a:t>
            </a:r>
            <a:endParaRPr lang="en-GB" sz="1000" dirty="0"/>
          </a:p>
        </p:txBody>
      </p:sp>
      <p:cxnSp>
        <p:nvCxnSpPr>
          <p:cNvPr id="44" name="Straight Arrow Connector 43"/>
          <p:cNvCxnSpPr/>
          <p:nvPr/>
        </p:nvCxnSpPr>
        <p:spPr>
          <a:xfrm>
            <a:off x="3995936" y="4501598"/>
            <a:ext cx="0" cy="12316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995936" y="4558507"/>
            <a:ext cx="432048" cy="246221"/>
          </a:xfrm>
          <a:prstGeom prst="rect">
            <a:avLst/>
          </a:prstGeom>
          <a:noFill/>
        </p:spPr>
        <p:txBody>
          <a:bodyPr wrap="square" rtlCol="0">
            <a:spAutoFit/>
          </a:bodyPr>
          <a:lstStyle/>
          <a:p>
            <a:r>
              <a:rPr lang="en-GB" sz="1000" dirty="0" smtClean="0"/>
              <a:t>Yes</a:t>
            </a:r>
            <a:endParaRPr lang="en-GB" sz="1000" dirty="0"/>
          </a:p>
        </p:txBody>
      </p:sp>
      <p:sp>
        <p:nvSpPr>
          <p:cNvPr id="48" name="TextBox 47"/>
          <p:cNvSpPr txBox="1"/>
          <p:nvPr/>
        </p:nvSpPr>
        <p:spPr>
          <a:xfrm>
            <a:off x="3728728" y="5805264"/>
            <a:ext cx="1491344" cy="338554"/>
          </a:xfrm>
          <a:prstGeom prst="rect">
            <a:avLst/>
          </a:prstGeom>
          <a:noFill/>
        </p:spPr>
        <p:txBody>
          <a:bodyPr wrap="square" rtlCol="0">
            <a:spAutoFit/>
          </a:bodyPr>
          <a:lstStyle/>
          <a:p>
            <a:r>
              <a:rPr lang="en-GB" sz="1600" dirty="0" smtClean="0"/>
              <a:t>Make move</a:t>
            </a:r>
            <a:endParaRPr lang="en-GB" sz="1600" dirty="0"/>
          </a:p>
        </p:txBody>
      </p:sp>
      <p:cxnSp>
        <p:nvCxnSpPr>
          <p:cNvPr id="49" name="Straight Arrow Connector 48"/>
          <p:cNvCxnSpPr/>
          <p:nvPr/>
        </p:nvCxnSpPr>
        <p:spPr>
          <a:xfrm flipH="1">
            <a:off x="4299788" y="5001563"/>
            <a:ext cx="87830" cy="7316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387618" y="5058472"/>
            <a:ext cx="432048" cy="246221"/>
          </a:xfrm>
          <a:prstGeom prst="rect">
            <a:avLst/>
          </a:prstGeom>
          <a:noFill/>
        </p:spPr>
        <p:txBody>
          <a:bodyPr wrap="square" rtlCol="0">
            <a:spAutoFit/>
          </a:bodyPr>
          <a:lstStyle/>
          <a:p>
            <a:r>
              <a:rPr lang="en-GB" sz="1000" dirty="0" smtClean="0"/>
              <a:t>No</a:t>
            </a:r>
            <a:endParaRPr lang="en-GB" sz="1000" dirty="0"/>
          </a:p>
        </p:txBody>
      </p:sp>
    </p:spTree>
    <p:extLst>
      <p:ext uri="{BB962C8B-B14F-4D97-AF65-F5344CB8AC3E}">
        <p14:creationId xmlns:p14="http://schemas.microsoft.com/office/powerpoint/2010/main" val="1709373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6592" y="-99392"/>
            <a:ext cx="7596336" cy="792088"/>
          </a:xfrm>
        </p:spPr>
        <p:txBody>
          <a:bodyPr>
            <a:normAutofit/>
          </a:bodyPr>
          <a:lstStyle/>
          <a:p>
            <a:r>
              <a:rPr lang="en-GB" sz="2400" dirty="0" smtClean="0"/>
              <a:t>Go game logic proposal 001 : GUI Interface</a:t>
            </a:r>
            <a:endParaRPr lang="en-GB" sz="2400" dirty="0"/>
          </a:p>
        </p:txBody>
      </p:sp>
      <p:sp>
        <p:nvSpPr>
          <p:cNvPr id="3" name="Subtitle 2"/>
          <p:cNvSpPr>
            <a:spLocks noGrp="1"/>
          </p:cNvSpPr>
          <p:nvPr>
            <p:ph type="subTitle" idx="1"/>
          </p:nvPr>
        </p:nvSpPr>
        <p:spPr>
          <a:xfrm>
            <a:off x="107504" y="836712"/>
            <a:ext cx="2304256" cy="3456384"/>
          </a:xfrm>
        </p:spPr>
        <p:txBody>
          <a:bodyPr>
            <a:normAutofit/>
          </a:bodyPr>
          <a:lstStyle/>
          <a:p>
            <a:r>
              <a:rPr lang="en-GB" sz="1600" dirty="0" err="1" smtClean="0">
                <a:solidFill>
                  <a:schemeClr val="tx1"/>
                </a:solidFill>
              </a:rPr>
              <a:t>Heres</a:t>
            </a:r>
            <a:r>
              <a:rPr lang="en-GB" sz="1600" dirty="0" smtClean="0">
                <a:solidFill>
                  <a:schemeClr val="tx1"/>
                </a:solidFill>
              </a:rPr>
              <a:t> the type of messages that would be good to send to and receive from the GUI. Based on the logic I think it would make more sense to add and remove stone display objects rather than redraw the board from scratch every turn.</a:t>
            </a:r>
            <a:endParaRPr lang="en-GB" sz="1600" dirty="0">
              <a:solidFill>
                <a:schemeClr val="tx1"/>
              </a:solidFill>
            </a:endParaRPr>
          </a:p>
        </p:txBody>
      </p:sp>
      <p:sp>
        <p:nvSpPr>
          <p:cNvPr id="5" name="TextBox 4"/>
          <p:cNvSpPr txBox="1"/>
          <p:nvPr/>
        </p:nvSpPr>
        <p:spPr>
          <a:xfrm>
            <a:off x="4644008" y="1170223"/>
            <a:ext cx="2952328" cy="369332"/>
          </a:xfrm>
          <a:prstGeom prst="rect">
            <a:avLst/>
          </a:prstGeom>
          <a:noFill/>
        </p:spPr>
        <p:txBody>
          <a:bodyPr wrap="square" rtlCol="0">
            <a:spAutoFit/>
          </a:bodyPr>
          <a:lstStyle/>
          <a:p>
            <a:r>
              <a:rPr lang="en-GB" dirty="0" smtClean="0"/>
              <a:t>GUI</a:t>
            </a:r>
            <a:endParaRPr lang="en-GB" dirty="0"/>
          </a:p>
        </p:txBody>
      </p:sp>
      <p:sp>
        <p:nvSpPr>
          <p:cNvPr id="6" name="TextBox 5"/>
          <p:cNvSpPr txBox="1"/>
          <p:nvPr/>
        </p:nvSpPr>
        <p:spPr>
          <a:xfrm>
            <a:off x="4976327" y="5517232"/>
            <a:ext cx="2952328" cy="369332"/>
          </a:xfrm>
          <a:prstGeom prst="rect">
            <a:avLst/>
          </a:prstGeom>
          <a:noFill/>
        </p:spPr>
        <p:txBody>
          <a:bodyPr wrap="square" rtlCol="0">
            <a:spAutoFit/>
          </a:bodyPr>
          <a:lstStyle/>
          <a:p>
            <a:r>
              <a:rPr lang="en-GB" dirty="0" smtClean="0"/>
              <a:t>Game Logic</a:t>
            </a:r>
            <a:endParaRPr lang="en-GB" dirty="0"/>
          </a:p>
        </p:txBody>
      </p:sp>
      <p:sp>
        <p:nvSpPr>
          <p:cNvPr id="7" name="Rectangle 6"/>
          <p:cNvSpPr/>
          <p:nvPr/>
        </p:nvSpPr>
        <p:spPr>
          <a:xfrm>
            <a:off x="3138264" y="5229200"/>
            <a:ext cx="5112568" cy="1440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2881334" y="792947"/>
            <a:ext cx="5400600" cy="11238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p:nvPr/>
        </p:nvCxnSpPr>
        <p:spPr>
          <a:xfrm flipV="1">
            <a:off x="5686367" y="1890801"/>
            <a:ext cx="0" cy="3312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91880" y="1916832"/>
            <a:ext cx="0" cy="3312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716016" y="1916832"/>
            <a:ext cx="0" cy="3312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91880" y="2834352"/>
            <a:ext cx="1008112" cy="830997"/>
          </a:xfrm>
          <a:prstGeom prst="rect">
            <a:avLst/>
          </a:prstGeom>
          <a:noFill/>
        </p:spPr>
        <p:txBody>
          <a:bodyPr wrap="square" rtlCol="0">
            <a:spAutoFit/>
          </a:bodyPr>
          <a:lstStyle/>
          <a:p>
            <a:r>
              <a:rPr lang="en-GB" sz="1200" dirty="0" smtClean="0"/>
              <a:t>Attempt to place stone at position </a:t>
            </a:r>
            <a:r>
              <a:rPr lang="en-GB" sz="1200" dirty="0" err="1" smtClean="0"/>
              <a:t>x,y</a:t>
            </a:r>
            <a:endParaRPr lang="en-GB" sz="1200" dirty="0"/>
          </a:p>
        </p:txBody>
      </p:sp>
      <p:sp>
        <p:nvSpPr>
          <p:cNvPr id="16" name="TextBox 15"/>
          <p:cNvSpPr txBox="1"/>
          <p:nvPr/>
        </p:nvSpPr>
        <p:spPr>
          <a:xfrm>
            <a:off x="4716016" y="3019017"/>
            <a:ext cx="649594" cy="461665"/>
          </a:xfrm>
          <a:prstGeom prst="rect">
            <a:avLst/>
          </a:prstGeom>
          <a:noFill/>
        </p:spPr>
        <p:txBody>
          <a:bodyPr wrap="square" rtlCol="0">
            <a:spAutoFit/>
          </a:bodyPr>
          <a:lstStyle/>
          <a:p>
            <a:r>
              <a:rPr lang="en-GB" sz="1200" dirty="0" smtClean="0"/>
              <a:t>Illegal move</a:t>
            </a:r>
            <a:endParaRPr lang="en-GB" sz="1200" dirty="0"/>
          </a:p>
        </p:txBody>
      </p:sp>
      <p:sp>
        <p:nvSpPr>
          <p:cNvPr id="17" name="TextBox 16"/>
          <p:cNvSpPr txBox="1"/>
          <p:nvPr/>
        </p:nvSpPr>
        <p:spPr>
          <a:xfrm>
            <a:off x="5706178" y="3112793"/>
            <a:ext cx="1008112" cy="276999"/>
          </a:xfrm>
          <a:prstGeom prst="rect">
            <a:avLst/>
          </a:prstGeom>
          <a:noFill/>
        </p:spPr>
        <p:txBody>
          <a:bodyPr wrap="square" rtlCol="0">
            <a:spAutoFit/>
          </a:bodyPr>
          <a:lstStyle/>
          <a:p>
            <a:r>
              <a:rPr lang="en-GB" sz="1200" dirty="0" smtClean="0"/>
              <a:t>Move made</a:t>
            </a:r>
            <a:endParaRPr lang="en-GB" sz="1200" dirty="0"/>
          </a:p>
        </p:txBody>
      </p:sp>
      <p:cxnSp>
        <p:nvCxnSpPr>
          <p:cNvPr id="18" name="Straight Arrow Connector 17"/>
          <p:cNvCxnSpPr/>
          <p:nvPr/>
        </p:nvCxnSpPr>
        <p:spPr>
          <a:xfrm flipV="1">
            <a:off x="6904756" y="1916832"/>
            <a:ext cx="0" cy="3312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904756" y="2881961"/>
            <a:ext cx="1008112" cy="1015663"/>
          </a:xfrm>
          <a:prstGeom prst="rect">
            <a:avLst/>
          </a:prstGeom>
          <a:noFill/>
        </p:spPr>
        <p:txBody>
          <a:bodyPr wrap="square" rtlCol="0">
            <a:spAutoFit/>
          </a:bodyPr>
          <a:lstStyle/>
          <a:p>
            <a:r>
              <a:rPr lang="en-GB" sz="1200" dirty="0" smtClean="0"/>
              <a:t>Move made, remove stones at these positions</a:t>
            </a:r>
            <a:endParaRPr lang="en-GB" sz="1200" dirty="0"/>
          </a:p>
        </p:txBody>
      </p:sp>
    </p:spTree>
    <p:extLst>
      <p:ext uri="{BB962C8B-B14F-4D97-AF65-F5344CB8AC3E}">
        <p14:creationId xmlns:p14="http://schemas.microsoft.com/office/powerpoint/2010/main" val="765070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508</Words>
  <Application>Microsoft Office PowerPoint</Application>
  <PresentationFormat>On-screen Show (4:3)</PresentationFormat>
  <Paragraphs>79</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Go game logic proposal 001 : Classes</vt:lpstr>
      <vt:lpstr> Go game logic proposal 001 : Place stone function</vt:lpstr>
      <vt:lpstr>Go game logic proposal 001 : GUI Interface</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game logic proposal 001 : Classes</dc:title>
  <dc:creator> </dc:creator>
  <cp:lastModifiedBy> </cp:lastModifiedBy>
  <cp:revision>13</cp:revision>
  <dcterms:created xsi:type="dcterms:W3CDTF">2012-10-25T11:15:07Z</dcterms:created>
  <dcterms:modified xsi:type="dcterms:W3CDTF">2012-10-25T14:47:38Z</dcterms:modified>
</cp:coreProperties>
</file>