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embeddings/Microsoft_Equation1.bin" ContentType="application/vnd.openxmlformats-officedocument.oleObject"/>
  <Override PartName="/ppt/embeddings/Microsoft_Equation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4" r:id="rId6"/>
    <p:sldId id="265" r:id="rId7"/>
    <p:sldId id="266" r:id="rId8"/>
    <p:sldId id="267" r:id="rId9"/>
    <p:sldId id="268" r:id="rId10"/>
    <p:sldId id="270" r:id="rId11"/>
    <p:sldId id="271" r:id="rId12"/>
    <p:sldId id="273"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2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8/10/20</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8/10/20</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8/10/20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8/10/20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8/10/20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8/10/20</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imboslice444/IBM_DataCourse-Capstone/blob/master/NYC%20vs.%20Toronto%20Venue%20Comparison%20analysis.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11.emf"/><Relationship Id="rId5" Type="http://schemas.openxmlformats.org/officeDocument/2006/relationships/oleObject" Target="../embeddings/Microsoft_Equation2.bin"/><Relationship Id="rId6"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6514" y="823143"/>
            <a:ext cx="7342188" cy="1924050"/>
          </a:xfrm>
        </p:spPr>
        <p:txBody>
          <a:bodyPr/>
          <a:lstStyle/>
          <a:p>
            <a:r>
              <a:rPr lang="en-US" dirty="0" smtClean="0"/>
              <a:t>NYC and Toronto Venue Comparison</a:t>
            </a:r>
            <a:endParaRPr lang="en-US" dirty="0"/>
          </a:p>
        </p:txBody>
      </p:sp>
      <p:sp>
        <p:nvSpPr>
          <p:cNvPr id="3" name="Subtitle 2"/>
          <p:cNvSpPr>
            <a:spLocks noGrp="1"/>
          </p:cNvSpPr>
          <p:nvPr>
            <p:ph type="subTitle" idx="1"/>
          </p:nvPr>
        </p:nvSpPr>
        <p:spPr/>
        <p:txBody>
          <a:bodyPr/>
          <a:lstStyle/>
          <a:p>
            <a:r>
              <a:rPr lang="en-US" dirty="0" smtClean="0"/>
              <a:t>IBM </a:t>
            </a:r>
            <a:r>
              <a:rPr lang="en-US" dirty="0" err="1" smtClean="0"/>
              <a:t>Coursera</a:t>
            </a:r>
            <a:r>
              <a:rPr lang="en-US" dirty="0" smtClean="0"/>
              <a:t> Capstone Project</a:t>
            </a:r>
          </a:p>
          <a:p>
            <a:endParaRPr lang="en-US" dirty="0"/>
          </a:p>
          <a:p>
            <a:endParaRPr lang="en-US" dirty="0" smtClean="0"/>
          </a:p>
          <a:p>
            <a:r>
              <a:rPr lang="en-US" dirty="0" smtClean="0"/>
              <a:t>By: Jimmy Amundson </a:t>
            </a:r>
            <a:endParaRPr lang="en-US" dirty="0"/>
          </a:p>
        </p:txBody>
      </p:sp>
    </p:spTree>
    <p:extLst>
      <p:ext uri="{BB962C8B-B14F-4D97-AF65-F5344CB8AC3E}">
        <p14:creationId xmlns:p14="http://schemas.microsoft.com/office/powerpoint/2010/main" val="126105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 Comparison </a:t>
            </a:r>
            <a:r>
              <a:rPr lang="en-US" dirty="0" err="1" smtClean="0"/>
              <a:t>Dataframe</a:t>
            </a:r>
            <a:endParaRPr lang="en-US" dirty="0"/>
          </a:p>
        </p:txBody>
      </p:sp>
      <p:pic>
        <p:nvPicPr>
          <p:cNvPr id="3" name="Picture 2" descr="Screen Shot 2020-08-10 at 12.58.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1869759"/>
            <a:ext cx="4555928" cy="4734242"/>
          </a:xfrm>
          <a:prstGeom prst="rect">
            <a:avLst/>
          </a:prstGeom>
        </p:spPr>
      </p:pic>
    </p:spTree>
    <p:extLst>
      <p:ext uri="{BB962C8B-B14F-4D97-AF65-F5344CB8AC3E}">
        <p14:creationId xmlns:p14="http://schemas.microsoft.com/office/powerpoint/2010/main" val="18630428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Adjustment Venue Comparison </a:t>
            </a:r>
            <a:r>
              <a:rPr lang="en-US" dirty="0" err="1" smtClean="0"/>
              <a:t>Dataframe</a:t>
            </a:r>
            <a:r>
              <a:rPr lang="en-US" dirty="0" smtClean="0"/>
              <a:t> </a:t>
            </a:r>
            <a:endParaRPr lang="en-US" dirty="0"/>
          </a:p>
        </p:txBody>
      </p:sp>
      <p:sp>
        <p:nvSpPr>
          <p:cNvPr id="3" name="Content Placeholder 2"/>
          <p:cNvSpPr>
            <a:spLocks noGrp="1"/>
          </p:cNvSpPr>
          <p:nvPr>
            <p:ph sz="half" idx="1"/>
          </p:nvPr>
        </p:nvSpPr>
        <p:spPr>
          <a:xfrm>
            <a:off x="487360" y="1873251"/>
            <a:ext cx="3798889" cy="4175126"/>
          </a:xfrm>
        </p:spPr>
        <p:txBody>
          <a:bodyPr/>
          <a:lstStyle/>
          <a:p>
            <a:r>
              <a:rPr lang="en-US" dirty="0" smtClean="0"/>
              <a:t>A user function was created to highlight the cells for easy visualization. </a:t>
            </a:r>
          </a:p>
          <a:p>
            <a:pPr lvl="1">
              <a:buFont typeface="Wingdings" charset="2"/>
              <a:buChar char="§"/>
            </a:pPr>
            <a:r>
              <a:rPr lang="en-US" dirty="0" smtClean="0"/>
              <a:t>The legend describes the color coordination </a:t>
            </a:r>
          </a:p>
          <a:p>
            <a:pPr>
              <a:buFont typeface="Arial"/>
              <a:buChar char="•"/>
            </a:pPr>
            <a:r>
              <a:rPr lang="en-US" dirty="0" smtClean="0"/>
              <a:t>New York City is highlighted significantly more than Toronto, meaning this adjustment ratio might be an inaccurate venue comparison method.</a:t>
            </a:r>
            <a:endParaRPr lang="en-US" dirty="0"/>
          </a:p>
        </p:txBody>
      </p:sp>
      <p:pic>
        <p:nvPicPr>
          <p:cNvPr id="5" name="Content Placeholder 4" descr="Screen Shot 2020-08-10 at 12.58.41 PM.png"/>
          <p:cNvPicPr>
            <a:picLocks noGrp="1" noChangeAspect="1"/>
          </p:cNvPicPr>
          <p:nvPr>
            <p:ph sz="half" idx="2"/>
          </p:nvPr>
        </p:nvPicPr>
        <p:blipFill>
          <a:blip r:embed="rId2">
            <a:extLst>
              <a:ext uri="{28A0092B-C50C-407E-A947-70E740481C1C}">
                <a14:useLocalDpi xmlns:a14="http://schemas.microsoft.com/office/drawing/2010/main" val="0"/>
              </a:ext>
            </a:extLst>
          </a:blip>
          <a:srcRect t="-2992" b="-2992"/>
          <a:stretch>
            <a:fillRect/>
          </a:stretch>
        </p:blipFill>
        <p:spPr>
          <a:xfrm>
            <a:off x="4466272" y="1762125"/>
            <a:ext cx="4376560" cy="4819983"/>
          </a:xfrm>
        </p:spPr>
      </p:pic>
    </p:spTree>
    <p:extLst>
      <p:ext uri="{BB962C8B-B14F-4D97-AF65-F5344CB8AC3E}">
        <p14:creationId xmlns:p14="http://schemas.microsoft.com/office/powerpoint/2010/main" val="33755647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NYC adjustment </a:t>
            </a:r>
            <a:endParaRPr lang="en-US" dirty="0"/>
          </a:p>
        </p:txBody>
      </p:sp>
      <p:sp>
        <p:nvSpPr>
          <p:cNvPr id="3" name="Content Placeholder 2"/>
          <p:cNvSpPr>
            <a:spLocks noGrp="1"/>
          </p:cNvSpPr>
          <p:nvPr>
            <p:ph idx="1"/>
          </p:nvPr>
        </p:nvSpPr>
        <p:spPr>
          <a:xfrm>
            <a:off x="900113" y="1905000"/>
            <a:ext cx="7640638" cy="4508499"/>
          </a:xfrm>
        </p:spPr>
        <p:txBody>
          <a:bodyPr>
            <a:normAutofit/>
          </a:bodyPr>
          <a:lstStyle/>
          <a:p>
            <a:r>
              <a:rPr lang="en-US" dirty="0" smtClean="0"/>
              <a:t>The venues returned ratio equalizes the rows highlighted for Toronto and NYC, but does not factor in city population into the adjustment. </a:t>
            </a:r>
          </a:p>
          <a:p>
            <a:r>
              <a:rPr lang="en-US" dirty="0"/>
              <a:t>T</a:t>
            </a:r>
            <a:r>
              <a:rPr lang="en-US" dirty="0" smtClean="0"/>
              <a:t>he investor is able to compare the venues of the two cities with either adjustment ratio. Although, I believe the population adjustment ratio provides the investor with more information.</a:t>
            </a:r>
          </a:p>
          <a:p>
            <a:pPr lvl="1">
              <a:buFont typeface="Wingdings" charset="2"/>
              <a:buChar char="Ø"/>
            </a:pPr>
            <a:r>
              <a:rPr lang="en-US" dirty="0" smtClean="0"/>
              <a:t>The entire venue comparison table can be </a:t>
            </a:r>
            <a:r>
              <a:rPr lang="en-US" dirty="0"/>
              <a:t>viewed at </a:t>
            </a:r>
            <a:r>
              <a:rPr lang="en-US" sz="1600" dirty="0" smtClean="0">
                <a:hlinkClick r:id="rId2"/>
              </a:rPr>
              <a:t>https</a:t>
            </a:r>
            <a:r>
              <a:rPr lang="en-US" sz="1600" dirty="0">
                <a:hlinkClick r:id="rId2"/>
              </a:rPr>
              <a:t>://github.com/jimboslice444/IBM_DataCourse-Capstone/blob/master/NYC%20vs.%20Toronto%20Venue%20Comparison%</a:t>
            </a:r>
            <a:r>
              <a:rPr lang="en-US" sz="1600" dirty="0" smtClean="0">
                <a:hlinkClick r:id="rId2"/>
              </a:rPr>
              <a:t>20analysis.ipynb</a:t>
            </a:r>
            <a:r>
              <a:rPr lang="en-US" sz="1600" dirty="0" smtClean="0"/>
              <a:t>  </a:t>
            </a:r>
          </a:p>
        </p:txBody>
      </p:sp>
    </p:spTree>
    <p:extLst>
      <p:ext uri="{BB962C8B-B14F-4D97-AF65-F5344CB8AC3E}">
        <p14:creationId xmlns:p14="http://schemas.microsoft.com/office/powerpoint/2010/main" val="17875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Further analysis could be done in order to pin point exactly which venue categories should be invested in by the investor rather than highlighting which venues types have potential in each respective city. </a:t>
            </a:r>
            <a:r>
              <a:rPr lang="en-US" dirty="0"/>
              <a:t>By comparing other cities venues to NYC and Toronto, the investor could be more confident in their decision as well. </a:t>
            </a:r>
            <a:endParaRPr lang="en-US" dirty="0" smtClean="0"/>
          </a:p>
          <a:p>
            <a:r>
              <a:rPr lang="en-US" dirty="0" smtClean="0"/>
              <a:t>Based on my data analysis I recommend investing in an aquarium in NYC and an international restaurant in Toronto. </a:t>
            </a:r>
          </a:p>
        </p:txBody>
      </p:sp>
    </p:spTree>
    <p:extLst>
      <p:ext uri="{BB962C8B-B14F-4D97-AF65-F5344CB8AC3E}">
        <p14:creationId xmlns:p14="http://schemas.microsoft.com/office/powerpoint/2010/main" val="317616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Business Problem:</a:t>
            </a:r>
            <a:endParaRPr lang="en-US" dirty="0"/>
          </a:p>
        </p:txBody>
      </p:sp>
      <p:sp>
        <p:nvSpPr>
          <p:cNvPr id="4" name="Content Placeholder 3"/>
          <p:cNvSpPr>
            <a:spLocks noGrp="1"/>
          </p:cNvSpPr>
          <p:nvPr>
            <p:ph sz="half" idx="2"/>
          </p:nvPr>
        </p:nvSpPr>
        <p:spPr>
          <a:xfrm>
            <a:off x="428626" y="2590801"/>
            <a:ext cx="4016374" cy="3484562"/>
          </a:xfrm>
        </p:spPr>
        <p:txBody>
          <a:bodyPr/>
          <a:lstStyle/>
          <a:p>
            <a:r>
              <a:rPr lang="en-US" dirty="0"/>
              <a:t>What new venues in Toronto or New York City would be best to invest </a:t>
            </a:r>
            <a:r>
              <a:rPr lang="en-US" dirty="0" smtClean="0"/>
              <a:t>in?</a:t>
            </a:r>
            <a:endParaRPr lang="en-US" dirty="0"/>
          </a:p>
          <a:p>
            <a:endParaRPr lang="en-US" dirty="0"/>
          </a:p>
        </p:txBody>
      </p:sp>
      <p:sp>
        <p:nvSpPr>
          <p:cNvPr id="5" name="Text Placeholder 4"/>
          <p:cNvSpPr>
            <a:spLocks noGrp="1"/>
          </p:cNvSpPr>
          <p:nvPr>
            <p:ph type="body" sz="quarter" idx="3"/>
          </p:nvPr>
        </p:nvSpPr>
        <p:spPr/>
        <p:txBody>
          <a:bodyPr/>
          <a:lstStyle/>
          <a:p>
            <a:r>
              <a:rPr lang="en-US" dirty="0" smtClean="0"/>
              <a:t>Solution:</a:t>
            </a:r>
            <a:endParaRPr lang="en-US" dirty="0"/>
          </a:p>
        </p:txBody>
      </p:sp>
      <p:sp>
        <p:nvSpPr>
          <p:cNvPr id="6" name="Content Placeholder 5"/>
          <p:cNvSpPr>
            <a:spLocks noGrp="1"/>
          </p:cNvSpPr>
          <p:nvPr>
            <p:ph sz="quarter" idx="4"/>
          </p:nvPr>
        </p:nvSpPr>
        <p:spPr>
          <a:xfrm>
            <a:off x="4746625" y="2590801"/>
            <a:ext cx="4127500" cy="3484562"/>
          </a:xfrm>
        </p:spPr>
        <p:txBody>
          <a:bodyPr>
            <a:normAutofit/>
          </a:bodyPr>
          <a:lstStyle/>
          <a:p>
            <a:pPr marL="457200" indent="-457200">
              <a:buFont typeface="+mj-lt"/>
              <a:buAutoNum type="arabicPeriod"/>
            </a:pPr>
            <a:r>
              <a:rPr lang="en-US" dirty="0" smtClean="0"/>
              <a:t>Use Foursquare to locate every venue in Toronto and NYC</a:t>
            </a:r>
          </a:p>
          <a:p>
            <a:pPr marL="457200" indent="-457200">
              <a:buFont typeface="+mj-lt"/>
              <a:buAutoNum type="arabicPeriod"/>
            </a:pPr>
            <a:r>
              <a:rPr lang="en-US" dirty="0" smtClean="0"/>
              <a:t>Compare the presence of venue categories in Toronto and NYC to each other. </a:t>
            </a:r>
          </a:p>
          <a:p>
            <a:pPr marL="457200" indent="-457200">
              <a:buFont typeface="+mj-lt"/>
              <a:buAutoNum type="arabicPeriod"/>
            </a:pPr>
            <a:r>
              <a:rPr lang="en-US" dirty="0" smtClean="0"/>
              <a:t>Interpret the comparison data and decide what venues could be added to each city.</a:t>
            </a:r>
            <a:endParaRPr lang="en-US" dirty="0"/>
          </a:p>
        </p:txBody>
      </p:sp>
    </p:spTree>
    <p:extLst>
      <p:ext uri="{BB962C8B-B14F-4D97-AF65-F5344CB8AC3E}">
        <p14:creationId xmlns:p14="http://schemas.microsoft.com/office/powerpoint/2010/main" val="66397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Collecting Venues with Foursquare </a:t>
            </a:r>
            <a:endParaRPr lang="en-US" dirty="0"/>
          </a:p>
        </p:txBody>
      </p:sp>
      <p:sp>
        <p:nvSpPr>
          <p:cNvPr id="3" name="Content Placeholder 2"/>
          <p:cNvSpPr>
            <a:spLocks noGrp="1"/>
          </p:cNvSpPr>
          <p:nvPr>
            <p:ph idx="1"/>
          </p:nvPr>
        </p:nvSpPr>
        <p:spPr>
          <a:xfrm>
            <a:off x="900112" y="1746250"/>
            <a:ext cx="7345363" cy="4619625"/>
          </a:xfrm>
        </p:spPr>
        <p:txBody>
          <a:bodyPr>
            <a:normAutofit fontScale="92500" lnSpcReduction="20000"/>
          </a:bodyPr>
          <a:lstStyle/>
          <a:p>
            <a:r>
              <a:rPr lang="en-US" dirty="0" smtClean="0"/>
              <a:t>Use the NYC and Toronto Latitude and Longitude to call all nearby venues within a 500 meter radius</a:t>
            </a:r>
          </a:p>
          <a:p>
            <a:endParaRPr lang="en-US" dirty="0" smtClean="0"/>
          </a:p>
          <a:p>
            <a:endParaRPr lang="en-US" dirty="0"/>
          </a:p>
          <a:p>
            <a:endParaRPr lang="en-US" dirty="0" smtClean="0"/>
          </a:p>
          <a:p>
            <a:endParaRPr lang="en-US" dirty="0"/>
          </a:p>
          <a:p>
            <a:r>
              <a:rPr lang="en-US" dirty="0"/>
              <a:t>The client ID and secret are unique to my foursquare account and allow me to make calls to Foursquare. </a:t>
            </a:r>
            <a:endParaRPr lang="en-US" dirty="0" smtClean="0"/>
          </a:p>
          <a:p>
            <a:r>
              <a:rPr lang="en-US" dirty="0" smtClean="0"/>
              <a:t>The </a:t>
            </a:r>
            <a:r>
              <a:rPr lang="en-US" dirty="0" err="1" smtClean="0"/>
              <a:t>url_ny</a:t>
            </a:r>
            <a:r>
              <a:rPr lang="en-US" dirty="0" smtClean="0"/>
              <a:t> gives extensive information on each venue in a </a:t>
            </a:r>
            <a:r>
              <a:rPr lang="en-US" dirty="0" err="1" smtClean="0"/>
              <a:t>json</a:t>
            </a:r>
            <a:r>
              <a:rPr lang="en-US" dirty="0"/>
              <a:t> </a:t>
            </a:r>
            <a:r>
              <a:rPr lang="en-US" dirty="0" smtClean="0"/>
              <a:t>file. </a:t>
            </a:r>
            <a:endParaRPr lang="en-US" dirty="0"/>
          </a:p>
          <a:p>
            <a:endParaRPr lang="en-US" dirty="0"/>
          </a:p>
        </p:txBody>
      </p:sp>
      <p:pic>
        <p:nvPicPr>
          <p:cNvPr id="4" name="Picture 3" descr="Screen Shot 2020-08-10 at 10.45.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374900"/>
            <a:ext cx="8048625" cy="2092699"/>
          </a:xfrm>
          <a:prstGeom prst="rect">
            <a:avLst/>
          </a:prstGeom>
        </p:spPr>
      </p:pic>
    </p:spTree>
    <p:extLst>
      <p:ext uri="{BB962C8B-B14F-4D97-AF65-F5344CB8AC3E}">
        <p14:creationId xmlns:p14="http://schemas.microsoft.com/office/powerpoint/2010/main" val="22707474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JSON </a:t>
            </a:r>
            <a:r>
              <a:rPr lang="en-US" dirty="0" smtClean="0">
                <a:sym typeface="Wingdings"/>
              </a:rPr>
              <a:t>Pandas </a:t>
            </a:r>
            <a:r>
              <a:rPr lang="en-US" dirty="0" err="1" smtClean="0">
                <a:sym typeface="Wingdings"/>
              </a:rPr>
              <a:t>Dataframe</a:t>
            </a:r>
            <a:endParaRPr lang="en-US" dirty="0"/>
          </a:p>
        </p:txBody>
      </p:sp>
      <p:sp>
        <p:nvSpPr>
          <p:cNvPr id="3" name="Content Placeholder 2"/>
          <p:cNvSpPr>
            <a:spLocks noGrp="1"/>
          </p:cNvSpPr>
          <p:nvPr>
            <p:ph idx="1"/>
          </p:nvPr>
        </p:nvSpPr>
        <p:spPr>
          <a:xfrm>
            <a:off x="365124" y="1730375"/>
            <a:ext cx="8397876" cy="4667250"/>
          </a:xfrm>
        </p:spPr>
        <p:txBody>
          <a:bodyPr>
            <a:normAutofit/>
          </a:bodyPr>
          <a:lstStyle/>
          <a:p>
            <a:r>
              <a:rPr lang="en-US" dirty="0" smtClean="0"/>
              <a:t>Every venue from each neighborhood is collected in a </a:t>
            </a:r>
            <a:r>
              <a:rPr lang="en-US" dirty="0" err="1" smtClean="0"/>
              <a:t>Json</a:t>
            </a:r>
            <a:r>
              <a:rPr lang="en-US" dirty="0" smtClean="0"/>
              <a:t> file returned by the </a:t>
            </a:r>
            <a:r>
              <a:rPr lang="en-US" dirty="0" err="1" smtClean="0"/>
              <a:t>url’s</a:t>
            </a:r>
            <a:r>
              <a:rPr lang="en-US" dirty="0" smtClean="0"/>
              <a:t>. And the venue categories are extracted and organized into a Pandas </a:t>
            </a:r>
            <a:r>
              <a:rPr lang="en-US" dirty="0" err="1" smtClean="0"/>
              <a:t>dataframe</a:t>
            </a:r>
            <a:r>
              <a:rPr lang="en-US" dirty="0" smtClean="0"/>
              <a:t>.</a:t>
            </a:r>
          </a:p>
          <a:p>
            <a:endParaRPr lang="en-US" dirty="0"/>
          </a:p>
          <a:p>
            <a:endParaRPr lang="en-US" dirty="0" smtClean="0"/>
          </a:p>
          <a:p>
            <a:endParaRPr lang="en-US" dirty="0"/>
          </a:p>
          <a:p>
            <a:endParaRPr lang="en-US" dirty="0" smtClean="0"/>
          </a:p>
          <a:p>
            <a:endParaRPr lang="en-US" dirty="0"/>
          </a:p>
        </p:txBody>
      </p:sp>
      <p:pic>
        <p:nvPicPr>
          <p:cNvPr id="5" name="Picture 4" descr="Screen Shot 2020-08-10 at 11.02.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4" y="5568950"/>
            <a:ext cx="7239000" cy="939800"/>
          </a:xfrm>
          <a:prstGeom prst="rect">
            <a:avLst/>
          </a:prstGeom>
        </p:spPr>
      </p:pic>
      <p:pic>
        <p:nvPicPr>
          <p:cNvPr id="6" name="Picture 5" descr="Screen Shot 2020-08-10 at 11.09.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4" y="3032395"/>
            <a:ext cx="8524876" cy="2374359"/>
          </a:xfrm>
          <a:prstGeom prst="rect">
            <a:avLst/>
          </a:prstGeom>
        </p:spPr>
      </p:pic>
    </p:spTree>
    <p:extLst>
      <p:ext uri="{BB962C8B-B14F-4D97-AF65-F5344CB8AC3E}">
        <p14:creationId xmlns:p14="http://schemas.microsoft.com/office/powerpoint/2010/main" val="38422604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User Functions created to tabulate the venue categories into a pandas </a:t>
            </a:r>
            <a:r>
              <a:rPr lang="en-US" sz="3200" dirty="0" err="1" smtClean="0"/>
              <a:t>dataframe</a:t>
            </a:r>
            <a:r>
              <a:rPr lang="en-US" sz="3200" dirty="0" smtClean="0"/>
              <a:t>   </a:t>
            </a:r>
            <a:endParaRPr lang="en-US" sz="3200" dirty="0"/>
          </a:p>
        </p:txBody>
      </p:sp>
      <p:sp>
        <p:nvSpPr>
          <p:cNvPr id="4" name="TextBox 3"/>
          <p:cNvSpPr txBox="1"/>
          <p:nvPr/>
        </p:nvSpPr>
        <p:spPr>
          <a:xfrm>
            <a:off x="349250" y="1623536"/>
            <a:ext cx="2555875" cy="738664"/>
          </a:xfrm>
          <a:prstGeom prst="rect">
            <a:avLst/>
          </a:prstGeom>
          <a:noFill/>
        </p:spPr>
        <p:txBody>
          <a:bodyPr wrap="square" rtlCol="0">
            <a:spAutoFit/>
          </a:bodyPr>
          <a:lstStyle/>
          <a:p>
            <a:r>
              <a:rPr lang="en-US" sz="2400" dirty="0" err="1" smtClean="0"/>
              <a:t>get_category_type</a:t>
            </a:r>
            <a:endParaRPr lang="en-US" sz="2400" dirty="0"/>
          </a:p>
          <a:p>
            <a:endParaRPr lang="en-US" dirty="0"/>
          </a:p>
        </p:txBody>
      </p:sp>
      <p:pic>
        <p:nvPicPr>
          <p:cNvPr id="5" name="Picture 4" descr="Screen Shot 2020-08-10 at 11.13.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125" y="1701605"/>
            <a:ext cx="3281652" cy="1473395"/>
          </a:xfrm>
          <a:prstGeom prst="rect">
            <a:avLst/>
          </a:prstGeom>
        </p:spPr>
      </p:pic>
      <p:sp>
        <p:nvSpPr>
          <p:cNvPr id="7" name="TextBox 6"/>
          <p:cNvSpPr txBox="1"/>
          <p:nvPr/>
        </p:nvSpPr>
        <p:spPr>
          <a:xfrm>
            <a:off x="349250" y="3381764"/>
            <a:ext cx="2555875" cy="738664"/>
          </a:xfrm>
          <a:prstGeom prst="rect">
            <a:avLst/>
          </a:prstGeom>
          <a:noFill/>
        </p:spPr>
        <p:txBody>
          <a:bodyPr wrap="square" rtlCol="0">
            <a:spAutoFit/>
          </a:bodyPr>
          <a:lstStyle/>
          <a:p>
            <a:r>
              <a:rPr lang="en-US" sz="2400" dirty="0" err="1"/>
              <a:t>getNearbyVenues</a:t>
            </a:r>
            <a:endParaRPr lang="en-US" sz="2400" dirty="0"/>
          </a:p>
          <a:p>
            <a:endParaRPr lang="en-US" dirty="0"/>
          </a:p>
        </p:txBody>
      </p:sp>
      <p:pic>
        <p:nvPicPr>
          <p:cNvPr id="8" name="Picture 7" descr="Screen Shot 2020-08-10 at 11.17.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125" y="3253078"/>
            <a:ext cx="5873750" cy="3267340"/>
          </a:xfrm>
          <a:prstGeom prst="rect">
            <a:avLst/>
          </a:prstGeom>
        </p:spPr>
      </p:pic>
      <p:cxnSp>
        <p:nvCxnSpPr>
          <p:cNvPr id="10" name="Straight Connector 9"/>
          <p:cNvCxnSpPr/>
          <p:nvPr/>
        </p:nvCxnSpPr>
        <p:spPr>
          <a:xfrm>
            <a:off x="222250" y="3191264"/>
            <a:ext cx="866775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41838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Venue Comparison</a:t>
            </a:r>
            <a:endParaRPr lang="en-US" dirty="0"/>
          </a:p>
        </p:txBody>
      </p:sp>
      <p:sp>
        <p:nvSpPr>
          <p:cNvPr id="3" name="Text Placeholder 2"/>
          <p:cNvSpPr>
            <a:spLocks noGrp="1"/>
          </p:cNvSpPr>
          <p:nvPr>
            <p:ph type="body" idx="1"/>
          </p:nvPr>
        </p:nvSpPr>
        <p:spPr/>
        <p:txBody>
          <a:bodyPr/>
          <a:lstStyle/>
          <a:p>
            <a:r>
              <a:rPr lang="en-US" dirty="0" smtClean="0"/>
              <a:t>Toronto</a:t>
            </a:r>
            <a:endParaRPr lang="en-US" dirty="0"/>
          </a:p>
        </p:txBody>
      </p:sp>
      <p:sp>
        <p:nvSpPr>
          <p:cNvPr id="4" name="Content Placeholder 3"/>
          <p:cNvSpPr>
            <a:spLocks noGrp="1"/>
          </p:cNvSpPr>
          <p:nvPr>
            <p:ph sz="half" idx="2"/>
          </p:nvPr>
        </p:nvSpPr>
        <p:spPr/>
        <p:txBody>
          <a:bodyPr/>
          <a:lstStyle/>
          <a:p>
            <a:r>
              <a:rPr lang="en-US" dirty="0" smtClean="0"/>
              <a:t>2147 Venues</a:t>
            </a:r>
          </a:p>
          <a:p>
            <a:r>
              <a:rPr lang="en-US" dirty="0" smtClean="0"/>
              <a:t>272 Venue Categories</a:t>
            </a:r>
            <a:endParaRPr lang="en-US" dirty="0"/>
          </a:p>
        </p:txBody>
      </p:sp>
      <p:sp>
        <p:nvSpPr>
          <p:cNvPr id="5" name="Text Placeholder 4"/>
          <p:cNvSpPr>
            <a:spLocks noGrp="1"/>
          </p:cNvSpPr>
          <p:nvPr>
            <p:ph type="body" sz="quarter" idx="3"/>
          </p:nvPr>
        </p:nvSpPr>
        <p:spPr/>
        <p:txBody>
          <a:bodyPr/>
          <a:lstStyle/>
          <a:p>
            <a:r>
              <a:rPr lang="en-US" dirty="0" smtClean="0"/>
              <a:t>New York City</a:t>
            </a:r>
            <a:endParaRPr lang="en-US" dirty="0"/>
          </a:p>
        </p:txBody>
      </p:sp>
      <p:sp>
        <p:nvSpPr>
          <p:cNvPr id="6" name="Content Placeholder 5"/>
          <p:cNvSpPr>
            <a:spLocks noGrp="1"/>
          </p:cNvSpPr>
          <p:nvPr>
            <p:ph sz="quarter" idx="4"/>
          </p:nvPr>
        </p:nvSpPr>
        <p:spPr/>
        <p:txBody>
          <a:bodyPr/>
          <a:lstStyle/>
          <a:p>
            <a:r>
              <a:rPr lang="en-US" dirty="0" smtClean="0"/>
              <a:t>10047 Venues</a:t>
            </a:r>
          </a:p>
          <a:p>
            <a:r>
              <a:rPr lang="en-US" dirty="0" smtClean="0"/>
              <a:t>430 Venue Categories </a:t>
            </a:r>
            <a:endParaRPr lang="en-US" dirty="0"/>
          </a:p>
        </p:txBody>
      </p:sp>
    </p:spTree>
    <p:extLst>
      <p:ext uri="{BB962C8B-B14F-4D97-AF65-F5344CB8AC3E}">
        <p14:creationId xmlns:p14="http://schemas.microsoft.com/office/powerpoint/2010/main" val="251176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Detailed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The venues returned for each neighborhood were mapped and analyzed using 3 different methods. </a:t>
            </a:r>
          </a:p>
          <a:p>
            <a:pPr lvl="1">
              <a:buFont typeface="Wingdings" charset="2"/>
              <a:buChar char="Ø"/>
            </a:pPr>
            <a:r>
              <a:rPr lang="en-US" dirty="0" smtClean="0"/>
              <a:t> Top 5 venue frequency in each neighborhood </a:t>
            </a:r>
          </a:p>
          <a:p>
            <a:pPr lvl="1">
              <a:buFont typeface="Wingdings" charset="2"/>
              <a:buChar char="Ø"/>
            </a:pPr>
            <a:r>
              <a:rPr lang="en-US" dirty="0" smtClean="0"/>
              <a:t> Neighborhood mapping with folium </a:t>
            </a:r>
          </a:p>
          <a:p>
            <a:pPr lvl="1">
              <a:buFont typeface="Wingdings" charset="2"/>
              <a:buChar char="Ø"/>
            </a:pPr>
            <a:r>
              <a:rPr lang="en-US" dirty="0" smtClean="0"/>
              <a:t> </a:t>
            </a:r>
            <a:r>
              <a:rPr lang="en-US" dirty="0" err="1" smtClean="0"/>
              <a:t>Kmeans</a:t>
            </a:r>
            <a:r>
              <a:rPr lang="en-US" dirty="0" smtClean="0"/>
              <a:t> clustering</a:t>
            </a:r>
          </a:p>
          <a:p>
            <a:pPr marL="457200">
              <a:buFont typeface="Arial"/>
              <a:buChar char="•"/>
            </a:pPr>
            <a:r>
              <a:rPr lang="en-US" dirty="0" smtClean="0"/>
              <a:t>This information could be useful to the investor after examining the main comparison </a:t>
            </a:r>
            <a:r>
              <a:rPr lang="en-US" dirty="0" err="1" smtClean="0"/>
              <a:t>dataframe</a:t>
            </a:r>
            <a:r>
              <a:rPr lang="en-US" dirty="0"/>
              <a:t>.</a:t>
            </a:r>
            <a:r>
              <a:rPr lang="en-US" dirty="0" smtClean="0"/>
              <a:t> </a:t>
            </a:r>
          </a:p>
          <a:p>
            <a:pPr marL="457200">
              <a:buFont typeface="Arial"/>
              <a:buChar char="•"/>
            </a:pPr>
            <a:r>
              <a:rPr lang="en-US" dirty="0" smtClean="0"/>
              <a:t>This is good for digging deeper, but not for answering the main business problem. </a:t>
            </a:r>
          </a:p>
        </p:txBody>
      </p:sp>
    </p:spTree>
    <p:extLst>
      <p:ext uri="{BB962C8B-B14F-4D97-AF65-F5344CB8AC3E}">
        <p14:creationId xmlns:p14="http://schemas.microsoft.com/office/powerpoint/2010/main" val="201092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Merging the venue </a:t>
            </a:r>
            <a:r>
              <a:rPr lang="en-US" dirty="0" err="1"/>
              <a:t>d</a:t>
            </a:r>
            <a:r>
              <a:rPr lang="en-US" dirty="0" err="1" smtClean="0"/>
              <a:t>ataframes</a:t>
            </a:r>
            <a:endParaRPr lang="en-US" dirty="0"/>
          </a:p>
        </p:txBody>
      </p:sp>
      <p:sp>
        <p:nvSpPr>
          <p:cNvPr id="3" name="Content Placeholder 2"/>
          <p:cNvSpPr>
            <a:spLocks noGrp="1"/>
          </p:cNvSpPr>
          <p:nvPr>
            <p:ph idx="1"/>
          </p:nvPr>
        </p:nvSpPr>
        <p:spPr>
          <a:xfrm>
            <a:off x="900112" y="1762125"/>
            <a:ext cx="7345363" cy="4303396"/>
          </a:xfrm>
        </p:spPr>
        <p:txBody>
          <a:bodyPr/>
          <a:lstStyle/>
          <a:p>
            <a:r>
              <a:rPr lang="en-US" dirty="0" smtClean="0"/>
              <a:t>A counter function was imported to count the occurrences of each venue category in each city</a:t>
            </a:r>
          </a:p>
          <a:p>
            <a:endParaRPr lang="en-US" dirty="0"/>
          </a:p>
          <a:p>
            <a:r>
              <a:rPr lang="en-US" dirty="0" smtClean="0"/>
              <a:t>The </a:t>
            </a:r>
            <a:r>
              <a:rPr lang="en-US" dirty="0" err="1" smtClean="0"/>
              <a:t>dataframes</a:t>
            </a:r>
            <a:r>
              <a:rPr lang="en-US" dirty="0" smtClean="0"/>
              <a:t> of each city were combined using the pandas attribute: .merge()</a:t>
            </a:r>
          </a:p>
        </p:txBody>
      </p:sp>
      <p:pic>
        <p:nvPicPr>
          <p:cNvPr id="5" name="Picture 4" descr="Screen Shot 2020-08-10 at 12.29.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2692400"/>
            <a:ext cx="6883400" cy="736600"/>
          </a:xfrm>
          <a:prstGeom prst="rect">
            <a:avLst/>
          </a:prstGeom>
        </p:spPr>
      </p:pic>
      <p:pic>
        <p:nvPicPr>
          <p:cNvPr id="7" name="Picture 6" descr="Screen Shot 2020-08-10 at 12.34.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858" y="4225924"/>
            <a:ext cx="4164642" cy="2331613"/>
          </a:xfrm>
          <a:prstGeom prst="rect">
            <a:avLst/>
          </a:prstGeom>
        </p:spPr>
      </p:pic>
    </p:spTree>
    <p:extLst>
      <p:ext uri="{BB962C8B-B14F-4D97-AF65-F5344CB8AC3E}">
        <p14:creationId xmlns:p14="http://schemas.microsoft.com/office/powerpoint/2010/main" val="13492488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Venue adjustment</a:t>
            </a:r>
            <a:endParaRPr lang="en-US" dirty="0"/>
          </a:p>
        </p:txBody>
      </p:sp>
      <p:sp>
        <p:nvSpPr>
          <p:cNvPr id="3" name="Content Placeholder 2"/>
          <p:cNvSpPr>
            <a:spLocks noGrp="1"/>
          </p:cNvSpPr>
          <p:nvPr>
            <p:ph idx="1"/>
          </p:nvPr>
        </p:nvSpPr>
        <p:spPr>
          <a:xfrm>
            <a:off x="900112" y="1714500"/>
            <a:ext cx="7345363" cy="4746625"/>
          </a:xfrm>
        </p:spPr>
        <p:txBody>
          <a:bodyPr>
            <a:normAutofit lnSpcReduction="10000"/>
          </a:bodyPr>
          <a:lstStyle/>
          <a:p>
            <a:r>
              <a:rPr lang="en-US" dirty="0" smtClean="0"/>
              <a:t>Because NYC is way bigger than Toronto a straight across comparison would be misleading to the investor, therefore an adjustment was made.</a:t>
            </a:r>
          </a:p>
          <a:p>
            <a:r>
              <a:rPr lang="en-US" dirty="0" smtClean="0"/>
              <a:t>Two adjustment methods were used.</a:t>
            </a:r>
          </a:p>
          <a:p>
            <a:pPr marL="808038" lvl="1" indent="-457200">
              <a:buFont typeface="+mj-lt"/>
              <a:buAutoNum type="arabicParenR"/>
            </a:pPr>
            <a:r>
              <a:rPr lang="en-US" dirty="0" smtClean="0"/>
              <a:t>Population Adjustment:</a:t>
            </a:r>
          </a:p>
          <a:p>
            <a:pPr marL="808038" lvl="1" indent="-457200">
              <a:buFont typeface="+mj-lt"/>
              <a:buAutoNum type="arabicParenR"/>
            </a:pPr>
            <a:endParaRPr lang="en-US" dirty="0"/>
          </a:p>
          <a:p>
            <a:pPr marL="808038" lvl="1" indent="-457200">
              <a:buFont typeface="+mj-lt"/>
              <a:buAutoNum type="arabicParenR"/>
            </a:pPr>
            <a:endParaRPr lang="en-US" dirty="0" smtClean="0"/>
          </a:p>
          <a:p>
            <a:pPr marL="808038" lvl="1" indent="-457200">
              <a:buFont typeface="+mj-lt"/>
              <a:buAutoNum type="arabicParenR"/>
            </a:pPr>
            <a:r>
              <a:rPr lang="en-US" dirty="0" smtClean="0"/>
              <a:t>Venues Returned Ratio:</a:t>
            </a:r>
          </a:p>
          <a:p>
            <a:pPr marL="808038" lvl="1" indent="-457200">
              <a:buFont typeface="+mj-lt"/>
              <a:buAutoNum type="arabicParenR"/>
            </a:pPr>
            <a:endParaRPr lang="en-US" dirty="0" smtClean="0"/>
          </a:p>
          <a:p>
            <a:pPr marL="457200"/>
            <a:r>
              <a:rPr lang="en-US" dirty="0" smtClean="0"/>
              <a:t>The </a:t>
            </a:r>
            <a:r>
              <a:rPr lang="en-US" dirty="0" err="1" smtClean="0"/>
              <a:t>NY_total</a:t>
            </a:r>
            <a:r>
              <a:rPr lang="en-US" dirty="0" smtClean="0"/>
              <a:t> column was divided by these adjustment ratios for realistic comparison</a:t>
            </a:r>
          </a:p>
        </p:txBody>
      </p:sp>
      <p:graphicFrame>
        <p:nvGraphicFramePr>
          <p:cNvPr id="5" name="Object 4"/>
          <p:cNvGraphicFramePr>
            <a:graphicFrameLocks noChangeAspect="1"/>
          </p:cNvGraphicFramePr>
          <p:nvPr>
            <p:extLst>
              <p:ext uri="{D42A27DB-BD31-4B8C-83A1-F6EECF244321}">
                <p14:modId xmlns:p14="http://schemas.microsoft.com/office/powerpoint/2010/main" val="1001476007"/>
              </p:ext>
            </p:extLst>
          </p:nvPr>
        </p:nvGraphicFramePr>
        <p:xfrm>
          <a:off x="1768475" y="3673475"/>
          <a:ext cx="5121275" cy="731611"/>
        </p:xfrm>
        <a:graphic>
          <a:graphicData uri="http://schemas.openxmlformats.org/presentationml/2006/ole">
            <mc:AlternateContent xmlns:mc="http://schemas.openxmlformats.org/markup-compatibility/2006">
              <mc:Choice xmlns:v="urn:schemas-microsoft-com:vml" Requires="v">
                <p:oleObj spid="_x0000_s1049" name="Equation" r:id="rId3" imgW="1955800" imgH="279400" progId="Equation.3">
                  <p:embed/>
                </p:oleObj>
              </mc:Choice>
              <mc:Fallback>
                <p:oleObj name="Equation" r:id="rId3" imgW="1955800" imgH="279400" progId="Equation.3">
                  <p:embed/>
                  <p:pic>
                    <p:nvPicPr>
                      <p:cNvPr id="0" name=""/>
                      <p:cNvPicPr/>
                      <p:nvPr/>
                    </p:nvPicPr>
                    <p:blipFill>
                      <a:blip r:embed="rId4"/>
                      <a:stretch>
                        <a:fillRect/>
                      </a:stretch>
                    </p:blipFill>
                    <p:spPr>
                      <a:xfrm>
                        <a:off x="1768475" y="3673475"/>
                        <a:ext cx="5121275" cy="73161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90665321"/>
              </p:ext>
            </p:extLst>
          </p:nvPr>
        </p:nvGraphicFramePr>
        <p:xfrm>
          <a:off x="1768475" y="4747895"/>
          <a:ext cx="3311525" cy="648649"/>
        </p:xfrm>
        <a:graphic>
          <a:graphicData uri="http://schemas.openxmlformats.org/presentationml/2006/ole">
            <mc:AlternateContent xmlns:mc="http://schemas.openxmlformats.org/markup-compatibility/2006">
              <mc:Choice xmlns:v="urn:schemas-microsoft-com:vml" Requires="v">
                <p:oleObj spid="_x0000_s1050" name="Equation" r:id="rId5" imgW="1231900" imgH="241300" progId="Equation.3">
                  <p:embed/>
                </p:oleObj>
              </mc:Choice>
              <mc:Fallback>
                <p:oleObj name="Equation" r:id="rId5" imgW="1231900" imgH="241300" progId="Equation.3">
                  <p:embed/>
                  <p:pic>
                    <p:nvPicPr>
                      <p:cNvPr id="0" name=""/>
                      <p:cNvPicPr/>
                      <p:nvPr/>
                    </p:nvPicPr>
                    <p:blipFill>
                      <a:blip r:embed="rId6"/>
                      <a:stretch>
                        <a:fillRect/>
                      </a:stretch>
                    </p:blipFill>
                    <p:spPr>
                      <a:xfrm>
                        <a:off x="1768475" y="4747895"/>
                        <a:ext cx="3311525" cy="648649"/>
                      </a:xfrm>
                      <a:prstGeom prst="rect">
                        <a:avLst/>
                      </a:prstGeom>
                    </p:spPr>
                  </p:pic>
                </p:oleObj>
              </mc:Fallback>
            </mc:AlternateContent>
          </a:graphicData>
        </a:graphic>
      </p:graphicFrame>
    </p:spTree>
    <p:extLst>
      <p:ext uri="{BB962C8B-B14F-4D97-AF65-F5344CB8AC3E}">
        <p14:creationId xmlns:p14="http://schemas.microsoft.com/office/powerpoint/2010/main" val="230048294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213</TotalTime>
  <Words>565</Words>
  <Application>Microsoft Macintosh PowerPoint</Application>
  <PresentationFormat>On-screen Show (4:3)</PresentationFormat>
  <Paragraphs>67</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Capital</vt:lpstr>
      <vt:lpstr>Microsoft Equation</vt:lpstr>
      <vt:lpstr>NYC and Toronto Venue Comparison</vt:lpstr>
      <vt:lpstr>Introduction</vt:lpstr>
      <vt:lpstr>Collecting Venues with Foursquare </vt:lpstr>
      <vt:lpstr>JSON Pandas Dataframe</vt:lpstr>
      <vt:lpstr>User Functions created to tabulate the venue categories into a pandas dataframe   </vt:lpstr>
      <vt:lpstr>Total Venue Comparison</vt:lpstr>
      <vt:lpstr>Detailed Analysis</vt:lpstr>
      <vt:lpstr>Merging the venue dataframes</vt:lpstr>
      <vt:lpstr>Venue adjustment</vt:lpstr>
      <vt:lpstr>Final Comparison Dataframe</vt:lpstr>
      <vt:lpstr>Population Adjustment Venue Comparison Dataframe </vt:lpstr>
      <vt:lpstr>NYC adjustment </vt:lpstr>
      <vt:lpstr>Conclusion</vt:lpstr>
    </vt:vector>
  </TitlesOfParts>
  <Company>Jimboslice444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and Toronto Venue Comparison</dc:title>
  <dc:creator>Jimmy Amundson</dc:creator>
  <cp:lastModifiedBy>Jimmy Amundson</cp:lastModifiedBy>
  <cp:revision>28</cp:revision>
  <dcterms:created xsi:type="dcterms:W3CDTF">2020-08-10T16:29:24Z</dcterms:created>
  <dcterms:modified xsi:type="dcterms:W3CDTF">2020-08-10T20:02:46Z</dcterms:modified>
</cp:coreProperties>
</file>