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40"/>
  </p:notesMasterIdLst>
  <p:handoutMasterIdLst>
    <p:handoutMasterId r:id="rId41"/>
  </p:handoutMasterIdLst>
  <p:sldIdLst>
    <p:sldId id="256" r:id="rId2"/>
    <p:sldId id="257" r:id="rId3"/>
    <p:sldId id="258" r:id="rId4"/>
    <p:sldId id="259" r:id="rId5"/>
    <p:sldId id="265" r:id="rId6"/>
    <p:sldId id="292" r:id="rId7"/>
    <p:sldId id="293" r:id="rId8"/>
    <p:sldId id="284" r:id="rId9"/>
    <p:sldId id="288" r:id="rId10"/>
    <p:sldId id="290" r:id="rId11"/>
    <p:sldId id="291" r:id="rId12"/>
    <p:sldId id="260" r:id="rId13"/>
    <p:sldId id="262" r:id="rId14"/>
    <p:sldId id="263" r:id="rId15"/>
    <p:sldId id="267" r:id="rId16"/>
    <p:sldId id="269" r:id="rId17"/>
    <p:sldId id="270" r:id="rId18"/>
    <p:sldId id="261" r:id="rId19"/>
    <p:sldId id="294" r:id="rId20"/>
    <p:sldId id="273" r:id="rId21"/>
    <p:sldId id="268" r:id="rId22"/>
    <p:sldId id="274" r:id="rId23"/>
    <p:sldId id="289" r:id="rId24"/>
    <p:sldId id="295" r:id="rId25"/>
    <p:sldId id="285" r:id="rId26"/>
    <p:sldId id="286" r:id="rId27"/>
    <p:sldId id="287" r:id="rId28"/>
    <p:sldId id="276" r:id="rId29"/>
    <p:sldId id="277" r:id="rId30"/>
    <p:sldId id="278" r:id="rId31"/>
    <p:sldId id="279" r:id="rId32"/>
    <p:sldId id="275" r:id="rId33"/>
    <p:sldId id="280" r:id="rId34"/>
    <p:sldId id="281" r:id="rId35"/>
    <p:sldId id="282" r:id="rId36"/>
    <p:sldId id="272" r:id="rId37"/>
    <p:sldId id="266" r:id="rId38"/>
    <p:sldId id="296"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392E9-47CC-4E82-AB88-EBA5895FA582}" v="26" dt="2022-09-26T11:54:16.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72822" autoAdjust="0"/>
  </p:normalViewPr>
  <p:slideViewPr>
    <p:cSldViewPr snapToGrid="0" snapToObjects="1">
      <p:cViewPr varScale="1">
        <p:scale>
          <a:sx n="84" d="100"/>
          <a:sy n="84" d="100"/>
        </p:scale>
        <p:origin x="1584" y="84"/>
      </p:cViewPr>
      <p:guideLst/>
    </p:cSldViewPr>
  </p:slideViewPr>
  <p:outlineViewPr>
    <p:cViewPr>
      <p:scale>
        <a:sx n="33" d="100"/>
        <a:sy n="33" d="100"/>
      </p:scale>
      <p:origin x="0" y="-796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B173D-BDE1-334A-A54B-AB7416F08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A8520C-8460-0D42-86C9-D0794A4B3E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85B03-F712-974C-A1D8-1F9A468F5B60}" type="datetimeFigureOut">
              <a:rPr lang="en-US" smtClean="0"/>
              <a:t>11/15/2022</a:t>
            </a:fld>
            <a:endParaRPr lang="en-US"/>
          </a:p>
        </p:txBody>
      </p:sp>
      <p:sp>
        <p:nvSpPr>
          <p:cNvPr id="4" name="Footer Placeholder 3">
            <a:extLst>
              <a:ext uri="{FF2B5EF4-FFF2-40B4-BE49-F238E27FC236}">
                <a16:creationId xmlns:a16="http://schemas.microsoft.com/office/drawing/2014/main" id="{CE5F3C87-CBF7-CC4C-8F0D-1EB8B0635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9DA787-5DE4-CD4A-B75E-AC89ED789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74958-CA5E-0C46-B182-67DF590DF54A}" type="slidenum">
              <a:rPr lang="en-US" smtClean="0"/>
              <a:t>‹#›</a:t>
            </a:fld>
            <a:endParaRPr lang="en-US"/>
          </a:p>
        </p:txBody>
      </p:sp>
    </p:spTree>
    <p:extLst>
      <p:ext uri="{BB962C8B-B14F-4D97-AF65-F5344CB8AC3E}">
        <p14:creationId xmlns:p14="http://schemas.microsoft.com/office/powerpoint/2010/main" val="375046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F3F-35E2-3B43-BF81-CFC248C52316}"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03F89-1949-E64B-AC42-D3BE5974B6DB}" type="slidenum">
              <a:rPr lang="en-US" smtClean="0"/>
              <a:t>‹#›</a:t>
            </a:fld>
            <a:endParaRPr lang="en-US"/>
          </a:p>
        </p:txBody>
      </p:sp>
    </p:spTree>
    <p:extLst>
      <p:ext uri="{BB962C8B-B14F-4D97-AF65-F5344CB8AC3E}">
        <p14:creationId xmlns:p14="http://schemas.microsoft.com/office/powerpoint/2010/main" val="222726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presentation/workshop concentrates on the new functionality in version 17.</a:t>
            </a:r>
            <a:endParaRPr lang="en-GB" dirty="0"/>
          </a:p>
        </p:txBody>
      </p:sp>
      <p:sp>
        <p:nvSpPr>
          <p:cNvPr id="4" name="Slide Number Placeholder 3"/>
          <p:cNvSpPr>
            <a:spLocks noGrp="1"/>
          </p:cNvSpPr>
          <p:nvPr>
            <p:ph type="sldNum" sz="quarter" idx="5"/>
          </p:nvPr>
        </p:nvSpPr>
        <p:spPr/>
        <p:txBody>
          <a:bodyPr/>
          <a:lstStyle/>
          <a:p>
            <a:fld id="{633A320B-F23B-4774-B49B-E00B0FEF6ABC}" type="slidenum">
              <a:rPr lang="en-GB" smtClean="0"/>
              <a:t>1</a:t>
            </a:fld>
            <a:endParaRPr lang="en-GB"/>
          </a:p>
        </p:txBody>
      </p:sp>
    </p:spTree>
    <p:extLst>
      <p:ext uri="{BB962C8B-B14F-4D97-AF65-F5344CB8AC3E}">
        <p14:creationId xmlns:p14="http://schemas.microsoft.com/office/powerpoint/2010/main" val="2171229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disp</a:t>
            </a:r>
            <a:r>
              <a:rPr lang="en-US" dirty="0"/>
              <a:t> to do this</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11</a:t>
            </a:fld>
            <a:endParaRPr lang="en-US"/>
          </a:p>
        </p:txBody>
      </p:sp>
    </p:spTree>
    <p:extLst>
      <p:ext uri="{BB962C8B-B14F-4D97-AF65-F5344CB8AC3E}">
        <p14:creationId xmlns:p14="http://schemas.microsoft.com/office/powerpoint/2010/main" val="1680505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canonical order of variables is RC – as in mathematics </a:t>
            </a:r>
            <a:r>
              <a:rPr lang="en-US" dirty="0" err="1"/>
              <a:t>etc</a:t>
            </a:r>
            <a:r>
              <a:rPr lang="en-US" dirty="0"/>
              <a:t>, not CR as in Excel.</a:t>
            </a:r>
          </a:p>
          <a:p>
            <a:endParaRPr lang="en-US" dirty="0"/>
          </a:p>
          <a:p>
            <a:r>
              <a:rPr lang="en-US" dirty="0"/>
              <a:t>You can nest in either or both dimensions.</a:t>
            </a:r>
          </a:p>
          <a:p>
            <a:endParaRPr lang="en-US" dirty="0"/>
          </a:p>
          <a:p>
            <a:r>
              <a:rPr lang="en-US" dirty="0"/>
              <a:t>Explain that you’re going to illustrate some tables and that they are not expected to learn the commands from this – we will go over examples in a moment.</a:t>
            </a:r>
          </a:p>
          <a:p>
            <a:r>
              <a:rPr lang="en-US" dirty="0"/>
              <a:t>open the </a:t>
            </a:r>
            <a:r>
              <a:rPr lang="en-US" dirty="0" err="1"/>
              <a:t>medxtrial</a:t>
            </a:r>
            <a:r>
              <a:rPr lang="en-US" dirty="0"/>
              <a:t> data</a:t>
            </a:r>
          </a:p>
          <a:p>
            <a:endParaRPr lang="en-US" dirty="0"/>
          </a:p>
          <a:p>
            <a:r>
              <a:rPr lang="en-US" dirty="0"/>
              <a:t>Create some example tables with nesting and statistics</a:t>
            </a:r>
          </a:p>
          <a:p>
            <a:r>
              <a:rPr lang="en-US" dirty="0"/>
              <a:t>gender smoker, command(summarize)</a:t>
            </a:r>
          </a:p>
          <a:p>
            <a:r>
              <a:rPr lang="en-US" dirty="0"/>
              <a:t>gender smoker, statistic(mean </a:t>
            </a:r>
            <a:r>
              <a:rPr lang="en-US" dirty="0" err="1"/>
              <a:t>hbefore</a:t>
            </a:r>
            <a:r>
              <a:rPr lang="en-US" dirty="0"/>
              <a:t>) statistic(var </a:t>
            </a:r>
            <a:r>
              <a:rPr lang="en-US" dirty="0" err="1"/>
              <a:t>hbefore</a:t>
            </a:r>
            <a:r>
              <a:rPr lang="en-US" dirty="0"/>
              <a:t>)</a:t>
            </a:r>
          </a:p>
          <a:p>
            <a:r>
              <a:rPr lang="en-US" dirty="0"/>
              <a:t>and so on</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12</a:t>
            </a:fld>
            <a:endParaRPr lang="en-US"/>
          </a:p>
        </p:txBody>
      </p:sp>
    </p:spTree>
    <p:extLst>
      <p:ext uri="{BB962C8B-B14F-4D97-AF65-F5344CB8AC3E}">
        <p14:creationId xmlns:p14="http://schemas.microsoft.com/office/powerpoint/2010/main" val="1527195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13</a:t>
            </a:fld>
            <a:endParaRPr lang="en-US"/>
          </a:p>
        </p:txBody>
      </p:sp>
    </p:spTree>
    <p:extLst>
      <p:ext uri="{BB962C8B-B14F-4D97-AF65-F5344CB8AC3E}">
        <p14:creationId xmlns:p14="http://schemas.microsoft.com/office/powerpoint/2010/main" val="2278911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14</a:t>
            </a:fld>
            <a:endParaRPr lang="en-US"/>
          </a:p>
        </p:txBody>
      </p:sp>
    </p:spTree>
    <p:extLst>
      <p:ext uri="{BB962C8B-B14F-4D97-AF65-F5344CB8AC3E}">
        <p14:creationId xmlns:p14="http://schemas.microsoft.com/office/powerpoint/2010/main" val="227816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16</a:t>
            </a:fld>
            <a:endParaRPr lang="en-US"/>
          </a:p>
        </p:txBody>
      </p:sp>
    </p:spTree>
    <p:extLst>
      <p:ext uri="{BB962C8B-B14F-4D97-AF65-F5344CB8AC3E}">
        <p14:creationId xmlns:p14="http://schemas.microsoft.com/office/powerpoint/2010/main" val="3868882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17</a:t>
            </a:fld>
            <a:endParaRPr lang="en-US"/>
          </a:p>
        </p:txBody>
      </p:sp>
    </p:spTree>
    <p:extLst>
      <p:ext uri="{BB962C8B-B14F-4D97-AF65-F5344CB8AC3E}">
        <p14:creationId xmlns:p14="http://schemas.microsoft.com/office/powerpoint/2010/main" val="2451818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18</a:t>
            </a:fld>
            <a:endParaRPr lang="en-US"/>
          </a:p>
        </p:txBody>
      </p:sp>
    </p:spTree>
    <p:extLst>
      <p:ext uri="{BB962C8B-B14F-4D97-AF65-F5344CB8AC3E}">
        <p14:creationId xmlns:p14="http://schemas.microsoft.com/office/powerpoint/2010/main" val="161449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seems to be broken on </a:t>
            </a:r>
            <a:r>
              <a:rPr lang="en-US" dirty="0" err="1"/>
              <a:t>desktop@ucl</a:t>
            </a:r>
            <a:r>
              <a:rPr lang="en-US" dirty="0"/>
              <a:t>.</a:t>
            </a:r>
          </a:p>
          <a:p>
            <a:endParaRPr lang="en-US" dirty="0"/>
          </a:p>
          <a:p>
            <a:r>
              <a:rPr lang="en-US" dirty="0"/>
              <a:t>totals/</a:t>
            </a:r>
            <a:r>
              <a:rPr lang="en-US" dirty="0" err="1"/>
              <a:t>nototals</a:t>
            </a:r>
            <a:r>
              <a:rPr lang="en-US" dirty="0"/>
              <a:t> – show example of selectively displaying totals</a:t>
            </a:r>
          </a:p>
          <a:p>
            <a:endParaRPr lang="en-US" dirty="0"/>
          </a:p>
          <a:p>
            <a:r>
              <a:rPr lang="en-US" dirty="0"/>
              <a:t>explain </a:t>
            </a:r>
            <a:r>
              <a:rPr lang="en-US" dirty="0" err="1"/>
              <a:t>nformat</a:t>
            </a:r>
            <a:r>
              <a:rPr lang="en-US" dirty="0"/>
              <a:t>.</a:t>
            </a:r>
          </a:p>
          <a:p>
            <a:endParaRPr lang="en-US" dirty="0"/>
          </a:p>
          <a:p>
            <a:r>
              <a:rPr lang="en-US" dirty="0"/>
              <a:t>mention </a:t>
            </a:r>
            <a:r>
              <a:rPr lang="en-US" dirty="0" err="1"/>
              <a:t>sformat</a:t>
            </a:r>
            <a:r>
              <a:rPr lang="en-US" dirty="0"/>
              <a:t>.</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20</a:t>
            </a:fld>
            <a:endParaRPr lang="en-US"/>
          </a:p>
        </p:txBody>
      </p:sp>
    </p:spTree>
    <p:extLst>
      <p:ext uri="{BB962C8B-B14F-4D97-AF65-F5344CB8AC3E}">
        <p14:creationId xmlns:p14="http://schemas.microsoft.com/office/powerpoint/2010/main" val="3678280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this code:</a:t>
            </a:r>
          </a:p>
          <a:p>
            <a:r>
              <a:rPr lang="en-GB" b="0" i="1" dirty="0">
                <a:solidFill>
                  <a:srgbClr val="1C1C1C"/>
                </a:solidFill>
                <a:effectLst/>
                <a:latin typeface="Noto Sans" panose="020B0502040504020204" pitchFamily="34" charset="0"/>
              </a:rPr>
              <a:t>collect style cell result[percent]#location[.m],sformat(%s%%) </a:t>
            </a:r>
            <a:r>
              <a:rPr lang="en-GB" b="0" i="1" dirty="0" err="1">
                <a:solidFill>
                  <a:srgbClr val="1C1C1C"/>
                </a:solidFill>
                <a:effectLst/>
                <a:latin typeface="Noto Sans" panose="020B0502040504020204" pitchFamily="34" charset="0"/>
              </a:rPr>
              <a:t>nformat</a:t>
            </a:r>
            <a:r>
              <a:rPr lang="en-GB" b="0" i="1">
                <a:solidFill>
                  <a:srgbClr val="1C1C1C"/>
                </a:solidFill>
                <a:effectLst/>
                <a:latin typeface="Noto Sans" panose="020B0502040504020204" pitchFamily="34" charset="0"/>
              </a:rPr>
              <a:t>(%3.0f)</a:t>
            </a:r>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21</a:t>
            </a:fld>
            <a:endParaRPr lang="en-US"/>
          </a:p>
        </p:txBody>
      </p:sp>
    </p:spTree>
    <p:extLst>
      <p:ext uri="{BB962C8B-B14F-4D97-AF65-F5344CB8AC3E}">
        <p14:creationId xmlns:p14="http://schemas.microsoft.com/office/powerpoint/2010/main" val="366776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look at</a:t>
            </a:r>
          </a:p>
          <a:p>
            <a:r>
              <a:rPr lang="en-GB" dirty="0"/>
              <a:t>collect clear</a:t>
            </a:r>
          </a:p>
          <a:p>
            <a:r>
              <a:rPr lang="en-GB" dirty="0" err="1"/>
              <a:t>sysuse</a:t>
            </a:r>
            <a:r>
              <a:rPr lang="en-GB" dirty="0"/>
              <a:t> auto, clear</a:t>
            </a:r>
          </a:p>
          <a:p>
            <a:r>
              <a:rPr lang="en-GB" dirty="0"/>
              <a:t>regress price mpg collect get r() e() </a:t>
            </a:r>
          </a:p>
          <a:p>
            <a:r>
              <a:rPr lang="en-GB" dirty="0"/>
              <a:t>collect layout (result)(</a:t>
            </a:r>
            <a:r>
              <a:rPr lang="en-GB" dirty="0" err="1"/>
              <a:t>colname</a:t>
            </a:r>
            <a:r>
              <a:rPr lang="en-GB" dirty="0"/>
              <a:t>)</a:t>
            </a:r>
          </a:p>
          <a:p>
            <a:endParaRPr lang="en-GB" dirty="0"/>
          </a:p>
          <a:p>
            <a:r>
              <a:rPr lang="en-GB" dirty="0"/>
              <a:t>collect label list </a:t>
            </a:r>
            <a:r>
              <a:rPr lang="en-GB" dirty="0" err="1"/>
              <a:t>colname</a:t>
            </a:r>
            <a:r>
              <a:rPr lang="en-GB" dirty="0"/>
              <a:t>, all</a:t>
            </a:r>
          </a:p>
          <a:p>
            <a:r>
              <a:rPr lang="en-GB" dirty="0"/>
              <a:t>collect label list </a:t>
            </a:r>
            <a:r>
              <a:rPr lang="en-GB" dirty="0" err="1"/>
              <a:t>rowname</a:t>
            </a:r>
            <a:r>
              <a:rPr lang="en-GB" dirty="0"/>
              <a:t>, all</a:t>
            </a:r>
          </a:p>
          <a:p>
            <a:endParaRPr lang="en-GB" dirty="0"/>
          </a:p>
          <a:p>
            <a:r>
              <a:rPr lang="en-GB" dirty="0"/>
              <a:t>The two dimensions </a:t>
            </a:r>
            <a:r>
              <a:rPr lang="en-GB" dirty="0" err="1"/>
              <a:t>colname</a:t>
            </a:r>
            <a:r>
              <a:rPr lang="en-GB" dirty="0"/>
              <a:t> and </a:t>
            </a:r>
            <a:r>
              <a:rPr lang="en-GB" dirty="0" err="1"/>
              <a:t>rowname</a:t>
            </a:r>
            <a:r>
              <a:rPr lang="en-GB" dirty="0"/>
              <a:t> allow you to select which of the rows and columns in your collection are displayed and how.</a:t>
            </a:r>
          </a:p>
        </p:txBody>
      </p:sp>
      <p:sp>
        <p:nvSpPr>
          <p:cNvPr id="4" name="Slide Number Placeholder 3"/>
          <p:cNvSpPr>
            <a:spLocks noGrp="1"/>
          </p:cNvSpPr>
          <p:nvPr>
            <p:ph type="sldNum" sz="quarter" idx="5"/>
          </p:nvPr>
        </p:nvSpPr>
        <p:spPr/>
        <p:txBody>
          <a:bodyPr/>
          <a:lstStyle/>
          <a:p>
            <a:fld id="{5CC03F89-1949-E64B-AC42-D3BE5974B6DB}" type="slidenum">
              <a:rPr lang="en-US" smtClean="0"/>
              <a:t>23</a:t>
            </a:fld>
            <a:endParaRPr lang="en-US"/>
          </a:p>
        </p:txBody>
      </p:sp>
    </p:spTree>
    <p:extLst>
      <p:ext uri="{BB962C8B-B14F-4D97-AF65-F5344CB8AC3E}">
        <p14:creationId xmlns:p14="http://schemas.microsoft.com/office/powerpoint/2010/main" val="200007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33A320B-F23B-4774-B49B-E00B0FEF6ABC}" type="slidenum">
              <a:rPr lang="en-GB" smtClean="0"/>
              <a:t>2</a:t>
            </a:fld>
            <a:endParaRPr lang="en-GB"/>
          </a:p>
        </p:txBody>
      </p:sp>
    </p:spTree>
    <p:extLst>
      <p:ext uri="{BB962C8B-B14F-4D97-AF65-F5344CB8AC3E}">
        <p14:creationId xmlns:p14="http://schemas.microsoft.com/office/powerpoint/2010/main" val="2294238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dimension will be created for each variable in the table or command output and a dimension for any results (of a Stata command or process)</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24</a:t>
            </a:fld>
            <a:endParaRPr lang="en-US"/>
          </a:p>
        </p:txBody>
      </p:sp>
    </p:spTree>
    <p:extLst>
      <p:ext uri="{BB962C8B-B14F-4D97-AF65-F5344CB8AC3E}">
        <p14:creationId xmlns:p14="http://schemas.microsoft.com/office/powerpoint/2010/main" val="966492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25</a:t>
            </a:fld>
            <a:endParaRPr lang="en-US"/>
          </a:p>
        </p:txBody>
      </p:sp>
    </p:spTree>
    <p:extLst>
      <p:ext uri="{BB962C8B-B14F-4D97-AF65-F5344CB8AC3E}">
        <p14:creationId xmlns:p14="http://schemas.microsoft.com/office/powerpoint/2010/main" val="3273331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29</a:t>
            </a:fld>
            <a:endParaRPr lang="en-US"/>
          </a:p>
        </p:txBody>
      </p:sp>
    </p:spTree>
    <p:extLst>
      <p:ext uri="{BB962C8B-B14F-4D97-AF65-F5344CB8AC3E}">
        <p14:creationId xmlns:p14="http://schemas.microsoft.com/office/powerpoint/2010/main" val="2278911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31</a:t>
            </a:fld>
            <a:endParaRPr lang="en-US"/>
          </a:p>
        </p:txBody>
      </p:sp>
    </p:spTree>
    <p:extLst>
      <p:ext uri="{BB962C8B-B14F-4D97-AF65-F5344CB8AC3E}">
        <p14:creationId xmlns:p14="http://schemas.microsoft.com/office/powerpoint/2010/main" val="2278165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37</a:t>
            </a:fld>
            <a:endParaRPr lang="en-US"/>
          </a:p>
        </p:txBody>
      </p:sp>
    </p:spTree>
    <p:extLst>
      <p:ext uri="{BB962C8B-B14F-4D97-AF65-F5344CB8AC3E}">
        <p14:creationId xmlns:p14="http://schemas.microsoft.com/office/powerpoint/2010/main" val="2577679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I’m not covering tabulate, </a:t>
            </a:r>
            <a:r>
              <a:rPr lang="en-US" dirty="0" err="1"/>
              <a:t>tabstat</a:t>
            </a:r>
            <a:r>
              <a:rPr lang="en-US" dirty="0"/>
              <a:t>, </a:t>
            </a:r>
            <a:r>
              <a:rPr lang="en-US" dirty="0" err="1"/>
              <a:t>estout</a:t>
            </a:r>
            <a:r>
              <a:rPr lang="en-US" dirty="0"/>
              <a:t>, </a:t>
            </a:r>
            <a:r>
              <a:rPr lang="en-US" dirty="0" err="1"/>
              <a:t>tabout</a:t>
            </a:r>
            <a:r>
              <a:rPr lang="en-US" dirty="0"/>
              <a:t> etc.</a:t>
            </a:r>
            <a:endParaRPr lang="en-GB" dirty="0"/>
          </a:p>
        </p:txBody>
      </p:sp>
      <p:sp>
        <p:nvSpPr>
          <p:cNvPr id="4" name="Slide Number Placeholder 3"/>
          <p:cNvSpPr>
            <a:spLocks noGrp="1"/>
          </p:cNvSpPr>
          <p:nvPr>
            <p:ph type="sldNum" sz="quarter" idx="5"/>
          </p:nvPr>
        </p:nvSpPr>
        <p:spPr/>
        <p:txBody>
          <a:bodyPr/>
          <a:lstStyle/>
          <a:p>
            <a:fld id="{633A320B-F23B-4774-B49B-E00B0FEF6ABC}" type="slidenum">
              <a:rPr lang="en-GB" smtClean="0"/>
              <a:t>3</a:t>
            </a:fld>
            <a:endParaRPr lang="en-GB"/>
          </a:p>
        </p:txBody>
      </p:sp>
    </p:spTree>
    <p:extLst>
      <p:ext uri="{BB962C8B-B14F-4D97-AF65-F5344CB8AC3E}">
        <p14:creationId xmlns:p14="http://schemas.microsoft.com/office/powerpoint/2010/main" val="240218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4</a:t>
            </a:fld>
            <a:endParaRPr lang="en-US"/>
          </a:p>
        </p:txBody>
      </p:sp>
    </p:spTree>
    <p:extLst>
      <p:ext uri="{BB962C8B-B14F-4D97-AF65-F5344CB8AC3E}">
        <p14:creationId xmlns:p14="http://schemas.microsoft.com/office/powerpoint/2010/main" val="393855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CC03F89-1949-E64B-AC42-D3BE5974B6DB}" type="slidenum">
              <a:rPr lang="en-US" smtClean="0"/>
              <a:t>5</a:t>
            </a:fld>
            <a:endParaRPr lang="en-US"/>
          </a:p>
        </p:txBody>
      </p:sp>
    </p:spTree>
    <p:extLst>
      <p:ext uri="{BB962C8B-B14F-4D97-AF65-F5344CB8AC3E}">
        <p14:creationId xmlns:p14="http://schemas.microsoft.com/office/powerpoint/2010/main" val="205186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file opens a data set in csv format and does some simple data prep.  All the further scripts depend on this file.  If you need to return to the starting position for later code, run this file again.  The exception is medregress.co which uses a different set of data wrangled to allow for some semi-sensible logistic regression models.</a:t>
            </a:r>
          </a:p>
          <a:p>
            <a:endParaRPr lang="en-US" dirty="0"/>
          </a:p>
          <a:p>
            <a:r>
              <a:rPr lang="en-US" dirty="0"/>
              <a:t>It is very well worth obeying some minimal coding standards – certainly break </a:t>
            </a:r>
            <a:r>
              <a:rPr lang="en-US"/>
              <a:t>lines sensibly (\\\), </a:t>
            </a:r>
            <a:r>
              <a:rPr lang="en-US" dirty="0"/>
              <a:t>and </a:t>
            </a:r>
            <a:r>
              <a:rPr lang="en-US"/>
              <a:t>indent code, </a:t>
            </a:r>
            <a:r>
              <a:rPr lang="en-US" dirty="0"/>
              <a:t>and write as much commentary as your purpose requires.</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7</a:t>
            </a:fld>
            <a:endParaRPr lang="en-US"/>
          </a:p>
        </p:txBody>
      </p:sp>
    </p:spTree>
    <p:extLst>
      <p:ext uri="{BB962C8B-B14F-4D97-AF65-F5344CB8AC3E}">
        <p14:creationId xmlns:p14="http://schemas.microsoft.com/office/powerpoint/2010/main" val="167241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maybe that table (and associated collection) isn’t the right tool for your job, but at least after today you will know if that is the case.</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8</a:t>
            </a:fld>
            <a:endParaRPr lang="en-US"/>
          </a:p>
        </p:txBody>
      </p:sp>
    </p:spTree>
    <p:extLst>
      <p:ext uri="{BB962C8B-B14F-4D97-AF65-F5344CB8AC3E}">
        <p14:creationId xmlns:p14="http://schemas.microsoft.com/office/powerpoint/2010/main" val="33867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that the power of the combination of the tables suite and the put* family will convince you that the initial effort using them is worth it compared to the pain of copying and pasting Stata table output.  The output you will produce will be real word and excel (and pdf/latex?) tables properly formatted.</a:t>
            </a:r>
          </a:p>
          <a:p>
            <a:endParaRPr lang="en-US" dirty="0"/>
          </a:p>
          <a:p>
            <a:r>
              <a:rPr lang="en-US" dirty="0"/>
              <a:t>I have found </a:t>
            </a:r>
            <a:r>
              <a:rPr lang="en-US" dirty="0" err="1"/>
              <a:t>dyndoc</a:t>
            </a:r>
            <a:r>
              <a:rPr lang="en-US" dirty="0"/>
              <a:t>/</a:t>
            </a:r>
            <a:r>
              <a:rPr lang="en-US" dirty="0" err="1"/>
              <a:t>stmd</a:t>
            </a:r>
            <a:r>
              <a:rPr lang="en-US" dirty="0"/>
              <a:t>/</a:t>
            </a:r>
            <a:r>
              <a:rPr lang="en-US" dirty="0" err="1"/>
              <a:t>markstat</a:t>
            </a:r>
            <a:r>
              <a:rPr lang="en-US" dirty="0"/>
              <a:t> </a:t>
            </a:r>
            <a:r>
              <a:rPr lang="en-US" dirty="0" err="1"/>
              <a:t>etc</a:t>
            </a:r>
            <a:r>
              <a:rPr lang="en-US" dirty="0"/>
              <a:t> to be too complicated/complicated to set up and not flexible enough for my needs.  I’m content with getting the content into the format I need.  If I do need something more dynamic, I use </a:t>
            </a:r>
            <a:r>
              <a:rPr lang="en-US" dirty="0" err="1"/>
              <a:t>Rmarkdown</a:t>
            </a:r>
            <a:r>
              <a:rPr lang="en-US" dirty="0"/>
              <a:t> with Stata chunks.  I haven’t tried that with </a:t>
            </a:r>
            <a:r>
              <a:rPr lang="en-US" b="1" dirty="0"/>
              <a:t>collect</a:t>
            </a:r>
            <a:r>
              <a:rPr lang="en-US" b="0" dirty="0"/>
              <a:t> yet.</a:t>
            </a:r>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9</a:t>
            </a:fld>
            <a:endParaRPr lang="en-US"/>
          </a:p>
        </p:txBody>
      </p:sp>
    </p:spTree>
    <p:extLst>
      <p:ext uri="{BB962C8B-B14F-4D97-AF65-F5344CB8AC3E}">
        <p14:creationId xmlns:p14="http://schemas.microsoft.com/office/powerpoint/2010/main" val="1963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 and c class results lists as well, but I have no idea what is in those.</a:t>
            </a:r>
          </a:p>
          <a:p>
            <a:endParaRPr lang="en-US" dirty="0"/>
          </a:p>
          <a:p>
            <a:r>
              <a:rPr lang="en-US" dirty="0"/>
              <a:t>Test out some examples.</a:t>
            </a:r>
          </a:p>
          <a:p>
            <a:endParaRPr lang="en-US" dirty="0"/>
          </a:p>
          <a:p>
            <a:endParaRPr lang="en-GB" dirty="0"/>
          </a:p>
        </p:txBody>
      </p:sp>
      <p:sp>
        <p:nvSpPr>
          <p:cNvPr id="4" name="Slide Number Placeholder 3"/>
          <p:cNvSpPr>
            <a:spLocks noGrp="1"/>
          </p:cNvSpPr>
          <p:nvPr>
            <p:ph type="sldNum" sz="quarter" idx="5"/>
          </p:nvPr>
        </p:nvSpPr>
        <p:spPr/>
        <p:txBody>
          <a:bodyPr/>
          <a:lstStyle/>
          <a:p>
            <a:fld id="{5CC03F89-1949-E64B-AC42-D3BE5974B6DB}" type="slidenum">
              <a:rPr lang="en-US" smtClean="0"/>
              <a:t>10</a:t>
            </a:fld>
            <a:endParaRPr lang="en-US"/>
          </a:p>
        </p:txBody>
      </p:sp>
    </p:spTree>
    <p:extLst>
      <p:ext uri="{BB962C8B-B14F-4D97-AF65-F5344CB8AC3E}">
        <p14:creationId xmlns:p14="http://schemas.microsoft.com/office/powerpoint/2010/main" val="2444612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CL Title slide 1">
    <p:spTree>
      <p:nvGrpSpPr>
        <p:cNvPr id="1" name=""/>
        <p:cNvGrpSpPr/>
        <p:nvPr/>
      </p:nvGrpSpPr>
      <p:grpSpPr>
        <a:xfrm>
          <a:off x="0" y="0"/>
          <a:ext cx="0" cy="0"/>
          <a:chOff x="0" y="0"/>
          <a:chExt cx="0" cy="0"/>
        </a:xfrm>
      </p:grpSpPr>
      <p:sp>
        <p:nvSpPr>
          <p:cNvPr id="2" name="UCL Branding background">
            <a:extLst>
              <a:ext uri="{FF2B5EF4-FFF2-40B4-BE49-F238E27FC236}">
                <a16:creationId xmlns:a16="http://schemas.microsoft.com/office/drawing/2014/main" id="{EA4C8DDC-D29E-5E43-9BC2-FD84B2117884}"/>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3" name="Faculty, Department title">
            <a:extLst>
              <a:ext uri="{FF2B5EF4-FFF2-40B4-BE49-F238E27FC236}">
                <a16:creationId xmlns:a16="http://schemas.microsoft.com/office/drawing/2014/main" id="{7B844C1D-C9E2-A040-B3FD-0E3861E051D8}"/>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9" name="Main image" descr="Image">
            <a:extLst>
              <a:ext uri="{FF2B5EF4-FFF2-40B4-BE49-F238E27FC236}">
                <a16:creationId xmlns:a16="http://schemas.microsoft.com/office/drawing/2014/main" id="{FD55159A-63D1-334F-B344-448B05BC84B5}"/>
              </a:ext>
            </a:extLst>
          </p:cNvPr>
          <p:cNvSpPr>
            <a:spLocks noGrp="1"/>
          </p:cNvSpPr>
          <p:nvPr>
            <p:ph type="pic" sz="quarter" idx="11"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1" name="Main Headline" descr="Headline">
            <a:extLst>
              <a:ext uri="{FF2B5EF4-FFF2-40B4-BE49-F238E27FC236}">
                <a16:creationId xmlns:a16="http://schemas.microsoft.com/office/drawing/2014/main" id="{6D1BEB54-27B8-4348-8671-D93B41DC5E26}"/>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Tree>
    <p:extLst>
      <p:ext uri="{BB962C8B-B14F-4D97-AF65-F5344CB8AC3E}">
        <p14:creationId xmlns:p14="http://schemas.microsoft.com/office/powerpoint/2010/main" val="207983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CL 2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ext" descr="Text">
            <a:extLst>
              <a:ext uri="{FF2B5EF4-FFF2-40B4-BE49-F238E27FC236}">
                <a16:creationId xmlns:a16="http://schemas.microsoft.com/office/drawing/2014/main" id="{2D2A157B-B06B-5E44-8987-B8F38A7435D7}"/>
              </a:ext>
            </a:extLst>
          </p:cNvPr>
          <p:cNvSpPr>
            <a:spLocks noGrp="1"/>
          </p:cNvSpPr>
          <p:nvPr>
            <p:ph type="body" sz="quarter" idx="13"/>
          </p:nvPr>
        </p:nvSpPr>
        <p:spPr>
          <a:xfrm>
            <a:off x="36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10" name="Text" descr="Text">
            <a:extLst>
              <a:ext uri="{FF2B5EF4-FFF2-40B4-BE49-F238E27FC236}">
                <a16:creationId xmlns:a16="http://schemas.microsoft.com/office/drawing/2014/main" id="{35F69D9D-B78C-6D4D-8B1E-AB31E336A54A}"/>
              </a:ext>
            </a:extLst>
          </p:cNvPr>
          <p:cNvSpPr>
            <a:spLocks noGrp="1"/>
          </p:cNvSpPr>
          <p:nvPr>
            <p:ph type="body" sz="quarter" idx="15"/>
          </p:nvPr>
        </p:nvSpPr>
        <p:spPr>
          <a:xfrm>
            <a:off x="5940000" y="2412000"/>
            <a:ext cx="5399088"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9976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3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2412000"/>
            <a:ext cx="3420000" cy="3600000"/>
          </a:xfrm>
        </p:spPr>
        <p:txBody>
          <a:bodyPr/>
          <a:lstStyle>
            <a:lvl1pPr marL="11112" indent="0">
              <a:buNone/>
              <a:defRPr sz="1800"/>
            </a:lvl1pPr>
            <a:lvl3pPr marL="180975" indent="-171450">
              <a:buFont typeface="Arial" panose="020B0604020202020204" pitchFamily="34" charset="0"/>
              <a:buChar char="•"/>
              <a:tabLst/>
              <a:defRPr/>
            </a:lvl3pPr>
          </a:lstStyle>
          <a:p>
            <a:pPr lvl="0"/>
            <a:r>
              <a:rPr lang="en-US"/>
              <a:t>Edit Master text styles</a:t>
            </a:r>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000" y="2412000"/>
            <a:ext cx="3420000" cy="3600000"/>
          </a:xfrm>
        </p:spPr>
        <p:txBody>
          <a:bodyPr/>
          <a:lstStyle>
            <a:lvl1pPr marL="11112" indent="0">
              <a:buNone/>
              <a:defRPr sz="1800"/>
            </a:lvl1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3297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CL 4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5" name="Text" descr="Text">
            <a:extLst>
              <a:ext uri="{FF2B5EF4-FFF2-40B4-BE49-F238E27FC236}">
                <a16:creationId xmlns:a16="http://schemas.microsoft.com/office/drawing/2014/main" id="{23293D9A-92DE-2745-A551-12503D5B3859}"/>
              </a:ext>
            </a:extLst>
          </p:cNvPr>
          <p:cNvSpPr>
            <a:spLocks noGrp="1"/>
          </p:cNvSpPr>
          <p:nvPr>
            <p:ph type="body" sz="quarter" idx="13"/>
          </p:nvPr>
        </p:nvSpPr>
        <p:spPr>
          <a:xfrm>
            <a:off x="360000"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0" name="Text" descr="Text">
            <a:extLst>
              <a:ext uri="{FF2B5EF4-FFF2-40B4-BE49-F238E27FC236}">
                <a16:creationId xmlns:a16="http://schemas.microsoft.com/office/drawing/2014/main" id="{F11753E1-8533-844D-B406-655C6C933046}"/>
              </a:ext>
            </a:extLst>
          </p:cNvPr>
          <p:cNvSpPr>
            <a:spLocks noGrp="1"/>
          </p:cNvSpPr>
          <p:nvPr>
            <p:ph type="body" sz="quarter" idx="14"/>
          </p:nvPr>
        </p:nvSpPr>
        <p:spPr>
          <a:xfrm>
            <a:off x="328768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1" name="Text" descr="Text">
            <a:extLst>
              <a:ext uri="{FF2B5EF4-FFF2-40B4-BE49-F238E27FC236}">
                <a16:creationId xmlns:a16="http://schemas.microsoft.com/office/drawing/2014/main" id="{562D057E-84DA-844C-8F30-A88C629E1DFE}"/>
              </a:ext>
            </a:extLst>
          </p:cNvPr>
          <p:cNvSpPr>
            <a:spLocks noGrp="1"/>
          </p:cNvSpPr>
          <p:nvPr>
            <p:ph type="body" sz="quarter" idx="15"/>
          </p:nvPr>
        </p:nvSpPr>
        <p:spPr>
          <a:xfrm>
            <a:off x="616800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12" name="Text" descr="Text">
            <a:extLst>
              <a:ext uri="{FF2B5EF4-FFF2-40B4-BE49-F238E27FC236}">
                <a16:creationId xmlns:a16="http://schemas.microsoft.com/office/drawing/2014/main" id="{3FA6CE8B-790A-C44A-B1D0-DA5AC754A4F7}"/>
              </a:ext>
            </a:extLst>
          </p:cNvPr>
          <p:cNvSpPr>
            <a:spLocks noGrp="1"/>
          </p:cNvSpPr>
          <p:nvPr>
            <p:ph type="body" sz="quarter" idx="16"/>
          </p:nvPr>
        </p:nvSpPr>
        <p:spPr>
          <a:xfrm>
            <a:off x="904832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026334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CL 4 column colour panels">
    <p:spTree>
      <p:nvGrpSpPr>
        <p:cNvPr id="1" name=""/>
        <p:cNvGrpSpPr/>
        <p:nvPr/>
      </p:nvGrpSpPr>
      <p:grpSpPr>
        <a:xfrm>
          <a:off x="0" y="0"/>
          <a:ext cx="0" cy="0"/>
          <a:chOff x="0" y="0"/>
          <a:chExt cx="0" cy="0"/>
        </a:xfrm>
      </p:grpSpPr>
      <p:sp>
        <p:nvSpPr>
          <p:cNvPr id="7" name="Main Headline" descr="Headline">
            <a:extLst>
              <a:ext uri="{FF2B5EF4-FFF2-40B4-BE49-F238E27FC236}">
                <a16:creationId xmlns:a16="http://schemas.microsoft.com/office/drawing/2014/main" id="{5CB62203-BCF9-3241-9684-0F4402446FAF}"/>
              </a:ext>
            </a:extLst>
          </p:cNvPr>
          <p:cNvSpPr>
            <a:spLocks noGrp="1"/>
          </p:cNvSpPr>
          <p:nvPr>
            <p:ph type="body" sz="quarter" idx="13"/>
          </p:nvPr>
        </p:nvSpPr>
        <p:spPr>
          <a:xfrm>
            <a:off x="360000" y="900000"/>
            <a:ext cx="2610000" cy="5220000"/>
          </a:xfrm>
          <a:solidFill>
            <a:schemeClr val="bg2"/>
          </a:solidFill>
        </p:spPr>
        <p:txBody>
          <a:bodyPr lIns="180000" tIns="180000" rIns="180000" bIns="180000"/>
          <a:lstStyle>
            <a:lvl1pPr marL="11112" indent="0">
              <a:buNone/>
              <a:defRPr/>
            </a:lvl1pPr>
            <a:lvl2pPr>
              <a:buFontTx/>
              <a:buNone/>
              <a:defRPr/>
            </a:lvl2pPr>
          </a:lstStyle>
          <a:p>
            <a:pPr lvl="0"/>
            <a:r>
              <a:rPr lang="en-US" sz="3600">
                <a:latin typeface="Arial" panose="020B0604020202020204" pitchFamily="34" charset="0"/>
                <a:cs typeface="Arial" panose="020B0604020202020204" pitchFamily="34" charset="0"/>
              </a:rPr>
              <a:t>Edit Master text styles</a:t>
            </a:r>
          </a:p>
        </p:txBody>
      </p:sp>
      <p:sp>
        <p:nvSpPr>
          <p:cNvPr id="8" name="background">
            <a:extLst>
              <a:ext uri="{FF2B5EF4-FFF2-40B4-BE49-F238E27FC236}">
                <a16:creationId xmlns:a16="http://schemas.microsoft.com/office/drawing/2014/main" id="{E0051C4D-5840-9846-A6CC-052B1F915DE4}"/>
              </a:ext>
            </a:extLst>
          </p:cNvPr>
          <p:cNvSpPr>
            <a:spLocks noGrp="1"/>
          </p:cNvSpPr>
          <p:nvPr>
            <p:ph type="body" sz="quarter" idx="14" hasCustomPrompt="1"/>
          </p:nvPr>
        </p:nvSpPr>
        <p:spPr>
          <a:xfrm>
            <a:off x="3286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1</a:t>
            </a:r>
          </a:p>
        </p:txBody>
      </p:sp>
      <p:pic>
        <p:nvPicPr>
          <p:cNvPr id="19" name="Picture" descr="Image">
            <a:extLst>
              <a:ext uri="{FF2B5EF4-FFF2-40B4-BE49-F238E27FC236}">
                <a16:creationId xmlns:a16="http://schemas.microsoft.com/office/drawing/2014/main" id="{7D295661-D9DD-8D43-9041-6814DE8FF69D}"/>
              </a:ext>
            </a:extLst>
          </p:cNvPr>
          <p:cNvPicPr>
            <a:picLocks noChangeAspect="1"/>
          </p:cNvPicPr>
          <p:nvPr userDrawn="1"/>
        </p:nvPicPr>
        <p:blipFill>
          <a:blip r:embed="rId2"/>
          <a:stretch>
            <a:fillRect/>
          </a:stretch>
        </p:blipFill>
        <p:spPr>
          <a:xfrm>
            <a:off x="3905624" y="1290917"/>
            <a:ext cx="1328200" cy="1557617"/>
          </a:xfrm>
          <a:prstGeom prst="rect">
            <a:avLst/>
          </a:prstGeom>
        </p:spPr>
      </p:pic>
      <p:sp>
        <p:nvSpPr>
          <p:cNvPr id="13" name="Text" descr="Text">
            <a:extLst>
              <a:ext uri="{FF2B5EF4-FFF2-40B4-BE49-F238E27FC236}">
                <a16:creationId xmlns:a16="http://schemas.microsoft.com/office/drawing/2014/main" id="{73CED3B5-33C7-894B-9D58-FC396998F4D3}"/>
              </a:ext>
            </a:extLst>
          </p:cNvPr>
          <p:cNvSpPr>
            <a:spLocks noGrp="1"/>
          </p:cNvSpPr>
          <p:nvPr>
            <p:ph type="body" sz="quarter" idx="18"/>
          </p:nvPr>
        </p:nvSpPr>
        <p:spPr>
          <a:xfrm>
            <a:off x="3503712"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9" name="background">
            <a:extLst>
              <a:ext uri="{FF2B5EF4-FFF2-40B4-BE49-F238E27FC236}">
                <a16:creationId xmlns:a16="http://schemas.microsoft.com/office/drawing/2014/main" id="{E69AB749-3152-6149-94E2-048594181730}"/>
              </a:ext>
            </a:extLst>
          </p:cNvPr>
          <p:cNvSpPr>
            <a:spLocks noGrp="1"/>
          </p:cNvSpPr>
          <p:nvPr>
            <p:ph type="body" sz="quarter" idx="15" hasCustomPrompt="1"/>
          </p:nvPr>
        </p:nvSpPr>
        <p:spPr>
          <a:xfrm>
            <a:off x="6238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2</a:t>
            </a:r>
          </a:p>
        </p:txBody>
      </p:sp>
      <p:pic>
        <p:nvPicPr>
          <p:cNvPr id="21" name="Picture" descr="Image">
            <a:extLst>
              <a:ext uri="{FF2B5EF4-FFF2-40B4-BE49-F238E27FC236}">
                <a16:creationId xmlns:a16="http://schemas.microsoft.com/office/drawing/2014/main" id="{34669171-BF23-B54C-8D3F-B1C89E122C36}"/>
              </a:ext>
            </a:extLst>
          </p:cNvPr>
          <p:cNvPicPr>
            <a:picLocks noChangeAspect="1"/>
          </p:cNvPicPr>
          <p:nvPr userDrawn="1"/>
        </p:nvPicPr>
        <p:blipFill>
          <a:blip r:embed="rId2"/>
          <a:stretch>
            <a:fillRect/>
          </a:stretch>
        </p:blipFill>
        <p:spPr>
          <a:xfrm>
            <a:off x="6960096" y="1292400"/>
            <a:ext cx="1328200" cy="1557617"/>
          </a:xfrm>
          <a:prstGeom prst="rect">
            <a:avLst/>
          </a:prstGeom>
        </p:spPr>
      </p:pic>
      <p:sp>
        <p:nvSpPr>
          <p:cNvPr id="14" name="Text" descr="Text">
            <a:extLst>
              <a:ext uri="{FF2B5EF4-FFF2-40B4-BE49-F238E27FC236}">
                <a16:creationId xmlns:a16="http://schemas.microsoft.com/office/drawing/2014/main" id="{87F3A240-3369-0145-B540-5A60FA0848EA}"/>
              </a:ext>
            </a:extLst>
          </p:cNvPr>
          <p:cNvSpPr>
            <a:spLocks noGrp="1"/>
          </p:cNvSpPr>
          <p:nvPr>
            <p:ph type="body" sz="quarter" idx="19"/>
          </p:nvPr>
        </p:nvSpPr>
        <p:spPr>
          <a:xfrm>
            <a:off x="6456040" y="307340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10" name="background">
            <a:extLst>
              <a:ext uri="{FF2B5EF4-FFF2-40B4-BE49-F238E27FC236}">
                <a16:creationId xmlns:a16="http://schemas.microsoft.com/office/drawing/2014/main" id="{F708712F-D0E9-B94A-A9B7-F258F0F10A73}"/>
              </a:ext>
            </a:extLst>
          </p:cNvPr>
          <p:cNvSpPr>
            <a:spLocks noGrp="1"/>
          </p:cNvSpPr>
          <p:nvPr>
            <p:ph type="body" sz="quarter" idx="16" hasCustomPrompt="1"/>
          </p:nvPr>
        </p:nvSpPr>
        <p:spPr>
          <a:xfrm>
            <a:off x="9190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3</a:t>
            </a:r>
          </a:p>
        </p:txBody>
      </p:sp>
      <p:pic>
        <p:nvPicPr>
          <p:cNvPr id="22" name="Picture" descr="Image">
            <a:extLst>
              <a:ext uri="{FF2B5EF4-FFF2-40B4-BE49-F238E27FC236}">
                <a16:creationId xmlns:a16="http://schemas.microsoft.com/office/drawing/2014/main" id="{8073F21E-F4EF-B246-B7E8-4FA799EC37BA}"/>
              </a:ext>
            </a:extLst>
          </p:cNvPr>
          <p:cNvPicPr>
            <a:picLocks noChangeAspect="1"/>
          </p:cNvPicPr>
          <p:nvPr userDrawn="1"/>
        </p:nvPicPr>
        <p:blipFill>
          <a:blip r:embed="rId2"/>
          <a:stretch>
            <a:fillRect/>
          </a:stretch>
        </p:blipFill>
        <p:spPr>
          <a:xfrm>
            <a:off x="9840416" y="1290917"/>
            <a:ext cx="1328200" cy="1557617"/>
          </a:xfrm>
          <a:prstGeom prst="rect">
            <a:avLst/>
          </a:prstGeom>
        </p:spPr>
      </p:pic>
      <p:sp>
        <p:nvSpPr>
          <p:cNvPr id="16" name="Text" descr="Text">
            <a:extLst>
              <a:ext uri="{FF2B5EF4-FFF2-40B4-BE49-F238E27FC236}">
                <a16:creationId xmlns:a16="http://schemas.microsoft.com/office/drawing/2014/main" id="{5387EEB0-9F43-E241-9EDB-010FB36582B4}"/>
              </a:ext>
            </a:extLst>
          </p:cNvPr>
          <p:cNvSpPr>
            <a:spLocks noGrp="1"/>
          </p:cNvSpPr>
          <p:nvPr>
            <p:ph type="body" sz="quarter" idx="21"/>
          </p:nvPr>
        </p:nvSpPr>
        <p:spPr>
          <a:xfrm>
            <a:off x="9408368" y="3068960"/>
            <a:ext cx="2222500" cy="3022600"/>
          </a:xfrm>
        </p:spPr>
        <p:txBody>
          <a:bodyPr/>
          <a:lstStyle>
            <a:lvl1pPr>
              <a:defRPr sz="1800"/>
            </a:lvl1pPr>
            <a:lvl2pPr algn="l">
              <a:defRPr sz="1800"/>
            </a:lvl2pPr>
            <a:lvl3pPr marL="180975" indent="-169863">
              <a:tabLst/>
              <a:defRPr/>
            </a:lvl3pPr>
          </a:lstStyle>
          <a:p>
            <a:pPr lvl="0"/>
            <a:r>
              <a:rPr lang="en-US"/>
              <a:t>Edit Master text styles</a:t>
            </a:r>
          </a:p>
        </p:txBody>
      </p:sp>
      <p:sp>
        <p:nvSpPr>
          <p:cNvPr id="3" name="Date Placeholder 2">
            <a:extLst>
              <a:ext uri="{FF2B5EF4-FFF2-40B4-BE49-F238E27FC236}">
                <a16:creationId xmlns:a16="http://schemas.microsoft.com/office/drawing/2014/main" id="{26373E51-46F8-B446-A241-A5395388A9EB}"/>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B8BCFD4B-BF38-E841-868E-C9F3BBC7265C}"/>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DB688DCC-68B7-D349-B50E-BEE3CC1D87CA}"/>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996836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CL two column Imag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5400000" cy="2325802"/>
          </a:xfrm>
        </p:spPr>
        <p:txBody>
          <a:bodyPr/>
          <a:lstStyle>
            <a:lvl1pPr>
              <a:defRPr sz="3600" b="0"/>
            </a:lvl1pPr>
          </a:lstStyle>
          <a:p>
            <a:pPr lvl="0"/>
            <a:r>
              <a:rPr lang="en-GB" dirty="0"/>
              <a:t>Heading</a:t>
            </a:r>
          </a:p>
        </p:txBody>
      </p:sp>
      <p:sp>
        <p:nvSpPr>
          <p:cNvPr id="11" name="Text" descr="Text">
            <a:extLst>
              <a:ext uri="{FF2B5EF4-FFF2-40B4-BE49-F238E27FC236}">
                <a16:creationId xmlns:a16="http://schemas.microsoft.com/office/drawing/2014/main" id="{96CC15FA-5D3D-604E-8882-80A2838906CB}"/>
              </a:ext>
            </a:extLst>
          </p:cNvPr>
          <p:cNvSpPr>
            <a:spLocks noGrp="1"/>
          </p:cNvSpPr>
          <p:nvPr>
            <p:ph type="body" sz="quarter" idx="13"/>
          </p:nvPr>
        </p:nvSpPr>
        <p:spPr>
          <a:xfrm>
            <a:off x="360000" y="3618500"/>
            <a:ext cx="5399088" cy="2617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a:lvl1pPr>
          </a:lstStyle>
          <a:p>
            <a:pPr lvl="0"/>
            <a:r>
              <a:rPr lang="en-US"/>
              <a:t>Edit Master text styles</a:t>
            </a:r>
          </a:p>
        </p:txBody>
      </p:sp>
      <p:sp>
        <p:nvSpPr>
          <p:cNvPr id="7" name="Picture" descr="Image">
            <a:extLst>
              <a:ext uri="{FF2B5EF4-FFF2-40B4-BE49-F238E27FC236}">
                <a16:creationId xmlns:a16="http://schemas.microsoft.com/office/drawing/2014/main" id="{C443FA27-F0DB-1840-998D-206100BED38F}"/>
              </a:ext>
            </a:extLst>
          </p:cNvPr>
          <p:cNvSpPr>
            <a:spLocks noGrp="1"/>
          </p:cNvSpPr>
          <p:nvPr>
            <p:ph type="pic" sz="quarter" idx="18" hasCustomPrompt="1"/>
          </p:nvPr>
        </p:nvSpPr>
        <p:spPr>
          <a:xfrm>
            <a:off x="5940000" y="900000"/>
            <a:ext cx="5400000" cy="5344683"/>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2742215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CL three column image">
    <p:spTree>
      <p:nvGrpSpPr>
        <p:cNvPr id="1" name=""/>
        <p:cNvGrpSpPr/>
        <p:nvPr/>
      </p:nvGrpSpPr>
      <p:grpSpPr>
        <a:xfrm>
          <a:off x="0" y="0"/>
          <a:ext cx="0" cy="0"/>
          <a:chOff x="0" y="0"/>
          <a:chExt cx="0" cy="0"/>
        </a:xfrm>
      </p:grpSpPr>
      <p:sp>
        <p:nvSpPr>
          <p:cNvPr id="12" name="Picture" descr="Image">
            <a:extLst>
              <a:ext uri="{FF2B5EF4-FFF2-40B4-BE49-F238E27FC236}">
                <a16:creationId xmlns:a16="http://schemas.microsoft.com/office/drawing/2014/main" id="{935F83AB-29A1-EF49-B6EC-5214A87545D5}"/>
              </a:ext>
            </a:extLst>
          </p:cNvPr>
          <p:cNvSpPr>
            <a:spLocks noGrp="1"/>
          </p:cNvSpPr>
          <p:nvPr>
            <p:ph type="pic" sz="quarter" idx="16" hasCustomPrompt="1"/>
          </p:nvPr>
        </p:nvSpPr>
        <p:spPr>
          <a:xfrm>
            <a:off x="3600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4017600"/>
            <a:ext cx="3420000" cy="2304000"/>
          </a:xfrm>
        </p:spPr>
        <p:txBody>
          <a:bodyPr/>
          <a:lstStyle>
            <a:lvl1pPr marL="180975" indent="-169863">
              <a:tabLst/>
              <a:defRPr sz="1800"/>
            </a:lvl1pPr>
          </a:lstStyle>
          <a:p>
            <a:pPr lvl="0"/>
            <a:r>
              <a:rPr lang="en-US"/>
              <a:t>Edit Master text styles</a:t>
            </a:r>
          </a:p>
        </p:txBody>
      </p:sp>
      <p:sp>
        <p:nvSpPr>
          <p:cNvPr id="13" name="Picture" descr="Image">
            <a:extLst>
              <a:ext uri="{FF2B5EF4-FFF2-40B4-BE49-F238E27FC236}">
                <a16:creationId xmlns:a16="http://schemas.microsoft.com/office/drawing/2014/main" id="{E95E3DE4-2C02-DF4D-871A-130A912A3EB7}"/>
              </a:ext>
            </a:extLst>
          </p:cNvPr>
          <p:cNvSpPr>
            <a:spLocks noGrp="1"/>
          </p:cNvSpPr>
          <p:nvPr>
            <p:ph type="pic" sz="quarter" idx="17" hasCustomPrompt="1"/>
          </p:nvPr>
        </p:nvSpPr>
        <p:spPr>
          <a:xfrm>
            <a:off x="42958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4017600"/>
            <a:ext cx="3420000" cy="2304000"/>
          </a:xfrm>
        </p:spPr>
        <p:txBody>
          <a:bodyPr/>
          <a:lstStyle>
            <a:lvl1pPr marL="180975" indent="-169863">
              <a:tabLst/>
              <a:defRPr sz="1800"/>
            </a:lvl1pPr>
          </a:lstStyle>
          <a:p>
            <a:pPr lvl="0"/>
            <a:r>
              <a:rPr lang="en-US"/>
              <a:t>Edit Master text styles</a:t>
            </a:r>
          </a:p>
        </p:txBody>
      </p:sp>
      <p:sp>
        <p:nvSpPr>
          <p:cNvPr id="15" name="Picture" descr="Image">
            <a:extLst>
              <a:ext uri="{FF2B5EF4-FFF2-40B4-BE49-F238E27FC236}">
                <a16:creationId xmlns:a16="http://schemas.microsoft.com/office/drawing/2014/main" id="{08A0AD7D-724B-E44B-89BE-D93B46E6BC83}"/>
              </a:ext>
            </a:extLst>
          </p:cNvPr>
          <p:cNvSpPr>
            <a:spLocks noGrp="1"/>
          </p:cNvSpPr>
          <p:nvPr>
            <p:ph type="pic" sz="quarter" idx="18" hasCustomPrompt="1"/>
          </p:nvPr>
        </p:nvSpPr>
        <p:spPr>
          <a:xfrm>
            <a:off x="825624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218" y="4017600"/>
            <a:ext cx="3420000" cy="2304000"/>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49085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CL Tabl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1" name="Table" descr="Text / Table">
            <a:extLst>
              <a:ext uri="{FF2B5EF4-FFF2-40B4-BE49-F238E27FC236}">
                <a16:creationId xmlns:a16="http://schemas.microsoft.com/office/drawing/2014/main" id="{4DEFD8C9-6C2B-9C49-9F6F-5A35A2B747AF}"/>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8" name="Text">
            <a:extLst>
              <a:ext uri="{FF2B5EF4-FFF2-40B4-BE49-F238E27FC236}">
                <a16:creationId xmlns:a16="http://schemas.microsoft.com/office/drawing/2014/main" id="{D31E44D0-02C4-914B-B5F4-F5B0F5862CBB}"/>
              </a:ext>
            </a:extLst>
          </p:cNvPr>
          <p:cNvSpPr>
            <a:spLocks noGrp="1"/>
          </p:cNvSpPr>
          <p:nvPr>
            <p:ph type="body" sz="quarter" idx="15"/>
          </p:nvPr>
        </p:nvSpPr>
        <p:spPr>
          <a:xfrm>
            <a:off x="9366454" y="2414430"/>
            <a:ext cx="2557322" cy="2623913"/>
          </a:xfrm>
        </p:spPr>
        <p:txBody>
          <a:bodyPr/>
          <a:lstStyle>
            <a:lvl1pPr marL="180975" indent="-169863">
              <a:tabLst/>
              <a:defRPr sz="1800"/>
            </a:lvl1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869063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CL Table 2">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able" descr="Text / Table">
            <a:extLst>
              <a:ext uri="{FF2B5EF4-FFF2-40B4-BE49-F238E27FC236}">
                <a16:creationId xmlns:a16="http://schemas.microsoft.com/office/drawing/2014/main" id="{01422A73-1E05-8B44-93EA-70AD3FCEEC9E}"/>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9" name="Text">
            <a:extLst>
              <a:ext uri="{FF2B5EF4-FFF2-40B4-BE49-F238E27FC236}">
                <a16:creationId xmlns:a16="http://schemas.microsoft.com/office/drawing/2014/main" id="{AD015BAE-CDFB-0848-8398-8E01CAEBAAEC}"/>
              </a:ext>
            </a:extLst>
          </p:cNvPr>
          <p:cNvSpPr>
            <a:spLocks noGrp="1"/>
          </p:cNvSpPr>
          <p:nvPr>
            <p:ph type="body" sz="quarter" idx="13"/>
          </p:nvPr>
        </p:nvSpPr>
        <p:spPr>
          <a:xfrm>
            <a:off x="360000" y="3451091"/>
            <a:ext cx="2610000" cy="2894291"/>
          </a:xfrm>
          <a:noFill/>
        </p:spPr>
        <p:txBody>
          <a:bodyPr lIns="0" tIns="0" rIns="0" bIns="0"/>
          <a:lstStyle>
            <a:lvl1pPr>
              <a:defRPr sz="1800"/>
            </a:lvl1pPr>
            <a:lvl2pPr>
              <a:buFontTx/>
              <a:buNone/>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4224706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CL Contact 2 column ">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GB" dirty="0"/>
              <a:t>Useful links &amp; contact details</a:t>
            </a:r>
            <a:endParaRPr lang="en-US" dirty="0"/>
          </a:p>
        </p:txBody>
      </p:sp>
      <p:sp>
        <p:nvSpPr>
          <p:cNvPr id="21" name="Text" descr="Text">
            <a:extLst>
              <a:ext uri="{FF2B5EF4-FFF2-40B4-BE49-F238E27FC236}">
                <a16:creationId xmlns:a16="http://schemas.microsoft.com/office/drawing/2014/main" id="{82579D70-1A08-DC42-8CE8-ACA8360A7F42}"/>
              </a:ext>
            </a:extLst>
          </p:cNvPr>
          <p:cNvSpPr>
            <a:spLocks noGrp="1"/>
          </p:cNvSpPr>
          <p:nvPr>
            <p:ph type="body" sz="quarter" idx="13"/>
          </p:nvPr>
        </p:nvSpPr>
        <p:spPr>
          <a:xfrm>
            <a:off x="360000" y="2412000"/>
            <a:ext cx="5399088" cy="3600000"/>
          </a:xfrm>
        </p:spPr>
        <p:txBody>
          <a:bodyPr/>
          <a:lstStyle>
            <a:lvl1pPr marL="180975" indent="-169863">
              <a:tabLst/>
              <a:defRPr sz="2400">
                <a:latin typeface="+mn-lt"/>
              </a:defRPr>
            </a:lvl1pPr>
          </a:lstStyle>
          <a:p>
            <a:pPr lvl="0"/>
            <a:r>
              <a:rPr lang="en-US"/>
              <a:t>Edit Master text styles</a:t>
            </a:r>
          </a:p>
        </p:txBody>
      </p:sp>
      <p:sp>
        <p:nvSpPr>
          <p:cNvPr id="22" name="Text" descr="Text">
            <a:extLst>
              <a:ext uri="{FF2B5EF4-FFF2-40B4-BE49-F238E27FC236}">
                <a16:creationId xmlns:a16="http://schemas.microsoft.com/office/drawing/2014/main" id="{82B359B7-CB0C-544C-88EE-891FC732EECE}"/>
              </a:ext>
            </a:extLst>
          </p:cNvPr>
          <p:cNvSpPr>
            <a:spLocks noGrp="1"/>
          </p:cNvSpPr>
          <p:nvPr>
            <p:ph type="body" sz="quarter" idx="14"/>
          </p:nvPr>
        </p:nvSpPr>
        <p:spPr>
          <a:xfrm>
            <a:off x="5940000" y="2412000"/>
            <a:ext cx="5399088" cy="3600000"/>
          </a:xfrm>
        </p:spPr>
        <p:txBody>
          <a:bodyPr/>
          <a:lstStyle>
            <a:lvl1pPr marL="180975" indent="-169863">
              <a:tabLst/>
              <a:defRPr sz="2400">
                <a:latin typeface="+mn-lt"/>
              </a:defRPr>
            </a:lvl1pPr>
          </a:lstStyle>
          <a:p>
            <a:pPr lvl="0"/>
            <a:r>
              <a:rPr lang="en-US" sz="2400">
                <a:latin typeface="Arial" panose="020B0604020202020204" pitchFamily="34" charset="0"/>
                <a:cs typeface="Arial" panose="020B0604020202020204" pitchFamily="34" charset="0"/>
              </a:rPr>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2133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B4E2-1022-CB12-C9E4-E375820D2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289BCD5-418E-476E-0904-61DF9705B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B8927D7-EC43-086F-2754-823827AC5316}"/>
              </a:ext>
            </a:extLst>
          </p:cNvPr>
          <p:cNvSpPr>
            <a:spLocks noGrp="1"/>
          </p:cNvSpPr>
          <p:nvPr>
            <p:ph type="dt" sz="half" idx="10"/>
          </p:nvPr>
        </p:nvSpPr>
        <p:spPr/>
        <p:txBody>
          <a:bodyPr/>
          <a:lstStyle/>
          <a:p>
            <a:fld id="{C8568E54-0142-4836-92A3-5D8C8B921B62}" type="datetimeFigureOut">
              <a:rPr lang="en-GB" smtClean="0"/>
              <a:t>15/11/2022</a:t>
            </a:fld>
            <a:endParaRPr lang="en-GB"/>
          </a:p>
        </p:txBody>
      </p:sp>
      <p:sp>
        <p:nvSpPr>
          <p:cNvPr id="5" name="Footer Placeholder 4">
            <a:extLst>
              <a:ext uri="{FF2B5EF4-FFF2-40B4-BE49-F238E27FC236}">
                <a16:creationId xmlns:a16="http://schemas.microsoft.com/office/drawing/2014/main" id="{54F9A6B7-0D75-7968-29C8-039168A76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47D3BA-52D3-D302-5661-E5B433AC422B}"/>
              </a:ext>
            </a:extLst>
          </p:cNvPr>
          <p:cNvSpPr>
            <a:spLocks noGrp="1"/>
          </p:cNvSpPr>
          <p:nvPr>
            <p:ph type="sldNum" sz="quarter" idx="12"/>
          </p:nvPr>
        </p:nvSpPr>
        <p:spPr/>
        <p:txBody>
          <a:bodyPr/>
          <a:lstStyle/>
          <a:p>
            <a:fld id="{ADC3932E-D339-48B2-96D9-BF4E987EB6E3}" type="slidenum">
              <a:rPr lang="en-GB" smtClean="0"/>
              <a:t>‹#›</a:t>
            </a:fld>
            <a:endParaRPr lang="en-GB"/>
          </a:p>
        </p:txBody>
      </p:sp>
    </p:spTree>
    <p:extLst>
      <p:ext uri="{BB962C8B-B14F-4D97-AF65-F5344CB8AC3E}">
        <p14:creationId xmlns:p14="http://schemas.microsoft.com/office/powerpoint/2010/main" val="219480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CL Title slide 3">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7E0FC6D2-4499-5C4C-8C93-C7590708B796}"/>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1" name="Picture" descr="Image">
            <a:extLst>
              <a:ext uri="{FF2B5EF4-FFF2-40B4-BE49-F238E27FC236}">
                <a16:creationId xmlns:a16="http://schemas.microsoft.com/office/drawing/2014/main" id="{D7C34FC0-F8B1-D041-9578-733D7F3C687D}"/>
              </a:ext>
            </a:extLst>
          </p:cNvPr>
          <p:cNvSpPr>
            <a:spLocks noGrp="1"/>
          </p:cNvSpPr>
          <p:nvPr>
            <p:ph type="pic" sz="quarter" idx="12"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0" name="Main Headline" descr="Headline">
            <a:extLst>
              <a:ext uri="{FF2B5EF4-FFF2-40B4-BE49-F238E27FC236}">
                <a16:creationId xmlns:a16="http://schemas.microsoft.com/office/drawing/2014/main" id="{5F848594-69CD-DA4E-BB25-23F671A7C1BC}"/>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
        <p:nvSpPr>
          <p:cNvPr id="5" name="Sub Heading" descr="Sub heading">
            <a:extLst>
              <a:ext uri="{FF2B5EF4-FFF2-40B4-BE49-F238E27FC236}">
                <a16:creationId xmlns:a16="http://schemas.microsoft.com/office/drawing/2014/main" id="{D5AB2EC5-97D3-8D44-BB0B-9125E87D1F9D}"/>
              </a:ext>
            </a:extLst>
          </p:cNvPr>
          <p:cNvSpPr>
            <a:spLocks noGrp="1"/>
          </p:cNvSpPr>
          <p:nvPr>
            <p:ph type="body" sz="quarter" idx="11"/>
          </p:nvPr>
        </p:nvSpPr>
        <p:spPr>
          <a:xfrm>
            <a:off x="359999" y="3239999"/>
            <a:ext cx="6840000" cy="65177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600" baseline="0">
                <a:solidFill>
                  <a:schemeClr val="tx1"/>
                </a:solidFill>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5236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CL Title slide 2 - single line headline">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FD8CE85-9178-344E-BC9E-19B545ECA60C}"/>
              </a:ext>
            </a:extLst>
          </p:cNvPr>
          <p:cNvSpPr/>
          <p:nvPr userDrawn="1"/>
        </p:nvSpPr>
        <p:spPr>
          <a:xfrm>
            <a:off x="0" y="-1"/>
            <a:ext cx="12192000" cy="25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0" name="Main Headline" descr="Headline">
            <a:extLst>
              <a:ext uri="{FF2B5EF4-FFF2-40B4-BE49-F238E27FC236}">
                <a16:creationId xmlns:a16="http://schemas.microsoft.com/office/drawing/2014/main" id="{14916FEE-2CA1-274A-AB9A-27AE550ED61F}"/>
              </a:ext>
            </a:extLst>
          </p:cNvPr>
          <p:cNvSpPr>
            <a:spLocks noGrp="1" noChangeArrowheads="1"/>
          </p:cNvSpPr>
          <p:nvPr>
            <p:ph type="title" hasCustomPrompt="1"/>
          </p:nvPr>
        </p:nvSpPr>
        <p:spPr bwMode="auto">
          <a:xfrm>
            <a:off x="360000" y="1620000"/>
            <a:ext cx="10800690" cy="81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1" name="Picture " descr="Image">
            <a:extLst>
              <a:ext uri="{FF2B5EF4-FFF2-40B4-BE49-F238E27FC236}">
                <a16:creationId xmlns:a16="http://schemas.microsoft.com/office/drawing/2014/main" id="{7AAB61C2-2ECC-1549-9211-9297F9B818DB}"/>
              </a:ext>
            </a:extLst>
          </p:cNvPr>
          <p:cNvSpPr>
            <a:spLocks noGrp="1"/>
          </p:cNvSpPr>
          <p:nvPr>
            <p:ph type="pic" sz="quarter" idx="12" hasCustomPrompt="1"/>
          </p:nvPr>
        </p:nvSpPr>
        <p:spPr>
          <a:xfrm>
            <a:off x="0" y="2505456"/>
            <a:ext cx="12192000" cy="4352544"/>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Tree>
    <p:extLst>
      <p:ext uri="{BB962C8B-B14F-4D97-AF65-F5344CB8AC3E}">
        <p14:creationId xmlns:p14="http://schemas.microsoft.com/office/powerpoint/2010/main" val="32326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CL Title - Double line - no image">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271759B8-0ABB-3643-884B-0A918443C549}"/>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a:off x="0" y="1440000"/>
            <a:ext cx="12192000" cy="1679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in Headline" descr="Headline">
            <a:extLst>
              <a:ext uri="{FF2B5EF4-FFF2-40B4-BE49-F238E27FC236}">
                <a16:creationId xmlns:a16="http://schemas.microsoft.com/office/drawing/2014/main" id="{0AFC6B55-24BD-7545-82A9-DD37164DF15B}"/>
              </a:ext>
            </a:extLst>
          </p:cNvPr>
          <p:cNvSpPr>
            <a:spLocks noGrp="1" noChangeArrowheads="1"/>
          </p:cNvSpPr>
          <p:nvPr>
            <p:ph type="title" hasCustomPrompt="1"/>
          </p:nvPr>
        </p:nvSpPr>
        <p:spPr bwMode="auto">
          <a:xfrm>
            <a:off x="360000" y="1620000"/>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342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13262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CL Title  - Double line - half imag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59606069-DCB2-E341-97E0-98600856E2E5}"/>
              </a:ext>
            </a:extLst>
          </p:cNvPr>
          <p:cNvSpPr/>
          <p:nvPr userDrawn="1"/>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FACULTY, DEPARTMENT</a:t>
            </a:r>
            <a:endParaRPr lang="en-US" dirty="0"/>
          </a:p>
        </p:txBody>
      </p:sp>
      <p:sp>
        <p:nvSpPr>
          <p:cNvPr id="12" name="Picture" descr="Image">
            <a:extLst>
              <a:ext uri="{FF2B5EF4-FFF2-40B4-BE49-F238E27FC236}">
                <a16:creationId xmlns:a16="http://schemas.microsoft.com/office/drawing/2014/main" id="{A724F846-9E16-0743-9A5C-ED2946248F5A}"/>
              </a:ext>
            </a:extLst>
          </p:cNvPr>
          <p:cNvSpPr>
            <a:spLocks noGrp="1"/>
          </p:cNvSpPr>
          <p:nvPr>
            <p:ph type="pic" sz="quarter" idx="12" hasCustomPrompt="1"/>
          </p:nvPr>
        </p:nvSpPr>
        <p:spPr>
          <a:xfrm>
            <a:off x="0" y="1436914"/>
            <a:ext cx="12192000" cy="1682804"/>
          </a:xfrm>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flipV="1">
            <a:off x="0" y="3122579"/>
            <a:ext cx="12192000" cy="37354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Headline" descr="Headline">
            <a:extLst>
              <a:ext uri="{FF2B5EF4-FFF2-40B4-BE49-F238E27FC236}">
                <a16:creationId xmlns:a16="http://schemas.microsoft.com/office/drawing/2014/main" id="{F393605F-7BBC-284E-8DAE-0B5B84113824}"/>
              </a:ext>
            </a:extLst>
          </p:cNvPr>
          <p:cNvSpPr>
            <a:spLocks noGrp="1" noChangeArrowheads="1"/>
          </p:cNvSpPr>
          <p:nvPr>
            <p:ph type="title" hasCustomPrompt="1"/>
          </p:nvPr>
        </p:nvSpPr>
        <p:spPr bwMode="auto">
          <a:xfrm>
            <a:off x="360000" y="347047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495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Edit Master text styles</a:t>
            </a:r>
          </a:p>
        </p:txBody>
      </p:sp>
    </p:spTree>
    <p:extLst>
      <p:ext uri="{BB962C8B-B14F-4D97-AF65-F5344CB8AC3E}">
        <p14:creationId xmlns:p14="http://schemas.microsoft.com/office/powerpoint/2010/main" val="384227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 section start 1">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FFFFFF"/>
          </a:solidFill>
        </p:spPr>
        <p:txBody>
          <a:bodyPr lIns="360000" tIns="180000"/>
          <a:lstStyle>
            <a:lvl1pPr>
              <a:defRPr baseline="0">
                <a:solidFill>
                  <a:srgbClr val="000000"/>
                </a:solidFill>
              </a:defRPr>
            </a:lvl1pPr>
          </a:lstStyle>
          <a:p>
            <a:r>
              <a:rPr lang="en-US" dirty="0"/>
              <a:t>Main headline, Arial 44pt bold</a:t>
            </a:r>
          </a:p>
        </p:txBody>
      </p:sp>
      <p:sp>
        <p:nvSpPr>
          <p:cNvPr id="11" name="Sub Heading" descr="Sub heading">
            <a:extLst>
              <a:ext uri="{FF2B5EF4-FFF2-40B4-BE49-F238E27FC236}">
                <a16:creationId xmlns:a16="http://schemas.microsoft.com/office/drawing/2014/main" id="{169F44E5-11A5-074E-ADAE-05ACB4110AED}"/>
              </a:ext>
            </a:extLst>
          </p:cNvPr>
          <p:cNvSpPr>
            <a:spLocks noGrp="1"/>
          </p:cNvSpPr>
          <p:nvPr>
            <p:ph type="body" sz="quarter" idx="15" hasCustomPrompt="1"/>
          </p:nvPr>
        </p:nvSpPr>
        <p:spPr>
          <a:xfrm>
            <a:off x="359228" y="2308225"/>
            <a:ext cx="8719457" cy="1447800"/>
          </a:xfrm>
        </p:spPr>
        <p:txBody>
          <a:bodyPr/>
          <a:lstStyle>
            <a:lvl1pPr marL="11112" indent="0">
              <a:buNone/>
              <a:defRPr>
                <a:solidFill>
                  <a:srgbClr val="000000"/>
                </a:solidFill>
              </a:defRPr>
            </a:lvl1pPr>
          </a:lstStyle>
          <a:p>
            <a:pPr lvl="0"/>
            <a:r>
              <a:rPr lang="en-GB" dirty="0"/>
              <a:t>Large text size, Arial 36 point</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225425" indent="-215900">
              <a:buFont typeface="Arial" panose="020B0604020202020204" pitchFamily="34" charset="0"/>
              <a:buChar char="•"/>
              <a:tabLst/>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baseline="0"/>
            </a:lvl1pPr>
          </a:lstStyle>
          <a:p>
            <a:pPr marL="285750" marR="0" lvl="0" indent="-285750" algn="l" defTabSz="914400" rtl="0" eaLnBrk="1" fontAlgn="base" latinLnBrk="0" hangingPunct="1">
              <a:lnSpc>
                <a:spcPct val="90000"/>
              </a:lnSpc>
              <a:spcBef>
                <a:spcPts val="1000"/>
              </a:spcBef>
              <a:spcAft>
                <a:spcPct val="0"/>
              </a:spcAft>
              <a:buClrTx/>
              <a:buSzTx/>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144991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section start 2">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chemeClr val="tx2"/>
          </a:solidFill>
        </p:spPr>
        <p:txBody>
          <a:bodyPr lIns="360000" tIns="180000"/>
          <a:lstStyle>
            <a:lvl1pPr>
              <a:defRPr baseline="0">
                <a:solidFill>
                  <a:schemeClr val="bg1"/>
                </a:solidFill>
              </a:defRPr>
            </a:lvl1pPr>
          </a:lstStyle>
          <a:p>
            <a:r>
              <a:rPr lang="en-US" dirty="0"/>
              <a:t>Main headline, Arial 44pt bold</a:t>
            </a:r>
          </a:p>
        </p:txBody>
      </p:sp>
      <p:sp>
        <p:nvSpPr>
          <p:cNvPr id="4" name="Sub Heading">
            <a:extLst>
              <a:ext uri="{FF2B5EF4-FFF2-40B4-BE49-F238E27FC236}">
                <a16:creationId xmlns:a16="http://schemas.microsoft.com/office/drawing/2014/main" id="{7EFF5C86-B7E9-E24F-A032-A4DF63C9C46C}"/>
              </a:ext>
            </a:extLst>
          </p:cNvPr>
          <p:cNvSpPr>
            <a:spLocks noGrp="1"/>
          </p:cNvSpPr>
          <p:nvPr>
            <p:ph type="body" sz="quarter" idx="15"/>
          </p:nvPr>
        </p:nvSpPr>
        <p:spPr>
          <a:xfrm>
            <a:off x="359228" y="2308225"/>
            <a:ext cx="8719457" cy="1447800"/>
          </a:xfrm>
        </p:spPr>
        <p:txBody>
          <a:bodyPr/>
          <a:lstStyle>
            <a:lvl1pPr marL="11112" indent="0">
              <a:buNone/>
              <a:defRPr>
                <a:solidFill>
                  <a:srgbClr val="FFFFFF"/>
                </a:solidFill>
              </a:defRPr>
            </a:lvl1pPr>
          </a:lstStyle>
          <a:p>
            <a:pPr lvl="0"/>
            <a:r>
              <a:rPr lang="en-US"/>
              <a:t>Edit Master text styles</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11112" indent="0">
              <a:buNone/>
              <a:defRPr sz="2400"/>
            </a:lvl1pPr>
          </a:lstStyle>
          <a:p>
            <a:pPr lvl="0"/>
            <a:r>
              <a:rPr lang="en-US" sz="2400">
                <a:latin typeface="Arial" panose="020B0604020202020204" pitchFamily="34" charset="0"/>
                <a:cs typeface="Arial" panose="020B0604020202020204" pitchFamily="34" charset="0"/>
              </a:rPr>
              <a:t>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baseline="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14197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 section start 2">
    <p:spTree>
      <p:nvGrpSpPr>
        <p:cNvPr id="1" name=""/>
        <p:cNvGrpSpPr/>
        <p:nvPr/>
      </p:nvGrpSpPr>
      <p:grpSpPr>
        <a:xfrm>
          <a:off x="0" y="0"/>
          <a:ext cx="0" cy="0"/>
          <a:chOff x="0" y="0"/>
          <a:chExt cx="0" cy="0"/>
        </a:xfrm>
      </p:grpSpPr>
      <p:sp>
        <p:nvSpPr>
          <p:cNvPr id="7" name="Picture">
            <a:extLst>
              <a:ext uri="{FF2B5EF4-FFF2-40B4-BE49-F238E27FC236}">
                <a16:creationId xmlns:a16="http://schemas.microsoft.com/office/drawing/2014/main" id="{F9ECF375-EFC6-8846-9FEE-E3BEC7506D85}"/>
              </a:ext>
            </a:extLst>
          </p:cNvPr>
          <p:cNvSpPr>
            <a:spLocks noGrp="1"/>
          </p:cNvSpPr>
          <p:nvPr>
            <p:ph type="pic" sz="quarter" idx="12" hasCustomPrompt="1"/>
          </p:nvPr>
        </p:nvSpPr>
        <p:spPr>
          <a:xfrm>
            <a:off x="356616" y="900000"/>
            <a:ext cx="7534656" cy="5448518"/>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440000"/>
            <a:ext cx="6480000" cy="2880000"/>
          </a:xfrm>
          <a:solidFill>
            <a:schemeClr val="bg1"/>
          </a:solidFill>
        </p:spPr>
        <p:txBody>
          <a:bodyPr lIns="360000" tIns="180000"/>
          <a:lstStyle>
            <a:lvl1pPr>
              <a:defRPr baseline="0">
                <a:solidFill>
                  <a:srgbClr val="000000"/>
                </a:solidFill>
              </a:defRPr>
            </a:lvl1pPr>
          </a:lstStyle>
          <a:p>
            <a:r>
              <a:rPr lang="en-US" dirty="0"/>
              <a:t>Main headline, </a:t>
            </a:r>
            <a:br>
              <a:rPr lang="en-US" dirty="0"/>
            </a:br>
            <a:r>
              <a:rPr lang="en-US" dirty="0"/>
              <a:t>Arial 44pt bold</a:t>
            </a:r>
          </a:p>
        </p:txBody>
      </p:sp>
      <p:sp>
        <p:nvSpPr>
          <p:cNvPr id="8" name="Picture " descr="Image">
            <a:extLst>
              <a:ext uri="{FF2B5EF4-FFF2-40B4-BE49-F238E27FC236}">
                <a16:creationId xmlns:a16="http://schemas.microsoft.com/office/drawing/2014/main" id="{9390C092-D95C-EF41-9B4C-B77F203C0B07}"/>
              </a:ext>
            </a:extLst>
          </p:cNvPr>
          <p:cNvSpPr>
            <a:spLocks noGrp="1"/>
          </p:cNvSpPr>
          <p:nvPr>
            <p:ph type="pic" sz="quarter" idx="16" hasCustomPrompt="1"/>
          </p:nvPr>
        </p:nvSpPr>
        <p:spPr>
          <a:xfrm>
            <a:off x="8266715" y="900000"/>
            <a:ext cx="3536848" cy="2906486"/>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9" name="Text" descr="Text">
            <a:extLst>
              <a:ext uri="{FF2B5EF4-FFF2-40B4-BE49-F238E27FC236}">
                <a16:creationId xmlns:a16="http://schemas.microsoft.com/office/drawing/2014/main" id="{B97104E0-DC3E-EB49-A0B8-75D9C6ED8EDC}"/>
              </a:ext>
            </a:extLst>
          </p:cNvPr>
          <p:cNvSpPr>
            <a:spLocks noGrp="1"/>
          </p:cNvSpPr>
          <p:nvPr>
            <p:ph type="body" sz="quarter" idx="15"/>
          </p:nvPr>
        </p:nvSpPr>
        <p:spPr>
          <a:xfrm>
            <a:off x="8262900" y="4164600"/>
            <a:ext cx="3542400" cy="22870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Edit Master text styles</a:t>
            </a:r>
          </a:p>
        </p:txBody>
      </p:sp>
    </p:spTree>
    <p:extLst>
      <p:ext uri="{BB962C8B-B14F-4D97-AF65-F5344CB8AC3E}">
        <p14:creationId xmlns:p14="http://schemas.microsoft.com/office/powerpoint/2010/main" val="24271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single text block">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2" name="Text" descr="Text">
            <a:extLst>
              <a:ext uri="{FF2B5EF4-FFF2-40B4-BE49-F238E27FC236}">
                <a16:creationId xmlns:a16="http://schemas.microsoft.com/office/drawing/2014/main" id="{52E39625-6121-A140-A00B-27BF9DA232CD}"/>
              </a:ext>
            </a:extLst>
          </p:cNvPr>
          <p:cNvSpPr>
            <a:spLocks noGrp="1"/>
          </p:cNvSpPr>
          <p:nvPr>
            <p:ph type="body" sz="quarter" idx="13"/>
          </p:nvPr>
        </p:nvSpPr>
        <p:spPr>
          <a:xfrm>
            <a:off x="360000" y="2412000"/>
            <a:ext cx="10439064" cy="36000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pPr>
              <a:defRPr/>
            </a:pPr>
            <a:fld id="{C6478F44-CA4B-8F47-8400-2C19AC9A20AB}" type="datetimeFigureOut">
              <a:rPr lang="en-US" smtClean="0"/>
              <a:pPr>
                <a:defRPr/>
              </a:pPr>
              <a:t>11/15/2022</a:t>
            </a:fld>
            <a:endParaRPr lang="en-US" dirty="0"/>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3579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UCL branding brackground">
            <a:extLst>
              <a:ext uri="{FF2B5EF4-FFF2-40B4-BE49-F238E27FC236}">
                <a16:creationId xmlns:a16="http://schemas.microsoft.com/office/drawing/2014/main" id="{66A102D5-ABE3-9744-AE9F-9AF93B04BE78}"/>
              </a:ext>
              <a:ext uri="{C183D7F6-B498-43B3-948B-1728B52AA6E4}">
                <adec:decorative xmlns:adec="http://schemas.microsoft.com/office/drawing/2017/decorative" val="1"/>
              </a:ext>
            </a:extLst>
          </p:cNvPr>
          <p:cNvSpPr/>
          <p:nvPr/>
        </p:nvSpPr>
        <p:spPr>
          <a:xfrm>
            <a:off x="0" y="0"/>
            <a:ext cx="12192000" cy="6641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5073" cy="545593"/>
          </a:xfrm>
          <a:prstGeom prst="rect">
            <a:avLst/>
          </a:prstGeom>
        </p:spPr>
      </p:pic>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360000" y="89999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Main headline</a:t>
            </a:r>
            <a:r>
              <a:rPr lang="en-GB" altLang="en-US" dirty="0"/>
              <a:t>, Arial 44pt bold</a:t>
            </a:r>
            <a:endParaRPr lang="en-US" altLang="en-US" dirty="0"/>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360000" y="2376000"/>
            <a:ext cx="10800690" cy="37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dirty="0"/>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362211"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6478F44-CA4B-8F47-8400-2C19AC9A20AB}" type="datetimeFigureOut">
              <a:rPr lang="en-US" smtClean="0"/>
              <a:pPr>
                <a:defRPr/>
              </a:pPr>
              <a:t>11/15/2022</a:t>
            </a:fld>
            <a:endParaRPr lang="en-US" dirty="0"/>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1123111"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0021098"/>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3"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txStyles>
    <p:titleStyle>
      <a:lvl1pPr algn="l" rtl="0" eaLnBrk="1" fontAlgn="base" hangingPunct="1">
        <a:lnSpc>
          <a:spcPct val="90000"/>
        </a:lnSpc>
        <a:spcBef>
          <a:spcPct val="0"/>
        </a:spcBef>
        <a:spcAft>
          <a:spcPct val="0"/>
        </a:spcAft>
        <a:defRPr sz="4400" b="1" i="0" kern="1200"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Tx/>
        <a:buSzPct val="80000"/>
        <a:buFont typeface="Arial" panose="020B0604020202020204" pitchFamily="34" charset="0"/>
        <a:buChar char="•"/>
        <a:tabLs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bit.ly/statatableresource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CB58-A3BB-441F-7B58-AD5ADF47FBF2}"/>
              </a:ext>
            </a:extLst>
          </p:cNvPr>
          <p:cNvSpPr>
            <a:spLocks noGrp="1"/>
          </p:cNvSpPr>
          <p:nvPr>
            <p:ph type="ctrTitle"/>
          </p:nvPr>
        </p:nvSpPr>
        <p:spPr/>
        <p:txBody>
          <a:bodyPr/>
          <a:lstStyle/>
          <a:p>
            <a:r>
              <a:rPr lang="en-US" dirty="0"/>
              <a:t>Scripting </a:t>
            </a:r>
            <a:r>
              <a:rPr lang="en-US" dirty="0" err="1"/>
              <a:t>StataTables</a:t>
            </a:r>
            <a:endParaRPr lang="en-GB" dirty="0"/>
          </a:p>
        </p:txBody>
      </p:sp>
    </p:spTree>
    <p:extLst>
      <p:ext uri="{BB962C8B-B14F-4D97-AF65-F5344CB8AC3E}">
        <p14:creationId xmlns:p14="http://schemas.microsoft.com/office/powerpoint/2010/main" val="253615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D2EF-C27B-6723-763F-6849D8996E62}"/>
              </a:ext>
            </a:extLst>
          </p:cNvPr>
          <p:cNvSpPr>
            <a:spLocks noGrp="1"/>
          </p:cNvSpPr>
          <p:nvPr>
            <p:ph type="title"/>
          </p:nvPr>
        </p:nvSpPr>
        <p:spPr/>
        <p:txBody>
          <a:bodyPr/>
          <a:lstStyle/>
          <a:p>
            <a:r>
              <a:rPr lang="en-US" dirty="0"/>
              <a:t>return list</a:t>
            </a:r>
            <a:endParaRPr lang="en-GB" dirty="0"/>
          </a:p>
        </p:txBody>
      </p:sp>
      <p:sp>
        <p:nvSpPr>
          <p:cNvPr id="3" name="Text Placeholder 2">
            <a:extLst>
              <a:ext uri="{FF2B5EF4-FFF2-40B4-BE49-F238E27FC236}">
                <a16:creationId xmlns:a16="http://schemas.microsoft.com/office/drawing/2014/main" id="{8083C902-7A45-6309-684E-37E73249FB67}"/>
              </a:ext>
            </a:extLst>
          </p:cNvPr>
          <p:cNvSpPr>
            <a:spLocks noGrp="1"/>
          </p:cNvSpPr>
          <p:nvPr>
            <p:ph type="body" sz="quarter" idx="13"/>
          </p:nvPr>
        </p:nvSpPr>
        <p:spPr/>
        <p:txBody>
          <a:bodyPr/>
          <a:lstStyle/>
          <a:p>
            <a:pPr marL="0" indent="0">
              <a:buNone/>
            </a:pPr>
            <a:r>
              <a:rPr lang="en-US" dirty="0"/>
              <a:t>Remember: A Stata command or process typically stores more than it displays as default output.  There are two basic ways to see the output, in lists</a:t>
            </a:r>
          </a:p>
          <a:p>
            <a:pPr marL="0" indent="0">
              <a:buNone/>
            </a:pPr>
            <a:r>
              <a:rPr lang="en-US" dirty="0"/>
              <a:t>e() for estimation results</a:t>
            </a:r>
          </a:p>
          <a:p>
            <a:pPr marL="0" indent="0">
              <a:buNone/>
            </a:pPr>
            <a:r>
              <a:rPr lang="en-US" dirty="0"/>
              <a:t>r() for most other commands</a:t>
            </a:r>
          </a:p>
          <a:p>
            <a:pPr marL="0" indent="0">
              <a:buNone/>
            </a:pPr>
            <a:endParaRPr lang="en-GB" dirty="0"/>
          </a:p>
        </p:txBody>
      </p:sp>
    </p:spTree>
    <p:extLst>
      <p:ext uri="{BB962C8B-B14F-4D97-AF65-F5344CB8AC3E}">
        <p14:creationId xmlns:p14="http://schemas.microsoft.com/office/powerpoint/2010/main" val="21301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6CF1-6CD6-B36C-0819-5E18BC8E1733}"/>
              </a:ext>
            </a:extLst>
          </p:cNvPr>
          <p:cNvSpPr>
            <a:spLocks noGrp="1"/>
          </p:cNvSpPr>
          <p:nvPr>
            <p:ph type="title"/>
          </p:nvPr>
        </p:nvSpPr>
        <p:spPr/>
        <p:txBody>
          <a:bodyPr/>
          <a:lstStyle/>
          <a:p>
            <a:r>
              <a:rPr lang="en-US" dirty="0"/>
              <a:t>Exercise</a:t>
            </a:r>
            <a:endParaRPr lang="en-GB" dirty="0"/>
          </a:p>
        </p:txBody>
      </p:sp>
      <p:sp>
        <p:nvSpPr>
          <p:cNvPr id="3" name="Text Placeholder 2">
            <a:extLst>
              <a:ext uri="{FF2B5EF4-FFF2-40B4-BE49-F238E27FC236}">
                <a16:creationId xmlns:a16="http://schemas.microsoft.com/office/drawing/2014/main" id="{C981BB83-1A8B-F0DC-6324-2A174A79B768}"/>
              </a:ext>
            </a:extLst>
          </p:cNvPr>
          <p:cNvSpPr>
            <a:spLocks noGrp="1"/>
          </p:cNvSpPr>
          <p:nvPr>
            <p:ph type="body" sz="quarter" idx="13"/>
          </p:nvPr>
        </p:nvSpPr>
        <p:spPr/>
        <p:txBody>
          <a:bodyPr/>
          <a:lstStyle/>
          <a:p>
            <a:pPr marL="0" indent="0">
              <a:buNone/>
            </a:pPr>
            <a:r>
              <a:rPr lang="en-US" dirty="0"/>
              <a:t>Run the do file tablesetup.do.</a:t>
            </a:r>
          </a:p>
          <a:p>
            <a:pPr marL="0" indent="0">
              <a:buNone/>
            </a:pPr>
            <a:r>
              <a:rPr lang="en-US" dirty="0"/>
              <a:t>Summarize the </a:t>
            </a:r>
            <a:r>
              <a:rPr lang="en-US" b="1" dirty="0" err="1"/>
              <a:t>maths</a:t>
            </a:r>
            <a:r>
              <a:rPr lang="en-US" dirty="0"/>
              <a:t> variable and use </a:t>
            </a:r>
            <a:r>
              <a:rPr lang="en-US" i="1" dirty="0"/>
              <a:t>return list</a:t>
            </a:r>
            <a:r>
              <a:rPr lang="en-US" dirty="0"/>
              <a:t> to look at the results.</a:t>
            </a:r>
          </a:p>
          <a:p>
            <a:pPr marL="0" indent="0">
              <a:buNone/>
            </a:pPr>
            <a:r>
              <a:rPr lang="en-US" dirty="0"/>
              <a:t>Regress </a:t>
            </a:r>
            <a:r>
              <a:rPr lang="en-US" dirty="0" err="1"/>
              <a:t>avxm</a:t>
            </a:r>
            <a:r>
              <a:rPr lang="en-US" dirty="0"/>
              <a:t> against </a:t>
            </a:r>
            <a:r>
              <a:rPr lang="en-US" b="1" dirty="0" err="1"/>
              <a:t>maths</a:t>
            </a:r>
            <a:r>
              <a:rPr lang="en-US" dirty="0"/>
              <a:t> </a:t>
            </a:r>
            <a:r>
              <a:rPr lang="en-US" b="1" dirty="0" err="1"/>
              <a:t>english</a:t>
            </a:r>
            <a:r>
              <a:rPr lang="en-US" dirty="0"/>
              <a:t> and </a:t>
            </a:r>
            <a:r>
              <a:rPr lang="en-US" b="1" dirty="0"/>
              <a:t>history</a:t>
            </a:r>
            <a:r>
              <a:rPr lang="en-US" dirty="0"/>
              <a:t> and use </a:t>
            </a:r>
            <a:r>
              <a:rPr lang="en-US" i="1" dirty="0" err="1"/>
              <a:t>ereturn</a:t>
            </a:r>
            <a:r>
              <a:rPr lang="en-US" i="1" dirty="0"/>
              <a:t> list</a:t>
            </a:r>
            <a:r>
              <a:rPr lang="en-US" dirty="0"/>
              <a:t> to look at the results.</a:t>
            </a:r>
          </a:p>
          <a:p>
            <a:pPr marL="0" indent="0">
              <a:buNone/>
            </a:pPr>
            <a:endParaRPr lang="en-US" i="1" dirty="0"/>
          </a:p>
          <a:p>
            <a:pPr marL="0" indent="0">
              <a:buNone/>
            </a:pPr>
            <a:r>
              <a:rPr lang="en-US" dirty="0"/>
              <a:t>Choose any quantity in the e() list and multiply it by 2.</a:t>
            </a:r>
            <a:endParaRPr lang="en-GB" dirty="0"/>
          </a:p>
        </p:txBody>
      </p:sp>
    </p:spTree>
    <p:extLst>
      <p:ext uri="{BB962C8B-B14F-4D97-AF65-F5344CB8AC3E}">
        <p14:creationId xmlns:p14="http://schemas.microsoft.com/office/powerpoint/2010/main" val="259949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0A57-CB61-F234-5D8C-735B3DB8F3E2}"/>
              </a:ext>
            </a:extLst>
          </p:cNvPr>
          <p:cNvSpPr>
            <a:spLocks noGrp="1"/>
          </p:cNvSpPr>
          <p:nvPr>
            <p:ph type="title"/>
          </p:nvPr>
        </p:nvSpPr>
        <p:spPr/>
        <p:txBody>
          <a:bodyPr/>
          <a:lstStyle/>
          <a:p>
            <a:r>
              <a:rPr lang="en-US" dirty="0"/>
              <a:t>Some table basics</a:t>
            </a:r>
            <a:endParaRPr lang="en-GB" dirty="0"/>
          </a:p>
        </p:txBody>
      </p:sp>
      <p:sp>
        <p:nvSpPr>
          <p:cNvPr id="3" name="Text Placeholder 2">
            <a:extLst>
              <a:ext uri="{FF2B5EF4-FFF2-40B4-BE49-F238E27FC236}">
                <a16:creationId xmlns:a16="http://schemas.microsoft.com/office/drawing/2014/main" id="{4A3CBD75-7BA8-1902-7E35-CD7ECB548206}"/>
              </a:ext>
            </a:extLst>
          </p:cNvPr>
          <p:cNvSpPr>
            <a:spLocks noGrp="1"/>
          </p:cNvSpPr>
          <p:nvPr>
            <p:ph type="body" sz="quarter" idx="13"/>
          </p:nvPr>
        </p:nvSpPr>
        <p:spPr/>
        <p:txBody>
          <a:bodyPr/>
          <a:lstStyle/>
          <a:p>
            <a:pPr marL="0" indent="0">
              <a:buNone/>
            </a:pPr>
            <a:r>
              <a:rPr lang="en-GB" dirty="0"/>
              <a:t>The fundamental table command:</a:t>
            </a:r>
          </a:p>
          <a:p>
            <a:pPr marL="0" indent="0">
              <a:buNone/>
            </a:pPr>
            <a:r>
              <a:rPr lang="en-GB" dirty="0">
                <a:latin typeface="Courier New" panose="02070309020205020404" pitchFamily="49" charset="0"/>
                <a:cs typeface="Courier New" panose="02070309020205020404" pitchFamily="49" charset="0"/>
              </a:rPr>
              <a:t>table (</a:t>
            </a:r>
            <a:r>
              <a:rPr lang="en-GB" dirty="0" err="1">
                <a:latin typeface="Courier New" panose="02070309020205020404" pitchFamily="49" charset="0"/>
                <a:cs typeface="Courier New" panose="02070309020205020404" pitchFamily="49" charset="0"/>
              </a:rPr>
              <a:t>row_data</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col_data</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table ()(</a:t>
            </a:r>
            <a:r>
              <a:rPr lang="en-GB" dirty="0" err="1">
                <a:latin typeface="Courier New" panose="02070309020205020404" pitchFamily="49" charset="0"/>
                <a:cs typeface="Courier New" panose="02070309020205020404" pitchFamily="49" charset="0"/>
              </a:rPr>
              <a:t>col_data</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table (row_var1 row_var2)(</a:t>
            </a:r>
            <a:r>
              <a:rPr lang="en-GB" dirty="0" err="1">
                <a:latin typeface="Courier New" panose="02070309020205020404" pitchFamily="49" charset="0"/>
                <a:cs typeface="Courier New" panose="02070309020205020404" pitchFamily="49" charset="0"/>
              </a:rPr>
              <a:t>col_data</a:t>
            </a:r>
            <a:r>
              <a:rPr lang="en-GB" dirty="0">
                <a:latin typeface="Courier New" panose="02070309020205020404" pitchFamily="49" charset="0"/>
                <a:cs typeface="Courier New" panose="02070309020205020404" pitchFamily="49" charset="0"/>
              </a:rPr>
              <a:t>)</a:t>
            </a:r>
          </a:p>
          <a:p>
            <a:pPr marL="0" indent="0">
              <a:buNone/>
            </a:pPr>
            <a:r>
              <a:rPr lang="en-GB" dirty="0"/>
              <a:t>and combinations of these plus two important options:</a:t>
            </a:r>
          </a:p>
          <a:p>
            <a:pPr marL="0" indent="0">
              <a:buNone/>
            </a:pPr>
            <a:r>
              <a:rPr lang="en-GB" dirty="0">
                <a:latin typeface="Courier New" panose="02070309020205020404" pitchFamily="49" charset="0"/>
                <a:cs typeface="Courier New" panose="02070309020205020404" pitchFamily="49" charset="0"/>
              </a:rPr>
              <a:t>table (</a:t>
            </a:r>
            <a:r>
              <a:rPr lang="en-GB" dirty="0" err="1">
                <a:latin typeface="Courier New" panose="02070309020205020404" pitchFamily="49" charset="0"/>
                <a:cs typeface="Courier New" panose="02070309020205020404" pitchFamily="49" charset="0"/>
              </a:rPr>
              <a:t>row_data</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col_data</a:t>
            </a:r>
            <a:r>
              <a:rPr lang="en-GB" dirty="0">
                <a:latin typeface="Courier New" panose="02070309020205020404" pitchFamily="49" charset="0"/>
                <a:cs typeface="Courier New" panose="02070309020205020404" pitchFamily="49" charset="0"/>
              </a:rPr>
              <a:t>), command()statistic()</a:t>
            </a:r>
          </a:p>
          <a:p>
            <a:pPr marL="0" indent="0">
              <a:buNone/>
            </a:pPr>
            <a:endParaRPr lang="en-GB" dirty="0"/>
          </a:p>
        </p:txBody>
      </p:sp>
    </p:spTree>
    <p:extLst>
      <p:ext uri="{BB962C8B-B14F-4D97-AF65-F5344CB8AC3E}">
        <p14:creationId xmlns:p14="http://schemas.microsoft.com/office/powerpoint/2010/main" val="65348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5E5F-EF76-6183-9973-283CB8E48BEC}"/>
              </a:ext>
            </a:extLst>
          </p:cNvPr>
          <p:cNvSpPr>
            <a:spLocks noGrp="1"/>
          </p:cNvSpPr>
          <p:nvPr>
            <p:ph type="title"/>
          </p:nvPr>
        </p:nvSpPr>
        <p:spPr/>
        <p:txBody>
          <a:bodyPr/>
          <a:lstStyle/>
          <a:p>
            <a:r>
              <a:rPr lang="en-US" dirty="0"/>
              <a:t>Exercise</a:t>
            </a:r>
            <a:br>
              <a:rPr lang="en-US" dirty="0"/>
            </a:br>
            <a:endParaRPr lang="en-GB" dirty="0"/>
          </a:p>
        </p:txBody>
      </p:sp>
      <p:sp>
        <p:nvSpPr>
          <p:cNvPr id="3" name="Text Placeholder 2">
            <a:extLst>
              <a:ext uri="{FF2B5EF4-FFF2-40B4-BE49-F238E27FC236}">
                <a16:creationId xmlns:a16="http://schemas.microsoft.com/office/drawing/2014/main" id="{150F5AFB-59E5-AA8E-08C5-7F707357A0F1}"/>
              </a:ext>
            </a:extLst>
          </p:cNvPr>
          <p:cNvSpPr>
            <a:spLocks noGrp="1"/>
          </p:cNvSpPr>
          <p:nvPr>
            <p:ph type="body" sz="quarter" idx="13"/>
          </p:nvPr>
        </p:nvSpPr>
        <p:spPr/>
        <p:txBody>
          <a:bodyPr/>
          <a:lstStyle/>
          <a:p>
            <a:pPr marL="0" indent="0">
              <a:buNone/>
            </a:pPr>
            <a:r>
              <a:rPr lang="en-US" dirty="0"/>
              <a:t>Create a table of the variables </a:t>
            </a:r>
            <a:r>
              <a:rPr lang="en-US" i="1" dirty="0"/>
              <a:t>gender</a:t>
            </a:r>
            <a:r>
              <a:rPr lang="en-US" dirty="0"/>
              <a:t> and </a:t>
            </a:r>
            <a:r>
              <a:rPr lang="en-US" i="1" dirty="0"/>
              <a:t>teacher</a:t>
            </a:r>
            <a:r>
              <a:rPr lang="en-US" dirty="0"/>
              <a:t> arranged in columns only.</a:t>
            </a:r>
          </a:p>
          <a:p>
            <a:pPr marL="0" indent="0">
              <a:buNone/>
            </a:pPr>
            <a:endParaRPr lang="en-US" dirty="0"/>
          </a:p>
          <a:p>
            <a:pPr marL="0" indent="0">
              <a:buNone/>
            </a:pPr>
            <a:r>
              <a:rPr lang="en-US" dirty="0"/>
              <a:t>Try the exercise before looking at the solution.</a:t>
            </a:r>
            <a:endParaRPr lang="en-GB" dirty="0"/>
          </a:p>
        </p:txBody>
      </p:sp>
    </p:spTree>
    <p:extLst>
      <p:ext uri="{BB962C8B-B14F-4D97-AF65-F5344CB8AC3E}">
        <p14:creationId xmlns:p14="http://schemas.microsoft.com/office/powerpoint/2010/main" val="95476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1614-4ED7-27C8-655B-DBE7C901D623}"/>
              </a:ext>
            </a:extLst>
          </p:cNvPr>
          <p:cNvSpPr>
            <a:spLocks noGrp="1"/>
          </p:cNvSpPr>
          <p:nvPr>
            <p:ph type="title"/>
          </p:nvPr>
        </p:nvSpPr>
        <p:spPr/>
        <p:txBody>
          <a:bodyPr/>
          <a:lstStyle/>
          <a:p>
            <a:r>
              <a:rPr lang="en-US" dirty="0"/>
              <a:t>Solution</a:t>
            </a:r>
            <a:endParaRPr lang="en-GB" dirty="0"/>
          </a:p>
        </p:txBody>
      </p:sp>
      <p:sp>
        <p:nvSpPr>
          <p:cNvPr id="3" name="Text Placeholder 2">
            <a:extLst>
              <a:ext uri="{FF2B5EF4-FFF2-40B4-BE49-F238E27FC236}">
                <a16:creationId xmlns:a16="http://schemas.microsoft.com/office/drawing/2014/main" id="{244B95BD-8C24-50C8-047C-2CA23BF8BCBD}"/>
              </a:ext>
            </a:extLst>
          </p:cNvPr>
          <p:cNvSpPr>
            <a:spLocks noGrp="1"/>
          </p:cNvSpPr>
          <p:nvPr>
            <p:ph type="body" sz="quarter" idx="13"/>
          </p:nvPr>
        </p:nvSpPr>
        <p:spPr/>
        <p:txBody>
          <a:bodyPr/>
          <a:lstStyle/>
          <a:p>
            <a:pPr marL="0" indent="0">
              <a:buNone/>
            </a:pPr>
            <a:r>
              <a:rPr lang="en-US" dirty="0"/>
              <a:t>table () (gender teacher)</a:t>
            </a:r>
            <a:endParaRPr lang="en-GB" dirty="0"/>
          </a:p>
        </p:txBody>
      </p:sp>
    </p:spTree>
    <p:extLst>
      <p:ext uri="{BB962C8B-B14F-4D97-AF65-F5344CB8AC3E}">
        <p14:creationId xmlns:p14="http://schemas.microsoft.com/office/powerpoint/2010/main" val="91673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2CC1-E287-E7EC-D488-882D42D3BDBD}"/>
              </a:ext>
            </a:extLst>
          </p:cNvPr>
          <p:cNvSpPr>
            <a:spLocks noGrp="1"/>
          </p:cNvSpPr>
          <p:nvPr>
            <p:ph type="title"/>
          </p:nvPr>
        </p:nvSpPr>
        <p:spPr/>
        <p:txBody>
          <a:bodyPr/>
          <a:lstStyle/>
          <a:p>
            <a:r>
              <a:rPr lang="en-GB" dirty="0"/>
              <a:t>Add a statistic</a:t>
            </a:r>
          </a:p>
        </p:txBody>
      </p:sp>
      <p:sp>
        <p:nvSpPr>
          <p:cNvPr id="3" name="Text Placeholder 2">
            <a:extLst>
              <a:ext uri="{FF2B5EF4-FFF2-40B4-BE49-F238E27FC236}">
                <a16:creationId xmlns:a16="http://schemas.microsoft.com/office/drawing/2014/main" id="{AC59FB8A-6524-3BB2-79F6-4A452F41E78A}"/>
              </a:ext>
            </a:extLst>
          </p:cNvPr>
          <p:cNvSpPr>
            <a:spLocks noGrp="1"/>
          </p:cNvSpPr>
          <p:nvPr>
            <p:ph type="body" sz="quarter" idx="13"/>
          </p:nvPr>
        </p:nvSpPr>
        <p:spPr/>
        <p:txBody>
          <a:bodyPr/>
          <a:lstStyle/>
          <a:p>
            <a:pPr marL="0" indent="0">
              <a:buNone/>
            </a:pPr>
            <a:r>
              <a:rPr lang="en-US" b="1" dirty="0">
                <a:latin typeface="Courier New" panose="02070309020205020404" pitchFamily="49" charset="0"/>
                <a:cs typeface="Courier New" panose="02070309020205020404" pitchFamily="49" charset="0"/>
              </a:rPr>
              <a:t>table (teacher)(gender), statistic(mean </a:t>
            </a:r>
            <a:r>
              <a:rPr lang="en-US" b="1" dirty="0" err="1">
                <a:latin typeface="Courier New" panose="02070309020205020404" pitchFamily="49" charset="0"/>
                <a:cs typeface="Courier New" panose="02070309020205020404" pitchFamily="49" charset="0"/>
              </a:rPr>
              <a:t>maths</a:t>
            </a:r>
            <a:r>
              <a:rPr lang="en-GB" b="1" dirty="0">
                <a:latin typeface="Courier New" panose="02070309020205020404" pitchFamily="49" charset="0"/>
                <a:cs typeface="Courier New" panose="02070309020205020404" pitchFamily="49" charset="0"/>
              </a:rPr>
              <a:t>)</a:t>
            </a:r>
            <a:endParaRPr lang="en-GB" dirty="0"/>
          </a:p>
        </p:txBody>
      </p:sp>
    </p:spTree>
    <p:extLst>
      <p:ext uri="{BB962C8B-B14F-4D97-AF65-F5344CB8AC3E}">
        <p14:creationId xmlns:p14="http://schemas.microsoft.com/office/powerpoint/2010/main" val="224980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5E5F-EF76-6183-9973-283CB8E48BEC}"/>
              </a:ext>
            </a:extLst>
          </p:cNvPr>
          <p:cNvSpPr>
            <a:spLocks noGrp="1"/>
          </p:cNvSpPr>
          <p:nvPr>
            <p:ph type="title"/>
          </p:nvPr>
        </p:nvSpPr>
        <p:spPr/>
        <p:txBody>
          <a:bodyPr/>
          <a:lstStyle/>
          <a:p>
            <a:r>
              <a:rPr lang="en-US" dirty="0"/>
              <a:t>Exercise</a:t>
            </a:r>
            <a:br>
              <a:rPr lang="en-US" dirty="0"/>
            </a:br>
            <a:endParaRPr lang="en-GB" dirty="0"/>
          </a:p>
        </p:txBody>
      </p:sp>
      <p:sp>
        <p:nvSpPr>
          <p:cNvPr id="3" name="Text Placeholder 2">
            <a:extLst>
              <a:ext uri="{FF2B5EF4-FFF2-40B4-BE49-F238E27FC236}">
                <a16:creationId xmlns:a16="http://schemas.microsoft.com/office/drawing/2014/main" id="{150F5AFB-59E5-AA8E-08C5-7F707357A0F1}"/>
              </a:ext>
            </a:extLst>
          </p:cNvPr>
          <p:cNvSpPr>
            <a:spLocks noGrp="1"/>
          </p:cNvSpPr>
          <p:nvPr>
            <p:ph type="body" sz="quarter" idx="13"/>
          </p:nvPr>
        </p:nvSpPr>
        <p:spPr/>
        <p:txBody>
          <a:bodyPr/>
          <a:lstStyle/>
          <a:p>
            <a:pPr marL="0" indent="0">
              <a:buNone/>
            </a:pPr>
            <a:r>
              <a:rPr lang="en-US" dirty="0"/>
              <a:t>Create a cross tabulation of gender and stream and show the mean and standard deviation of the average exam score (</a:t>
            </a:r>
            <a:r>
              <a:rPr lang="en-US" dirty="0" err="1"/>
              <a:t>avxm</a:t>
            </a:r>
            <a:r>
              <a:rPr lang="en-US" dirty="0"/>
              <a:t>).</a:t>
            </a:r>
            <a:endParaRPr lang="en-GB" dirty="0"/>
          </a:p>
        </p:txBody>
      </p:sp>
    </p:spTree>
    <p:extLst>
      <p:ext uri="{BB962C8B-B14F-4D97-AF65-F5344CB8AC3E}">
        <p14:creationId xmlns:p14="http://schemas.microsoft.com/office/powerpoint/2010/main" val="125509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1614-4ED7-27C8-655B-DBE7C901D623}"/>
              </a:ext>
            </a:extLst>
          </p:cNvPr>
          <p:cNvSpPr>
            <a:spLocks noGrp="1"/>
          </p:cNvSpPr>
          <p:nvPr>
            <p:ph type="title"/>
          </p:nvPr>
        </p:nvSpPr>
        <p:spPr/>
        <p:txBody>
          <a:bodyPr/>
          <a:lstStyle/>
          <a:p>
            <a:r>
              <a:rPr lang="en-US" dirty="0"/>
              <a:t>Solution</a:t>
            </a:r>
            <a:endParaRPr lang="en-GB" dirty="0"/>
          </a:p>
        </p:txBody>
      </p:sp>
      <p:sp>
        <p:nvSpPr>
          <p:cNvPr id="3" name="Text Placeholder 2">
            <a:extLst>
              <a:ext uri="{FF2B5EF4-FFF2-40B4-BE49-F238E27FC236}">
                <a16:creationId xmlns:a16="http://schemas.microsoft.com/office/drawing/2014/main" id="{244B95BD-8C24-50C8-047C-2CA23BF8BCBD}"/>
              </a:ext>
            </a:extLst>
          </p:cNvPr>
          <p:cNvSpPr>
            <a:spLocks noGrp="1"/>
          </p:cNvSpPr>
          <p:nvPr>
            <p:ph type="body" sz="quarter" idx="13"/>
          </p:nvPr>
        </p:nvSpPr>
        <p:spPr/>
        <p:txBody>
          <a:bodyPr/>
          <a:lstStyle/>
          <a:p>
            <a:pPr marL="0" indent="0">
              <a:buNone/>
            </a:pPr>
            <a:r>
              <a:rPr lang="en-US" b="1" dirty="0">
                <a:latin typeface="Courier New" panose="02070309020205020404" pitchFamily="49" charset="0"/>
                <a:cs typeface="Courier New" panose="02070309020205020404" pitchFamily="49" charset="0"/>
              </a:rPr>
              <a:t>table (stream)(gender), statistic(mean </a:t>
            </a:r>
            <a:r>
              <a:rPr lang="en-US" b="1" dirty="0" err="1">
                <a:latin typeface="Courier New" panose="02070309020205020404" pitchFamily="49" charset="0"/>
                <a:cs typeface="Courier New" panose="02070309020205020404" pitchFamily="49" charset="0"/>
              </a:rPr>
              <a:t>avxm</a:t>
            </a:r>
            <a:r>
              <a:rPr lang="en-GB" b="1" dirty="0">
                <a:latin typeface="Courier New" panose="02070309020205020404" pitchFamily="49" charset="0"/>
                <a:cs typeface="Courier New" panose="02070309020205020404" pitchFamily="49" charset="0"/>
              </a:rPr>
              <a:t>) statistic(</a:t>
            </a:r>
            <a:r>
              <a:rPr lang="en-GB" b="1" dirty="0" err="1">
                <a:latin typeface="Courier New" panose="02070309020205020404" pitchFamily="49" charset="0"/>
                <a:cs typeface="Courier New" panose="02070309020205020404" pitchFamily="49" charset="0"/>
              </a:rPr>
              <a:t>sd</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avxm</a:t>
            </a:r>
            <a:r>
              <a:rPr lang="en-GB" b="1" dirty="0">
                <a:latin typeface="Courier New" panose="02070309020205020404" pitchFamily="49" charset="0"/>
                <a:cs typeface="Courier New" panose="02070309020205020404" pitchFamily="49" charset="0"/>
              </a:rPr>
              <a:t>)</a:t>
            </a:r>
            <a:endParaRPr lang="en-GB" dirty="0"/>
          </a:p>
        </p:txBody>
      </p:sp>
    </p:spTree>
    <p:extLst>
      <p:ext uri="{BB962C8B-B14F-4D97-AF65-F5344CB8AC3E}">
        <p14:creationId xmlns:p14="http://schemas.microsoft.com/office/powerpoint/2010/main" val="141113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E920-3911-D9F0-DD63-3922F070C636}"/>
              </a:ext>
            </a:extLst>
          </p:cNvPr>
          <p:cNvSpPr>
            <a:spLocks noGrp="1"/>
          </p:cNvSpPr>
          <p:nvPr>
            <p:ph type="title"/>
          </p:nvPr>
        </p:nvSpPr>
        <p:spPr/>
        <p:txBody>
          <a:bodyPr/>
          <a:lstStyle/>
          <a:p>
            <a:r>
              <a:rPr lang="en-US" dirty="0"/>
              <a:t>More than two variables</a:t>
            </a:r>
            <a:endParaRPr lang="en-GB" dirty="0"/>
          </a:p>
        </p:txBody>
      </p:sp>
      <p:sp>
        <p:nvSpPr>
          <p:cNvPr id="3" name="Text Placeholder 2">
            <a:extLst>
              <a:ext uri="{FF2B5EF4-FFF2-40B4-BE49-F238E27FC236}">
                <a16:creationId xmlns:a16="http://schemas.microsoft.com/office/drawing/2014/main" id="{CC474B82-C2DC-DF97-FA65-0E3EA0C7D647}"/>
              </a:ext>
            </a:extLst>
          </p:cNvPr>
          <p:cNvSpPr>
            <a:spLocks noGrp="1"/>
          </p:cNvSpPr>
          <p:nvPr>
            <p:ph type="body" sz="quarter" idx="13"/>
          </p:nvPr>
        </p:nvSpPr>
        <p:spPr/>
        <p:txBody>
          <a:bodyPr/>
          <a:lstStyle/>
          <a:p>
            <a:pPr marL="0" indent="0">
              <a:buNone/>
            </a:pPr>
            <a:r>
              <a:rPr lang="en-GB" dirty="0"/>
              <a:t>We can nest variables in either or both of rows and columns.</a:t>
            </a:r>
          </a:p>
          <a:p>
            <a:pPr marL="0" indent="0">
              <a:buNone/>
            </a:pPr>
            <a:endParaRPr lang="en-GB" dirty="0"/>
          </a:p>
          <a:p>
            <a:pPr marL="0" indent="0">
              <a:buNone/>
            </a:pPr>
            <a:r>
              <a:rPr lang="en-US" b="1" dirty="0">
                <a:latin typeface="Courier New" panose="02070309020205020404" pitchFamily="49" charset="0"/>
                <a:cs typeface="Courier New" panose="02070309020205020404" pitchFamily="49" charset="0"/>
              </a:rPr>
              <a:t>table (teacher)(gender stream)</a:t>
            </a:r>
          </a:p>
          <a:p>
            <a:pPr marL="0" indent="0">
              <a:buNone/>
            </a:pPr>
            <a:r>
              <a:rPr lang="en-US" b="1" dirty="0">
                <a:latin typeface="Courier New" panose="02070309020205020404" pitchFamily="49" charset="0"/>
                <a:cs typeface="Courier New" panose="02070309020205020404" pitchFamily="49" charset="0"/>
              </a:rPr>
              <a:t>table (gender teacher)(stream), statistic(mean </a:t>
            </a:r>
            <a:r>
              <a:rPr lang="en-US" b="1" dirty="0" err="1">
                <a:latin typeface="Courier New" panose="02070309020205020404" pitchFamily="49" charset="0"/>
                <a:cs typeface="Courier New" panose="02070309020205020404" pitchFamily="49" charset="0"/>
              </a:rPr>
              <a:t>maths</a:t>
            </a:r>
            <a:r>
              <a:rPr lang="en-US" b="1" dirty="0">
                <a:latin typeface="Courier New" panose="02070309020205020404" pitchFamily="49" charset="0"/>
                <a:cs typeface="Courier New" panose="02070309020205020404" pitchFamily="49" charset="0"/>
              </a:rPr>
              <a:t>)</a:t>
            </a:r>
            <a:endParaRPr lang="en-GB" dirty="0"/>
          </a:p>
        </p:txBody>
      </p:sp>
    </p:spTree>
    <p:extLst>
      <p:ext uri="{BB962C8B-B14F-4D97-AF65-F5344CB8AC3E}">
        <p14:creationId xmlns:p14="http://schemas.microsoft.com/office/powerpoint/2010/main" val="393716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3D1-A686-5819-1AC9-1E4A8C5D632C}"/>
              </a:ext>
            </a:extLst>
          </p:cNvPr>
          <p:cNvSpPr>
            <a:spLocks noGrp="1"/>
          </p:cNvSpPr>
          <p:nvPr>
            <p:ph type="title"/>
          </p:nvPr>
        </p:nvSpPr>
        <p:spPr/>
        <p:txBody>
          <a:bodyPr/>
          <a:lstStyle/>
          <a:p>
            <a:r>
              <a:rPr lang="en-US" dirty="0"/>
              <a:t>Format cell documentation (for </a:t>
            </a:r>
            <a:r>
              <a:rPr lang="en-US" dirty="0" err="1"/>
              <a:t>nformat</a:t>
            </a:r>
            <a:r>
              <a:rPr lang="en-US" dirty="0"/>
              <a:t> and </a:t>
            </a:r>
            <a:r>
              <a:rPr lang="en-US" dirty="0" err="1"/>
              <a:t>sformat</a:t>
            </a:r>
            <a:r>
              <a:rPr lang="en-US" dirty="0"/>
              <a:t>)</a:t>
            </a:r>
            <a:endParaRPr lang="en-GB" dirty="0"/>
          </a:p>
        </p:txBody>
      </p:sp>
      <p:sp>
        <p:nvSpPr>
          <p:cNvPr id="3" name="Text Placeholder 2">
            <a:extLst>
              <a:ext uri="{FF2B5EF4-FFF2-40B4-BE49-F238E27FC236}">
                <a16:creationId xmlns:a16="http://schemas.microsoft.com/office/drawing/2014/main" id="{6D784FFD-A890-11C5-8713-E8FA0301B08B}"/>
              </a:ext>
            </a:extLst>
          </p:cNvPr>
          <p:cNvSpPr>
            <a:spLocks noGrp="1"/>
          </p:cNvSpPr>
          <p:nvPr>
            <p:ph type="body" sz="quarter" idx="13"/>
          </p:nvPr>
        </p:nvSpPr>
        <p:spPr/>
        <p:txBody>
          <a:bodyPr/>
          <a:lstStyle/>
          <a:p>
            <a:pPr marL="0" indent="0">
              <a:buNone/>
            </a:pPr>
            <a:r>
              <a:rPr lang="en-GB" sz="3200" dirty="0"/>
              <a:t>https://www.stata.com/manuals/tablescollectstylecell.pdf</a:t>
            </a:r>
          </a:p>
        </p:txBody>
      </p:sp>
    </p:spTree>
    <p:extLst>
      <p:ext uri="{BB962C8B-B14F-4D97-AF65-F5344CB8AC3E}">
        <p14:creationId xmlns:p14="http://schemas.microsoft.com/office/powerpoint/2010/main" val="167326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DB52E64-0B41-C964-C98C-3F38E139AEBD}"/>
              </a:ext>
            </a:extLst>
          </p:cNvPr>
          <p:cNvSpPr>
            <a:spLocks noGrp="1"/>
          </p:cNvSpPr>
          <p:nvPr>
            <p:ph type="title"/>
          </p:nvPr>
        </p:nvSpPr>
        <p:spPr>
          <a:xfrm>
            <a:off x="360000" y="899999"/>
            <a:ext cx="8999900" cy="1368000"/>
          </a:xfrm>
        </p:spPr>
        <p:txBody>
          <a:bodyPr/>
          <a:lstStyle/>
          <a:p>
            <a:r>
              <a:rPr lang="en-US" dirty="0"/>
              <a:t>Introducing me</a:t>
            </a:r>
          </a:p>
        </p:txBody>
      </p:sp>
      <p:sp>
        <p:nvSpPr>
          <p:cNvPr id="10" name="Text Placeholder 2">
            <a:extLst>
              <a:ext uri="{FF2B5EF4-FFF2-40B4-BE49-F238E27FC236}">
                <a16:creationId xmlns:a16="http://schemas.microsoft.com/office/drawing/2014/main" id="{C9E7D431-9373-75A7-8B2C-8C49025484D0}"/>
              </a:ext>
            </a:extLst>
          </p:cNvPr>
          <p:cNvSpPr>
            <a:spLocks noGrp="1"/>
          </p:cNvSpPr>
          <p:nvPr>
            <p:ph type="body" sz="quarter" idx="13"/>
          </p:nvPr>
        </p:nvSpPr>
        <p:spPr>
          <a:xfrm>
            <a:off x="360000" y="2412000"/>
            <a:ext cx="10439064" cy="3600000"/>
          </a:xfrm>
        </p:spPr>
        <p:txBody>
          <a:bodyPr/>
          <a:lstStyle/>
          <a:p>
            <a:pPr marL="0" indent="0">
              <a:lnSpc>
                <a:spcPct val="200000"/>
              </a:lnSpc>
              <a:buNone/>
            </a:pPr>
            <a:r>
              <a:rPr lang="en-US" dirty="0"/>
              <a:t>I’m Jim.</a:t>
            </a:r>
          </a:p>
          <a:p>
            <a:pPr marL="0" indent="0">
              <a:lnSpc>
                <a:spcPct val="200000"/>
              </a:lnSpc>
              <a:buNone/>
            </a:pPr>
            <a:r>
              <a:rPr lang="en-US" dirty="0"/>
              <a:t>I work in the Digital Skills Development team.</a:t>
            </a:r>
          </a:p>
          <a:p>
            <a:pPr marL="0" indent="0">
              <a:lnSpc>
                <a:spcPct val="200000"/>
              </a:lnSpc>
              <a:buNone/>
            </a:pPr>
            <a:r>
              <a:rPr lang="en-US" dirty="0"/>
              <a:t>We are part of Digital Education at UCL.</a:t>
            </a:r>
          </a:p>
          <a:p>
            <a:pPr marL="0" indent="0">
              <a:lnSpc>
                <a:spcPct val="200000"/>
              </a:lnSpc>
              <a:buNone/>
            </a:pPr>
            <a:r>
              <a:rPr lang="en-US" dirty="0"/>
              <a:t>I watch lots of </a:t>
            </a:r>
            <a:r>
              <a:rPr lang="en-US" dirty="0" err="1"/>
              <a:t>StataCorp</a:t>
            </a:r>
            <a:r>
              <a:rPr lang="en-US" dirty="0"/>
              <a:t> training webinars, so that you don’t have to.</a:t>
            </a:r>
          </a:p>
          <a:p>
            <a:pPr marL="0" indent="0">
              <a:lnSpc>
                <a:spcPct val="200000"/>
              </a:lnSpc>
              <a:buNone/>
            </a:pPr>
            <a:endParaRPr lang="en-US" dirty="0"/>
          </a:p>
          <a:p>
            <a:pPr marL="0" indent="0">
              <a:lnSpc>
                <a:spcPct val="200000"/>
              </a:lnSpc>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2522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03FE-DE98-9E2E-46B2-859B77BF2D41}"/>
              </a:ext>
            </a:extLst>
          </p:cNvPr>
          <p:cNvSpPr>
            <a:spLocks noGrp="1"/>
          </p:cNvSpPr>
          <p:nvPr>
            <p:ph type="title"/>
          </p:nvPr>
        </p:nvSpPr>
        <p:spPr>
          <a:xfrm>
            <a:off x="360000" y="899999"/>
            <a:ext cx="8579893" cy="561408"/>
          </a:xfrm>
        </p:spPr>
        <p:txBody>
          <a:bodyPr/>
          <a:lstStyle/>
          <a:p>
            <a:r>
              <a:rPr lang="en-US" dirty="0"/>
              <a:t>Formatted table code</a:t>
            </a:r>
            <a:endParaRPr lang="en-GB" dirty="0"/>
          </a:p>
        </p:txBody>
      </p:sp>
      <p:sp>
        <p:nvSpPr>
          <p:cNvPr id="3" name="Text Placeholder 2">
            <a:extLst>
              <a:ext uri="{FF2B5EF4-FFF2-40B4-BE49-F238E27FC236}">
                <a16:creationId xmlns:a16="http://schemas.microsoft.com/office/drawing/2014/main" id="{0387FFB1-DE2C-D001-2C3E-DA054694EEDE}"/>
              </a:ext>
            </a:extLst>
          </p:cNvPr>
          <p:cNvSpPr>
            <a:spLocks noGrp="1"/>
          </p:cNvSpPr>
          <p:nvPr>
            <p:ph type="body" sz="quarter" idx="13"/>
          </p:nvPr>
        </p:nvSpPr>
        <p:spPr>
          <a:xfrm>
            <a:off x="360000" y="1629000"/>
            <a:ext cx="10439064" cy="3600000"/>
          </a:xfrm>
        </p:spPr>
        <p:txBody>
          <a:bodyPr/>
          <a:lstStyle/>
          <a:p>
            <a:pPr marL="0" indent="0">
              <a:buNone/>
            </a:pPr>
            <a:r>
              <a:rPr lang="en-US" dirty="0"/>
              <a:t>This code is in the resource files associated with this tutorial.</a:t>
            </a:r>
            <a:endParaRPr lang="en-GB" dirty="0"/>
          </a:p>
        </p:txBody>
      </p:sp>
      <p:pic>
        <p:nvPicPr>
          <p:cNvPr id="6" name="Picture 5" descr="Text, letter&#10;&#10;Description automatically generated">
            <a:extLst>
              <a:ext uri="{FF2B5EF4-FFF2-40B4-BE49-F238E27FC236}">
                <a16:creationId xmlns:a16="http://schemas.microsoft.com/office/drawing/2014/main" id="{5C3B23ED-CE0E-297C-71D3-32D06C4DA09F}"/>
              </a:ext>
            </a:extLst>
          </p:cNvPr>
          <p:cNvPicPr>
            <a:picLocks noChangeAspect="1"/>
          </p:cNvPicPr>
          <p:nvPr/>
        </p:nvPicPr>
        <p:blipFill>
          <a:blip r:embed="rId3"/>
          <a:stretch>
            <a:fillRect/>
          </a:stretch>
        </p:blipFill>
        <p:spPr>
          <a:xfrm>
            <a:off x="1691682" y="2066735"/>
            <a:ext cx="5249008" cy="2724530"/>
          </a:xfrm>
          <a:prstGeom prst="rect">
            <a:avLst/>
          </a:prstGeom>
        </p:spPr>
      </p:pic>
    </p:spTree>
    <p:extLst>
      <p:ext uri="{BB962C8B-B14F-4D97-AF65-F5344CB8AC3E}">
        <p14:creationId xmlns:p14="http://schemas.microsoft.com/office/powerpoint/2010/main" val="390043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4334-BEA0-A07F-0ED8-E309AC57371D}"/>
              </a:ext>
            </a:extLst>
          </p:cNvPr>
          <p:cNvSpPr>
            <a:spLocks noGrp="1"/>
          </p:cNvSpPr>
          <p:nvPr>
            <p:ph type="title"/>
          </p:nvPr>
        </p:nvSpPr>
        <p:spPr>
          <a:xfrm>
            <a:off x="360000" y="899999"/>
            <a:ext cx="7496376" cy="569572"/>
          </a:xfrm>
        </p:spPr>
        <p:txBody>
          <a:bodyPr/>
          <a:lstStyle/>
          <a:p>
            <a:r>
              <a:rPr lang="en-US" dirty="0"/>
              <a:t>Produces this table</a:t>
            </a:r>
            <a:endParaRPr lang="en-GB" dirty="0"/>
          </a:p>
        </p:txBody>
      </p:sp>
      <p:pic>
        <p:nvPicPr>
          <p:cNvPr id="4" name="Picture 3" descr="Table&#10;&#10;Description automatically generated">
            <a:extLst>
              <a:ext uri="{FF2B5EF4-FFF2-40B4-BE49-F238E27FC236}">
                <a16:creationId xmlns:a16="http://schemas.microsoft.com/office/drawing/2014/main" id="{56896188-3CA4-6035-7453-903004E48682}"/>
              </a:ext>
            </a:extLst>
          </p:cNvPr>
          <p:cNvPicPr>
            <a:picLocks noChangeAspect="1"/>
          </p:cNvPicPr>
          <p:nvPr/>
        </p:nvPicPr>
        <p:blipFill>
          <a:blip r:embed="rId3"/>
          <a:stretch>
            <a:fillRect/>
          </a:stretch>
        </p:blipFill>
        <p:spPr>
          <a:xfrm>
            <a:off x="2869053" y="1813984"/>
            <a:ext cx="5763429" cy="4601217"/>
          </a:xfrm>
          <a:prstGeom prst="rect">
            <a:avLst/>
          </a:prstGeom>
        </p:spPr>
      </p:pic>
    </p:spTree>
    <p:extLst>
      <p:ext uri="{BB962C8B-B14F-4D97-AF65-F5344CB8AC3E}">
        <p14:creationId xmlns:p14="http://schemas.microsoft.com/office/powerpoint/2010/main" val="2022183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D190-11FC-1B1E-3164-CE4E2EF36384}"/>
              </a:ext>
            </a:extLst>
          </p:cNvPr>
          <p:cNvSpPr>
            <a:spLocks noGrp="1"/>
          </p:cNvSpPr>
          <p:nvPr>
            <p:ph type="title"/>
          </p:nvPr>
        </p:nvSpPr>
        <p:spPr>
          <a:xfrm>
            <a:off x="360000" y="899999"/>
            <a:ext cx="10660926" cy="659380"/>
          </a:xfrm>
        </p:spPr>
        <p:txBody>
          <a:bodyPr/>
          <a:lstStyle/>
          <a:p>
            <a:r>
              <a:rPr lang="en-US" dirty="0"/>
              <a:t>and a collection with these dimensions</a:t>
            </a:r>
            <a:endParaRPr lang="en-GB" dirty="0"/>
          </a:p>
        </p:txBody>
      </p:sp>
      <p:pic>
        <p:nvPicPr>
          <p:cNvPr id="4" name="Picture 3" descr="Table">
            <a:extLst>
              <a:ext uri="{FF2B5EF4-FFF2-40B4-BE49-F238E27FC236}">
                <a16:creationId xmlns:a16="http://schemas.microsoft.com/office/drawing/2014/main" id="{9269CB19-7D9C-8DD7-DC07-AA893DA70247}"/>
              </a:ext>
            </a:extLst>
          </p:cNvPr>
          <p:cNvPicPr>
            <a:picLocks noChangeAspect="1"/>
          </p:cNvPicPr>
          <p:nvPr/>
        </p:nvPicPr>
        <p:blipFill>
          <a:blip r:embed="rId2"/>
          <a:stretch>
            <a:fillRect/>
          </a:stretch>
        </p:blipFill>
        <p:spPr>
          <a:xfrm>
            <a:off x="4009865" y="1468472"/>
            <a:ext cx="4462331" cy="5292728"/>
          </a:xfrm>
          <a:prstGeom prst="rect">
            <a:avLst/>
          </a:prstGeom>
        </p:spPr>
      </p:pic>
    </p:spTree>
    <p:extLst>
      <p:ext uri="{BB962C8B-B14F-4D97-AF65-F5344CB8AC3E}">
        <p14:creationId xmlns:p14="http://schemas.microsoft.com/office/powerpoint/2010/main" val="2198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39AA-E021-0F71-69B1-EFF85F4011C4}"/>
              </a:ext>
            </a:extLst>
          </p:cNvPr>
          <p:cNvSpPr>
            <a:spLocks noGrp="1"/>
          </p:cNvSpPr>
          <p:nvPr>
            <p:ph type="title"/>
          </p:nvPr>
        </p:nvSpPr>
        <p:spPr/>
        <p:txBody>
          <a:bodyPr/>
          <a:lstStyle/>
          <a:p>
            <a:r>
              <a:rPr lang="en-US" dirty="0"/>
              <a:t>Know your dims</a:t>
            </a:r>
            <a:endParaRPr lang="en-GB" dirty="0"/>
          </a:p>
        </p:txBody>
      </p:sp>
      <p:sp>
        <p:nvSpPr>
          <p:cNvPr id="3" name="Text Placeholder 2">
            <a:extLst>
              <a:ext uri="{FF2B5EF4-FFF2-40B4-BE49-F238E27FC236}">
                <a16:creationId xmlns:a16="http://schemas.microsoft.com/office/drawing/2014/main" id="{28ECB0E6-A460-E849-7A61-B1662199CD67}"/>
              </a:ext>
            </a:extLst>
          </p:cNvPr>
          <p:cNvSpPr>
            <a:spLocks noGrp="1"/>
          </p:cNvSpPr>
          <p:nvPr>
            <p:ph type="body" sz="quarter" idx="13"/>
          </p:nvPr>
        </p:nvSpPr>
        <p:spPr/>
        <p:txBody>
          <a:bodyPr/>
          <a:lstStyle/>
          <a:p>
            <a:pPr marL="0" indent="0">
              <a:buNone/>
            </a:pPr>
            <a:r>
              <a:rPr lang="en-US" dirty="0"/>
              <a:t>Problems getting the output you want can often be avoided by knowing and understanding the dimensions and levels of the collection you are working with.</a:t>
            </a:r>
          </a:p>
          <a:p>
            <a:pPr marL="0" indent="0">
              <a:buNone/>
            </a:pPr>
            <a:r>
              <a:rPr lang="en-US" dirty="0"/>
              <a:t>Before you can manipulate the contents of a collection  you have created, you must normally have created a layout. (At least, as far as I can tell: nothing in the documentation says this).</a:t>
            </a:r>
            <a:endParaRPr lang="en-GB" dirty="0"/>
          </a:p>
        </p:txBody>
      </p:sp>
    </p:spTree>
    <p:extLst>
      <p:ext uri="{BB962C8B-B14F-4D97-AF65-F5344CB8AC3E}">
        <p14:creationId xmlns:p14="http://schemas.microsoft.com/office/powerpoint/2010/main" val="319908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29AE-F6E3-7160-555F-EB0147B35368}"/>
              </a:ext>
            </a:extLst>
          </p:cNvPr>
          <p:cNvSpPr>
            <a:spLocks noGrp="1"/>
          </p:cNvSpPr>
          <p:nvPr>
            <p:ph type="title"/>
          </p:nvPr>
        </p:nvSpPr>
        <p:spPr/>
        <p:txBody>
          <a:bodyPr/>
          <a:lstStyle/>
          <a:p>
            <a:r>
              <a:rPr lang="en-US" dirty="0" err="1"/>
              <a:t>levelsof</a:t>
            </a:r>
            <a:endParaRPr lang="en-GB" dirty="0"/>
          </a:p>
        </p:txBody>
      </p:sp>
      <p:sp>
        <p:nvSpPr>
          <p:cNvPr id="3" name="Text Placeholder 2">
            <a:extLst>
              <a:ext uri="{FF2B5EF4-FFF2-40B4-BE49-F238E27FC236}">
                <a16:creationId xmlns:a16="http://schemas.microsoft.com/office/drawing/2014/main" id="{5FD9F493-1549-4738-CF91-508CD6171BBD}"/>
              </a:ext>
            </a:extLst>
          </p:cNvPr>
          <p:cNvSpPr>
            <a:spLocks noGrp="1"/>
          </p:cNvSpPr>
          <p:nvPr>
            <p:ph type="body" sz="quarter" idx="13"/>
          </p:nvPr>
        </p:nvSpPr>
        <p:spPr/>
        <p:txBody>
          <a:bodyPr/>
          <a:lstStyle/>
          <a:p>
            <a:pPr marL="0" indent="0">
              <a:buNone/>
            </a:pPr>
            <a:r>
              <a:rPr lang="en-US" dirty="0"/>
              <a:t>Knowing what the dimensions contain is critical.</a:t>
            </a:r>
          </a:p>
          <a:p>
            <a:pPr marL="0" indent="0">
              <a:buNone/>
            </a:pPr>
            <a:r>
              <a:rPr lang="en-US" dirty="0"/>
              <a:t>Check the contents of a dimension with </a:t>
            </a:r>
            <a:r>
              <a:rPr lang="en-US" i="1" dirty="0" err="1"/>
              <a:t>levelsof</a:t>
            </a:r>
            <a:r>
              <a:rPr lang="en-US" dirty="0"/>
              <a:t>.</a:t>
            </a:r>
          </a:p>
          <a:p>
            <a:pPr marL="0" indent="0">
              <a:buNone/>
            </a:pPr>
            <a:r>
              <a:rPr lang="en-US" b="1" dirty="0">
                <a:latin typeface="Courier New" panose="02070309020205020404" pitchFamily="49" charset="0"/>
                <a:cs typeface="Courier New" panose="02070309020205020404" pitchFamily="49" charset="0"/>
              </a:rPr>
              <a:t>collect </a:t>
            </a:r>
            <a:r>
              <a:rPr lang="en-US" b="1" dirty="0" err="1">
                <a:latin typeface="Courier New" panose="02070309020205020404" pitchFamily="49" charset="0"/>
                <a:cs typeface="Courier New" panose="02070309020205020404" pitchFamily="49" charset="0"/>
              </a:rPr>
              <a:t>levelsof</a:t>
            </a:r>
            <a:r>
              <a:rPr lang="en-US" b="1" dirty="0">
                <a:latin typeface="Courier New" panose="02070309020205020404" pitchFamily="49" charset="0"/>
                <a:cs typeface="Courier New" panose="02070309020205020404" pitchFamily="49" charset="0"/>
              </a:rPr>
              <a:t> gender</a:t>
            </a:r>
          </a:p>
          <a:p>
            <a:pPr marL="0" indent="0">
              <a:buNone/>
            </a:pPr>
            <a:r>
              <a:rPr lang="en-US" dirty="0"/>
              <a:t>and</a:t>
            </a:r>
          </a:p>
          <a:p>
            <a:pPr marL="0" indent="0">
              <a:buNone/>
            </a:pPr>
            <a:r>
              <a:rPr lang="en-US" b="1" dirty="0">
                <a:latin typeface="Courier New" panose="02070309020205020404" pitchFamily="49" charset="0"/>
                <a:cs typeface="Courier New" panose="02070309020205020404" pitchFamily="49" charset="0"/>
              </a:rPr>
              <a:t>collect label list gender, all</a:t>
            </a:r>
          </a:p>
          <a:p>
            <a:pPr marL="0" indent="0">
              <a:buNone/>
            </a:pPr>
            <a:r>
              <a:rPr lang="en-US" dirty="0"/>
              <a:t>Understanding these is key to designing the layouts you want.</a:t>
            </a:r>
          </a:p>
        </p:txBody>
      </p:sp>
    </p:spTree>
    <p:extLst>
      <p:ext uri="{BB962C8B-B14F-4D97-AF65-F5344CB8AC3E}">
        <p14:creationId xmlns:p14="http://schemas.microsoft.com/office/powerpoint/2010/main" val="4156493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02C3-9AAA-7A50-3544-6453DCB1C86C}"/>
              </a:ext>
            </a:extLst>
          </p:cNvPr>
          <p:cNvSpPr>
            <a:spLocks noGrp="1"/>
          </p:cNvSpPr>
          <p:nvPr>
            <p:ph type="title"/>
          </p:nvPr>
        </p:nvSpPr>
        <p:spPr/>
        <p:txBody>
          <a:bodyPr/>
          <a:lstStyle/>
          <a:p>
            <a:r>
              <a:rPr lang="en-US" dirty="0"/>
              <a:t>A first collection</a:t>
            </a:r>
            <a:endParaRPr lang="en-GB" dirty="0"/>
          </a:p>
        </p:txBody>
      </p:sp>
      <p:sp>
        <p:nvSpPr>
          <p:cNvPr id="3" name="Text Placeholder 2">
            <a:extLst>
              <a:ext uri="{FF2B5EF4-FFF2-40B4-BE49-F238E27FC236}">
                <a16:creationId xmlns:a16="http://schemas.microsoft.com/office/drawing/2014/main" id="{FC450BBA-CAD6-AA08-9E77-0428E47436D9}"/>
              </a:ext>
            </a:extLst>
          </p:cNvPr>
          <p:cNvSpPr>
            <a:spLocks noGrp="1"/>
          </p:cNvSpPr>
          <p:nvPr>
            <p:ph type="body" sz="quarter" idx="13"/>
          </p:nvPr>
        </p:nvSpPr>
        <p:spPr/>
        <p:txBody>
          <a:bodyPr/>
          <a:lstStyle/>
          <a:p>
            <a:pPr marL="0" indent="0">
              <a:buNone/>
            </a:pPr>
            <a:r>
              <a:rPr lang="en-US" dirty="0"/>
              <a:t>A collection is a data structure produced by either a </a:t>
            </a:r>
            <a:r>
              <a:rPr lang="en-US" dirty="0">
                <a:latin typeface="Courier New" panose="02070309020205020404" pitchFamily="49" charset="0"/>
                <a:cs typeface="Courier New" panose="02070309020205020404" pitchFamily="49" charset="0"/>
              </a:rPr>
              <a:t>table</a:t>
            </a:r>
            <a:r>
              <a:rPr lang="en-US" dirty="0"/>
              <a:t> command or the combination of a Stata command and </a:t>
            </a:r>
            <a:r>
              <a:rPr lang="en-US" dirty="0">
                <a:latin typeface="Courier New" panose="02070309020205020404" pitchFamily="49" charset="0"/>
                <a:cs typeface="Courier New" panose="02070309020205020404" pitchFamily="49" charset="0"/>
              </a:rPr>
              <a:t>collect</a:t>
            </a:r>
            <a:r>
              <a:rPr lang="en-US" dirty="0"/>
              <a:t> or </a:t>
            </a:r>
            <a:r>
              <a:rPr lang="en-US" dirty="0">
                <a:latin typeface="Courier New" panose="02070309020205020404" pitchFamily="49" charset="0"/>
                <a:cs typeface="Courier New" panose="02070309020205020404" pitchFamily="49" charset="0"/>
              </a:rPr>
              <a:t>collect get</a:t>
            </a:r>
            <a:r>
              <a:rPr lang="en-US" dirty="0">
                <a:latin typeface="+mj-lt"/>
                <a:cs typeface="Courier New" panose="02070309020205020404" pitchFamily="49" charset="0"/>
              </a:rPr>
              <a:t>.</a:t>
            </a:r>
          </a:p>
          <a:p>
            <a:pPr marL="0" indent="0">
              <a:buNone/>
            </a:pPr>
            <a:r>
              <a:rPr lang="en-US" dirty="0">
                <a:latin typeface="+mj-lt"/>
                <a:cs typeface="Courier New" panose="02070309020205020404" pitchFamily="49" charset="0"/>
              </a:rPr>
              <a:t>A collection contains the results of a Stata process – sometimes more than you are used to.</a:t>
            </a:r>
          </a:p>
          <a:p>
            <a:pPr marL="0" indent="0">
              <a:buNone/>
            </a:pPr>
            <a:r>
              <a:rPr lang="en-US" dirty="0">
                <a:latin typeface="+mj-lt"/>
                <a:cs typeface="Courier New" panose="02070309020205020404" pitchFamily="49" charset="0"/>
              </a:rPr>
              <a:t>You can access, format and layout the contents of the collection.</a:t>
            </a:r>
          </a:p>
          <a:p>
            <a:pPr marL="0"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977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4334-BEA0-A07F-0ED8-E309AC57371D}"/>
              </a:ext>
            </a:extLst>
          </p:cNvPr>
          <p:cNvSpPr>
            <a:spLocks noGrp="1"/>
          </p:cNvSpPr>
          <p:nvPr>
            <p:ph type="title"/>
          </p:nvPr>
        </p:nvSpPr>
        <p:spPr>
          <a:xfrm>
            <a:off x="360000" y="899999"/>
            <a:ext cx="7496376" cy="569572"/>
          </a:xfrm>
        </p:spPr>
        <p:txBody>
          <a:bodyPr/>
          <a:lstStyle/>
          <a:p>
            <a:r>
              <a:rPr lang="en-US" dirty="0"/>
              <a:t>This table</a:t>
            </a:r>
            <a:endParaRPr lang="en-GB" dirty="0"/>
          </a:p>
        </p:txBody>
      </p:sp>
      <p:pic>
        <p:nvPicPr>
          <p:cNvPr id="4" name="Picture 3" descr="Table&#10;&#10;Description automatically generated">
            <a:extLst>
              <a:ext uri="{FF2B5EF4-FFF2-40B4-BE49-F238E27FC236}">
                <a16:creationId xmlns:a16="http://schemas.microsoft.com/office/drawing/2014/main" id="{56896188-3CA4-6035-7453-903004E48682}"/>
              </a:ext>
            </a:extLst>
          </p:cNvPr>
          <p:cNvPicPr>
            <a:picLocks noChangeAspect="1"/>
          </p:cNvPicPr>
          <p:nvPr/>
        </p:nvPicPr>
        <p:blipFill>
          <a:blip r:embed="rId2"/>
          <a:stretch>
            <a:fillRect/>
          </a:stretch>
        </p:blipFill>
        <p:spPr>
          <a:xfrm>
            <a:off x="2869053" y="1813984"/>
            <a:ext cx="5763429" cy="4601217"/>
          </a:xfrm>
          <a:prstGeom prst="rect">
            <a:avLst/>
          </a:prstGeom>
        </p:spPr>
      </p:pic>
    </p:spTree>
    <p:extLst>
      <p:ext uri="{BB962C8B-B14F-4D97-AF65-F5344CB8AC3E}">
        <p14:creationId xmlns:p14="http://schemas.microsoft.com/office/powerpoint/2010/main" val="1540510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D190-11FC-1B1E-3164-CE4E2EF36384}"/>
              </a:ext>
            </a:extLst>
          </p:cNvPr>
          <p:cNvSpPr>
            <a:spLocks noGrp="1"/>
          </p:cNvSpPr>
          <p:nvPr>
            <p:ph type="title"/>
          </p:nvPr>
        </p:nvSpPr>
        <p:spPr>
          <a:xfrm>
            <a:off x="360000" y="899999"/>
            <a:ext cx="10660926" cy="659380"/>
          </a:xfrm>
        </p:spPr>
        <p:txBody>
          <a:bodyPr/>
          <a:lstStyle/>
          <a:p>
            <a:r>
              <a:rPr lang="en-US" dirty="0"/>
              <a:t>has a collection with these dimensions</a:t>
            </a:r>
            <a:endParaRPr lang="en-GB" dirty="0"/>
          </a:p>
        </p:txBody>
      </p:sp>
      <p:pic>
        <p:nvPicPr>
          <p:cNvPr id="4" name="Picture 3" descr="Table">
            <a:extLst>
              <a:ext uri="{FF2B5EF4-FFF2-40B4-BE49-F238E27FC236}">
                <a16:creationId xmlns:a16="http://schemas.microsoft.com/office/drawing/2014/main" id="{9269CB19-7D9C-8DD7-DC07-AA893DA70247}"/>
              </a:ext>
            </a:extLst>
          </p:cNvPr>
          <p:cNvPicPr>
            <a:picLocks noChangeAspect="1"/>
          </p:cNvPicPr>
          <p:nvPr/>
        </p:nvPicPr>
        <p:blipFill>
          <a:blip r:embed="rId2"/>
          <a:stretch>
            <a:fillRect/>
          </a:stretch>
        </p:blipFill>
        <p:spPr>
          <a:xfrm>
            <a:off x="4009865" y="1468472"/>
            <a:ext cx="4462331" cy="5292728"/>
          </a:xfrm>
          <a:prstGeom prst="rect">
            <a:avLst/>
          </a:prstGeom>
        </p:spPr>
      </p:pic>
    </p:spTree>
    <p:extLst>
      <p:ext uri="{BB962C8B-B14F-4D97-AF65-F5344CB8AC3E}">
        <p14:creationId xmlns:p14="http://schemas.microsoft.com/office/powerpoint/2010/main" val="533125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A2C1-9533-0C46-6135-0DD888372DF6}"/>
              </a:ext>
            </a:extLst>
          </p:cNvPr>
          <p:cNvSpPr>
            <a:spLocks noGrp="1"/>
          </p:cNvSpPr>
          <p:nvPr>
            <p:ph type="title"/>
          </p:nvPr>
        </p:nvSpPr>
        <p:spPr>
          <a:xfrm>
            <a:off x="360000" y="899999"/>
            <a:ext cx="8563564" cy="781844"/>
          </a:xfrm>
        </p:spPr>
        <p:txBody>
          <a:bodyPr/>
          <a:lstStyle/>
          <a:p>
            <a:r>
              <a:rPr lang="en-US" dirty="0"/>
              <a:t>Using tags</a:t>
            </a:r>
            <a:endParaRPr lang="en-GB" dirty="0"/>
          </a:p>
        </p:txBody>
      </p:sp>
      <p:sp>
        <p:nvSpPr>
          <p:cNvPr id="3" name="Text Placeholder 2">
            <a:extLst>
              <a:ext uri="{FF2B5EF4-FFF2-40B4-BE49-F238E27FC236}">
                <a16:creationId xmlns:a16="http://schemas.microsoft.com/office/drawing/2014/main" id="{8CF495B1-1AD2-A7BD-72AD-6EAF1B0C902C}"/>
              </a:ext>
            </a:extLst>
          </p:cNvPr>
          <p:cNvSpPr>
            <a:spLocks noGrp="1"/>
          </p:cNvSpPr>
          <p:nvPr>
            <p:ph type="body" sz="quarter" idx="13"/>
          </p:nvPr>
        </p:nvSpPr>
        <p:spPr>
          <a:xfrm>
            <a:off x="359999" y="1685379"/>
            <a:ext cx="10997811" cy="4859112"/>
          </a:xfrm>
        </p:spPr>
        <p:txBody>
          <a:bodyPr/>
          <a:lstStyle/>
          <a:p>
            <a:r>
              <a:rPr lang="en-US" dirty="0"/>
              <a:t>tags allow us to select which </a:t>
            </a:r>
            <a:r>
              <a:rPr lang="en-US" b="1" dirty="0"/>
              <a:t>levels</a:t>
            </a:r>
            <a:r>
              <a:rPr lang="en-US" dirty="0"/>
              <a:t> of which </a:t>
            </a:r>
            <a:r>
              <a:rPr lang="en-US" b="1" dirty="0"/>
              <a:t>dimensions</a:t>
            </a:r>
            <a:r>
              <a:rPr lang="en-US" dirty="0"/>
              <a:t> we will add to the collection layout;</a:t>
            </a:r>
          </a:p>
          <a:p>
            <a:r>
              <a:rPr lang="en-US" dirty="0"/>
              <a:t>we can run the following commands to </a:t>
            </a:r>
            <a:r>
              <a:rPr lang="en-US" b="1" dirty="0"/>
              <a:t>layout</a:t>
            </a:r>
            <a:r>
              <a:rPr lang="en-US" dirty="0"/>
              <a:t> a custom table using tags.  First:</a:t>
            </a:r>
          </a:p>
          <a:p>
            <a:endParaRPr lang="en-US" dirty="0"/>
          </a:p>
          <a:p>
            <a:pPr marL="0" indent="0">
              <a:lnSpc>
                <a:spcPct val="150000"/>
              </a:lnSpc>
              <a:buNone/>
            </a:pPr>
            <a:r>
              <a:rPr lang="en-US" b="1" dirty="0">
                <a:latin typeface="Courier New" panose="02070309020205020404" pitchFamily="49" charset="0"/>
                <a:cs typeface="Courier New" panose="02070309020205020404" pitchFamily="49" charset="0"/>
              </a:rPr>
              <a:t>	table (gender) (stream) (result[frequency])</a:t>
            </a:r>
          </a:p>
          <a:p>
            <a:pPr marL="0" indent="0">
              <a:lnSpc>
                <a:spcPct val="150000"/>
              </a:lnSpc>
              <a:buNone/>
            </a:pPr>
            <a:endParaRPr lang="en-US" dirty="0">
              <a:cs typeface="Courier New" panose="02070309020205020404" pitchFamily="49" charset="0"/>
            </a:endParaRPr>
          </a:p>
          <a:p>
            <a:pPr marL="0" indent="0">
              <a:lnSpc>
                <a:spcPct val="150000"/>
              </a:lnSpc>
              <a:buNone/>
            </a:pPr>
            <a:r>
              <a:rPr lang="en-US" dirty="0">
                <a:cs typeface="Courier New" panose="02070309020205020404" pitchFamily="49" charset="0"/>
              </a:rPr>
              <a:t>to create the table and collection and then:</a:t>
            </a:r>
          </a:p>
          <a:p>
            <a:pPr marL="0" lvl="1" indent="-3175">
              <a:lnSpc>
                <a:spcPct val="150000"/>
              </a:lnSpc>
              <a:buNone/>
            </a:pPr>
            <a:r>
              <a:rPr lang="en-GB" dirty="0"/>
              <a:t>	</a:t>
            </a:r>
            <a:r>
              <a:rPr lang="en-US" b="1" dirty="0">
                <a:latin typeface="Courier New" panose="02070309020205020404" pitchFamily="49" charset="0"/>
                <a:cs typeface="Courier New" panose="02070309020205020404" pitchFamily="49" charset="0"/>
              </a:rPr>
              <a:t>collect layout (stream)(gender) (result[frequency])</a:t>
            </a:r>
          </a:p>
          <a:p>
            <a:pPr marL="0" lvl="1" indent="-3175">
              <a:lnSpc>
                <a:spcPct val="150000"/>
              </a:lnSpc>
              <a:buNone/>
            </a:pPr>
            <a:r>
              <a:rPr lang="en-GB" dirty="0">
                <a:cs typeface="Courier New" panose="02070309020205020404" pitchFamily="49" charset="0"/>
              </a:rPr>
              <a:t>(Notice how we swap rows and columns with </a:t>
            </a:r>
            <a:r>
              <a:rPr lang="en-US" b="1" dirty="0">
                <a:latin typeface="Courier New" panose="02070309020205020404" pitchFamily="49" charset="0"/>
                <a:cs typeface="Courier New" panose="02070309020205020404" pitchFamily="49" charset="0"/>
              </a:rPr>
              <a:t>layout</a:t>
            </a:r>
            <a:r>
              <a:rPr lang="en-US" b="1" dirty="0">
                <a:cs typeface="Courier New" panose="02070309020205020404" pitchFamily="49" charset="0"/>
              </a:rPr>
              <a:t>)</a:t>
            </a:r>
            <a:endParaRPr lang="en-GB" dirty="0">
              <a:cs typeface="Courier New" panose="02070309020205020404" pitchFamily="49" charset="0"/>
            </a:endParaRPr>
          </a:p>
        </p:txBody>
      </p:sp>
      <p:sp>
        <p:nvSpPr>
          <p:cNvPr id="4" name="Rectangle 3">
            <a:extLst>
              <a:ext uri="{FF2B5EF4-FFF2-40B4-BE49-F238E27FC236}">
                <a16:creationId xmlns:a16="http://schemas.microsoft.com/office/drawing/2014/main" id="{46EE21C1-AB72-BA8C-560C-C8D6B92BE0CB}"/>
              </a:ext>
            </a:extLst>
          </p:cNvPr>
          <p:cNvSpPr/>
          <p:nvPr/>
        </p:nvSpPr>
        <p:spPr>
          <a:xfrm>
            <a:off x="5695406" y="3429000"/>
            <a:ext cx="3487783" cy="496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Brace 4">
            <a:extLst>
              <a:ext uri="{FF2B5EF4-FFF2-40B4-BE49-F238E27FC236}">
                <a16:creationId xmlns:a16="http://schemas.microsoft.com/office/drawing/2014/main" id="{D564D305-7A01-D259-EBE8-E1EA768C6936}"/>
              </a:ext>
            </a:extLst>
          </p:cNvPr>
          <p:cNvSpPr/>
          <p:nvPr/>
        </p:nvSpPr>
        <p:spPr>
          <a:xfrm rot="16200000">
            <a:off x="7323596" y="1565870"/>
            <a:ext cx="231405" cy="34877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3C622914-CB9C-34F2-1D68-7119C989987B}"/>
              </a:ext>
            </a:extLst>
          </p:cNvPr>
          <p:cNvSpPr txBox="1"/>
          <p:nvPr/>
        </p:nvSpPr>
        <p:spPr>
          <a:xfrm>
            <a:off x="7125788" y="2821191"/>
            <a:ext cx="627017" cy="369332"/>
          </a:xfrm>
          <a:prstGeom prst="rect">
            <a:avLst/>
          </a:prstGeom>
          <a:noFill/>
        </p:spPr>
        <p:txBody>
          <a:bodyPr wrap="square" rtlCol="0">
            <a:spAutoFit/>
          </a:bodyPr>
          <a:lstStyle/>
          <a:p>
            <a:pPr algn="l"/>
            <a:r>
              <a:rPr lang="en-US" dirty="0">
                <a:solidFill>
                  <a:srgbClr val="FF0000"/>
                </a:solidFill>
              </a:rPr>
              <a:t>tag</a:t>
            </a:r>
            <a:endParaRPr lang="en-GB" dirty="0">
              <a:solidFill>
                <a:srgbClr val="FF0000"/>
              </a:solidFill>
            </a:endParaRPr>
          </a:p>
        </p:txBody>
      </p:sp>
      <p:sp>
        <p:nvSpPr>
          <p:cNvPr id="7" name="Right Brace 6">
            <a:extLst>
              <a:ext uri="{FF2B5EF4-FFF2-40B4-BE49-F238E27FC236}">
                <a16:creationId xmlns:a16="http://schemas.microsoft.com/office/drawing/2014/main" id="{68DAF8F8-AAC2-B8DE-E5FF-5C8761E10303}"/>
              </a:ext>
            </a:extLst>
          </p:cNvPr>
          <p:cNvSpPr/>
          <p:nvPr/>
        </p:nvSpPr>
        <p:spPr>
          <a:xfrm rot="5400000">
            <a:off x="6414231" y="3631475"/>
            <a:ext cx="91440" cy="7279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a:extLst>
              <a:ext uri="{FF2B5EF4-FFF2-40B4-BE49-F238E27FC236}">
                <a16:creationId xmlns:a16="http://schemas.microsoft.com/office/drawing/2014/main" id="{94134572-9ADD-B878-4136-DC60736BBC34}"/>
              </a:ext>
            </a:extLst>
          </p:cNvPr>
          <p:cNvSpPr/>
          <p:nvPr/>
        </p:nvSpPr>
        <p:spPr>
          <a:xfrm rot="5400000">
            <a:off x="7950652" y="3057350"/>
            <a:ext cx="91440" cy="185438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8500B3A3-F143-4AAF-F998-A83E21A07863}"/>
              </a:ext>
            </a:extLst>
          </p:cNvPr>
          <p:cNvSpPr txBox="1"/>
          <p:nvPr/>
        </p:nvSpPr>
        <p:spPr>
          <a:xfrm>
            <a:off x="5858904" y="4030262"/>
            <a:ext cx="1336769" cy="369332"/>
          </a:xfrm>
          <a:prstGeom prst="rect">
            <a:avLst/>
          </a:prstGeom>
          <a:noFill/>
        </p:spPr>
        <p:txBody>
          <a:bodyPr wrap="square" rtlCol="0">
            <a:spAutoFit/>
          </a:bodyPr>
          <a:lstStyle/>
          <a:p>
            <a:pPr algn="l"/>
            <a:r>
              <a:rPr lang="en-US" dirty="0"/>
              <a:t>dimension</a:t>
            </a:r>
            <a:endParaRPr lang="en-GB" dirty="0"/>
          </a:p>
        </p:txBody>
      </p:sp>
      <p:sp>
        <p:nvSpPr>
          <p:cNvPr id="12" name="TextBox 11">
            <a:extLst>
              <a:ext uri="{FF2B5EF4-FFF2-40B4-BE49-F238E27FC236}">
                <a16:creationId xmlns:a16="http://schemas.microsoft.com/office/drawing/2014/main" id="{31FD91FB-63E4-204E-395D-B09FF660E7CE}"/>
              </a:ext>
            </a:extLst>
          </p:cNvPr>
          <p:cNvSpPr txBox="1"/>
          <p:nvPr/>
        </p:nvSpPr>
        <p:spPr>
          <a:xfrm>
            <a:off x="7712281" y="4035358"/>
            <a:ext cx="694675" cy="369332"/>
          </a:xfrm>
          <a:prstGeom prst="rect">
            <a:avLst/>
          </a:prstGeom>
          <a:noFill/>
        </p:spPr>
        <p:txBody>
          <a:bodyPr wrap="square" rtlCol="0">
            <a:spAutoFit/>
          </a:bodyPr>
          <a:lstStyle/>
          <a:p>
            <a:pPr algn="l"/>
            <a:r>
              <a:rPr lang="en-US" dirty="0"/>
              <a:t>level</a:t>
            </a:r>
            <a:endParaRPr lang="en-GB" dirty="0"/>
          </a:p>
        </p:txBody>
      </p:sp>
    </p:spTree>
    <p:extLst>
      <p:ext uri="{BB962C8B-B14F-4D97-AF65-F5344CB8AC3E}">
        <p14:creationId xmlns:p14="http://schemas.microsoft.com/office/powerpoint/2010/main" val="320309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5E5F-EF76-6183-9973-283CB8E48BEC}"/>
              </a:ext>
            </a:extLst>
          </p:cNvPr>
          <p:cNvSpPr>
            <a:spLocks noGrp="1"/>
          </p:cNvSpPr>
          <p:nvPr>
            <p:ph type="title"/>
          </p:nvPr>
        </p:nvSpPr>
        <p:spPr/>
        <p:txBody>
          <a:bodyPr/>
          <a:lstStyle/>
          <a:p>
            <a:r>
              <a:rPr lang="en-US" dirty="0"/>
              <a:t>Exercise</a:t>
            </a:r>
            <a:br>
              <a:rPr lang="en-US" dirty="0"/>
            </a:br>
            <a:endParaRPr lang="en-GB" dirty="0"/>
          </a:p>
        </p:txBody>
      </p:sp>
      <p:sp>
        <p:nvSpPr>
          <p:cNvPr id="3" name="Text Placeholder 2">
            <a:extLst>
              <a:ext uri="{FF2B5EF4-FFF2-40B4-BE49-F238E27FC236}">
                <a16:creationId xmlns:a16="http://schemas.microsoft.com/office/drawing/2014/main" id="{150F5AFB-59E5-AA8E-08C5-7F707357A0F1}"/>
              </a:ext>
            </a:extLst>
          </p:cNvPr>
          <p:cNvSpPr>
            <a:spLocks noGrp="1"/>
          </p:cNvSpPr>
          <p:nvPr>
            <p:ph type="body" sz="quarter" idx="13"/>
          </p:nvPr>
        </p:nvSpPr>
        <p:spPr/>
        <p:txBody>
          <a:bodyPr/>
          <a:lstStyle/>
          <a:p>
            <a:pPr marL="0" indent="0">
              <a:lnSpc>
                <a:spcPct val="150000"/>
              </a:lnSpc>
              <a:buNone/>
            </a:pPr>
            <a:r>
              <a:rPr lang="en-US" dirty="0"/>
              <a:t>Create a collection of the variables </a:t>
            </a:r>
            <a:r>
              <a:rPr lang="en-US" i="1" dirty="0"/>
              <a:t>gender</a:t>
            </a:r>
            <a:r>
              <a:rPr lang="en-US" dirty="0"/>
              <a:t> and </a:t>
            </a:r>
            <a:r>
              <a:rPr lang="en-US" i="1" dirty="0"/>
              <a:t>teacher</a:t>
            </a:r>
            <a:r>
              <a:rPr lang="en-US" dirty="0"/>
              <a:t> as described above but without including frequency and adding the </a:t>
            </a:r>
            <a:r>
              <a:rPr lang="en-US" i="1" dirty="0"/>
              <a:t>statistic(mean </a:t>
            </a:r>
            <a:r>
              <a:rPr lang="en-US" i="1" dirty="0" err="1"/>
              <a:t>maths</a:t>
            </a:r>
            <a:r>
              <a:rPr lang="en-US" i="1" dirty="0"/>
              <a:t>).</a:t>
            </a:r>
          </a:p>
          <a:p>
            <a:pPr marL="0" indent="0">
              <a:lnSpc>
                <a:spcPct val="150000"/>
              </a:lnSpc>
              <a:buNone/>
            </a:pPr>
            <a:r>
              <a:rPr lang="en-US" dirty="0"/>
              <a:t>Inspect the dimensions of the table.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498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3C5D-484A-6CC3-613E-1DAF56282383}"/>
              </a:ext>
            </a:extLst>
          </p:cNvPr>
          <p:cNvSpPr>
            <a:spLocks noGrp="1"/>
          </p:cNvSpPr>
          <p:nvPr>
            <p:ph type="title"/>
          </p:nvPr>
        </p:nvSpPr>
        <p:spPr>
          <a:xfrm>
            <a:off x="360000" y="899999"/>
            <a:ext cx="8999900" cy="892706"/>
          </a:xfrm>
        </p:spPr>
        <p:txBody>
          <a:bodyPr/>
          <a:lstStyle/>
          <a:p>
            <a:r>
              <a:rPr lang="en-US" dirty="0"/>
              <a:t>What do we aim to learn?</a:t>
            </a:r>
            <a:endParaRPr lang="en-GB" dirty="0"/>
          </a:p>
        </p:txBody>
      </p:sp>
      <p:sp>
        <p:nvSpPr>
          <p:cNvPr id="3" name="Text Placeholder 2">
            <a:extLst>
              <a:ext uri="{FF2B5EF4-FFF2-40B4-BE49-F238E27FC236}">
                <a16:creationId xmlns:a16="http://schemas.microsoft.com/office/drawing/2014/main" id="{D7923303-AB3C-F43E-0051-8D548E39B0B1}"/>
              </a:ext>
            </a:extLst>
          </p:cNvPr>
          <p:cNvSpPr>
            <a:spLocks noGrp="1"/>
          </p:cNvSpPr>
          <p:nvPr>
            <p:ph type="body" sz="quarter" idx="13"/>
          </p:nvPr>
        </p:nvSpPr>
        <p:spPr/>
        <p:txBody>
          <a:bodyPr/>
          <a:lstStyle/>
          <a:p>
            <a:pPr marL="0" lvl="0" indent="0">
              <a:buSzPct val="100000"/>
              <a:buNone/>
              <a:tabLst>
                <a:tab pos="457200" algn="l"/>
              </a:tabLst>
            </a:pPr>
            <a:r>
              <a:rPr lang="en-GB" dirty="0">
                <a:solidFill>
                  <a:srgbClr val="333333"/>
                </a:solidFill>
                <a:effectLst/>
                <a:ea typeface="Times New Roman" panose="02020603050405020304" pitchFamily="18" charset="0"/>
                <a:cs typeface="Times New Roman" panose="02020603050405020304" pitchFamily="18" charset="0"/>
              </a:rPr>
              <a:t>How to</a:t>
            </a:r>
          </a:p>
          <a:p>
            <a:pPr lvl="0"/>
            <a:r>
              <a:rPr lang="en-GB" dirty="0"/>
              <a:t>create simple tabulations using the </a:t>
            </a:r>
            <a:r>
              <a:rPr lang="en-GB" b="1" dirty="0"/>
              <a:t>table</a:t>
            </a:r>
            <a:r>
              <a:rPr lang="en-GB" dirty="0"/>
              <a:t> command – and </a:t>
            </a:r>
            <a:r>
              <a:rPr lang="en-GB" b="1" dirty="0"/>
              <a:t>collections</a:t>
            </a:r>
            <a:r>
              <a:rPr lang="en-GB" dirty="0"/>
              <a:t> (along with styles and formatting);</a:t>
            </a:r>
          </a:p>
          <a:p>
            <a:pPr lvl="0"/>
            <a:r>
              <a:rPr lang="en-GB" dirty="0"/>
              <a:t>do as much as possible by script;</a:t>
            </a:r>
          </a:p>
          <a:p>
            <a:pPr lvl="0"/>
            <a:r>
              <a:rPr lang="en-GB" dirty="0"/>
              <a:t>arrange the contents of your table to your liking and add detail such as statistics;</a:t>
            </a:r>
          </a:p>
          <a:p>
            <a:pPr lvl="0"/>
            <a:r>
              <a:rPr lang="en-GB" dirty="0"/>
              <a:t>save and export tables to file and to Microsoft Word.</a:t>
            </a:r>
          </a:p>
          <a:p>
            <a:pPr marL="342900" lvl="0" indent="-342900">
              <a:buSzPct val="100000"/>
              <a:buFont typeface="Symbol" panose="05050102010706020507" pitchFamily="18" charset="2"/>
              <a:buChar char=""/>
              <a:tabLst>
                <a:tab pos="457200" algn="l"/>
              </a:tabLst>
            </a:pPr>
            <a:endParaRPr lang="en-GB" dirty="0">
              <a:solidFill>
                <a:srgbClr val="333333"/>
              </a:solidFill>
              <a:effectLst/>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5912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91EE-B5F1-FA00-284A-C5C70207F9CB}"/>
              </a:ext>
            </a:extLst>
          </p:cNvPr>
          <p:cNvSpPr>
            <a:spLocks noGrp="1"/>
          </p:cNvSpPr>
          <p:nvPr>
            <p:ph type="title"/>
          </p:nvPr>
        </p:nvSpPr>
        <p:spPr/>
        <p:txBody>
          <a:bodyPr/>
          <a:lstStyle/>
          <a:p>
            <a:r>
              <a:rPr lang="en-US" dirty="0"/>
              <a:t>Solution</a:t>
            </a:r>
            <a:endParaRPr lang="en-GB" dirty="0"/>
          </a:p>
        </p:txBody>
      </p:sp>
      <p:sp>
        <p:nvSpPr>
          <p:cNvPr id="3" name="Text Placeholder 2">
            <a:extLst>
              <a:ext uri="{FF2B5EF4-FFF2-40B4-BE49-F238E27FC236}">
                <a16:creationId xmlns:a16="http://schemas.microsoft.com/office/drawing/2014/main" id="{2EC3D1D7-FC32-3631-0D21-C3C026DA4DEA}"/>
              </a:ext>
            </a:extLst>
          </p:cNvPr>
          <p:cNvSpPr>
            <a:spLocks noGrp="1"/>
          </p:cNvSpPr>
          <p:nvPr>
            <p:ph type="body" sz="quarter" idx="13"/>
          </p:nvPr>
        </p:nvSpPr>
        <p:spPr/>
        <p:txBody>
          <a:bodyPr/>
          <a:lstStyle/>
          <a:p>
            <a:pPr marL="0" indent="0">
              <a:buNone/>
            </a:pPr>
            <a:r>
              <a:rPr lang="en-US" b="1" dirty="0">
                <a:latin typeface="Courier New" panose="02070309020205020404" pitchFamily="49" charset="0"/>
                <a:cs typeface="Courier New" panose="02070309020205020404" pitchFamily="49" charset="0"/>
              </a:rPr>
              <a:t>collect: table (teacher)(gender), statistic(mean </a:t>
            </a:r>
            <a:r>
              <a:rPr lang="en-US" b="1" dirty="0" err="1">
                <a:latin typeface="Courier New" panose="02070309020205020404" pitchFamily="49" charset="0"/>
                <a:cs typeface="Courier New" panose="02070309020205020404" pitchFamily="49" charset="0"/>
              </a:rPr>
              <a:t>maths</a:t>
            </a:r>
            <a:r>
              <a:rPr lang="en-GB" b="1" dirty="0">
                <a:latin typeface="Courier New" panose="02070309020205020404" pitchFamily="49" charset="0"/>
                <a:cs typeface="Courier New" panose="02070309020205020404" pitchFamily="49" charset="0"/>
              </a:rPr>
              <a:t>)</a:t>
            </a:r>
          </a:p>
          <a:p>
            <a:pPr marL="0" indent="0">
              <a:buNone/>
            </a:pPr>
            <a:r>
              <a:rPr lang="en-GB" b="1" dirty="0">
                <a:latin typeface="Courier New" panose="02070309020205020404" pitchFamily="49" charset="0"/>
                <a:cs typeface="Courier New" panose="02070309020205020404" pitchFamily="49" charset="0"/>
              </a:rPr>
              <a:t>collect dims</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140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1614-4ED7-27C8-655B-DBE7C901D623}"/>
              </a:ext>
            </a:extLst>
          </p:cNvPr>
          <p:cNvSpPr>
            <a:spLocks noGrp="1"/>
          </p:cNvSpPr>
          <p:nvPr>
            <p:ph type="title"/>
          </p:nvPr>
        </p:nvSpPr>
        <p:spPr>
          <a:xfrm>
            <a:off x="359999" y="899999"/>
            <a:ext cx="10139271" cy="602230"/>
          </a:xfrm>
        </p:spPr>
        <p:txBody>
          <a:bodyPr/>
          <a:lstStyle/>
          <a:p>
            <a:r>
              <a:rPr lang="en-US" dirty="0"/>
              <a:t>Custom selection from a collection</a:t>
            </a:r>
            <a:endParaRPr lang="en-GB" dirty="0"/>
          </a:p>
        </p:txBody>
      </p:sp>
      <p:sp>
        <p:nvSpPr>
          <p:cNvPr id="3" name="Text Placeholder 2">
            <a:extLst>
              <a:ext uri="{FF2B5EF4-FFF2-40B4-BE49-F238E27FC236}">
                <a16:creationId xmlns:a16="http://schemas.microsoft.com/office/drawing/2014/main" id="{244B95BD-8C24-50C8-047C-2CA23BF8BCBD}"/>
              </a:ext>
            </a:extLst>
          </p:cNvPr>
          <p:cNvSpPr>
            <a:spLocks noGrp="1"/>
          </p:cNvSpPr>
          <p:nvPr>
            <p:ph type="body" sz="quarter" idx="13"/>
          </p:nvPr>
        </p:nvSpPr>
        <p:spPr>
          <a:xfrm>
            <a:off x="360000" y="1750693"/>
            <a:ext cx="10439064" cy="3600000"/>
          </a:xfrm>
        </p:spPr>
        <p:txBody>
          <a:bodyPr/>
          <a:lstStyle/>
          <a:p>
            <a:pPr marL="0" indent="0">
              <a:buNone/>
            </a:pPr>
            <a:r>
              <a:rPr lang="en-US" dirty="0"/>
              <a:t>If we produce a table with</a:t>
            </a:r>
          </a:p>
          <a:p>
            <a:pPr marL="0" indent="0">
              <a:buNone/>
            </a:pPr>
            <a:r>
              <a:rPr lang="en-US" dirty="0">
                <a:latin typeface="Courier New" panose="02070309020205020404" pitchFamily="49" charset="0"/>
                <a:cs typeface="Courier New" panose="02070309020205020404" pitchFamily="49" charset="0"/>
              </a:rPr>
              <a:t>table gender stream, statistic(mean </a:t>
            </a:r>
            <a:r>
              <a:rPr lang="en-US" dirty="0" err="1">
                <a:latin typeface="Courier New" panose="02070309020205020404" pitchFamily="49" charset="0"/>
                <a:cs typeface="Courier New" panose="02070309020205020404" pitchFamily="49" charset="0"/>
              </a:rPr>
              <a:t>avxm</a:t>
            </a:r>
            <a:r>
              <a:rPr lang="en-US" dirty="0">
                <a:latin typeface="Courier New" panose="02070309020205020404" pitchFamily="49" charset="0"/>
                <a:cs typeface="Courier New" panose="02070309020205020404" pitchFamily="49" charset="0"/>
              </a:rPr>
              <a:t>)</a:t>
            </a:r>
          </a:p>
          <a:p>
            <a:pPr marL="0" indent="0">
              <a:buNone/>
            </a:pPr>
            <a:r>
              <a:rPr lang="en-US" dirty="0"/>
              <a:t>The command:</a:t>
            </a:r>
          </a:p>
          <a:p>
            <a:pPr marL="0" indent="0">
              <a:buNone/>
            </a:pPr>
            <a:r>
              <a:rPr lang="en-US" dirty="0">
                <a:latin typeface="Courier New" panose="02070309020205020404" pitchFamily="49" charset="0"/>
                <a:cs typeface="Courier New" panose="02070309020205020404" pitchFamily="49" charset="0"/>
              </a:rPr>
              <a:t>collect layout (gender[2]) (stream)</a:t>
            </a:r>
          </a:p>
          <a:p>
            <a:pPr marL="0" indent="0">
              <a:buNone/>
            </a:pPr>
            <a:r>
              <a:rPr lang="en-US" dirty="0"/>
              <a:t>Produces</a:t>
            </a:r>
          </a:p>
          <a:p>
            <a:pPr marL="0" indent="0">
              <a:buNone/>
            </a:pPr>
            <a:endParaRPr lang="en-US" dirty="0"/>
          </a:p>
        </p:txBody>
      </p:sp>
      <p:pic>
        <p:nvPicPr>
          <p:cNvPr id="5" name="Picture 4" descr="Table&#10;&#10;Description automatically generated">
            <a:extLst>
              <a:ext uri="{FF2B5EF4-FFF2-40B4-BE49-F238E27FC236}">
                <a16:creationId xmlns:a16="http://schemas.microsoft.com/office/drawing/2014/main" id="{8B8D5B84-2DEA-58AB-975C-6B6870262C4E}"/>
              </a:ext>
            </a:extLst>
          </p:cNvPr>
          <p:cNvPicPr>
            <a:picLocks noChangeAspect="1"/>
          </p:cNvPicPr>
          <p:nvPr/>
        </p:nvPicPr>
        <p:blipFill>
          <a:blip r:embed="rId3"/>
          <a:stretch>
            <a:fillRect/>
          </a:stretch>
        </p:blipFill>
        <p:spPr>
          <a:xfrm>
            <a:off x="2265030" y="3429000"/>
            <a:ext cx="5760463" cy="3384768"/>
          </a:xfrm>
          <a:prstGeom prst="rect">
            <a:avLst/>
          </a:prstGeom>
        </p:spPr>
      </p:pic>
      <p:sp>
        <p:nvSpPr>
          <p:cNvPr id="4" name="Right Brace 3">
            <a:extLst>
              <a:ext uri="{FF2B5EF4-FFF2-40B4-BE49-F238E27FC236}">
                <a16:creationId xmlns:a16="http://schemas.microsoft.com/office/drawing/2014/main" id="{D1948CDD-D7A8-BFAC-2E57-9B589C814363}"/>
              </a:ext>
            </a:extLst>
          </p:cNvPr>
          <p:cNvSpPr/>
          <p:nvPr/>
        </p:nvSpPr>
        <p:spPr>
          <a:xfrm rot="16200000">
            <a:off x="3925277" y="2076612"/>
            <a:ext cx="371487" cy="183636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50F7264E-C072-023C-2E89-4CAD644DCA4F}"/>
              </a:ext>
            </a:extLst>
          </p:cNvPr>
          <p:cNvSpPr txBox="1"/>
          <p:nvPr/>
        </p:nvSpPr>
        <p:spPr>
          <a:xfrm>
            <a:off x="3913356" y="2445629"/>
            <a:ext cx="627017" cy="369332"/>
          </a:xfrm>
          <a:prstGeom prst="rect">
            <a:avLst/>
          </a:prstGeom>
          <a:noFill/>
        </p:spPr>
        <p:txBody>
          <a:bodyPr wrap="square" rtlCol="0">
            <a:spAutoFit/>
          </a:bodyPr>
          <a:lstStyle/>
          <a:p>
            <a:pPr algn="l"/>
            <a:r>
              <a:rPr lang="en-US" dirty="0">
                <a:solidFill>
                  <a:srgbClr val="FF0000"/>
                </a:solidFill>
              </a:rPr>
              <a:t>tag</a:t>
            </a:r>
            <a:endParaRPr lang="en-GB" dirty="0">
              <a:solidFill>
                <a:srgbClr val="FF0000"/>
              </a:solidFill>
            </a:endParaRPr>
          </a:p>
        </p:txBody>
      </p:sp>
    </p:spTree>
    <p:extLst>
      <p:ext uri="{BB962C8B-B14F-4D97-AF65-F5344CB8AC3E}">
        <p14:creationId xmlns:p14="http://schemas.microsoft.com/office/powerpoint/2010/main" val="70185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ED62-A69A-7ED0-D750-24BDBFF82CA3}"/>
              </a:ext>
            </a:extLst>
          </p:cNvPr>
          <p:cNvSpPr>
            <a:spLocks noGrp="1"/>
          </p:cNvSpPr>
          <p:nvPr>
            <p:ph type="title"/>
          </p:nvPr>
        </p:nvSpPr>
        <p:spPr/>
        <p:txBody>
          <a:bodyPr/>
          <a:lstStyle/>
          <a:p>
            <a:r>
              <a:rPr lang="en-US" dirty="0"/>
              <a:t>Exercise</a:t>
            </a:r>
            <a:endParaRPr lang="en-GB" dirty="0"/>
          </a:p>
        </p:txBody>
      </p:sp>
      <p:sp>
        <p:nvSpPr>
          <p:cNvPr id="3" name="Text Placeholder 2">
            <a:extLst>
              <a:ext uri="{FF2B5EF4-FFF2-40B4-BE49-F238E27FC236}">
                <a16:creationId xmlns:a16="http://schemas.microsoft.com/office/drawing/2014/main" id="{4F644D17-48E1-3817-8CA3-85993D0CB906}"/>
              </a:ext>
            </a:extLst>
          </p:cNvPr>
          <p:cNvSpPr>
            <a:spLocks noGrp="1"/>
          </p:cNvSpPr>
          <p:nvPr>
            <p:ph type="body" sz="quarter" idx="13"/>
          </p:nvPr>
        </p:nvSpPr>
        <p:spPr/>
        <p:txBody>
          <a:bodyPr/>
          <a:lstStyle/>
          <a:p>
            <a:pPr marL="0" indent="0">
              <a:buNone/>
            </a:pPr>
            <a:r>
              <a:rPr lang="en-US" dirty="0"/>
              <a:t>Make a table of teacher over stream.</a:t>
            </a:r>
          </a:p>
          <a:p>
            <a:pPr marL="0" indent="0">
              <a:buNone/>
            </a:pPr>
            <a:r>
              <a:rPr lang="en-GB" dirty="0"/>
              <a:t>Check the dimensions of the table.</a:t>
            </a:r>
          </a:p>
          <a:p>
            <a:pPr marL="0" indent="0">
              <a:buNone/>
            </a:pPr>
            <a:r>
              <a:rPr lang="en-GB" dirty="0"/>
              <a:t>Check the levels of stream.</a:t>
            </a:r>
          </a:p>
          <a:p>
            <a:pPr marL="0" indent="0">
              <a:buNone/>
            </a:pPr>
            <a:r>
              <a:rPr lang="en-GB" dirty="0"/>
              <a:t>Create a layout with stream in rows and teacher in columns for just levels 1 and 3 of teacher.	</a:t>
            </a:r>
          </a:p>
          <a:p>
            <a:pPr marL="0" indent="0">
              <a:buNone/>
            </a:pPr>
            <a:endParaRPr lang="en-GB" dirty="0"/>
          </a:p>
        </p:txBody>
      </p:sp>
    </p:spTree>
    <p:extLst>
      <p:ext uri="{BB962C8B-B14F-4D97-AF65-F5344CB8AC3E}">
        <p14:creationId xmlns:p14="http://schemas.microsoft.com/office/powerpoint/2010/main" val="3609279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9A99-CB02-705B-3336-724BBAEB5B59}"/>
              </a:ext>
            </a:extLst>
          </p:cNvPr>
          <p:cNvSpPr>
            <a:spLocks noGrp="1"/>
          </p:cNvSpPr>
          <p:nvPr>
            <p:ph type="title"/>
          </p:nvPr>
        </p:nvSpPr>
        <p:spPr/>
        <p:txBody>
          <a:bodyPr/>
          <a:lstStyle/>
          <a:p>
            <a:r>
              <a:rPr lang="en-US" dirty="0"/>
              <a:t>Solution</a:t>
            </a:r>
            <a:endParaRPr lang="en-GB" dirty="0"/>
          </a:p>
        </p:txBody>
      </p:sp>
      <p:sp>
        <p:nvSpPr>
          <p:cNvPr id="3" name="Text Placeholder 2">
            <a:extLst>
              <a:ext uri="{FF2B5EF4-FFF2-40B4-BE49-F238E27FC236}">
                <a16:creationId xmlns:a16="http://schemas.microsoft.com/office/drawing/2014/main" id="{B51B24C2-31BC-53DF-54BE-B607F71BD9D2}"/>
              </a:ext>
            </a:extLst>
          </p:cNvPr>
          <p:cNvSpPr>
            <a:spLocks noGrp="1"/>
          </p:cNvSpPr>
          <p:nvPr>
            <p:ph type="body" sz="quarter" idx="13"/>
          </p:nvPr>
        </p:nvSpPr>
        <p:spPr/>
        <p:txBody>
          <a:bodyPr/>
          <a:lstStyle/>
          <a:p>
            <a:pPr marL="0" indent="0">
              <a:buNone/>
            </a:pPr>
            <a:r>
              <a:rPr lang="en-US" b="1" dirty="0">
                <a:latin typeface="Courier New" panose="02070309020205020404" pitchFamily="49" charset="0"/>
                <a:cs typeface="Courier New" panose="02070309020205020404" pitchFamily="49" charset="0"/>
              </a:rPr>
              <a:t>collect layout (stream)(teacher[1] teacher[3])</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624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9AC3-64F8-CAFA-8FFA-1A85D7E232C5}"/>
              </a:ext>
            </a:extLst>
          </p:cNvPr>
          <p:cNvSpPr>
            <a:spLocks noGrp="1"/>
          </p:cNvSpPr>
          <p:nvPr>
            <p:ph type="title"/>
          </p:nvPr>
        </p:nvSpPr>
        <p:spPr/>
        <p:txBody>
          <a:bodyPr/>
          <a:lstStyle/>
          <a:p>
            <a:r>
              <a:rPr lang="en-US" dirty="0"/>
              <a:t>Changing labels</a:t>
            </a:r>
            <a:endParaRPr lang="en-GB" dirty="0"/>
          </a:p>
        </p:txBody>
      </p:sp>
      <p:sp>
        <p:nvSpPr>
          <p:cNvPr id="3" name="Text Placeholder 2">
            <a:extLst>
              <a:ext uri="{FF2B5EF4-FFF2-40B4-BE49-F238E27FC236}">
                <a16:creationId xmlns:a16="http://schemas.microsoft.com/office/drawing/2014/main" id="{CFAB53D3-F1B7-7B06-6E92-F66DD408D29F}"/>
              </a:ext>
            </a:extLst>
          </p:cNvPr>
          <p:cNvSpPr>
            <a:spLocks noGrp="1"/>
          </p:cNvSpPr>
          <p:nvPr>
            <p:ph type="body" sz="quarter" idx="13"/>
          </p:nvPr>
        </p:nvSpPr>
        <p:spPr>
          <a:xfrm>
            <a:off x="553247" y="1791515"/>
            <a:ext cx="10439064" cy="4166486"/>
          </a:xfrm>
        </p:spPr>
        <p:txBody>
          <a:bodyPr/>
          <a:lstStyle/>
          <a:p>
            <a:pPr marL="0" indent="0">
              <a:lnSpc>
                <a:spcPct val="150000"/>
              </a:lnSpc>
              <a:buNone/>
            </a:pPr>
            <a:r>
              <a:rPr lang="en-US" dirty="0"/>
              <a:t>Create a new collection with</a:t>
            </a:r>
          </a:p>
          <a:p>
            <a:pPr marL="0" indent="0">
              <a:lnSpc>
                <a:spcPct val="150000"/>
              </a:lnSpc>
              <a:buNone/>
            </a:pPr>
            <a:r>
              <a:rPr lang="en-US" b="1" dirty="0">
                <a:latin typeface="Courier New" panose="02070309020205020404" pitchFamily="49" charset="0"/>
                <a:cs typeface="Courier New" panose="02070309020205020404" pitchFamily="49" charset="0"/>
              </a:rPr>
              <a:t> table gender stream, statistic(var </a:t>
            </a:r>
            <a:r>
              <a:rPr lang="en-US" b="1" dirty="0" err="1">
                <a:latin typeface="Courier New" panose="02070309020205020404" pitchFamily="49" charset="0"/>
                <a:cs typeface="Courier New" panose="02070309020205020404" pitchFamily="49" charset="0"/>
              </a:rPr>
              <a:t>avxm</a:t>
            </a:r>
            <a:r>
              <a:rPr lang="en-US" b="1" dirty="0">
                <a:latin typeface="Courier New" panose="02070309020205020404" pitchFamily="49" charset="0"/>
                <a:cs typeface="Courier New" panose="02070309020205020404" pitchFamily="49" charset="0"/>
              </a:rPr>
              <a:t>) totals(stream)</a:t>
            </a:r>
          </a:p>
          <a:p>
            <a:pPr marL="0" indent="0">
              <a:lnSpc>
                <a:spcPct val="150000"/>
              </a:lnSpc>
              <a:buNone/>
            </a:pPr>
            <a:r>
              <a:rPr lang="en-US" dirty="0"/>
              <a:t>Now we can change the labels on the levels of the dimension gender:</a:t>
            </a:r>
          </a:p>
          <a:p>
            <a:pPr marL="0" indent="0">
              <a:lnSpc>
                <a:spcPct val="150000"/>
              </a:lnSpc>
              <a:buNone/>
            </a:pPr>
            <a:r>
              <a:rPr lang="en-US" b="1" dirty="0">
                <a:latin typeface="Courier New" panose="02070309020205020404" pitchFamily="49" charset="0"/>
                <a:cs typeface="Courier New" panose="02070309020205020404" pitchFamily="49" charset="0"/>
              </a:rPr>
              <a:t> collect label levels gender 1 "Girl" 2 "Boy", modify</a:t>
            </a:r>
          </a:p>
          <a:p>
            <a:pPr marL="0" indent="0">
              <a:lnSpc>
                <a:spcPct val="150000"/>
              </a:lnSpc>
              <a:buNone/>
            </a:pPr>
            <a:r>
              <a:rPr lang="en-US" dirty="0"/>
              <a:t>We can check the result with</a:t>
            </a:r>
          </a:p>
          <a:p>
            <a:pPr marL="0" indent="0">
              <a:lnSpc>
                <a:spcPct val="150000"/>
              </a:lnSpc>
              <a:buNone/>
            </a:pPr>
            <a:r>
              <a:rPr lang="en-US" b="1" dirty="0">
                <a:latin typeface="Courier New" panose="02070309020205020404" pitchFamily="49" charset="0"/>
                <a:cs typeface="Courier New" panose="02070309020205020404" pitchFamily="49" charset="0"/>
              </a:rPr>
              <a:t> collect preview</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106762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7F76-B4FB-4C89-AE98-0DC9416DF7F6}"/>
              </a:ext>
            </a:extLst>
          </p:cNvPr>
          <p:cNvSpPr>
            <a:spLocks noGrp="1"/>
          </p:cNvSpPr>
          <p:nvPr>
            <p:ph type="title"/>
          </p:nvPr>
        </p:nvSpPr>
        <p:spPr/>
        <p:txBody>
          <a:bodyPr/>
          <a:lstStyle/>
          <a:p>
            <a:r>
              <a:rPr lang="en-US" dirty="0"/>
              <a:t>Exercise</a:t>
            </a:r>
            <a:endParaRPr lang="en-GB" dirty="0"/>
          </a:p>
        </p:txBody>
      </p:sp>
      <p:sp>
        <p:nvSpPr>
          <p:cNvPr id="3" name="Text Placeholder 2">
            <a:extLst>
              <a:ext uri="{FF2B5EF4-FFF2-40B4-BE49-F238E27FC236}">
                <a16:creationId xmlns:a16="http://schemas.microsoft.com/office/drawing/2014/main" id="{58D5A25B-B74D-7D72-8A35-1AA9AAC494C6}"/>
              </a:ext>
            </a:extLst>
          </p:cNvPr>
          <p:cNvSpPr>
            <a:spLocks noGrp="1"/>
          </p:cNvSpPr>
          <p:nvPr>
            <p:ph type="body" sz="quarter" idx="13"/>
          </p:nvPr>
        </p:nvSpPr>
        <p:spPr/>
        <p:txBody>
          <a:bodyPr/>
          <a:lstStyle/>
          <a:p>
            <a:pPr marL="0" indent="0">
              <a:buNone/>
            </a:pPr>
            <a:r>
              <a:rPr lang="en-US" dirty="0"/>
              <a:t>Modify the collection from the previous command to make all numeric values  display to two decimal places of precision.</a:t>
            </a:r>
          </a:p>
          <a:p>
            <a:pPr marL="0" indent="0">
              <a:buNone/>
            </a:pPr>
            <a:r>
              <a:rPr lang="en-US" dirty="0"/>
              <a:t>Add standard deviation to the collection with the label ‘SD’.</a:t>
            </a:r>
          </a:p>
          <a:p>
            <a:pPr marL="0" indent="0">
              <a:buNone/>
            </a:pPr>
            <a:r>
              <a:rPr lang="en-US" dirty="0"/>
              <a:t>Remove the right borders from the table.</a:t>
            </a:r>
          </a:p>
          <a:p>
            <a:pPr marL="0" indent="0">
              <a:buNone/>
            </a:pPr>
            <a:r>
              <a:rPr lang="en-US" dirty="0"/>
              <a:t>Surround the standard deviation values in parentheses.</a:t>
            </a:r>
            <a:endParaRPr lang="en-GB" dirty="0"/>
          </a:p>
        </p:txBody>
      </p:sp>
    </p:spTree>
    <p:extLst>
      <p:ext uri="{BB962C8B-B14F-4D97-AF65-F5344CB8AC3E}">
        <p14:creationId xmlns:p14="http://schemas.microsoft.com/office/powerpoint/2010/main" val="318368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4E77-AEB1-4148-34D9-1084EC3E485C}"/>
              </a:ext>
            </a:extLst>
          </p:cNvPr>
          <p:cNvSpPr>
            <a:spLocks noGrp="1"/>
          </p:cNvSpPr>
          <p:nvPr>
            <p:ph type="title"/>
          </p:nvPr>
        </p:nvSpPr>
        <p:spPr/>
        <p:txBody>
          <a:bodyPr/>
          <a:lstStyle/>
          <a:p>
            <a:r>
              <a:rPr lang="en-GB" dirty="0"/>
              <a:t>Borders </a:t>
            </a:r>
            <a:r>
              <a:rPr lang="en-GB"/>
              <a:t>and spacing</a:t>
            </a:r>
            <a:endParaRPr lang="en-GB" dirty="0"/>
          </a:p>
        </p:txBody>
      </p:sp>
      <p:sp>
        <p:nvSpPr>
          <p:cNvPr id="3" name="Text Placeholder 2">
            <a:extLst>
              <a:ext uri="{FF2B5EF4-FFF2-40B4-BE49-F238E27FC236}">
                <a16:creationId xmlns:a16="http://schemas.microsoft.com/office/drawing/2014/main" id="{0CC6E61A-B25D-7C31-D43E-1523B98C6D2A}"/>
              </a:ext>
            </a:extLst>
          </p:cNvPr>
          <p:cNvSpPr>
            <a:spLocks noGrp="1"/>
          </p:cNvSpPr>
          <p:nvPr>
            <p:ph type="body" sz="quarter" idx="13"/>
          </p:nvPr>
        </p:nvSpPr>
        <p:spPr>
          <a:xfrm>
            <a:off x="360000" y="1628999"/>
            <a:ext cx="10439064" cy="4329001"/>
          </a:xfrm>
        </p:spPr>
        <p:txBody>
          <a:bodyPr/>
          <a:lstStyle/>
          <a:p>
            <a:r>
              <a:rPr lang="en-US" dirty="0"/>
              <a:t>See the code in tableborders.do and run each command examining </a:t>
            </a:r>
            <a:r>
              <a:rPr lang="en-US"/>
              <a:t>the output. </a:t>
            </a:r>
            <a:endParaRPr lang="en-GB" dirty="0"/>
          </a:p>
        </p:txBody>
      </p:sp>
    </p:spTree>
    <p:extLst>
      <p:ext uri="{BB962C8B-B14F-4D97-AF65-F5344CB8AC3E}">
        <p14:creationId xmlns:p14="http://schemas.microsoft.com/office/powerpoint/2010/main" val="263208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E750-AE05-9669-D178-92D86A4DC7E4}"/>
              </a:ext>
            </a:extLst>
          </p:cNvPr>
          <p:cNvSpPr>
            <a:spLocks noGrp="1"/>
          </p:cNvSpPr>
          <p:nvPr>
            <p:ph type="title"/>
          </p:nvPr>
        </p:nvSpPr>
        <p:spPr/>
        <p:txBody>
          <a:bodyPr/>
          <a:lstStyle/>
          <a:p>
            <a:r>
              <a:rPr lang="en-US" dirty="0"/>
              <a:t>Using table with other commands</a:t>
            </a:r>
            <a:endParaRPr lang="en-GB" dirty="0"/>
          </a:p>
        </p:txBody>
      </p:sp>
      <p:sp>
        <p:nvSpPr>
          <p:cNvPr id="3" name="Text Placeholder 2">
            <a:extLst>
              <a:ext uri="{FF2B5EF4-FFF2-40B4-BE49-F238E27FC236}">
                <a16:creationId xmlns:a16="http://schemas.microsoft.com/office/drawing/2014/main" id="{05C13E42-29B3-264A-745D-C1CC374A160E}"/>
              </a:ext>
            </a:extLst>
          </p:cNvPr>
          <p:cNvSpPr>
            <a:spLocks noGrp="1"/>
          </p:cNvSpPr>
          <p:nvPr>
            <p:ph type="body" sz="quarter" idx="13"/>
          </p:nvPr>
        </p:nvSpPr>
        <p:spPr>
          <a:xfrm>
            <a:off x="648757" y="2472158"/>
            <a:ext cx="10439064" cy="3600000"/>
          </a:xfrm>
        </p:spPr>
        <p:txBody>
          <a:bodyPr/>
          <a:lstStyle/>
          <a:p>
            <a:pPr marL="0" indent="0">
              <a:buNone/>
            </a:pPr>
            <a:r>
              <a:rPr lang="en-US" dirty="0"/>
              <a:t>We can combine table with an option command to perform Stata computations based on the table structure</a:t>
            </a:r>
          </a:p>
          <a:p>
            <a:pPr marL="0" indent="0">
              <a:buNone/>
            </a:pPr>
            <a:r>
              <a:rPr lang="en-US" dirty="0"/>
              <a:t>table (teacher) (), command(regress </a:t>
            </a:r>
            <a:r>
              <a:rPr lang="en-US" dirty="0" err="1"/>
              <a:t>english</a:t>
            </a:r>
            <a:r>
              <a:rPr lang="en-US" dirty="0"/>
              <a:t> history)</a:t>
            </a:r>
          </a:p>
          <a:p>
            <a:pPr marL="0" indent="0">
              <a:buNone/>
            </a:pPr>
            <a:endParaRPr lang="en-US" dirty="0"/>
          </a:p>
          <a:p>
            <a:pPr marL="0" indent="0">
              <a:buNone/>
            </a:pPr>
            <a:r>
              <a:rPr lang="en-US" dirty="0"/>
              <a:t>table (teacher) (gender), command(regress </a:t>
            </a:r>
            <a:r>
              <a:rPr lang="en-US" dirty="0" err="1"/>
              <a:t>english</a:t>
            </a:r>
            <a:r>
              <a:rPr lang="en-US" dirty="0"/>
              <a:t> history)</a:t>
            </a:r>
          </a:p>
          <a:p>
            <a:pPr marL="0" indent="0">
              <a:buNone/>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1995794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AA40-5566-0F79-FEB2-02D4A878C7C5}"/>
              </a:ext>
            </a:extLst>
          </p:cNvPr>
          <p:cNvSpPr>
            <a:spLocks noGrp="1"/>
          </p:cNvSpPr>
          <p:nvPr>
            <p:ph type="title"/>
          </p:nvPr>
        </p:nvSpPr>
        <p:spPr/>
        <p:txBody>
          <a:bodyPr/>
          <a:lstStyle/>
          <a:p>
            <a:r>
              <a:rPr lang="en-US" dirty="0"/>
              <a:t>With </a:t>
            </a:r>
            <a:r>
              <a:rPr lang="en-US" dirty="0" err="1"/>
              <a:t>markstat</a:t>
            </a:r>
            <a:r>
              <a:rPr lang="en-US"/>
              <a:t>?</a:t>
            </a:r>
            <a:endParaRPr lang="en-GB" dirty="0"/>
          </a:p>
        </p:txBody>
      </p:sp>
      <p:sp>
        <p:nvSpPr>
          <p:cNvPr id="3" name="Text Placeholder 2">
            <a:extLst>
              <a:ext uri="{FF2B5EF4-FFF2-40B4-BE49-F238E27FC236}">
                <a16:creationId xmlns:a16="http://schemas.microsoft.com/office/drawing/2014/main" id="{C2A595DA-81A3-C88A-392A-22CC509445B3}"/>
              </a:ext>
            </a:extLst>
          </p:cNvPr>
          <p:cNvSpPr>
            <a:spLocks noGrp="1"/>
          </p:cNvSpPr>
          <p:nvPr>
            <p:ph type="body" sz="quarter" idx="13"/>
          </p:nvPr>
        </p:nvSpPr>
        <p:spPr/>
        <p:txBody>
          <a:bodyPr/>
          <a:lstStyle/>
          <a:p>
            <a:pPr marL="0" indent="0">
              <a:buNone/>
            </a:pPr>
            <a:r>
              <a:rPr lang="en-US" dirty="0"/>
              <a:t>See </a:t>
            </a:r>
            <a:r>
              <a:rPr lang="en-GB" b="1" dirty="0" err="1"/>
              <a:t>collectwithmarkstat.stmd</a:t>
            </a:r>
            <a:endParaRPr lang="en-GB" b="1" dirty="0"/>
          </a:p>
        </p:txBody>
      </p:sp>
    </p:spTree>
    <p:extLst>
      <p:ext uri="{BB962C8B-B14F-4D97-AF65-F5344CB8AC3E}">
        <p14:creationId xmlns:p14="http://schemas.microsoft.com/office/powerpoint/2010/main" val="355347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0BE0-8C35-E476-01A6-57E8675AC531}"/>
              </a:ext>
            </a:extLst>
          </p:cNvPr>
          <p:cNvSpPr>
            <a:spLocks noGrp="1"/>
          </p:cNvSpPr>
          <p:nvPr>
            <p:ph type="title"/>
          </p:nvPr>
        </p:nvSpPr>
        <p:spPr/>
        <p:txBody>
          <a:bodyPr/>
          <a:lstStyle/>
          <a:p>
            <a:r>
              <a:rPr lang="en-US" dirty="0"/>
              <a:t>What do we assume?</a:t>
            </a:r>
            <a:endParaRPr lang="en-GB" dirty="0"/>
          </a:p>
        </p:txBody>
      </p:sp>
      <p:sp>
        <p:nvSpPr>
          <p:cNvPr id="3" name="Text Placeholder 2">
            <a:extLst>
              <a:ext uri="{FF2B5EF4-FFF2-40B4-BE49-F238E27FC236}">
                <a16:creationId xmlns:a16="http://schemas.microsoft.com/office/drawing/2014/main" id="{919BC1E9-0895-0AC6-A963-3FBC6E0241FD}"/>
              </a:ext>
            </a:extLst>
          </p:cNvPr>
          <p:cNvSpPr>
            <a:spLocks noGrp="1"/>
          </p:cNvSpPr>
          <p:nvPr>
            <p:ph type="body" sz="quarter" idx="13"/>
          </p:nvPr>
        </p:nvSpPr>
        <p:spPr/>
        <p:txBody>
          <a:bodyPr/>
          <a:lstStyle/>
          <a:p>
            <a:r>
              <a:rPr lang="en-US" dirty="0"/>
              <a:t> working knowledge of Stata;</a:t>
            </a:r>
          </a:p>
          <a:p>
            <a:r>
              <a:rPr lang="en-US" dirty="0"/>
              <a:t>experience of writing a do file (Stata script);</a:t>
            </a:r>
          </a:p>
          <a:p>
            <a:r>
              <a:rPr lang="en-US" dirty="0"/>
              <a:t>google fu;</a:t>
            </a:r>
          </a:p>
          <a:p>
            <a:r>
              <a:rPr lang="en-US" dirty="0"/>
              <a:t>courage to brave the </a:t>
            </a:r>
            <a:r>
              <a:rPr lang="en-US" i="1" dirty="0" err="1"/>
              <a:t>statalist</a:t>
            </a:r>
            <a:r>
              <a:rPr lang="en-US" dirty="0"/>
              <a:t> forums or </a:t>
            </a:r>
            <a:br>
              <a:rPr lang="en-US" dirty="0"/>
            </a:br>
            <a:r>
              <a:rPr lang="en-US" i="1" dirty="0" err="1"/>
              <a:t>stackexchange</a:t>
            </a:r>
            <a:r>
              <a:rPr lang="en-US" dirty="0"/>
              <a:t> to answer a question.</a:t>
            </a:r>
            <a:endParaRPr lang="en-GB" dirty="0"/>
          </a:p>
        </p:txBody>
      </p:sp>
      <p:pic>
        <p:nvPicPr>
          <p:cNvPr id="5" name="Picture 4" descr="Text&#10;&#10;Description automatically generated">
            <a:extLst>
              <a:ext uri="{FF2B5EF4-FFF2-40B4-BE49-F238E27FC236}">
                <a16:creationId xmlns:a16="http://schemas.microsoft.com/office/drawing/2014/main" id="{8AB4816B-8E8D-6914-AB43-F7BED4DD4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1" y="955729"/>
            <a:ext cx="5638799" cy="5002272"/>
          </a:xfrm>
          <a:prstGeom prst="rect">
            <a:avLst/>
          </a:prstGeom>
        </p:spPr>
      </p:pic>
    </p:spTree>
    <p:extLst>
      <p:ext uri="{BB962C8B-B14F-4D97-AF65-F5344CB8AC3E}">
        <p14:creationId xmlns:p14="http://schemas.microsoft.com/office/powerpoint/2010/main" val="17514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8D4-A0BB-2357-412B-722E4D60AA4E}"/>
              </a:ext>
            </a:extLst>
          </p:cNvPr>
          <p:cNvSpPr>
            <a:spLocks noGrp="1"/>
          </p:cNvSpPr>
          <p:nvPr>
            <p:ph type="title"/>
          </p:nvPr>
        </p:nvSpPr>
        <p:spPr/>
        <p:txBody>
          <a:bodyPr/>
          <a:lstStyle/>
          <a:p>
            <a:r>
              <a:rPr lang="en-US" dirty="0"/>
              <a:t>URL for the data used and example code</a:t>
            </a:r>
            <a:endParaRPr lang="en-GB" dirty="0"/>
          </a:p>
        </p:txBody>
      </p:sp>
      <p:sp>
        <p:nvSpPr>
          <p:cNvPr id="3" name="Text Placeholder 2">
            <a:extLst>
              <a:ext uri="{FF2B5EF4-FFF2-40B4-BE49-F238E27FC236}">
                <a16:creationId xmlns:a16="http://schemas.microsoft.com/office/drawing/2014/main" id="{14F261EA-E465-77A4-5998-3E9D880E7777}"/>
              </a:ext>
            </a:extLst>
          </p:cNvPr>
          <p:cNvSpPr>
            <a:spLocks noGrp="1"/>
          </p:cNvSpPr>
          <p:nvPr>
            <p:ph type="body" sz="quarter" idx="13"/>
          </p:nvPr>
        </p:nvSpPr>
        <p:spPr/>
        <p:txBody>
          <a:bodyPr/>
          <a:lstStyle/>
          <a:p>
            <a:pPr marL="0" indent="0">
              <a:buNone/>
            </a:pPr>
            <a:r>
              <a:rPr lang="en-GB" sz="4400" dirty="0">
                <a:hlinkClick r:id="rId3"/>
              </a:rPr>
              <a:t>https://bit.ly/statatableresources</a:t>
            </a:r>
            <a:endParaRPr lang="en-GB" sz="4400" dirty="0"/>
          </a:p>
          <a:p>
            <a:pPr marL="0" indent="0">
              <a:buNone/>
            </a:pPr>
            <a:endParaRPr lang="en-GB" sz="4400" dirty="0"/>
          </a:p>
          <a:p>
            <a:pPr marL="0" indent="0">
              <a:buNone/>
            </a:pPr>
            <a:endParaRPr lang="en-GB" sz="4400" dirty="0"/>
          </a:p>
        </p:txBody>
      </p:sp>
    </p:spTree>
    <p:extLst>
      <p:ext uri="{BB962C8B-B14F-4D97-AF65-F5344CB8AC3E}">
        <p14:creationId xmlns:p14="http://schemas.microsoft.com/office/powerpoint/2010/main" val="359309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D176-50E7-3DCE-CDC9-9AB53B560F7A}"/>
              </a:ext>
            </a:extLst>
          </p:cNvPr>
          <p:cNvSpPr>
            <a:spLocks noGrp="1"/>
          </p:cNvSpPr>
          <p:nvPr>
            <p:ph type="title"/>
          </p:nvPr>
        </p:nvSpPr>
        <p:spPr/>
        <p:txBody>
          <a:bodyPr/>
          <a:lstStyle/>
          <a:p>
            <a:r>
              <a:rPr lang="en-US" dirty="0"/>
              <a:t>Exercise</a:t>
            </a:r>
            <a:endParaRPr lang="en-GB" dirty="0"/>
          </a:p>
        </p:txBody>
      </p:sp>
      <p:sp>
        <p:nvSpPr>
          <p:cNvPr id="3" name="Text Placeholder 2">
            <a:extLst>
              <a:ext uri="{FF2B5EF4-FFF2-40B4-BE49-F238E27FC236}">
                <a16:creationId xmlns:a16="http://schemas.microsoft.com/office/drawing/2014/main" id="{D9438CD6-BC27-C92A-8175-593911ED5638}"/>
              </a:ext>
            </a:extLst>
          </p:cNvPr>
          <p:cNvSpPr>
            <a:spLocks noGrp="1"/>
          </p:cNvSpPr>
          <p:nvPr>
            <p:ph type="body" sz="quarter" idx="13"/>
          </p:nvPr>
        </p:nvSpPr>
        <p:spPr>
          <a:xfrm>
            <a:off x="299615" y="1747765"/>
            <a:ext cx="10439064" cy="3600000"/>
          </a:xfrm>
        </p:spPr>
        <p:txBody>
          <a:bodyPr/>
          <a:lstStyle/>
          <a:p>
            <a:pPr marL="0" indent="0">
              <a:buNone/>
            </a:pPr>
            <a:r>
              <a:rPr lang="en-US" dirty="0"/>
              <a:t>Download the resources zip file.</a:t>
            </a:r>
          </a:p>
          <a:p>
            <a:pPr marL="0" indent="0">
              <a:buNone/>
            </a:pPr>
            <a:r>
              <a:rPr lang="en-US" dirty="0"/>
              <a:t>Create a folder for these files on a local or network drive.</a:t>
            </a:r>
          </a:p>
          <a:p>
            <a:pPr marL="0" indent="0">
              <a:buNone/>
            </a:pPr>
            <a:r>
              <a:rPr lang="en-US" dirty="0"/>
              <a:t>Extract all the files in the zip file to the new folder.</a:t>
            </a:r>
          </a:p>
          <a:p>
            <a:pPr marL="0" indent="0">
              <a:buNone/>
            </a:pPr>
            <a:r>
              <a:rPr lang="en-US" dirty="0"/>
              <a:t>Open the </a:t>
            </a:r>
            <a:r>
              <a:rPr lang="en-US" b="1" dirty="0"/>
              <a:t>results</a:t>
            </a:r>
            <a:r>
              <a:rPr lang="en-US" dirty="0"/>
              <a:t> data in Excel and determine</a:t>
            </a:r>
          </a:p>
          <a:p>
            <a:pPr lvl="1"/>
            <a:r>
              <a:rPr lang="en-US" dirty="0"/>
              <a:t>how many variables there are in the dataset;</a:t>
            </a:r>
          </a:p>
          <a:p>
            <a:pPr lvl="1"/>
            <a:r>
              <a:rPr lang="en-US" dirty="0"/>
              <a:t>how many cases there are in the dataset.</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05074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8844-7A1F-FB48-F30F-2E18A98FD000}"/>
              </a:ext>
            </a:extLst>
          </p:cNvPr>
          <p:cNvSpPr>
            <a:spLocks noGrp="1"/>
          </p:cNvSpPr>
          <p:nvPr>
            <p:ph type="title"/>
          </p:nvPr>
        </p:nvSpPr>
        <p:spPr/>
        <p:txBody>
          <a:bodyPr/>
          <a:lstStyle/>
          <a:p>
            <a:r>
              <a:rPr lang="en-US" dirty="0"/>
              <a:t>Exercise</a:t>
            </a:r>
            <a:endParaRPr lang="en-GB" dirty="0"/>
          </a:p>
        </p:txBody>
      </p:sp>
      <p:sp>
        <p:nvSpPr>
          <p:cNvPr id="3" name="Text Placeholder 2">
            <a:extLst>
              <a:ext uri="{FF2B5EF4-FFF2-40B4-BE49-F238E27FC236}">
                <a16:creationId xmlns:a16="http://schemas.microsoft.com/office/drawing/2014/main" id="{43FD9C51-347E-EC0E-4C49-C48866CB5170}"/>
              </a:ext>
            </a:extLst>
          </p:cNvPr>
          <p:cNvSpPr>
            <a:spLocks noGrp="1"/>
          </p:cNvSpPr>
          <p:nvPr>
            <p:ph type="body" sz="quarter" idx="13"/>
          </p:nvPr>
        </p:nvSpPr>
        <p:spPr>
          <a:xfrm>
            <a:off x="360000" y="1868536"/>
            <a:ext cx="10439064" cy="3600000"/>
          </a:xfrm>
        </p:spPr>
        <p:txBody>
          <a:bodyPr/>
          <a:lstStyle/>
          <a:p>
            <a:pPr marL="0" indent="0">
              <a:buNone/>
            </a:pPr>
            <a:r>
              <a:rPr lang="en-US" dirty="0"/>
              <a:t>Open the Stata script file </a:t>
            </a:r>
            <a:r>
              <a:rPr lang="en-US" i="1" dirty="0"/>
              <a:t>tablesetup.do</a:t>
            </a:r>
            <a:r>
              <a:rPr lang="en-US" dirty="0"/>
              <a:t>.</a:t>
            </a:r>
          </a:p>
          <a:p>
            <a:pPr marL="0" indent="0">
              <a:buNone/>
            </a:pPr>
            <a:r>
              <a:rPr lang="en-US" dirty="0"/>
              <a:t>With your neighbour look through the code and explain each line.  If you don’t understand any line, ask one of the facilitators for help.</a:t>
            </a:r>
            <a:endParaRPr lang="en-GB" dirty="0"/>
          </a:p>
        </p:txBody>
      </p:sp>
    </p:spTree>
    <p:extLst>
      <p:ext uri="{BB962C8B-B14F-4D97-AF65-F5344CB8AC3E}">
        <p14:creationId xmlns:p14="http://schemas.microsoft.com/office/powerpoint/2010/main" val="361312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5545-E800-1EE8-4C17-276899539481}"/>
              </a:ext>
            </a:extLst>
          </p:cNvPr>
          <p:cNvSpPr>
            <a:spLocks noGrp="1"/>
          </p:cNvSpPr>
          <p:nvPr>
            <p:ph type="title"/>
          </p:nvPr>
        </p:nvSpPr>
        <p:spPr/>
        <p:txBody>
          <a:bodyPr/>
          <a:lstStyle/>
          <a:p>
            <a:r>
              <a:rPr lang="en-US" dirty="0"/>
              <a:t>Tables?</a:t>
            </a:r>
            <a:endParaRPr lang="en-GB" dirty="0"/>
          </a:p>
        </p:txBody>
      </p:sp>
      <p:sp>
        <p:nvSpPr>
          <p:cNvPr id="3" name="Text Placeholder 2">
            <a:extLst>
              <a:ext uri="{FF2B5EF4-FFF2-40B4-BE49-F238E27FC236}">
                <a16:creationId xmlns:a16="http://schemas.microsoft.com/office/drawing/2014/main" id="{3FA04312-D0A0-51B0-50F4-6FF715BC7E27}"/>
              </a:ext>
            </a:extLst>
          </p:cNvPr>
          <p:cNvSpPr>
            <a:spLocks noGrp="1"/>
          </p:cNvSpPr>
          <p:nvPr>
            <p:ph type="body" sz="quarter" idx="13"/>
          </p:nvPr>
        </p:nvSpPr>
        <p:spPr/>
        <p:txBody>
          <a:bodyPr/>
          <a:lstStyle/>
          <a:p>
            <a:r>
              <a:rPr lang="en-US" dirty="0"/>
              <a:t>tabulate?</a:t>
            </a:r>
          </a:p>
          <a:p>
            <a:r>
              <a:rPr lang="en-US" dirty="0"/>
              <a:t>tabulate, summarize?</a:t>
            </a:r>
          </a:p>
          <a:p>
            <a:r>
              <a:rPr lang="en-US" dirty="0" err="1"/>
              <a:t>estout</a:t>
            </a:r>
            <a:r>
              <a:rPr lang="en-US" dirty="0"/>
              <a:t>?</a:t>
            </a:r>
          </a:p>
          <a:p>
            <a:r>
              <a:rPr lang="en-US" dirty="0" err="1"/>
              <a:t>esttab</a:t>
            </a:r>
            <a:r>
              <a:rPr lang="en-US" dirty="0"/>
              <a:t>?</a:t>
            </a:r>
          </a:p>
          <a:p>
            <a:r>
              <a:rPr lang="en-US" dirty="0" err="1"/>
              <a:t>tabout</a:t>
            </a:r>
            <a:r>
              <a:rPr lang="en-US" dirty="0"/>
              <a:t>?</a:t>
            </a:r>
          </a:p>
          <a:p>
            <a:r>
              <a:rPr lang="en-US" b="1" dirty="0"/>
              <a:t>table</a:t>
            </a:r>
          </a:p>
          <a:p>
            <a:endParaRPr lang="en-GB" dirty="0"/>
          </a:p>
        </p:txBody>
      </p:sp>
    </p:spTree>
    <p:extLst>
      <p:ext uri="{BB962C8B-B14F-4D97-AF65-F5344CB8AC3E}">
        <p14:creationId xmlns:p14="http://schemas.microsoft.com/office/powerpoint/2010/main" val="199414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CB08-AE91-8DDB-AD2A-5281F63EE7D1}"/>
              </a:ext>
            </a:extLst>
          </p:cNvPr>
          <p:cNvSpPr>
            <a:spLocks noGrp="1"/>
          </p:cNvSpPr>
          <p:nvPr>
            <p:ph type="title"/>
          </p:nvPr>
        </p:nvSpPr>
        <p:spPr/>
        <p:txBody>
          <a:bodyPr/>
          <a:lstStyle/>
          <a:p>
            <a:r>
              <a:rPr lang="en-US" dirty="0"/>
              <a:t>put* command family</a:t>
            </a:r>
            <a:endParaRPr lang="en-GB" dirty="0"/>
          </a:p>
        </p:txBody>
      </p:sp>
      <p:sp>
        <p:nvSpPr>
          <p:cNvPr id="3" name="Text Placeholder 2">
            <a:extLst>
              <a:ext uri="{FF2B5EF4-FFF2-40B4-BE49-F238E27FC236}">
                <a16:creationId xmlns:a16="http://schemas.microsoft.com/office/drawing/2014/main" id="{23937454-8105-55E6-E1C3-D14917633789}"/>
              </a:ext>
            </a:extLst>
          </p:cNvPr>
          <p:cNvSpPr>
            <a:spLocks noGrp="1"/>
          </p:cNvSpPr>
          <p:nvPr>
            <p:ph type="body" sz="quarter" idx="13"/>
          </p:nvPr>
        </p:nvSpPr>
        <p:spPr/>
        <p:txBody>
          <a:bodyPr/>
          <a:lstStyle/>
          <a:p>
            <a:r>
              <a:rPr lang="en-US" dirty="0" err="1"/>
              <a:t>putdocx</a:t>
            </a:r>
            <a:endParaRPr lang="en-US" dirty="0"/>
          </a:p>
          <a:p>
            <a:r>
              <a:rPr lang="en-US" dirty="0" err="1"/>
              <a:t>putpdf</a:t>
            </a:r>
            <a:endParaRPr lang="en-US" dirty="0"/>
          </a:p>
          <a:p>
            <a:r>
              <a:rPr lang="en-US" dirty="0" err="1"/>
              <a:t>putexcel</a:t>
            </a:r>
            <a:endParaRPr lang="en-US" dirty="0"/>
          </a:p>
          <a:p>
            <a:pPr marL="0" indent="0">
              <a:buNone/>
            </a:pPr>
            <a:r>
              <a:rPr lang="en-US" dirty="0"/>
              <a:t>All of these dump content (text, formatting </a:t>
            </a:r>
            <a:r>
              <a:rPr lang="en-US" dirty="0" err="1"/>
              <a:t>etc</a:t>
            </a:r>
            <a:r>
              <a:rPr lang="en-US" dirty="0"/>
              <a:t>) created by Stata processes into external files.</a:t>
            </a:r>
          </a:p>
          <a:p>
            <a:pPr marL="0" indent="0">
              <a:buNone/>
            </a:pPr>
            <a:r>
              <a:rPr lang="en-US" dirty="0"/>
              <a:t>There is also an example of using html export.</a:t>
            </a:r>
            <a:endParaRPr lang="en-GB" dirty="0"/>
          </a:p>
        </p:txBody>
      </p:sp>
    </p:spTree>
    <p:extLst>
      <p:ext uri="{BB962C8B-B14F-4D97-AF65-F5344CB8AC3E}">
        <p14:creationId xmlns:p14="http://schemas.microsoft.com/office/powerpoint/2010/main" val="708735610"/>
      </p:ext>
    </p:extLst>
  </p:cSld>
  <p:clrMapOvr>
    <a:masterClrMapping/>
  </p:clrMapOvr>
</p:sld>
</file>

<file path=ppt/theme/theme1.xml><?xml version="1.0" encoding="utf-8"?>
<a:theme xmlns:a="http://schemas.openxmlformats.org/drawingml/2006/main" name="UCL_IOE Blue_Slide_Theme">
  <a:themeElements>
    <a:clrScheme name="UCL IOE Blue Theme">
      <a:dk1>
        <a:srgbClr val="000000"/>
      </a:dk1>
      <a:lt1>
        <a:srgbClr val="FFFFFF"/>
      </a:lt1>
      <a:dk2>
        <a:srgbClr val="0033A0"/>
      </a:dk2>
      <a:lt2>
        <a:srgbClr val="CCD6EC"/>
      </a:lt2>
      <a:accent1>
        <a:srgbClr val="8DB9CA"/>
      </a:accent1>
      <a:accent2>
        <a:srgbClr val="F6BE00"/>
      </a:accent2>
      <a:accent3>
        <a:srgbClr val="8F993E"/>
      </a:accent3>
      <a:accent4>
        <a:srgbClr val="EA7600"/>
      </a:accent4>
      <a:accent5>
        <a:srgbClr val="BBC592"/>
      </a:accent5>
      <a:accent6>
        <a:srgbClr val="E03C31"/>
      </a:accent6>
      <a:hlink>
        <a:srgbClr val="0097A9"/>
      </a:hlink>
      <a:folHlink>
        <a:srgbClr val="0097A9"/>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UCL_Slide_Master_IOE_Blue.potx" id="{0CE2F74B-38A7-4F55-909D-252E62C5D49C}" vid="{1A32C9EA-8F6A-4D78-A694-0CD8441157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1772</Words>
  <Application>Microsoft Office PowerPoint</Application>
  <PresentationFormat>Widescreen</PresentationFormat>
  <Paragraphs>222</Paragraphs>
  <Slides>38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Courier New</vt:lpstr>
      <vt:lpstr>Noto Sans</vt:lpstr>
      <vt:lpstr>Symbol</vt:lpstr>
      <vt:lpstr>UCL_IOE Blue_Slide_Theme</vt:lpstr>
      <vt:lpstr>Scripting StataTables</vt:lpstr>
      <vt:lpstr>Introducing me</vt:lpstr>
      <vt:lpstr>What do we aim to learn?</vt:lpstr>
      <vt:lpstr>What do we assume?</vt:lpstr>
      <vt:lpstr>URL for the data used and example code</vt:lpstr>
      <vt:lpstr>Exercise</vt:lpstr>
      <vt:lpstr>Exercise</vt:lpstr>
      <vt:lpstr>Tables?</vt:lpstr>
      <vt:lpstr>put* command family</vt:lpstr>
      <vt:lpstr>return list</vt:lpstr>
      <vt:lpstr>Exercise</vt:lpstr>
      <vt:lpstr>Some table basics</vt:lpstr>
      <vt:lpstr>Exercise </vt:lpstr>
      <vt:lpstr>Solution</vt:lpstr>
      <vt:lpstr>Add a statistic</vt:lpstr>
      <vt:lpstr>Exercise </vt:lpstr>
      <vt:lpstr>Solution</vt:lpstr>
      <vt:lpstr>More than two variables</vt:lpstr>
      <vt:lpstr>Format cell documentation (for nformat and sformat)</vt:lpstr>
      <vt:lpstr>Formatted table code</vt:lpstr>
      <vt:lpstr>Produces this table</vt:lpstr>
      <vt:lpstr>and a collection with these dimensions</vt:lpstr>
      <vt:lpstr>Know your dims</vt:lpstr>
      <vt:lpstr>levelsof</vt:lpstr>
      <vt:lpstr>A first collection</vt:lpstr>
      <vt:lpstr>This table</vt:lpstr>
      <vt:lpstr>has a collection with these dimensions</vt:lpstr>
      <vt:lpstr>Using tags</vt:lpstr>
      <vt:lpstr>Exercise </vt:lpstr>
      <vt:lpstr>Solution</vt:lpstr>
      <vt:lpstr>Custom selection from a collection</vt:lpstr>
      <vt:lpstr>Exercise</vt:lpstr>
      <vt:lpstr>Solution</vt:lpstr>
      <vt:lpstr>Changing labels</vt:lpstr>
      <vt:lpstr>Exercise</vt:lpstr>
      <vt:lpstr>Borders and spacing</vt:lpstr>
      <vt:lpstr>Using table with other commands</vt:lpstr>
      <vt:lpstr>With markstat?</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Petterson, Helen</dc:creator>
  <cp:lastModifiedBy>Tyson, Jim</cp:lastModifiedBy>
  <cp:revision>9</cp:revision>
  <dcterms:created xsi:type="dcterms:W3CDTF">2020-09-14T09:34:24Z</dcterms:created>
  <dcterms:modified xsi:type="dcterms:W3CDTF">2022-11-15T10:45:06Z</dcterms:modified>
</cp:coreProperties>
</file>