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82"/>
  </p:notesMasterIdLst>
  <p:sldIdLst>
    <p:sldId id="560" r:id="rId4"/>
    <p:sldId id="463" r:id="rId5"/>
    <p:sldId id="657" r:id="rId6"/>
    <p:sldId id="658" r:id="rId7"/>
    <p:sldId id="659" r:id="rId8"/>
    <p:sldId id="660" r:id="rId9"/>
    <p:sldId id="887" r:id="rId10"/>
    <p:sldId id="888" r:id="rId11"/>
    <p:sldId id="794" r:id="rId12"/>
    <p:sldId id="781" r:id="rId13"/>
    <p:sldId id="800" r:id="rId14"/>
    <p:sldId id="801" r:id="rId15"/>
    <p:sldId id="802" r:id="rId16"/>
    <p:sldId id="803" r:id="rId17"/>
    <p:sldId id="808" r:id="rId18"/>
    <p:sldId id="809" r:id="rId19"/>
    <p:sldId id="810" r:id="rId20"/>
    <p:sldId id="811" r:id="rId21"/>
    <p:sldId id="812" r:id="rId22"/>
    <p:sldId id="813" r:id="rId23"/>
    <p:sldId id="814" r:id="rId24"/>
    <p:sldId id="815" r:id="rId25"/>
    <p:sldId id="831" r:id="rId26"/>
    <p:sldId id="816" r:id="rId27"/>
    <p:sldId id="824" r:id="rId28"/>
    <p:sldId id="817" r:id="rId29"/>
    <p:sldId id="818" r:id="rId30"/>
    <p:sldId id="819" r:id="rId31"/>
    <p:sldId id="820" r:id="rId32"/>
    <p:sldId id="821" r:id="rId33"/>
    <p:sldId id="827" r:id="rId34"/>
    <p:sldId id="826" r:id="rId35"/>
    <p:sldId id="822" r:id="rId36"/>
    <p:sldId id="825" r:id="rId37"/>
    <p:sldId id="828" r:id="rId38"/>
    <p:sldId id="846" r:id="rId39"/>
    <p:sldId id="847" r:id="rId40"/>
    <p:sldId id="848" r:id="rId41"/>
    <p:sldId id="834" r:id="rId42"/>
    <p:sldId id="838" r:id="rId43"/>
    <p:sldId id="842" r:id="rId44"/>
    <p:sldId id="843" r:id="rId45"/>
    <p:sldId id="844" r:id="rId46"/>
    <p:sldId id="845" r:id="rId47"/>
    <p:sldId id="849" r:id="rId48"/>
    <p:sldId id="851" r:id="rId49"/>
    <p:sldId id="853" r:id="rId50"/>
    <p:sldId id="855" r:id="rId51"/>
    <p:sldId id="857" r:id="rId52"/>
    <p:sldId id="859" r:id="rId53"/>
    <p:sldId id="861" r:id="rId54"/>
    <p:sldId id="863" r:id="rId55"/>
    <p:sldId id="835" r:id="rId56"/>
    <p:sldId id="839" r:id="rId57"/>
    <p:sldId id="864" r:id="rId58"/>
    <p:sldId id="865" r:id="rId59"/>
    <p:sldId id="866" r:id="rId60"/>
    <p:sldId id="836" r:id="rId61"/>
    <p:sldId id="840" r:id="rId62"/>
    <p:sldId id="867" r:id="rId63"/>
    <p:sldId id="868" r:id="rId64"/>
    <p:sldId id="837" r:id="rId65"/>
    <p:sldId id="841" r:id="rId66"/>
    <p:sldId id="869" r:id="rId67"/>
    <p:sldId id="870" r:id="rId68"/>
    <p:sldId id="871" r:id="rId69"/>
    <p:sldId id="872" r:id="rId70"/>
    <p:sldId id="884" r:id="rId71"/>
    <p:sldId id="873" r:id="rId72"/>
    <p:sldId id="875" r:id="rId73"/>
    <p:sldId id="874" r:id="rId74"/>
    <p:sldId id="886" r:id="rId75"/>
    <p:sldId id="876" r:id="rId76"/>
    <p:sldId id="767" r:id="rId77"/>
    <p:sldId id="885" r:id="rId78"/>
    <p:sldId id="799" r:id="rId79"/>
    <p:sldId id="636" r:id="rId80"/>
    <p:sldId id="635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  <a:srgbClr val="33CC33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>
      <p:cViewPr varScale="1">
        <p:scale>
          <a:sx n="113" d="100"/>
          <a:sy n="113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12BA-7CC3-4819-AC93-ADEF752060E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D1DB-BD97-4933-B472-19EBF0A4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CD1DB-BD97-4933-B472-19EBF0A481A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D1DB-BD97-4933-B472-19EBF0A481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99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CD1DB-BD97-4933-B472-19EBF0A481A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B0CD4-6AAD-4E72-B568-1DA4F350B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7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6782F-EC4C-4BD3-9FBB-7D396998F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3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48AC4-5ABB-413C-8562-8F05B75C6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51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7EA67-CF8D-43E4-9B75-777B45C299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76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1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F2876-A551-4CA5-9C86-DAF71048A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2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3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0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2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4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6B9D3-47DF-4AC2-9BE6-79E0F4DD8E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435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6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37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14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84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47958-B8CB-4B8B-9617-C1B57329A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3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5EC59-33E0-44B7-9814-B4DBB647CA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5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D6253-40FB-4D67-95A0-3633709F3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7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387C7-2D69-4E89-972E-D5F27400C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6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AA519-00E2-456A-9D8D-F8EA367C7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91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945CB-359E-4CFE-B69F-3AA9CB1E8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3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0163416-F59B-44FB-8694-0330012B1A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5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9207-F20E-475B-BB9F-802C285ABDE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inyurl.com/StataEtab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tata.com/manuals/tablesintro.pdf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stata.com/manuals/retable.pdf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stata.com/2021/09/02/customizable-tables-in-stata-17-part-6-tables-for-multiple-regression-models/" TargetMode="External"/><Relationship Id="rId3" Type="http://schemas.openxmlformats.org/officeDocument/2006/relationships/hyperlink" Target="https://blog.stata.com/2021/06/07/customizable-tables-in-stata-17-part-1-the-new-table-command/" TargetMode="External"/><Relationship Id="rId7" Type="http://schemas.openxmlformats.org/officeDocument/2006/relationships/hyperlink" Target="https://blog.stata.com/2021/08/26/customizable-tables-in-stata-17-part-5-tables-for-one-regression-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blog.stata.com/2021/08/24/customizable-tables-in-stata-17-part-4-table-of-statistical-tests/" TargetMode="External"/><Relationship Id="rId5" Type="http://schemas.openxmlformats.org/officeDocument/2006/relationships/hyperlink" Target="https://blog.stata.com/2021/06/24/customizable-tables-in-stata-17-part-3-the-classic-table-1/" TargetMode="External"/><Relationship Id="rId10" Type="http://schemas.openxmlformats.org/officeDocument/2006/relationships/hyperlink" Target="https://www.stata.com/stata-news/news36-3/customizable-tables/" TargetMode="External"/><Relationship Id="rId4" Type="http://schemas.openxmlformats.org/officeDocument/2006/relationships/hyperlink" Target="https://blog.stata.com/2021/06/07/customizable-tables-in-stata-17-part-2-the-new-collect-command/" TargetMode="External"/><Relationship Id="rId9" Type="http://schemas.openxmlformats.org/officeDocument/2006/relationships/hyperlink" Target="https://blog.stata.com/2021/09/08/customizable-tables-in-stata-17-part-7-saving-and-using-custom-styles-and-labels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eg0hCAI304" TargetMode="External"/><Relationship Id="rId7" Type="http://schemas.openxmlformats.org/officeDocument/2006/relationships/hyperlink" Target="https://www.youtube.com/watch?v=sHs_sk8JkL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youtube.com/watch?v=TFFdTIHHtUg" TargetMode="External"/><Relationship Id="rId5" Type="http://schemas.openxmlformats.org/officeDocument/2006/relationships/hyperlink" Target="https://www.youtube.com/watch?v=u_Efw1oWxWk" TargetMode="External"/><Relationship Id="rId4" Type="http://schemas.openxmlformats.org/officeDocument/2006/relationships/hyperlink" Target="https://www.youtube.com/watch?v=ug0LihyIzvM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tataEtab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1470025"/>
          </a:xfrm>
        </p:spPr>
        <p:txBody>
          <a:bodyPr>
            <a:noAutofit/>
          </a:bodyPr>
          <a:lstStyle/>
          <a:p>
            <a:r>
              <a:rPr lang="en-US" dirty="0"/>
              <a:t>Tables of Estimation Results</a:t>
            </a:r>
            <a:br>
              <a:rPr lang="en-US" dirty="0"/>
            </a:br>
            <a:r>
              <a:rPr lang="en-US" dirty="0"/>
              <a:t>With Stata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21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Chuck Huber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StataCorp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5300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Stata Webinar</a:t>
            </a:r>
          </a:p>
          <a:p>
            <a:pPr algn="ctr"/>
            <a:r>
              <a:rPr lang="en-US" sz="2800" dirty="0"/>
              <a:t>March 9, 2022</a:t>
            </a:r>
          </a:p>
        </p:txBody>
      </p:sp>
    </p:spTree>
    <p:extLst>
      <p:ext uri="{BB962C8B-B14F-4D97-AF65-F5344CB8AC3E}">
        <p14:creationId xmlns:p14="http://schemas.microsoft.com/office/powerpoint/2010/main" val="272405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01CDF-3831-41A7-BF58-360A2E8DC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33"/>
          <a:stretch/>
        </p:blipFill>
        <p:spPr>
          <a:xfrm>
            <a:off x="476731" y="2063496"/>
            <a:ext cx="81905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57E8-4462-4904-B490-3D26210CE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67"/>
          <a:stretch/>
        </p:blipFill>
        <p:spPr>
          <a:xfrm>
            <a:off x="1219200" y="2047099"/>
            <a:ext cx="6564146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46E2C-111C-4F20-8C97-902FD35DF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t="15926" r="30833" b="29259"/>
          <a:stretch/>
        </p:blipFill>
        <p:spPr>
          <a:xfrm>
            <a:off x="1219200" y="1377457"/>
            <a:ext cx="6705600" cy="4864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55471-8CBE-491C-ACDD-9C0DE1DC8801}"/>
              </a:ext>
            </a:extLst>
          </p:cNvPr>
          <p:cNvSpPr txBox="1"/>
          <p:nvPr/>
        </p:nvSpPr>
        <p:spPr>
          <a:xfrm>
            <a:off x="0" y="6423212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Statistics &gt; Summaries, tables, and tests &gt; Table of estimation results</a:t>
            </a:r>
          </a:p>
        </p:txBody>
      </p:sp>
    </p:spTree>
    <p:extLst>
      <p:ext uri="{BB962C8B-B14F-4D97-AF65-F5344CB8AC3E}">
        <p14:creationId xmlns:p14="http://schemas.microsoft.com/office/powerpoint/2010/main" val="54153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8EC80-43C0-4965-9AFA-FA9DAB6AC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667"/>
          <a:stretch/>
        </p:blipFill>
        <p:spPr>
          <a:xfrm>
            <a:off x="1143000" y="1676400"/>
            <a:ext cx="3581400" cy="47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9A95D-518C-4C69-A3C3-C5286A8B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00"/>
          <a:stretch/>
        </p:blipFill>
        <p:spPr>
          <a:xfrm>
            <a:off x="1219200" y="1600200"/>
            <a:ext cx="35389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C91F3-9217-43F7-B9E5-0F26086D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333"/>
          <a:stretch/>
        </p:blipFill>
        <p:spPr>
          <a:xfrm>
            <a:off x="838200" y="1904344"/>
            <a:ext cx="4257870" cy="448017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AC5581-21F1-4D60-AE50-6B956AA70879}"/>
              </a:ext>
            </a:extLst>
          </p:cNvPr>
          <p:cNvCxnSpPr/>
          <p:nvPr/>
        </p:nvCxnSpPr>
        <p:spPr>
          <a:xfrm>
            <a:off x="2667000" y="2209800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7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4B69A-1508-4B54-ACF6-6D6EEF3E8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00"/>
          <a:stretch/>
        </p:blipFill>
        <p:spPr>
          <a:xfrm>
            <a:off x="914400" y="1828800"/>
            <a:ext cx="4630289" cy="472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73BB7B-3176-4313-9D62-12B8F55D36AB}"/>
              </a:ext>
            </a:extLst>
          </p:cNvPr>
          <p:cNvCxnSpPr>
            <a:cxnSpLocks/>
          </p:cNvCxnSpPr>
          <p:nvPr/>
        </p:nvCxnSpPr>
        <p:spPr>
          <a:xfrm>
            <a:off x="2840620" y="2133600"/>
            <a:ext cx="2493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1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9758D-C3F0-48F9-B4CF-BB0A77153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" r="48333"/>
          <a:stretch/>
        </p:blipFill>
        <p:spPr>
          <a:xfrm>
            <a:off x="305744" y="2105319"/>
            <a:ext cx="8532512" cy="41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3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DA991-E7A2-4ECC-80C5-172A55E4C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67"/>
          <a:stretch/>
        </p:blipFill>
        <p:spPr>
          <a:xfrm>
            <a:off x="990600" y="1752600"/>
            <a:ext cx="5334000" cy="47257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015A8C-ED9F-4CE7-A766-AC7AEC18A614}"/>
              </a:ext>
            </a:extLst>
          </p:cNvPr>
          <p:cNvCxnSpPr>
            <a:cxnSpLocks/>
          </p:cNvCxnSpPr>
          <p:nvPr/>
        </p:nvCxnSpPr>
        <p:spPr>
          <a:xfrm>
            <a:off x="2794321" y="2286000"/>
            <a:ext cx="2768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8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3A9FE-100F-45DE-B907-4E200AF74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834"/>
          <a:stretch/>
        </p:blipFill>
        <p:spPr>
          <a:xfrm>
            <a:off x="1066800" y="1911096"/>
            <a:ext cx="6714510" cy="448970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CE6944-CD94-4BB0-A5B4-B149B42127EC}"/>
              </a:ext>
            </a:extLst>
          </p:cNvPr>
          <p:cNvCxnSpPr>
            <a:cxnSpLocks/>
          </p:cNvCxnSpPr>
          <p:nvPr/>
        </p:nvCxnSpPr>
        <p:spPr>
          <a:xfrm>
            <a:off x="2819400" y="2438400"/>
            <a:ext cx="419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0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800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/>
              <a:t>You can download all of the </a:t>
            </a:r>
          </a:p>
          <a:p>
            <a:pPr marL="0" indent="0" algn="ctr" eaLnBrk="1" hangingPunct="1">
              <a:buNone/>
            </a:pPr>
            <a:r>
              <a:rPr lang="en-US" altLang="en-US" sz="4000" dirty="0"/>
              <a:t>slides, do-files and datasets here:</a:t>
            </a:r>
          </a:p>
          <a:p>
            <a:pPr marL="0" indent="0" algn="ctr" eaLnBrk="1" hangingPunct="1">
              <a:buNone/>
            </a:pPr>
            <a:endParaRPr lang="en-US" altLang="en-US" sz="2800" dirty="0"/>
          </a:p>
          <a:p>
            <a:pPr marL="0" indent="0" algn="ctr" eaLnBrk="1" hangingPunct="1">
              <a:buNone/>
            </a:pPr>
            <a:r>
              <a:rPr lang="en-US" sz="3600" b="1" i="0" dirty="0">
                <a:solidFill>
                  <a:srgbClr val="212529"/>
                </a:solidFill>
                <a:effectLst/>
                <a:latin typeface="Montserrat" panose="02000505000000020004" pitchFamily="2" charset="0"/>
                <a:hlinkClick r:id="rId2"/>
              </a:rPr>
              <a:t>https://tinyurl.com/StataEtable</a:t>
            </a:r>
            <a:endParaRPr lang="en-US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1F2D2-E0DB-4683-B962-CFF0A6F4C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67"/>
          <a:stretch/>
        </p:blipFill>
        <p:spPr>
          <a:xfrm>
            <a:off x="1295400" y="1752600"/>
            <a:ext cx="4532589" cy="472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79F77C-D7B8-4523-A5F5-A902968C424B}"/>
              </a:ext>
            </a:extLst>
          </p:cNvPr>
          <p:cNvCxnSpPr>
            <a:cxnSpLocks/>
          </p:cNvCxnSpPr>
          <p:nvPr/>
        </p:nvCxnSpPr>
        <p:spPr>
          <a:xfrm>
            <a:off x="3124200" y="2057400"/>
            <a:ext cx="236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5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B252D-15B7-4AF6-83A3-F9A7A8A41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/>
          <a:stretch/>
        </p:blipFill>
        <p:spPr>
          <a:xfrm>
            <a:off x="914400" y="1752600"/>
            <a:ext cx="5963052" cy="4648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19ED3-427E-4095-A5AE-AE80EF07BC82}"/>
              </a:ext>
            </a:extLst>
          </p:cNvPr>
          <p:cNvCxnSpPr>
            <a:cxnSpLocks/>
          </p:cNvCxnSpPr>
          <p:nvPr/>
        </p:nvCxnSpPr>
        <p:spPr>
          <a:xfrm>
            <a:off x="1905000" y="2438400"/>
            <a:ext cx="434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6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A5796-9AE5-4D2D-A9FB-43A8B3F67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00"/>
          <a:stretch/>
        </p:blipFill>
        <p:spPr>
          <a:xfrm>
            <a:off x="1143000" y="1676400"/>
            <a:ext cx="4879926" cy="4876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51786-4C8D-4710-A13F-D5D1B6A2B40B}"/>
              </a:ext>
            </a:extLst>
          </p:cNvPr>
          <p:cNvCxnSpPr>
            <a:cxnSpLocks/>
          </p:cNvCxnSpPr>
          <p:nvPr/>
        </p:nvCxnSpPr>
        <p:spPr>
          <a:xfrm>
            <a:off x="2819400" y="1981200"/>
            <a:ext cx="2971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EC613277-E4AD-42E7-8826-5C5A5854EA74}"/>
              </a:ext>
            </a:extLst>
          </p:cNvPr>
          <p:cNvSpPr/>
          <p:nvPr/>
        </p:nvSpPr>
        <p:spPr>
          <a:xfrm>
            <a:off x="762000" y="5486400"/>
            <a:ext cx="274319" cy="679704"/>
          </a:xfrm>
          <a:prstGeom prst="lef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63673-DC38-420D-8013-0127EE1D5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r="55834"/>
          <a:stretch/>
        </p:blipFill>
        <p:spPr>
          <a:xfrm>
            <a:off x="685800" y="1828800"/>
            <a:ext cx="7643128" cy="44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5C2B69-7B28-405C-B681-61F55BE7D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/>
          <a:stretch/>
        </p:blipFill>
        <p:spPr>
          <a:xfrm>
            <a:off x="762000" y="876300"/>
            <a:ext cx="5240774" cy="57531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46CBA-E30D-4D4A-9757-08E400717022}"/>
              </a:ext>
            </a:extLst>
          </p:cNvPr>
          <p:cNvCxnSpPr>
            <a:cxnSpLocks/>
          </p:cNvCxnSpPr>
          <p:nvPr/>
        </p:nvCxnSpPr>
        <p:spPr>
          <a:xfrm>
            <a:off x="1600200" y="2590800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68AE5-B2F8-41D2-B5ED-51032642EFDE}"/>
              </a:ext>
            </a:extLst>
          </p:cNvPr>
          <p:cNvCxnSpPr/>
          <p:nvPr/>
        </p:nvCxnSpPr>
        <p:spPr>
          <a:xfrm>
            <a:off x="152400" y="6172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8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779DB-245C-4B75-9B61-EA25F218F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/>
          <a:stretch/>
        </p:blipFill>
        <p:spPr>
          <a:xfrm>
            <a:off x="1371600" y="1752600"/>
            <a:ext cx="5638800" cy="47284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EE96D-A1C2-4E75-A964-01ED5197E6E4}"/>
              </a:ext>
            </a:extLst>
          </p:cNvPr>
          <p:cNvCxnSpPr/>
          <p:nvPr/>
        </p:nvCxnSpPr>
        <p:spPr>
          <a:xfrm>
            <a:off x="2286000" y="63246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631700-9451-45C2-9DB8-B22A10460318}"/>
              </a:ext>
            </a:extLst>
          </p:cNvPr>
          <p:cNvCxnSpPr>
            <a:cxnSpLocks/>
          </p:cNvCxnSpPr>
          <p:nvPr/>
        </p:nvCxnSpPr>
        <p:spPr>
          <a:xfrm>
            <a:off x="1600200" y="24384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63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BC6C4-E30F-41CC-93A6-4DEB5A1BD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143000" y="1600200"/>
            <a:ext cx="6206319" cy="4945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B9FEA-DDD1-45E2-BFE1-62DF2AC22D3E}"/>
              </a:ext>
            </a:extLst>
          </p:cNvPr>
          <p:cNvCxnSpPr>
            <a:cxnSpLocks/>
          </p:cNvCxnSpPr>
          <p:nvPr/>
        </p:nvCxnSpPr>
        <p:spPr>
          <a:xfrm>
            <a:off x="4114800" y="2590800"/>
            <a:ext cx="259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E189-F6C3-4A28-874A-4401A3F35CA2}"/>
              </a:ext>
            </a:extLst>
          </p:cNvPr>
          <p:cNvCxnSpPr/>
          <p:nvPr/>
        </p:nvCxnSpPr>
        <p:spPr>
          <a:xfrm>
            <a:off x="533400" y="60960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9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AE73E-9272-4BB1-8D82-B5B5BD7BC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00"/>
          <a:stretch/>
        </p:blipFill>
        <p:spPr>
          <a:xfrm>
            <a:off x="1295399" y="1676400"/>
            <a:ext cx="6040339" cy="4953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E3C4B3-0200-492E-85B4-A2EB2AEA6412}"/>
              </a:ext>
            </a:extLst>
          </p:cNvPr>
          <p:cNvCxnSpPr>
            <a:cxnSpLocks/>
          </p:cNvCxnSpPr>
          <p:nvPr/>
        </p:nvCxnSpPr>
        <p:spPr>
          <a:xfrm>
            <a:off x="2209800" y="2133600"/>
            <a:ext cx="480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A8063-E9EB-4960-A307-88288F43C43F}"/>
              </a:ext>
            </a:extLst>
          </p:cNvPr>
          <p:cNvCxnSpPr/>
          <p:nvPr/>
        </p:nvCxnSpPr>
        <p:spPr>
          <a:xfrm>
            <a:off x="685799" y="2362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8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7D7A3-6D3D-42B7-866B-31523BA62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295399" y="1524000"/>
            <a:ext cx="6553073" cy="5029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599967-97E1-47BA-B3CB-B89B1E4282B5}"/>
              </a:ext>
            </a:extLst>
          </p:cNvPr>
          <p:cNvCxnSpPr>
            <a:cxnSpLocks/>
          </p:cNvCxnSpPr>
          <p:nvPr/>
        </p:nvCxnSpPr>
        <p:spPr>
          <a:xfrm>
            <a:off x="2209800" y="2133600"/>
            <a:ext cx="403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4A17ED-A66C-4526-8F05-349A65D8B42C}"/>
              </a:ext>
            </a:extLst>
          </p:cNvPr>
          <p:cNvCxnSpPr/>
          <p:nvPr/>
        </p:nvCxnSpPr>
        <p:spPr>
          <a:xfrm>
            <a:off x="685799" y="2362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45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CB95E-DC64-424B-B112-2B78189A7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00"/>
          <a:stretch/>
        </p:blipFill>
        <p:spPr>
          <a:xfrm>
            <a:off x="1524000" y="1524000"/>
            <a:ext cx="4324034" cy="51053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35A684-28D5-4AFF-B82E-F68EE5E8C69F}"/>
              </a:ext>
            </a:extLst>
          </p:cNvPr>
          <p:cNvCxnSpPr>
            <a:cxnSpLocks/>
          </p:cNvCxnSpPr>
          <p:nvPr/>
        </p:nvCxnSpPr>
        <p:spPr>
          <a:xfrm>
            <a:off x="2438400" y="1981200"/>
            <a:ext cx="281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49DA47-70C7-4543-AE03-4D5E456C21CB}"/>
              </a:ext>
            </a:extLst>
          </p:cNvPr>
          <p:cNvCxnSpPr/>
          <p:nvPr/>
        </p:nvCxnSpPr>
        <p:spPr>
          <a:xfrm>
            <a:off x="914400" y="6553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8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dirty="0"/>
              <a:t>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1E0CF-C064-4067-8664-4AC23B340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33"/>
          <a:stretch/>
        </p:blipFill>
        <p:spPr>
          <a:xfrm>
            <a:off x="1181100" y="2209800"/>
            <a:ext cx="6781800" cy="4410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F701E-1C52-4FDC-A4E3-FAD40136D080}"/>
              </a:ext>
            </a:extLst>
          </p:cNvPr>
          <p:cNvSpPr txBox="1"/>
          <p:nvPr/>
        </p:nvSpPr>
        <p:spPr>
          <a:xfrm>
            <a:off x="1152878" y="1878830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1: Descriptive statistics by hypertension status</a:t>
            </a:r>
          </a:p>
        </p:txBody>
      </p:sp>
    </p:spTree>
    <p:extLst>
      <p:ext uri="{BB962C8B-B14F-4D97-AF65-F5344CB8AC3E}">
        <p14:creationId xmlns:p14="http://schemas.microsoft.com/office/powerpoint/2010/main" val="211400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EF8D2-8B91-41FB-A4B0-06B8A8D48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67"/>
          <a:stretch/>
        </p:blipFill>
        <p:spPr>
          <a:xfrm>
            <a:off x="1371600" y="1600200"/>
            <a:ext cx="5679330" cy="5029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1993F-B400-4F8D-8A74-FC80259CAE6D}"/>
              </a:ext>
            </a:extLst>
          </p:cNvPr>
          <p:cNvCxnSpPr>
            <a:cxnSpLocks/>
          </p:cNvCxnSpPr>
          <p:nvPr/>
        </p:nvCxnSpPr>
        <p:spPr>
          <a:xfrm>
            <a:off x="2286000" y="2057400"/>
            <a:ext cx="411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95EAA7-87F0-4C0A-BA82-D8FF874AE6F9}"/>
              </a:ext>
            </a:extLst>
          </p:cNvPr>
          <p:cNvCxnSpPr/>
          <p:nvPr/>
        </p:nvCxnSpPr>
        <p:spPr>
          <a:xfrm>
            <a:off x="762000" y="64770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4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4C895-B250-4E16-9A9B-D08A501C6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333"/>
          <a:stretch/>
        </p:blipFill>
        <p:spPr>
          <a:xfrm>
            <a:off x="1600200" y="1447800"/>
            <a:ext cx="4419600" cy="51499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ABC4A4-0345-4945-8130-33FBED1A83FE}"/>
              </a:ext>
            </a:extLst>
          </p:cNvPr>
          <p:cNvCxnSpPr/>
          <p:nvPr/>
        </p:nvCxnSpPr>
        <p:spPr>
          <a:xfrm>
            <a:off x="2997843" y="2362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AE8343-2F70-4695-8DEC-61D3A22818A8}"/>
              </a:ext>
            </a:extLst>
          </p:cNvPr>
          <p:cNvCxnSpPr>
            <a:cxnSpLocks/>
          </p:cNvCxnSpPr>
          <p:nvPr/>
        </p:nvCxnSpPr>
        <p:spPr>
          <a:xfrm>
            <a:off x="3200400" y="16764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28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93B6-51F0-41DE-966C-E3C697C50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r="29166"/>
          <a:stretch/>
        </p:blipFill>
        <p:spPr>
          <a:xfrm>
            <a:off x="310397" y="2400300"/>
            <a:ext cx="852320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9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9D1B9-6C37-4461-827E-08EFCF3E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33"/>
          <a:stretch/>
        </p:blipFill>
        <p:spPr>
          <a:xfrm>
            <a:off x="1981199" y="1607229"/>
            <a:ext cx="4371661" cy="5098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185291-9BFA-4BC2-B7D6-85797BC6277A}"/>
              </a:ext>
            </a:extLst>
          </p:cNvPr>
          <p:cNvCxnSpPr>
            <a:cxnSpLocks/>
          </p:cNvCxnSpPr>
          <p:nvPr/>
        </p:nvCxnSpPr>
        <p:spPr>
          <a:xfrm>
            <a:off x="2895600" y="2057400"/>
            <a:ext cx="243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D30E3B-45BA-40C9-B659-A520D3854CA7}"/>
              </a:ext>
            </a:extLst>
          </p:cNvPr>
          <p:cNvCxnSpPr/>
          <p:nvPr/>
        </p:nvCxnSpPr>
        <p:spPr>
          <a:xfrm>
            <a:off x="1371599" y="66294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77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92140-765E-4D54-B6BE-A53F456D8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7" t="12253" r="26667" b="22562"/>
          <a:stretch/>
        </p:blipFill>
        <p:spPr>
          <a:xfrm>
            <a:off x="1066800" y="1447800"/>
            <a:ext cx="74087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1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One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B1CF9-49FF-4507-B189-C415C5BECF42}"/>
              </a:ext>
            </a:extLst>
          </p:cNvPr>
          <p:cNvSpPr txBox="1"/>
          <p:nvPr/>
        </p:nvSpPr>
        <p:spPr>
          <a:xfrm>
            <a:off x="304800" y="2133600"/>
            <a:ext cx="8534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quietly logistic diabetes age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i.sex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i.race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keep(age sex race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column(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nformat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(%4.2f))         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cidelimiter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nformat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(%6.2f))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showstars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showstarsnote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stars(.05 "*" .01 "**" .001 "***", attach(_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nformat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(%8.0fc) label("Observations"))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nformat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(%5.0f))          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nformat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(%5.0f))          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(pseudo_r2 = e(r2_p),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nformat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(%5.4f) label("Pseudo R2"))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title("Table 5: Logistic Regression Model For Diabetes")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titlestyles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(font(Lucida Console, size(14) bold))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note("Data Source: NHANES, 1981")   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notestyles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(font(Lucida Console, size(10) italic))     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export(Diabetes.docx, replace) </a:t>
            </a:r>
          </a:p>
        </p:txBody>
      </p:sp>
    </p:spTree>
    <p:extLst>
      <p:ext uri="{BB962C8B-B14F-4D97-AF65-F5344CB8AC3E}">
        <p14:creationId xmlns:p14="http://schemas.microsoft.com/office/powerpoint/2010/main" val="2349848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Multilevel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ED3E3-3BCB-4274-B7A8-630507DDC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33"/>
          <a:stretch/>
        </p:blipFill>
        <p:spPr>
          <a:xfrm>
            <a:off x="1676400" y="1676400"/>
            <a:ext cx="6705600" cy="475932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AB879BB2-06AA-4D44-B195-B6D0BD1C6731}"/>
              </a:ext>
            </a:extLst>
          </p:cNvPr>
          <p:cNvSpPr/>
          <p:nvPr/>
        </p:nvSpPr>
        <p:spPr>
          <a:xfrm>
            <a:off x="1295400" y="3505200"/>
            <a:ext cx="304800" cy="1260676"/>
          </a:xfrm>
          <a:prstGeom prst="lef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035D8B2-D951-42AF-A504-4DBCA400EF53}"/>
              </a:ext>
            </a:extLst>
          </p:cNvPr>
          <p:cNvSpPr/>
          <p:nvPr/>
        </p:nvSpPr>
        <p:spPr>
          <a:xfrm>
            <a:off x="1284790" y="5105400"/>
            <a:ext cx="304800" cy="1084162"/>
          </a:xfrm>
          <a:prstGeom prst="lef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E0B91-7DEF-420A-A330-A48FB8211AFA}"/>
              </a:ext>
            </a:extLst>
          </p:cNvPr>
          <p:cNvSpPr txBox="1"/>
          <p:nvPr/>
        </p:nvSpPr>
        <p:spPr>
          <a:xfrm>
            <a:off x="228600" y="390470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D28EB-C7DD-4BC2-AB52-11B09862DFAC}"/>
              </a:ext>
            </a:extLst>
          </p:cNvPr>
          <p:cNvSpPr txBox="1"/>
          <p:nvPr/>
        </p:nvSpPr>
        <p:spPr>
          <a:xfrm>
            <a:off x="65576" y="53340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4142989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Multilevel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95063-51C8-4240-B5C6-0C9660D95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0"/>
          <a:stretch/>
        </p:blipFill>
        <p:spPr>
          <a:xfrm>
            <a:off x="609600" y="1916883"/>
            <a:ext cx="8214970" cy="3657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4882-EDF6-44DB-83C4-5C6A82AA76D9}"/>
              </a:ext>
            </a:extLst>
          </p:cNvPr>
          <p:cNvCxnSpPr>
            <a:cxnSpLocks/>
          </p:cNvCxnSpPr>
          <p:nvPr/>
        </p:nvCxnSpPr>
        <p:spPr>
          <a:xfrm>
            <a:off x="762000" y="2133600"/>
            <a:ext cx="1981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08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Multilevel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CBC13-9EA5-4128-959F-C52274A12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833"/>
          <a:stretch/>
        </p:blipFill>
        <p:spPr>
          <a:xfrm>
            <a:off x="1447800" y="1670304"/>
            <a:ext cx="34659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642104"/>
          </a:xfrm>
        </p:spPr>
        <p:txBody>
          <a:bodyPr>
            <a:normAutofit/>
          </a:bodyPr>
          <a:lstStyle/>
          <a:p>
            <a:r>
              <a:rPr lang="en-US" sz="3600" dirty="0"/>
              <a:t>Tables for one model</a:t>
            </a:r>
          </a:p>
          <a:p>
            <a:r>
              <a:rPr lang="en-US" sz="3600" b="1" dirty="0"/>
              <a:t>Tables for multiple models</a:t>
            </a:r>
          </a:p>
          <a:p>
            <a:r>
              <a:rPr lang="en-US" sz="3600" dirty="0"/>
              <a:t>Tables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Tables for models and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Customization using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5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8C551AC4-F36A-4C62-89EF-865B52A1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5" y="2033595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7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D39CE-38D8-433F-91D6-6189B0256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67"/>
          <a:stretch/>
        </p:blipFill>
        <p:spPr>
          <a:xfrm>
            <a:off x="607215" y="2444117"/>
            <a:ext cx="7926608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8CDBD-5A0A-48B4-AACF-EA3DA958246B}"/>
              </a:ext>
            </a:extLst>
          </p:cNvPr>
          <p:cNvSpPr txBox="1"/>
          <p:nvPr/>
        </p:nvSpPr>
        <p:spPr>
          <a:xfrm>
            <a:off x="531919" y="2091718"/>
            <a:ext cx="808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2: Differences in anthropometric and lab results by hypertension status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3A8D10-6D11-4127-99CE-FEBD799B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2473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5EE31-D82C-4BD2-A2AE-437ED155A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7"/>
          <a:stretch/>
        </p:blipFill>
        <p:spPr>
          <a:xfrm>
            <a:off x="1295400" y="1752600"/>
            <a:ext cx="521273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9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D70D3-DD5A-437A-A440-21B1A40F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/>
          <a:stretch/>
        </p:blipFill>
        <p:spPr>
          <a:xfrm>
            <a:off x="990600" y="1524000"/>
            <a:ext cx="4724400" cy="48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5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B9209-E5ED-410D-B5CB-FF605D799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7"/>
          <a:stretch/>
        </p:blipFill>
        <p:spPr>
          <a:xfrm>
            <a:off x="1143000" y="1524000"/>
            <a:ext cx="5715000" cy="48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D5A9-8A51-4AF0-94AF-931BD9184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67"/>
          <a:stretch/>
        </p:blipFill>
        <p:spPr>
          <a:xfrm>
            <a:off x="1295400" y="1752600"/>
            <a:ext cx="6248400" cy="46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1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26CDD-0BB7-417E-B561-64F321055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00"/>
          <a:stretch/>
        </p:blipFill>
        <p:spPr>
          <a:xfrm>
            <a:off x="1143000" y="1676400"/>
            <a:ext cx="7270312" cy="46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24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3372A-EEBA-42EC-A256-2B0FCC18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33"/>
          <a:stretch/>
        </p:blipFill>
        <p:spPr>
          <a:xfrm>
            <a:off x="993262" y="1752600"/>
            <a:ext cx="7157476" cy="43902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B1145-D03B-4BBF-8272-0EEA13BA7E51}"/>
              </a:ext>
            </a:extLst>
          </p:cNvPr>
          <p:cNvCxnSpPr>
            <a:cxnSpLocks/>
          </p:cNvCxnSpPr>
          <p:nvPr/>
        </p:nvCxnSpPr>
        <p:spPr>
          <a:xfrm>
            <a:off x="2895600" y="19812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8C4723-5F6F-4431-B6EE-A9214D6100EE}"/>
              </a:ext>
            </a:extLst>
          </p:cNvPr>
          <p:cNvCxnSpPr/>
          <p:nvPr/>
        </p:nvCxnSpPr>
        <p:spPr>
          <a:xfrm>
            <a:off x="2971800" y="24384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99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5398F-C14C-40F5-A348-D7982C9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00"/>
          <a:stretch/>
        </p:blipFill>
        <p:spPr>
          <a:xfrm>
            <a:off x="991741" y="1752600"/>
            <a:ext cx="7160517" cy="457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16B4DC-AC39-4A77-A6D0-C14909CB73B5}"/>
              </a:ext>
            </a:extLst>
          </p:cNvPr>
          <p:cNvCxnSpPr>
            <a:cxnSpLocks/>
          </p:cNvCxnSpPr>
          <p:nvPr/>
        </p:nvCxnSpPr>
        <p:spPr>
          <a:xfrm>
            <a:off x="2047754" y="2209800"/>
            <a:ext cx="5877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5722F-E50A-4172-9FB9-8BA3C3663604}"/>
              </a:ext>
            </a:extLst>
          </p:cNvPr>
          <p:cNvCxnSpPr/>
          <p:nvPr/>
        </p:nvCxnSpPr>
        <p:spPr>
          <a:xfrm>
            <a:off x="228600" y="24384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83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D96AF-9F5A-45D9-ADE2-06729B077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67"/>
          <a:stretch/>
        </p:blipFill>
        <p:spPr>
          <a:xfrm>
            <a:off x="1143000" y="838200"/>
            <a:ext cx="4379252" cy="5867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3D71B4-89D1-4759-8517-26392EC0B64A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236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215CAD-A99C-407A-A8B5-1A11FC95C9C2}"/>
              </a:ext>
            </a:extLst>
          </p:cNvPr>
          <p:cNvCxnSpPr>
            <a:cxnSpLocks/>
          </p:cNvCxnSpPr>
          <p:nvPr/>
        </p:nvCxnSpPr>
        <p:spPr>
          <a:xfrm>
            <a:off x="1371600" y="2362200"/>
            <a:ext cx="274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4F1C78-53E5-481E-A8CC-A03B3D9E4624}"/>
              </a:ext>
            </a:extLst>
          </p:cNvPr>
          <p:cNvCxnSpPr>
            <a:cxnSpLocks/>
          </p:cNvCxnSpPr>
          <p:nvPr/>
        </p:nvCxnSpPr>
        <p:spPr>
          <a:xfrm>
            <a:off x="2133600" y="2971800"/>
            <a:ext cx="312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28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83553-2325-43AA-939B-5EC136077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/>
          <a:stretch/>
        </p:blipFill>
        <p:spPr>
          <a:xfrm>
            <a:off x="1752600" y="1676400"/>
            <a:ext cx="4800600" cy="49656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C8EF7E-8E4B-4557-85F6-13EB5E2D0F90}"/>
              </a:ext>
            </a:extLst>
          </p:cNvPr>
          <p:cNvCxnSpPr>
            <a:cxnSpLocks/>
          </p:cNvCxnSpPr>
          <p:nvPr/>
        </p:nvCxnSpPr>
        <p:spPr>
          <a:xfrm>
            <a:off x="3657600" y="1905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98DAF-2ADF-4359-8A16-2C4C92B882F0}"/>
              </a:ext>
            </a:extLst>
          </p:cNvPr>
          <p:cNvCxnSpPr/>
          <p:nvPr/>
        </p:nvCxnSpPr>
        <p:spPr>
          <a:xfrm>
            <a:off x="990600" y="28194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5807B2-9FDA-4CB6-9B57-786441A55076}"/>
              </a:ext>
            </a:extLst>
          </p:cNvPr>
          <p:cNvCxnSpPr/>
          <p:nvPr/>
        </p:nvCxnSpPr>
        <p:spPr>
          <a:xfrm>
            <a:off x="990600" y="45720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52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9C822-7C91-4D78-A203-EAFEDF9E5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33"/>
          <a:stretch/>
        </p:blipFill>
        <p:spPr>
          <a:xfrm>
            <a:off x="1066800" y="1981200"/>
            <a:ext cx="7010400" cy="40717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B8D73-3BD3-47F9-B63F-BF9843039796}"/>
              </a:ext>
            </a:extLst>
          </p:cNvPr>
          <p:cNvCxnSpPr>
            <a:cxnSpLocks/>
          </p:cNvCxnSpPr>
          <p:nvPr/>
        </p:nvCxnSpPr>
        <p:spPr>
          <a:xfrm>
            <a:off x="3352800" y="2286000"/>
            <a:ext cx="350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C4DABA-8454-4B2F-A428-194D8B2ACF29}"/>
              </a:ext>
            </a:extLst>
          </p:cNvPr>
          <p:cNvSpPr txBox="1"/>
          <p:nvPr/>
        </p:nvSpPr>
        <p:spPr>
          <a:xfrm>
            <a:off x="533400" y="2314601"/>
            <a:ext cx="60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3: Logistic regression model for hypertension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D0284-5C62-4D0C-AE44-FC73F332D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00"/>
          <a:stretch/>
        </p:blipFill>
        <p:spPr>
          <a:xfrm>
            <a:off x="533399" y="2743200"/>
            <a:ext cx="8209617" cy="274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F4F13A-313B-4487-86C5-4D45D985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4197025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4E84B-4A60-42EA-800E-32C12729B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67"/>
          <a:stretch/>
        </p:blipFill>
        <p:spPr>
          <a:xfrm>
            <a:off x="1219200" y="1911096"/>
            <a:ext cx="6315457" cy="38773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4EBCF9-B757-4745-9974-19BA331194BC}"/>
              </a:ext>
            </a:extLst>
          </p:cNvPr>
          <p:cNvCxnSpPr>
            <a:cxnSpLocks/>
          </p:cNvCxnSpPr>
          <p:nvPr/>
        </p:nvCxnSpPr>
        <p:spPr>
          <a:xfrm>
            <a:off x="3581400" y="2209800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34569-60A3-415B-A27E-D580BD267808}"/>
              </a:ext>
            </a:extLst>
          </p:cNvPr>
          <p:cNvCxnSpPr/>
          <p:nvPr/>
        </p:nvCxnSpPr>
        <p:spPr>
          <a:xfrm>
            <a:off x="3581400" y="2743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96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1C04E-5570-4AEE-B3AC-AAAECE47E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0"/>
          <a:stretch/>
        </p:blipFill>
        <p:spPr>
          <a:xfrm>
            <a:off x="1257299" y="1066799"/>
            <a:ext cx="7323895" cy="54863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77837C-7744-4CEA-B9BE-FB171F23B109}"/>
              </a:ext>
            </a:extLst>
          </p:cNvPr>
          <p:cNvCxnSpPr/>
          <p:nvPr/>
        </p:nvCxnSpPr>
        <p:spPr>
          <a:xfrm>
            <a:off x="533400" y="41910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03BD5F-B650-4AD0-BE51-D2CA02431FF8}"/>
              </a:ext>
            </a:extLst>
          </p:cNvPr>
          <p:cNvCxnSpPr/>
          <p:nvPr/>
        </p:nvCxnSpPr>
        <p:spPr>
          <a:xfrm>
            <a:off x="533400" y="5410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32D6AC-8239-49A5-9946-F63741C531B2}"/>
              </a:ext>
            </a:extLst>
          </p:cNvPr>
          <p:cNvCxnSpPr>
            <a:cxnSpLocks/>
          </p:cNvCxnSpPr>
          <p:nvPr/>
        </p:nvCxnSpPr>
        <p:spPr>
          <a:xfrm>
            <a:off x="1981200" y="1447800"/>
            <a:ext cx="251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17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Multiple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DFB50-3745-4E6C-BBE9-D6D3A9FB1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/>
          <a:stretch/>
        </p:blipFill>
        <p:spPr>
          <a:xfrm>
            <a:off x="1981200" y="1752600"/>
            <a:ext cx="4567408" cy="472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EC75FE-F65B-40D7-A9DD-5E2CBAED23F0}"/>
              </a:ext>
            </a:extLst>
          </p:cNvPr>
          <p:cNvCxnSpPr/>
          <p:nvPr/>
        </p:nvCxnSpPr>
        <p:spPr>
          <a:xfrm>
            <a:off x="1295400" y="28956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2E1BE-E8CE-40CE-8D72-B4ABBA7205DE}"/>
              </a:ext>
            </a:extLst>
          </p:cNvPr>
          <p:cNvCxnSpPr/>
          <p:nvPr/>
        </p:nvCxnSpPr>
        <p:spPr>
          <a:xfrm>
            <a:off x="1295400" y="44958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F2409B-07AE-410B-AD20-223EE0B95B5F}"/>
              </a:ext>
            </a:extLst>
          </p:cNvPr>
          <p:cNvCxnSpPr>
            <a:cxnSpLocks/>
          </p:cNvCxnSpPr>
          <p:nvPr/>
        </p:nvCxnSpPr>
        <p:spPr>
          <a:xfrm>
            <a:off x="3048000" y="19812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33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642104"/>
          </a:xfrm>
        </p:spPr>
        <p:txBody>
          <a:bodyPr>
            <a:normAutofit/>
          </a:bodyPr>
          <a:lstStyle/>
          <a:p>
            <a:r>
              <a:rPr lang="en-US" sz="3600" dirty="0"/>
              <a:t>Tables for one model</a:t>
            </a:r>
          </a:p>
          <a:p>
            <a:r>
              <a:rPr lang="en-US" sz="3600" dirty="0"/>
              <a:t>Tables for multiple models</a:t>
            </a:r>
          </a:p>
          <a:p>
            <a:r>
              <a:rPr lang="en-US" sz="3600" b="1" dirty="0"/>
              <a:t>Tables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Tables for models and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Customization using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5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8C551AC4-F36A-4C62-89EF-865B52A1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5" y="2033595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DF0947AD-54B7-4640-AFAB-4EFE4446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" y="2655218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61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19230-6D6A-404E-B244-81DA2374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33"/>
          <a:stretch/>
        </p:blipFill>
        <p:spPr>
          <a:xfrm>
            <a:off x="609600" y="1945203"/>
            <a:ext cx="8193777" cy="426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444E80-1B08-4647-99AF-B0C17EB24DEE}"/>
              </a:ext>
            </a:extLst>
          </p:cNvPr>
          <p:cNvCxnSpPr>
            <a:cxnSpLocks/>
          </p:cNvCxnSpPr>
          <p:nvPr/>
        </p:nvCxnSpPr>
        <p:spPr>
          <a:xfrm>
            <a:off x="838200" y="2590800"/>
            <a:ext cx="16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1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A2368-AD05-4CCB-9FB8-DEC313AE3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/>
          <a:stretch/>
        </p:blipFill>
        <p:spPr>
          <a:xfrm>
            <a:off x="1676400" y="1600200"/>
            <a:ext cx="5791200" cy="50764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09CE8-3A7F-4B17-BCE1-0344C5DE368E}"/>
              </a:ext>
            </a:extLst>
          </p:cNvPr>
          <p:cNvCxnSpPr>
            <a:cxnSpLocks/>
          </p:cNvCxnSpPr>
          <p:nvPr/>
        </p:nvCxnSpPr>
        <p:spPr>
          <a:xfrm>
            <a:off x="1905000" y="2743200"/>
            <a:ext cx="1752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86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27CFE-AC2B-48E6-BB44-7474F79EB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67"/>
          <a:stretch/>
        </p:blipFill>
        <p:spPr>
          <a:xfrm>
            <a:off x="762000" y="1676400"/>
            <a:ext cx="7911290" cy="47304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CC568-E5DA-4009-A0BC-7E9F1FFD749E}"/>
              </a:ext>
            </a:extLst>
          </p:cNvPr>
          <p:cNvCxnSpPr>
            <a:cxnSpLocks/>
          </p:cNvCxnSpPr>
          <p:nvPr/>
        </p:nvCxnSpPr>
        <p:spPr>
          <a:xfrm>
            <a:off x="1828800" y="2286000"/>
            <a:ext cx="1828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05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7527A-B31D-4AC7-9F1C-2BC47BCBB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7"/>
          <a:stretch/>
        </p:blipFill>
        <p:spPr>
          <a:xfrm>
            <a:off x="1524000" y="1600200"/>
            <a:ext cx="589582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0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642104"/>
          </a:xfrm>
        </p:spPr>
        <p:txBody>
          <a:bodyPr>
            <a:normAutofit/>
          </a:bodyPr>
          <a:lstStyle/>
          <a:p>
            <a:r>
              <a:rPr lang="en-US" sz="3600" dirty="0"/>
              <a:t>Tables for one model</a:t>
            </a:r>
          </a:p>
          <a:p>
            <a:r>
              <a:rPr lang="en-US" sz="3600" dirty="0"/>
              <a:t>Tables for multiple models</a:t>
            </a:r>
          </a:p>
          <a:p>
            <a:r>
              <a:rPr lang="en-US" sz="3600" dirty="0"/>
              <a:t>Tables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b="1" dirty="0"/>
              <a:t>Tables for models and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Customization using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5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8C551AC4-F36A-4C62-89EF-865B52A1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5" y="2033595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DF0947AD-54B7-4640-AFAB-4EFE4446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" y="2655218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076DDAF6-EB4A-4F71-BC88-AF67EDC0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" y="3341086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9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models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F72AD-D667-4648-B81B-3A6F3E2FE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00"/>
          <a:stretch/>
        </p:blipFill>
        <p:spPr>
          <a:xfrm>
            <a:off x="1676400" y="1752600"/>
            <a:ext cx="5127511" cy="45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8C7A1-9146-41B1-9DA2-7B956F33A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67"/>
          <a:stretch/>
        </p:blipFill>
        <p:spPr>
          <a:xfrm>
            <a:off x="2514600" y="2139696"/>
            <a:ext cx="4114800" cy="4605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585FC-6C19-4344-A721-AEDB566D3544}"/>
              </a:ext>
            </a:extLst>
          </p:cNvPr>
          <p:cNvSpPr txBox="1"/>
          <p:nvPr/>
        </p:nvSpPr>
        <p:spPr>
          <a:xfrm>
            <a:off x="2514600" y="1632490"/>
            <a:ext cx="363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4: Three logistic regression </a:t>
            </a:r>
          </a:p>
          <a:p>
            <a:r>
              <a:rPr lang="en-US" dirty="0"/>
              <a:t>              models for hypertension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A2BD07-9B90-4860-991A-F4F37696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184082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models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62354-BD03-4BDF-9C34-EE566F358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67"/>
          <a:stretch/>
        </p:blipFill>
        <p:spPr>
          <a:xfrm>
            <a:off x="1752600" y="1619257"/>
            <a:ext cx="4724400" cy="46988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1F73A-AB9D-4351-AEDC-3BD08F398FFA}"/>
              </a:ext>
            </a:extLst>
          </p:cNvPr>
          <p:cNvCxnSpPr>
            <a:cxnSpLocks/>
          </p:cNvCxnSpPr>
          <p:nvPr/>
        </p:nvCxnSpPr>
        <p:spPr>
          <a:xfrm>
            <a:off x="2819400" y="22860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87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Tables for models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09EFA-1CAE-411E-AA3C-53BB84E36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/>
          <a:stretch/>
        </p:blipFill>
        <p:spPr>
          <a:xfrm>
            <a:off x="1219200" y="1600200"/>
            <a:ext cx="5936528" cy="49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4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642104"/>
          </a:xfrm>
        </p:spPr>
        <p:txBody>
          <a:bodyPr>
            <a:normAutofit/>
          </a:bodyPr>
          <a:lstStyle/>
          <a:p>
            <a:r>
              <a:rPr lang="en-US" sz="3600" dirty="0"/>
              <a:t>Tables for one model</a:t>
            </a:r>
          </a:p>
          <a:p>
            <a:r>
              <a:rPr lang="en-US" sz="3600" dirty="0"/>
              <a:t>Tables for multiple models</a:t>
            </a:r>
          </a:p>
          <a:p>
            <a:r>
              <a:rPr lang="en-US" sz="3600" dirty="0"/>
              <a:t>Tables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Tables for models and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b="1" dirty="0"/>
              <a:t>Customization using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5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8C551AC4-F36A-4C62-89EF-865B52A1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5" y="2033595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DF0947AD-54B7-4640-AFAB-4EFE4446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" y="2655218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076DDAF6-EB4A-4F71-BC88-AF67EDC0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" y="3341086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ch\AppData\Local\Microsoft\Windows\Temporary Internet Files\Content.IE5\2DNZ2GGT\green-check[1].gif">
            <a:extLst>
              <a:ext uri="{FF2B5EF4-FFF2-40B4-BE49-F238E27FC236}">
                <a16:creationId xmlns:a16="http://schemas.microsoft.com/office/drawing/2014/main" id="{0A97B5A0-05E9-42C6-9C50-3FC89CE8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" y="398002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63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5EC391-ECCB-4F76-B693-D85F23EA0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33"/>
          <a:stretch/>
        </p:blipFill>
        <p:spPr>
          <a:xfrm>
            <a:off x="1524000" y="1676400"/>
            <a:ext cx="6211671" cy="4724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EA13B-95B5-4177-8CFB-561436E374C4}"/>
              </a:ext>
            </a:extLst>
          </p:cNvPr>
          <p:cNvCxnSpPr/>
          <p:nvPr/>
        </p:nvCxnSpPr>
        <p:spPr>
          <a:xfrm>
            <a:off x="762000" y="29718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C884C-6D4E-4E0A-BBBF-F692653365BB}"/>
              </a:ext>
            </a:extLst>
          </p:cNvPr>
          <p:cNvCxnSpPr>
            <a:cxnSpLocks/>
          </p:cNvCxnSpPr>
          <p:nvPr/>
        </p:nvCxnSpPr>
        <p:spPr>
          <a:xfrm>
            <a:off x="1752600" y="27432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20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19434-0C0A-4C50-936D-9F1F0CCA0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67"/>
          <a:stretch/>
        </p:blipFill>
        <p:spPr>
          <a:xfrm>
            <a:off x="1905000" y="1676400"/>
            <a:ext cx="4343400" cy="50696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4EC1D2-F363-4488-B61F-F96D4E9A4215}"/>
              </a:ext>
            </a:extLst>
          </p:cNvPr>
          <p:cNvCxnSpPr>
            <a:cxnSpLocks/>
          </p:cNvCxnSpPr>
          <p:nvPr/>
        </p:nvCxnSpPr>
        <p:spPr>
          <a:xfrm>
            <a:off x="2133600" y="19050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D84DD-4F23-45E2-AC8F-C085F3134437}"/>
              </a:ext>
            </a:extLst>
          </p:cNvPr>
          <p:cNvCxnSpPr>
            <a:cxnSpLocks/>
          </p:cNvCxnSpPr>
          <p:nvPr/>
        </p:nvCxnSpPr>
        <p:spPr>
          <a:xfrm flipH="1">
            <a:off x="5105400" y="4724400"/>
            <a:ext cx="685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87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AE642-42A4-4979-8A89-EEEDC5E6AFDD}"/>
              </a:ext>
            </a:extLst>
          </p:cNvPr>
          <p:cNvSpPr txBox="1"/>
          <p:nvPr/>
        </p:nvSpPr>
        <p:spPr>
          <a:xfrm>
            <a:off x="255049" y="2286000"/>
            <a:ext cx="86339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en-US" sz="3200" u="sng" dirty="0"/>
              <a:t>collection</a:t>
            </a:r>
            <a:r>
              <a:rPr lang="en-US" sz="3200" dirty="0"/>
              <a:t> is analogous to a </a:t>
            </a:r>
            <a:r>
              <a:rPr lang="en-US" sz="3200" u="sng" dirty="0"/>
              <a:t>dataset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u="sng" dirty="0"/>
              <a:t>dimension</a:t>
            </a:r>
            <a:r>
              <a:rPr lang="en-US" sz="3200" dirty="0"/>
              <a:t> is analogous to a </a:t>
            </a:r>
            <a:r>
              <a:rPr lang="en-US" sz="3200" u="sng" dirty="0"/>
              <a:t>variable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u="sng" dirty="0"/>
              <a:t>level</a:t>
            </a:r>
            <a:r>
              <a:rPr lang="en-US" sz="3200" dirty="0"/>
              <a:t> is analogous to a </a:t>
            </a:r>
            <a:r>
              <a:rPr lang="en-US" sz="3200" u="sng" dirty="0"/>
              <a:t>category</a:t>
            </a:r>
            <a:r>
              <a:rPr lang="en-US" sz="3200" dirty="0"/>
              <a:t>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7647614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718040-FB41-4C34-B2CF-C78A9151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67"/>
          <a:stretch/>
        </p:blipFill>
        <p:spPr>
          <a:xfrm>
            <a:off x="1504563" y="1911096"/>
            <a:ext cx="5658237" cy="3824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C94933-FE97-4008-8599-5550593D556E}"/>
              </a:ext>
            </a:extLst>
          </p:cNvPr>
          <p:cNvCxnSpPr>
            <a:cxnSpLocks/>
          </p:cNvCxnSpPr>
          <p:nvPr/>
        </p:nvCxnSpPr>
        <p:spPr>
          <a:xfrm>
            <a:off x="1905000" y="2286000"/>
            <a:ext cx="3733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1A9B4-6D7C-4915-8998-99221EB9FEAD}"/>
              </a:ext>
            </a:extLst>
          </p:cNvPr>
          <p:cNvCxnSpPr>
            <a:cxnSpLocks/>
          </p:cNvCxnSpPr>
          <p:nvPr/>
        </p:nvCxnSpPr>
        <p:spPr>
          <a:xfrm>
            <a:off x="1905000" y="4495800"/>
            <a:ext cx="411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3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630E8-6A07-4557-B4E0-54494B6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834"/>
          <a:stretch/>
        </p:blipFill>
        <p:spPr>
          <a:xfrm>
            <a:off x="825124" y="2133600"/>
            <a:ext cx="7493752" cy="3505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EBF52C-12CF-4282-B98E-D5BDBFD49C74}"/>
              </a:ext>
            </a:extLst>
          </p:cNvPr>
          <p:cNvCxnSpPr>
            <a:cxnSpLocks/>
          </p:cNvCxnSpPr>
          <p:nvPr/>
        </p:nvCxnSpPr>
        <p:spPr>
          <a:xfrm>
            <a:off x="1219200" y="25146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85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19434-0C0A-4C50-936D-9F1F0CCA0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67"/>
          <a:stretch/>
        </p:blipFill>
        <p:spPr>
          <a:xfrm>
            <a:off x="1905000" y="1676400"/>
            <a:ext cx="4343400" cy="50696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4EC1D2-F363-4488-B61F-F96D4E9A4215}"/>
              </a:ext>
            </a:extLst>
          </p:cNvPr>
          <p:cNvCxnSpPr>
            <a:cxnSpLocks/>
          </p:cNvCxnSpPr>
          <p:nvPr/>
        </p:nvCxnSpPr>
        <p:spPr>
          <a:xfrm>
            <a:off x="2133600" y="19050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D84DD-4F23-45E2-AC8F-C085F3134437}"/>
              </a:ext>
            </a:extLst>
          </p:cNvPr>
          <p:cNvCxnSpPr>
            <a:cxnSpLocks/>
          </p:cNvCxnSpPr>
          <p:nvPr/>
        </p:nvCxnSpPr>
        <p:spPr>
          <a:xfrm flipH="1">
            <a:off x="5181600" y="3657600"/>
            <a:ext cx="685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24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1A813C6-214E-4FF0-8A0E-BC99DDF6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00"/>
          <a:stretch/>
        </p:blipFill>
        <p:spPr>
          <a:xfrm>
            <a:off x="828198" y="2362200"/>
            <a:ext cx="770153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AC1C1-0AD2-429F-91AD-E34590EA48C1}"/>
              </a:ext>
            </a:extLst>
          </p:cNvPr>
          <p:cNvCxnSpPr>
            <a:cxnSpLocks/>
          </p:cNvCxnSpPr>
          <p:nvPr/>
        </p:nvCxnSpPr>
        <p:spPr>
          <a:xfrm>
            <a:off x="990600" y="2667000"/>
            <a:ext cx="434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62F73C-5142-484B-A9E5-5D357859E616}"/>
              </a:ext>
            </a:extLst>
          </p:cNvPr>
          <p:cNvCxnSpPr>
            <a:cxnSpLocks/>
          </p:cNvCxnSpPr>
          <p:nvPr/>
        </p:nvCxnSpPr>
        <p:spPr>
          <a:xfrm flipH="1">
            <a:off x="6248400" y="49530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86A9E-D6B8-441E-B897-5D32B9CBC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00"/>
          <a:stretch/>
        </p:blipFill>
        <p:spPr>
          <a:xfrm>
            <a:off x="1316616" y="1828800"/>
            <a:ext cx="6510767" cy="44897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8D8ECD-E454-4A4B-8738-4050B6E3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19049980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0BBBB-817B-4015-BF6A-226718BB8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/>
          <a:stretch/>
        </p:blipFill>
        <p:spPr>
          <a:xfrm>
            <a:off x="582255" y="2209800"/>
            <a:ext cx="7979490" cy="3200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A15C66-8770-41F5-8752-A857BA42BF41}"/>
              </a:ext>
            </a:extLst>
          </p:cNvPr>
          <p:cNvCxnSpPr>
            <a:cxnSpLocks/>
          </p:cNvCxnSpPr>
          <p:nvPr/>
        </p:nvCxnSpPr>
        <p:spPr>
          <a:xfrm>
            <a:off x="838200" y="2514600"/>
            <a:ext cx="746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69AC81-E61D-4051-A668-D704F6B8B499}"/>
              </a:ext>
            </a:extLst>
          </p:cNvPr>
          <p:cNvCxnSpPr>
            <a:cxnSpLocks/>
          </p:cNvCxnSpPr>
          <p:nvPr/>
        </p:nvCxnSpPr>
        <p:spPr>
          <a:xfrm flipH="1">
            <a:off x="4114800" y="5029200"/>
            <a:ext cx="6096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81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37D6F-C2A2-4E56-AEA4-53E398E6F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00"/>
          <a:stretch/>
        </p:blipFill>
        <p:spPr>
          <a:xfrm>
            <a:off x="1219200" y="1752600"/>
            <a:ext cx="698627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92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6D75-6D35-4E01-AA1F-F66418D3E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26667" r="40834" b="11111"/>
          <a:stretch/>
        </p:blipFill>
        <p:spPr>
          <a:xfrm>
            <a:off x="1371600" y="1524000"/>
            <a:ext cx="668564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8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679704"/>
          </a:xfrm>
        </p:spPr>
        <p:txBody>
          <a:bodyPr/>
          <a:lstStyle/>
          <a:p>
            <a:r>
              <a:rPr lang="en-US" dirty="0"/>
              <a:t>Customization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4B91B-600E-4235-8EC8-227203B3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9259" r="32500" b="19837"/>
          <a:stretch/>
        </p:blipFill>
        <p:spPr>
          <a:xfrm>
            <a:off x="914400" y="1507603"/>
            <a:ext cx="759023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1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Read The Fine Manuals!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BB5608A-D60D-4375-A38D-28478EB2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3045941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5A343-B176-41DA-98FB-CAF56AFF8B57}"/>
              </a:ext>
            </a:extLst>
          </p:cNvPr>
          <p:cNvSpPr txBox="1"/>
          <p:nvPr/>
        </p:nvSpPr>
        <p:spPr>
          <a:xfrm>
            <a:off x="2364376" y="5817661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https://www.stata.com/manuals/retable.pdf</a:t>
            </a:r>
            <a:endParaRPr lang="en-US" sz="20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0452CAA-110E-4E24-8AA0-FBED449D5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045941" cy="3886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2191A-8CB3-451E-895A-901F2D40C8E9}"/>
              </a:ext>
            </a:extLst>
          </p:cNvPr>
          <p:cNvSpPr txBox="1"/>
          <p:nvPr/>
        </p:nvSpPr>
        <p:spPr>
          <a:xfrm>
            <a:off x="2364376" y="6315554"/>
            <a:ext cx="5839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6"/>
              </a:rPr>
              <a:t>https://www.stata.com/manuals/tablesintro.pdf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99EA5-D605-4A7A-9E76-F54A09E39DD4}"/>
              </a:ext>
            </a:extLst>
          </p:cNvPr>
          <p:cNvSpPr txBox="1"/>
          <p:nvPr/>
        </p:nvSpPr>
        <p:spPr>
          <a:xfrm>
            <a:off x="1136042" y="58096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7EDF4-6ABC-45CA-B1E7-B91A13909FBB}"/>
              </a:ext>
            </a:extLst>
          </p:cNvPr>
          <p:cNvSpPr txBox="1"/>
          <p:nvPr/>
        </p:nvSpPr>
        <p:spPr>
          <a:xfrm>
            <a:off x="965200" y="631083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3284498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642104"/>
          </a:xfrm>
        </p:spPr>
        <p:txBody>
          <a:bodyPr>
            <a:normAutofit/>
          </a:bodyPr>
          <a:lstStyle/>
          <a:p>
            <a:r>
              <a:rPr lang="en-US" sz="3600" dirty="0"/>
              <a:t>Tables for one model</a:t>
            </a:r>
          </a:p>
          <a:p>
            <a:r>
              <a:rPr lang="en-US" sz="3600" dirty="0"/>
              <a:t>Tables for multiple models</a:t>
            </a:r>
          </a:p>
          <a:p>
            <a:r>
              <a:rPr lang="en-US" sz="3600" dirty="0"/>
              <a:t>Tables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Tables for models and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Customization using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30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159816"/>
            <a:ext cx="9144000" cy="83210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Stata Blog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3356-BB53-49C7-A5A6-D7F2B6A13738}"/>
              </a:ext>
            </a:extLst>
          </p:cNvPr>
          <p:cNvSpPr txBox="1"/>
          <p:nvPr/>
        </p:nvSpPr>
        <p:spPr>
          <a:xfrm>
            <a:off x="431800" y="2943108"/>
            <a:ext cx="777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3"/>
              </a:rPr>
              <a:t>Customizable tables in Stata 17, part 1: The new table command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30C7B-E00E-494B-A287-E4BCE8909D8C}"/>
              </a:ext>
            </a:extLst>
          </p:cNvPr>
          <p:cNvSpPr txBox="1"/>
          <p:nvPr/>
        </p:nvSpPr>
        <p:spPr>
          <a:xfrm>
            <a:off x="431800" y="3404594"/>
            <a:ext cx="82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/>
              </a:rPr>
              <a:t>Customizable tables in Stata 17, part 2: The new collect command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E7208-7F05-432D-85FE-20DC638F0681}"/>
              </a:ext>
            </a:extLst>
          </p:cNvPr>
          <p:cNvSpPr txBox="1"/>
          <p:nvPr/>
        </p:nvSpPr>
        <p:spPr>
          <a:xfrm>
            <a:off x="431800" y="3866080"/>
            <a:ext cx="82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/>
              </a:rPr>
              <a:t>Customizable tables in Stata 17, part 3: The classic table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B2C09-F819-4943-AACD-0759273DC1BD}"/>
              </a:ext>
            </a:extLst>
          </p:cNvPr>
          <p:cNvSpPr txBox="1"/>
          <p:nvPr/>
        </p:nvSpPr>
        <p:spPr>
          <a:xfrm>
            <a:off x="431800" y="4327566"/>
            <a:ext cx="82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/>
              </a:rPr>
              <a:t>Customizable tables in Stata 17, part 4: Table of statistical tests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ED0B5-F258-436B-AE66-E86F71830233}"/>
              </a:ext>
            </a:extLst>
          </p:cNvPr>
          <p:cNvSpPr txBox="1"/>
          <p:nvPr/>
        </p:nvSpPr>
        <p:spPr>
          <a:xfrm>
            <a:off x="431800" y="4789052"/>
            <a:ext cx="845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/>
              </a:rPr>
              <a:t>Customizable tables in Stata 17, part 5: Tables for one regression 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0158-0671-4E15-A1DE-40507F555C5A}"/>
              </a:ext>
            </a:extLst>
          </p:cNvPr>
          <p:cNvSpPr txBox="1"/>
          <p:nvPr/>
        </p:nvSpPr>
        <p:spPr>
          <a:xfrm>
            <a:off x="431800" y="5250538"/>
            <a:ext cx="850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8"/>
              </a:rPr>
              <a:t>Customizable tables in Stata 17, part 6: Tables for multiple regression models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FA2A6-1CB4-4197-A9AA-618EB7918FA3}"/>
              </a:ext>
            </a:extLst>
          </p:cNvPr>
          <p:cNvSpPr txBox="1"/>
          <p:nvPr/>
        </p:nvSpPr>
        <p:spPr>
          <a:xfrm>
            <a:off x="431800" y="6019800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9"/>
              </a:rPr>
              <a:t>Customizable tables in Stata 17, part 7: Saving and using custom styles and labels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B4E35-F7D2-4F8C-ABC5-31E683096CB3}"/>
              </a:ext>
            </a:extLst>
          </p:cNvPr>
          <p:cNvSpPr txBox="1"/>
          <p:nvPr/>
        </p:nvSpPr>
        <p:spPr>
          <a:xfrm>
            <a:off x="431800" y="1519303"/>
            <a:ext cx="777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10"/>
              </a:rPr>
              <a:t>In the spotlight: Customizable tables in Stata 17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99F098E-99EA-46E4-90DC-442CD0D50605}"/>
              </a:ext>
            </a:extLst>
          </p:cNvPr>
          <p:cNvSpPr txBox="1">
            <a:spLocks/>
          </p:cNvSpPr>
          <p:nvPr/>
        </p:nvSpPr>
        <p:spPr>
          <a:xfrm>
            <a:off x="0" y="650229"/>
            <a:ext cx="9144000" cy="832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ourier New" panose="02070309020205020404" pitchFamily="49" charset="0"/>
              </a:rPr>
              <a:t>Stata News</a:t>
            </a:r>
            <a:endParaRPr kumimoji="0" lang="en-US" sz="4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84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YouTube Videos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3356-BB53-49C7-A5A6-D7F2B6A13738}"/>
              </a:ext>
            </a:extLst>
          </p:cNvPr>
          <p:cNvSpPr txBox="1"/>
          <p:nvPr/>
        </p:nvSpPr>
        <p:spPr>
          <a:xfrm>
            <a:off x="152400" y="2057400"/>
            <a:ext cx="777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Customizable tables in Stata 17: Crosstabulations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30C7B-E00E-494B-A287-E4BCE8909D8C}"/>
              </a:ext>
            </a:extLst>
          </p:cNvPr>
          <p:cNvSpPr txBox="1"/>
          <p:nvPr/>
        </p:nvSpPr>
        <p:spPr>
          <a:xfrm>
            <a:off x="152400" y="2666596"/>
            <a:ext cx="82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Customizable tables in Stata 17: One-way tables of summary statistics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E7208-7F05-432D-85FE-20DC638F0681}"/>
              </a:ext>
            </a:extLst>
          </p:cNvPr>
          <p:cNvSpPr txBox="1"/>
          <p:nvPr/>
        </p:nvSpPr>
        <p:spPr>
          <a:xfrm>
            <a:off x="155222" y="3351630"/>
            <a:ext cx="82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Customizable tables in Stata 17: Two-way tables of summary statistics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BB81-4717-4CD6-8C7C-CA93AE87220A}"/>
              </a:ext>
            </a:extLst>
          </p:cNvPr>
          <p:cNvSpPr txBox="1"/>
          <p:nvPr/>
        </p:nvSpPr>
        <p:spPr>
          <a:xfrm>
            <a:off x="152400" y="400985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6"/>
              </a:rPr>
              <a:t>Customizable tables in Stata 17: How to create tables for a regression model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93F62-39F4-459E-907D-5D8D98C2BF32}"/>
              </a:ext>
            </a:extLst>
          </p:cNvPr>
          <p:cNvSpPr txBox="1"/>
          <p:nvPr/>
        </p:nvSpPr>
        <p:spPr>
          <a:xfrm>
            <a:off x="152400" y="4736816"/>
            <a:ext cx="883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7"/>
              </a:rPr>
              <a:t>Customizable tables in Stata 17: How to create tables for multiple regression models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6204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9132454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you!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46" y="4648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download the slides, datasets, and do-files here:</a:t>
            </a:r>
          </a:p>
          <a:p>
            <a:pPr marL="0" indent="0" algn="ctr" eaLnBrk="1" hangingPunct="1">
              <a:buNone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Montserrat" panose="02000505000000020004" pitchFamily="2" charset="0"/>
                <a:hlinkClick r:id="rId3"/>
              </a:rPr>
              <a:t>https://tinyurl.com/StataEtable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525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585FC-6C19-4344-A721-AEDB566D3544}"/>
              </a:ext>
            </a:extLst>
          </p:cNvPr>
          <p:cNvSpPr txBox="1"/>
          <p:nvPr/>
        </p:nvSpPr>
        <p:spPr>
          <a:xfrm>
            <a:off x="2616750" y="1819554"/>
            <a:ext cx="369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6: Odds ratios and marginal </a:t>
            </a:r>
          </a:p>
          <a:p>
            <a:r>
              <a:rPr lang="en-US" dirty="0"/>
              <a:t>              probabilities of diabetes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30191-644A-4B5A-88B6-B7BF65020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00"/>
          <a:stretch/>
        </p:blipFill>
        <p:spPr>
          <a:xfrm>
            <a:off x="2638935" y="2446594"/>
            <a:ext cx="4014299" cy="37957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7F7508-4059-4179-B123-3BFE2321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42921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5696"/>
            <a:ext cx="9144000" cy="83210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642104"/>
          </a:xfrm>
        </p:spPr>
        <p:txBody>
          <a:bodyPr>
            <a:normAutofit/>
          </a:bodyPr>
          <a:lstStyle/>
          <a:p>
            <a:r>
              <a:rPr lang="en-US" sz="3600" dirty="0"/>
              <a:t>Tables for one model</a:t>
            </a:r>
          </a:p>
          <a:p>
            <a:r>
              <a:rPr lang="en-US" sz="3600" dirty="0"/>
              <a:t>Tables for multiple models</a:t>
            </a:r>
          </a:p>
          <a:p>
            <a:r>
              <a:rPr lang="en-US" sz="3600" dirty="0"/>
              <a:t>Tables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Tables for models and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</a:p>
          <a:p>
            <a:r>
              <a:rPr lang="en-US" sz="3600" dirty="0"/>
              <a:t>Customization using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100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On-screen Show (4:3)</PresentationFormat>
  <Paragraphs>168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Courier New</vt:lpstr>
      <vt:lpstr>Montserrat</vt:lpstr>
      <vt:lpstr>Default Design</vt:lpstr>
      <vt:lpstr>Office Theme</vt:lpstr>
      <vt:lpstr>1_Office Theme</vt:lpstr>
      <vt:lpstr>Tables of Estimation Results With Stata 17</vt:lpstr>
      <vt:lpstr>PowerPoint Presentation</vt:lpstr>
      <vt:lpstr>table/collect Examples</vt:lpstr>
      <vt:lpstr>table/collect Examples</vt:lpstr>
      <vt:lpstr>table/collect Examples</vt:lpstr>
      <vt:lpstr>table/collect Examples</vt:lpstr>
      <vt:lpstr>etable/collect Examples</vt:lpstr>
      <vt:lpstr>etable/collect Examples</vt:lpstr>
      <vt:lpstr>Outline</vt:lpstr>
      <vt:lpstr>The Dataset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PowerPoint Presentation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One Model</vt:lpstr>
      <vt:lpstr>Tables for Multilevel Models</vt:lpstr>
      <vt:lpstr>Tables for Multilevel Models</vt:lpstr>
      <vt:lpstr>Tables for Multilevel Models</vt:lpstr>
      <vt:lpstr>Outline</vt:lpstr>
      <vt:lpstr>Tables for Multiple Models</vt:lpstr>
      <vt:lpstr>Tables for Multiple Models</vt:lpstr>
      <vt:lpstr>Tables for Multiple Models</vt:lpstr>
      <vt:lpstr>Tables for Multiple Models</vt:lpstr>
      <vt:lpstr>Tables for Multiple Models</vt:lpstr>
      <vt:lpstr>Tables for Multiple Models</vt:lpstr>
      <vt:lpstr>Tables for Multiple Models</vt:lpstr>
      <vt:lpstr>PowerPoint Presentation</vt:lpstr>
      <vt:lpstr>Tables for Multiple Models</vt:lpstr>
      <vt:lpstr>Tables for Multiple Models</vt:lpstr>
      <vt:lpstr>Tables for Multiple Models</vt:lpstr>
      <vt:lpstr>PowerPoint Presentation</vt:lpstr>
      <vt:lpstr>Tables for Multiple Models</vt:lpstr>
      <vt:lpstr>Outline</vt:lpstr>
      <vt:lpstr>Tables for margins</vt:lpstr>
      <vt:lpstr>Tables for margins</vt:lpstr>
      <vt:lpstr>Tables for margins</vt:lpstr>
      <vt:lpstr>Tables for margins</vt:lpstr>
      <vt:lpstr>Outline</vt:lpstr>
      <vt:lpstr>Tables for models and margins</vt:lpstr>
      <vt:lpstr>Tables for models and margins</vt:lpstr>
      <vt:lpstr>Tables for models and margins</vt:lpstr>
      <vt:lpstr>Outline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Customization Using collect</vt:lpstr>
      <vt:lpstr>Read The Fine Manuals!</vt:lpstr>
      <vt:lpstr>Outline</vt:lpstr>
      <vt:lpstr>Stata Blog</vt:lpstr>
      <vt:lpstr>YouTube Videos</vt:lpstr>
      <vt:lpstr>PowerPoint Presentation</vt:lpstr>
    </vt:vector>
  </TitlesOfParts>
  <Company>TAMU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4</dc:title>
  <dc:creator>jchuber</dc:creator>
  <cp:lastModifiedBy>Tyson, Jim</cp:lastModifiedBy>
  <cp:revision>1066</cp:revision>
  <dcterms:created xsi:type="dcterms:W3CDTF">2005-07-14T16:49:22Z</dcterms:created>
  <dcterms:modified xsi:type="dcterms:W3CDTF">2022-03-09T17:43:45Z</dcterms:modified>
</cp:coreProperties>
</file>