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45" r:id="rId3"/>
    <p:sldId id="389" r:id="rId4"/>
    <p:sldId id="364" r:id="rId5"/>
    <p:sldId id="398" r:id="rId6"/>
    <p:sldId id="399" r:id="rId7"/>
    <p:sldId id="400" r:id="rId8"/>
    <p:sldId id="401" r:id="rId9"/>
    <p:sldId id="402" r:id="rId10"/>
    <p:sldId id="392" r:id="rId11"/>
    <p:sldId id="366" r:id="rId12"/>
    <p:sldId id="365" r:id="rId13"/>
    <p:sldId id="308" r:id="rId14"/>
    <p:sldId id="342" r:id="rId15"/>
    <p:sldId id="404" r:id="rId16"/>
    <p:sldId id="403" r:id="rId17"/>
    <p:sldId id="391" r:id="rId18"/>
    <p:sldId id="388" r:id="rId19"/>
    <p:sldId id="360" r:id="rId20"/>
    <p:sldId id="362" r:id="rId21"/>
    <p:sldId id="356" r:id="rId22"/>
  </p:sldIdLst>
  <p:sldSz cx="9144000" cy="6858000" type="screen4x3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7" autoAdjust="0"/>
    <p:restoredTop sz="92970" autoAdjust="0"/>
  </p:normalViewPr>
  <p:slideViewPr>
    <p:cSldViewPr>
      <p:cViewPr varScale="1">
        <p:scale>
          <a:sx n="91" d="100"/>
          <a:sy n="91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68339" cy="355124"/>
          </a:xfrm>
          <a:prstGeom prst="rect">
            <a:avLst/>
          </a:prstGeom>
        </p:spPr>
        <p:txBody>
          <a:bodyPr vert="horz" lIns="94218" tIns="47108" rIns="94218" bIns="47108" rtlCol="0"/>
          <a:lstStyle>
            <a:lvl1pPr algn="l">
              <a:defRPr sz="1200"/>
            </a:lvl1pPr>
          </a:lstStyle>
          <a:p>
            <a:r>
              <a:rPr lang="en-US" smtClean="0"/>
              <a:t>FPGA Tour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4" y="0"/>
            <a:ext cx="4068339" cy="355124"/>
          </a:xfrm>
          <a:prstGeom prst="rect">
            <a:avLst/>
          </a:prstGeom>
        </p:spPr>
        <p:txBody>
          <a:bodyPr vert="horz" lIns="94218" tIns="47108" rIns="94218" bIns="47108" rtlCol="0"/>
          <a:lstStyle>
            <a:lvl1pPr algn="r">
              <a:defRPr sz="1200"/>
            </a:lvl1pPr>
          </a:lstStyle>
          <a:p>
            <a:fld id="{61195138-101D-4257-A725-21A6A328D09A}" type="datetime1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120"/>
            <a:ext cx="4068339" cy="355124"/>
          </a:xfrm>
          <a:prstGeom prst="rect">
            <a:avLst/>
          </a:prstGeom>
        </p:spPr>
        <p:txBody>
          <a:bodyPr vert="horz" lIns="94218" tIns="47108" rIns="94218" bIns="47108" rtlCol="0" anchor="b"/>
          <a:lstStyle>
            <a:lvl1pPr algn="l">
              <a:defRPr sz="1200"/>
            </a:lvl1pPr>
          </a:lstStyle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4" y="6746120"/>
            <a:ext cx="4068339" cy="355124"/>
          </a:xfrm>
          <a:prstGeom prst="rect">
            <a:avLst/>
          </a:prstGeom>
        </p:spPr>
        <p:txBody>
          <a:bodyPr vert="horz" lIns="94218" tIns="47108" rIns="94218" bIns="47108" rtlCol="0" anchor="b"/>
          <a:lstStyle>
            <a:lvl1pPr algn="r">
              <a:defRPr sz="1200"/>
            </a:lvl1pPr>
          </a:lstStyle>
          <a:p>
            <a:fld id="{D815F126-D0BB-4ABD-8E98-C894FC61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822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68339" cy="355124"/>
          </a:xfrm>
          <a:prstGeom prst="rect">
            <a:avLst/>
          </a:prstGeom>
        </p:spPr>
        <p:txBody>
          <a:bodyPr vert="horz" lIns="94218" tIns="47108" rIns="94218" bIns="47108" rtlCol="0"/>
          <a:lstStyle>
            <a:lvl1pPr algn="l">
              <a:defRPr sz="1200"/>
            </a:lvl1pPr>
          </a:lstStyle>
          <a:p>
            <a:r>
              <a:rPr lang="en-US" smtClean="0"/>
              <a:t>FPGA Tour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4" y="0"/>
            <a:ext cx="4068339" cy="355124"/>
          </a:xfrm>
          <a:prstGeom prst="rect">
            <a:avLst/>
          </a:prstGeom>
        </p:spPr>
        <p:txBody>
          <a:bodyPr vert="horz" lIns="94218" tIns="47108" rIns="94218" bIns="47108" rtlCol="0"/>
          <a:lstStyle>
            <a:lvl1pPr algn="r">
              <a:defRPr sz="1200"/>
            </a:lvl1pPr>
          </a:lstStyle>
          <a:p>
            <a:fld id="{8DB7B33B-4BFA-4CF8-9835-62EB9C354658}" type="datetime1">
              <a:rPr lang="en-US" smtClean="0"/>
              <a:t>12/29/2022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9413" y="533400"/>
            <a:ext cx="3549650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18" tIns="47108" rIns="94218" bIns="4710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vert="horz" lIns="94218" tIns="47108" rIns="94218" bIns="4710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120"/>
            <a:ext cx="4068339" cy="355124"/>
          </a:xfrm>
          <a:prstGeom prst="rect">
            <a:avLst/>
          </a:prstGeom>
        </p:spPr>
        <p:txBody>
          <a:bodyPr vert="horz" lIns="94218" tIns="47108" rIns="94218" bIns="47108" rtlCol="0" anchor="b"/>
          <a:lstStyle>
            <a:lvl1pPr algn="l">
              <a:defRPr sz="1200"/>
            </a:lvl1pPr>
          </a:lstStyle>
          <a:p>
            <a:r>
              <a:rPr lang="en-US" smtClean="0"/>
              <a:t>Jim Brakefield 2022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4" y="6746120"/>
            <a:ext cx="4068339" cy="355124"/>
          </a:xfrm>
          <a:prstGeom prst="rect">
            <a:avLst/>
          </a:prstGeom>
        </p:spPr>
        <p:txBody>
          <a:bodyPr vert="horz" lIns="94218" tIns="47108" rIns="94218" bIns="47108" rtlCol="0" anchor="b"/>
          <a:lstStyle>
            <a:lvl1pPr algn="r">
              <a:defRPr sz="1200"/>
            </a:lvl1pPr>
          </a:lstStyle>
          <a:p>
            <a:fld id="{0E080357-2401-457E-B2E8-CE0541A8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0581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beneater/comments/w447u3/created_a_random_maze_program_for_my_putey1_ttl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Tinker</a:t>
            </a:r>
            <a:r>
              <a:rPr lang="en-US" baseline="0" dirty="0" smtClean="0"/>
              <a:t> toy </a:t>
            </a:r>
            <a:r>
              <a:rPr lang="en-US" baseline="0" dirty="0" smtClean="0"/>
              <a:t>(or LEGO block) construction embodies </a:t>
            </a:r>
            <a:r>
              <a:rPr lang="en-US" baseline="0" dirty="0" smtClean="0"/>
              <a:t>the generation/design of </a:t>
            </a:r>
            <a:r>
              <a:rPr lang="en-US" baseline="0" dirty="0" smtClean="0"/>
              <a:t>abstract objects </a:t>
            </a:r>
            <a:r>
              <a:rPr lang="en-US" baseline="0" dirty="0" smtClean="0"/>
              <a:t>from simple uniform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BD7A887-0F23-4F6C-AD13-2DB238BEB562}" type="datetime1">
              <a:rPr lang="en-US" smtClean="0"/>
              <a:t>12/29/2022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43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Files at https://github.com/jimbrake/FPGA_Boot_Camp have a date code suffix and are updated frequently.  Currently</a:t>
            </a:r>
            <a:r>
              <a:rPr lang="en-US" baseline="0" dirty="0" smtClean="0"/>
              <a:t> s</a:t>
            </a:r>
            <a:r>
              <a:rPr lang="en-US" dirty="0" smtClean="0"/>
              <a:t>everal</a:t>
            </a:r>
            <a:r>
              <a:rPr lang="en-US" baseline="0" dirty="0" smtClean="0"/>
              <a:t> universities issue an FPGA board to each student for a one semester course.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63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two main RTLs are </a:t>
            </a:r>
            <a:r>
              <a:rPr lang="en-US" dirty="0" err="1" smtClean="0"/>
              <a:t>verilog</a:t>
            </a:r>
            <a:r>
              <a:rPr lang="en-US" dirty="0" smtClean="0"/>
              <a:t> and VHDL.  Most recent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verilog</a:t>
            </a:r>
            <a:r>
              <a:rPr lang="en-US" baseline="0" dirty="0" smtClean="0"/>
              <a:t> is called System Verilog.  ASIC people prefer </a:t>
            </a:r>
            <a:r>
              <a:rPr lang="en-US" baseline="0" dirty="0" err="1" smtClean="0"/>
              <a:t>verilog</a:t>
            </a:r>
            <a:r>
              <a:rPr lang="en-US" baseline="0" dirty="0" smtClean="0"/>
              <a:t>.  DOD and Europe like VHDL.  There are </a:t>
            </a:r>
            <a:r>
              <a:rPr lang="en-US" baseline="0" dirty="0" err="1" smtClean="0"/>
              <a:t>linting</a:t>
            </a:r>
            <a:r>
              <a:rPr lang="en-US" baseline="0" dirty="0" smtClean="0"/>
              <a:t> tools that can check your code including adherence to code standards.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78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more organized</a:t>
            </a:r>
            <a:r>
              <a:rPr lang="en-US" baseline="0" dirty="0" smtClean="0"/>
              <a:t> and stable proto-board wiring see a Ben Eater's web page: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https://www.reddit.com/r/beneater/comments/w447u3/created_a_random_maze_program_for_my_putey1_ttl/</a:t>
            </a: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65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FPGA Boot Camp avoids teaching VHDL or Verilog, instead you learn by seeing the VHDL or Verilog generated</a:t>
            </a:r>
            <a:r>
              <a:rPr lang="en-US" baseline="0" dirty="0" smtClean="0"/>
              <a:t> from your schematic.  This is done to get to a working “ FPGA flow” more easily.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56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Verilog</a:t>
            </a:r>
            <a:r>
              <a:rPr lang="en-US" baseline="0" dirty="0" smtClean="0"/>
              <a:t> is a modern version of Verilog and provides the same capabilities as VHDL.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9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dirty="0" err="1" smtClean="0"/>
              <a:t>youtube</a:t>
            </a:r>
            <a:r>
              <a:rPr lang="en-US" dirty="0" smtClean="0"/>
              <a:t> video</a:t>
            </a:r>
            <a:r>
              <a:rPr lang="en-US" baseline="0" dirty="0" smtClean="0"/>
              <a:t> covers all the calculator features including radix (binary, hex, decimal) and the binary operations (AND, OR, XOR, shifts and rotate).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6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LUT count, DRAM and</a:t>
            </a:r>
            <a:r>
              <a:rPr lang="en-US" baseline="0" dirty="0" smtClean="0"/>
              <a:t> SD card slot means that the board can be used for soft core processors such as 6502, Z80, AVR etc.  The SD card can be used as a disk file device supporting an operating system.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80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pro-rata</a:t>
            </a:r>
            <a:r>
              <a:rPr lang="en-US" baseline="0" dirty="0" smtClean="0"/>
              <a:t> cost of the breadboard and DIP switch drop in quantity to approximately $1.71 for a total kit price of $20.64.  In very large quantities further reductions possible.  The goal here is an under $20 kit price so almost any student or any school can afford a kit(s).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9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Uses 4 volt driver</a:t>
            </a:r>
            <a:r>
              <a:rPr lang="en-US" baseline="0" dirty="0" smtClean="0"/>
              <a:t> chip, will it work at 3.3 volts?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01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Individual</a:t>
            </a:r>
            <a:r>
              <a:rPr lang="en-US" baseline="0" dirty="0" smtClean="0"/>
              <a:t> s</a:t>
            </a:r>
            <a:r>
              <a:rPr lang="en-US" dirty="0" smtClean="0"/>
              <a:t>lide switches</a:t>
            </a:r>
            <a:r>
              <a:rPr lang="en-US" baseline="0" dirty="0" smtClean="0"/>
              <a:t> are relatively expensive compared to the other items.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53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the ground column has</a:t>
            </a:r>
            <a:r>
              <a:rPr lang="en-US" baseline="0" dirty="0" smtClean="0"/>
              <a:t> breaks every six spaces, will fold the DIP switch pins in for those positions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11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Uses </a:t>
            </a:r>
            <a:r>
              <a:rPr lang="en-US" dirty="0" err="1" smtClean="0"/>
              <a:t>Gowin</a:t>
            </a:r>
            <a:r>
              <a:rPr lang="en-US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GW1NR-9 FPGA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dirty="0" smtClean="0"/>
              <a:t>8,640 </a:t>
            </a:r>
            <a:r>
              <a:rPr lang="en-US" dirty="0" smtClean="0"/>
              <a:t>LUTs, 2</a:t>
            </a:r>
            <a:r>
              <a:rPr lang="en-US" baseline="0" dirty="0" smtClean="0"/>
              <a:t> push buttons</a:t>
            </a:r>
            <a:r>
              <a:rPr lang="en-US" dirty="0" smtClean="0"/>
              <a:t>, 6 LEDs, HDMI connector, SD slot, DRAM, LCD </a:t>
            </a:r>
            <a:r>
              <a:rPr lang="en-US" dirty="0" smtClean="0"/>
              <a:t>connector.</a:t>
            </a:r>
            <a:endParaRPr lang="en-US" dirty="0" smtClean="0"/>
          </a:p>
          <a:p>
            <a:r>
              <a:rPr lang="en-US" dirty="0" smtClean="0"/>
              <a:t>Usually has unsoldered pins.  User to solder in the</a:t>
            </a:r>
            <a:r>
              <a:rPr lang="en-US" baseline="0" dirty="0" smtClean="0"/>
              <a:t> pins needed for the breadboard.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B7B33B-4BFA-4CF8-9835-62EB9C354658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83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http://www.fundinguniverse.com/company-histories</a:t>
            </a:r>
            <a:r>
              <a:rPr lang="en-US" baseline="0" dirty="0" smtClean="0"/>
              <a:t> has histories of Xilinx and many other companies 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4F93713-037D-4300-A535-D6B659AC7F9A}" type="datetime1">
              <a:rPr lang="en-US" smtClean="0"/>
              <a:t>12/29/2022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7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DD78-5309-4D12-B589-CC99DDE7B110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6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4C44-D7BD-4397-A632-D192B9904EDB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6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692DB-0514-438B-AC68-AAA8724E5D07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7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9A91-D727-4CED-A180-175D6B002F12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1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5920-94F8-433C-80BE-EFC292B19796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E810-2D42-4DB9-96D0-EC075E9B2F1B}" type="datetime1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F1C4-9C27-4032-87CB-531F20451FAB}" type="datetime1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7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E27CD-70BF-41CA-A04D-FA26373953DF}" type="datetime1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7CEB2-99BF-4F21-925B-A3F82BDB9F7A}" type="datetime1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2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FBB94-C89C-427A-ACD3-3782AAE9DF3D}" type="datetime1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3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FE15-05FD-47F8-B232-1BCFC24C5042}" type="datetime1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A1AFD-4F4E-415D-942E-752C216B996C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7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andland.com/lesson-4-what-is-a-look-up-table-lu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hyperlink" Target="https://nandland.com/lesson-15-what-is-a-block-ram-bra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oelw.id.au/FPGA/CheapFPGADevelopmentBoards" TargetMode="External"/><Relationship Id="rId3" Type="http://schemas.openxmlformats.org/officeDocument/2006/relationships/hyperlink" Target="https://www.youtube.com/playlist?list=PLEBQazB0HUyT1WmMONxRZn9NmQ_9CIKhb" TargetMode="External"/><Relationship Id="rId7" Type="http://schemas.openxmlformats.org/officeDocument/2006/relationships/hyperlink" Target="http://www.fundinguniverse.com/company-histories/altera-corporation-history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-inst.eecs.berkeley.edu/~cs294-59/fa10/resources/Xilinx-history/Xilinx-history.html" TargetMode="External"/><Relationship Id="rId5" Type="http://schemas.openxmlformats.org/officeDocument/2006/relationships/hyperlink" Target="https://www.youtube.com/watch?v=4ntXSyOhlBY" TargetMode="External"/><Relationship Id="rId4" Type="http://schemas.openxmlformats.org/officeDocument/2006/relationships/hyperlink" Target="http://www.cpe.virginia.edu/grads/pdfs/January%202016/VLSI.pdf" TargetMode="External"/><Relationship Id="rId9" Type="http://schemas.openxmlformats.org/officeDocument/2006/relationships/hyperlink" Target="https://opencores.org/project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Helmut.Neemann@mosbach.dhbw.de" TargetMode="External"/><Relationship Id="rId2" Type="http://schemas.openxmlformats.org/officeDocument/2006/relationships/hyperlink" Target="https://github.com/hneemann/Digital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brake/20-dollar-FPGA-kit" TargetMode="External"/><Relationship Id="rId2" Type="http://schemas.openxmlformats.org/officeDocument/2006/relationships/hyperlink" Target="mailto:jim.brakefield@ieee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EVy4KEj9kZ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aldigital.org/downloads/e06bddc63669cbc91ae981df18bcf3c5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pga4student.com/2017/08/verilog-vs-vhdl-explain-by-example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K5WQqN3_4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581400"/>
            <a:ext cx="77724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$20 FPGA kit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Boot Camp for Digital Systems </a:t>
            </a:r>
            <a:r>
              <a:rPr lang="en-US" sz="3600" dirty="0" smtClean="0"/>
              <a:t>Education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257800"/>
            <a:ext cx="6400800" cy="6096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Jim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Brakefield</a:t>
            </a:r>
            <a:r>
              <a:rPr lang="en-US" sz="2800" dirty="0" smtClean="0">
                <a:solidFill>
                  <a:schemeClr val="tx1"/>
                </a:solidFill>
              </a:rPr>
              <a:t>      jim.brakefield@ieee.org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IEEE Computer Society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2971800" cy="343325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7D6E-612A-4292-9623-A6394757A7A5}" type="datetime1">
              <a:rPr lang="en-US" smtClean="0"/>
              <a:t>12/29/2022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9A91-D727-4CED-A180-175D6B002F12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Tang 9</a:t>
            </a:r>
            <a:r>
              <a:rPr lang="en-US" sz="4000" dirty="0" smtClean="0"/>
              <a:t>K Nano </a:t>
            </a:r>
          </a:p>
          <a:p>
            <a:r>
              <a:rPr lang="en-US" sz="2800" dirty="0" smtClean="0"/>
              <a:t>approximately $15</a:t>
            </a:r>
            <a:endParaRPr lang="en-US" sz="2800" dirty="0"/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EB9A91-D727-4CED-A180-175D6B002F12}" type="datetime1">
              <a:rPr lang="en-US" smtClean="0"/>
              <a:pPr/>
              <a:t>12/29/2022</a:t>
            </a:fld>
            <a:endParaRPr lang="en-US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4915E3-0B55-498E-8533-E3BB9F55184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71600"/>
            <a:ext cx="6561846" cy="498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LUTs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Performing Boolean Algebra inside an FPGA using Look-Up Tables (LUTs</a:t>
            </a:r>
            <a:r>
              <a:rPr lang="en-US" sz="2800" dirty="0" smtClean="0"/>
              <a:t>)</a:t>
            </a:r>
          </a:p>
          <a:p>
            <a:r>
              <a:rPr lang="en-US" sz="2800" dirty="0">
                <a:hlinkClick r:id="rId2"/>
              </a:rPr>
              <a:t>https://nandland.com/lesson-4-what-is-a-look-up-table-lut</a:t>
            </a:r>
            <a:r>
              <a:rPr lang="en-US" sz="2800" dirty="0" smtClean="0">
                <a:hlinkClick r:id="rId2"/>
              </a:rPr>
              <a:t>/</a:t>
            </a:r>
            <a:r>
              <a:rPr lang="en-US" sz="2800" dirty="0" smtClean="0"/>
              <a:t>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9A91-D727-4CED-A180-175D6B002F12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2971800"/>
            <a:ext cx="7162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 to the reader: many textbooks and classrooms will spend </a:t>
            </a:r>
            <a:r>
              <a:rPr lang="en-US" sz="2000" dirty="0" smtClean="0"/>
              <a:t>a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significant amount of time discussing how LUTs can be wired </a:t>
            </a:r>
            <a:r>
              <a:rPr lang="en-US" sz="2000" dirty="0" smtClean="0"/>
              <a:t>to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create the optimal solution to a Boolean expression. </a:t>
            </a:r>
            <a:r>
              <a:rPr lang="en-US" sz="2000" dirty="0" smtClean="0"/>
              <a:t> Optimal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means that it uses the least number of gates possible. </a:t>
            </a:r>
            <a:r>
              <a:rPr lang="en-US" sz="2000" dirty="0" smtClean="0"/>
              <a:t>Topics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such as De Morgan’s Law, </a:t>
            </a:r>
            <a:r>
              <a:rPr lang="en-US" sz="2000" dirty="0" err="1"/>
              <a:t>Karnaugh</a:t>
            </a:r>
            <a:r>
              <a:rPr lang="en-US" sz="2000" dirty="0"/>
              <a:t> Maps, the </a:t>
            </a:r>
            <a:r>
              <a:rPr lang="en-US" sz="2000" dirty="0" smtClean="0"/>
              <a:t>Quine-</a:t>
            </a:r>
            <a:r>
              <a:rPr lang="en-US" sz="2000" dirty="0" err="1" smtClean="0"/>
              <a:t>McCluskey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/>
              <a:t>method, and others are usually discussed at great length </a:t>
            </a:r>
            <a:r>
              <a:rPr lang="en-US" sz="2000" dirty="0" smtClean="0"/>
              <a:t>that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describe how to optimize digital logic. However I feel that this </a:t>
            </a:r>
            <a:r>
              <a:rPr lang="en-US" sz="2000" dirty="0" smtClean="0"/>
              <a:t>is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not necessary to begin learning about FPGAs. </a:t>
            </a:r>
          </a:p>
        </p:txBody>
      </p:sp>
    </p:spTree>
    <p:extLst>
      <p:ext uri="{BB962C8B-B14F-4D97-AF65-F5344CB8AC3E}">
        <p14:creationId xmlns:p14="http://schemas.microsoft.com/office/powerpoint/2010/main" val="59409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Block RAM tutorial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https://nandland.com/lesson-15-what-is-a-block-ram-bram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9A91-D727-4CED-A180-175D6B002F12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What is a Block RAM in an FPGA? For Beginners. - Google Chrom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9144000" cy="371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90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FPGA References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r>
              <a:rPr lang="en-US" sz="1800" dirty="0"/>
              <a:t>Twelve </a:t>
            </a:r>
            <a:r>
              <a:rPr lang="en-US" sz="1800" dirty="0" err="1"/>
              <a:t>youtube</a:t>
            </a:r>
            <a:r>
              <a:rPr lang="en-US" sz="1800" dirty="0"/>
              <a:t> videos on specific FPGA features (uses </a:t>
            </a:r>
            <a:r>
              <a:rPr lang="en-US" sz="1800" dirty="0" err="1"/>
              <a:t>verilog</a:t>
            </a:r>
            <a:r>
              <a:rPr lang="en-US" sz="1800" dirty="0"/>
              <a:t> RTL):  </a:t>
            </a:r>
            <a:r>
              <a:rPr lang="en-US" sz="1600" dirty="0">
                <a:hlinkClick r:id="rId3"/>
              </a:rPr>
              <a:t>https://www.youtube.com/playlist?list=PLEBQazB0HUyT1WmMONxRZn9NmQ_9CIKhb</a:t>
            </a:r>
            <a:endParaRPr lang="en-US" sz="1600" dirty="0"/>
          </a:p>
          <a:p>
            <a:r>
              <a:rPr lang="en-US" sz="1800" i="1" dirty="0" smtClean="0"/>
              <a:t>Three </a:t>
            </a:r>
            <a:r>
              <a:rPr lang="en-US" sz="1800" i="1" dirty="0"/>
              <a:t>Ages of FPGAs: A Retrospective</a:t>
            </a:r>
            <a:r>
              <a:rPr lang="en-US" sz="1800" dirty="0"/>
              <a:t>…, Steve </a:t>
            </a:r>
            <a:r>
              <a:rPr lang="en-US" sz="1800" dirty="0" err="1"/>
              <a:t>Trimberger</a:t>
            </a:r>
            <a:r>
              <a:rPr lang="en-US" sz="1800" dirty="0"/>
              <a:t>, Proc. </a:t>
            </a:r>
            <a:r>
              <a:rPr lang="en-US" sz="1800" dirty="0" smtClean="0"/>
              <a:t>IEEE </a:t>
            </a:r>
            <a:r>
              <a:rPr lang="en-US" sz="1800" dirty="0"/>
              <a:t>v103#3p318, 2015</a:t>
            </a:r>
          </a:p>
          <a:p>
            <a:pPr marL="457200" lvl="1" indent="0">
              <a:buNone/>
            </a:pPr>
            <a:r>
              <a:rPr lang="en-US" sz="1800" dirty="0"/>
              <a:t> </a:t>
            </a:r>
            <a:r>
              <a:rPr lang="en-US" sz="1800" u="sng" dirty="0">
                <a:hlinkClick r:id="rId4"/>
              </a:rPr>
              <a:t>www.cpe.virginia.edu/grads/pdfs/January%202016/VLSI.pdf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 </a:t>
            </a:r>
            <a:r>
              <a:rPr lang="en-US" sz="1800" u="sng" dirty="0">
                <a:hlinkClick r:id="rId5"/>
              </a:rPr>
              <a:t>https://</a:t>
            </a:r>
            <a:r>
              <a:rPr lang="en-US" sz="1800" u="sng" dirty="0" smtClean="0">
                <a:hlinkClick r:id="rId5"/>
              </a:rPr>
              <a:t>www.youtube.com/watch?v=4ntXSyOhlBY</a:t>
            </a:r>
            <a:endParaRPr lang="en-US" sz="1800" u="sng" dirty="0" smtClean="0"/>
          </a:p>
          <a:p>
            <a:pPr marL="457200" lvl="1" indent="0">
              <a:buNone/>
            </a:pPr>
            <a:r>
              <a:rPr lang="en-US" sz="1800" i="1" dirty="0" smtClean="0"/>
              <a:t>Xilinx </a:t>
            </a:r>
            <a:r>
              <a:rPr lang="en-US" sz="1800" i="1" dirty="0"/>
              <a:t>Part Family History</a:t>
            </a:r>
            <a:r>
              <a:rPr lang="en-US" sz="1800" dirty="0"/>
              <a:t>, John </a:t>
            </a:r>
            <a:r>
              <a:rPr lang="en-US" sz="1800" dirty="0" err="1" smtClean="0"/>
              <a:t>Lazzaro</a:t>
            </a:r>
            <a:r>
              <a:rPr lang="en-US" sz="1800" dirty="0" smtClean="0"/>
              <a:t>,</a:t>
            </a:r>
          </a:p>
          <a:p>
            <a:pPr marL="457200" lvl="1" indent="0">
              <a:buNone/>
            </a:pPr>
            <a:r>
              <a:rPr lang="en-US" sz="1800" u="sng" dirty="0" smtClean="0">
                <a:hlinkClick r:id="rId6"/>
              </a:rPr>
              <a:t>www-inst.eecs.berkeley.edu</a:t>
            </a:r>
            <a:r>
              <a:rPr lang="en-US" sz="1800" u="sng" dirty="0">
                <a:hlinkClick r:id="rId6"/>
              </a:rPr>
              <a:t>/~cs294-59/fa10/resources/Xilinx-history/Xilinx-history.html</a:t>
            </a:r>
            <a:endParaRPr lang="en-US" sz="1800" dirty="0"/>
          </a:p>
          <a:p>
            <a:r>
              <a:rPr lang="en-US" sz="1800" i="1" dirty="0"/>
              <a:t>Altera History</a:t>
            </a:r>
            <a:r>
              <a:rPr lang="en-US" sz="1800" dirty="0"/>
              <a:t>, </a:t>
            </a:r>
            <a:r>
              <a:rPr lang="en-US" sz="1800" dirty="0" smtClean="0"/>
              <a:t>corporate</a:t>
            </a:r>
            <a:r>
              <a:rPr lang="en-US" sz="1800" dirty="0"/>
              <a:t>, </a:t>
            </a:r>
            <a:r>
              <a:rPr lang="en-US" sz="1800" dirty="0">
                <a:hlinkClick r:id="rId7"/>
              </a:rPr>
              <a:t>http://www.fundinguniverse.com/company-histories/altera-corporation-history</a:t>
            </a:r>
            <a:r>
              <a:rPr lang="en-US" sz="1800" dirty="0" smtClean="0">
                <a:hlinkClick r:id="rId7"/>
              </a:rPr>
              <a:t>/</a:t>
            </a:r>
            <a:endParaRPr lang="en-US" sz="1800" dirty="0"/>
          </a:p>
          <a:p>
            <a:r>
              <a:rPr lang="en-US" sz="1800" dirty="0" smtClean="0"/>
              <a:t>Low cost FPGA boards</a:t>
            </a:r>
          </a:p>
          <a:p>
            <a:pPr marL="457200" lvl="1" indent="0">
              <a:buNone/>
            </a:pPr>
            <a:r>
              <a:rPr lang="en-US" sz="1800" dirty="0">
                <a:hlinkClick r:id="rId8"/>
              </a:rPr>
              <a:t>https://www.joelw.id.au/FPGA/CheapFPGADevelopmentBoards</a:t>
            </a:r>
            <a:endParaRPr lang="en-US" sz="1800" dirty="0"/>
          </a:p>
          <a:p>
            <a:r>
              <a:rPr lang="en-US" sz="1800" dirty="0" smtClean="0"/>
              <a:t>Open source IP </a:t>
            </a:r>
            <a:r>
              <a:rPr lang="en-US" sz="1800" dirty="0">
                <a:hlinkClick r:id="rId9"/>
              </a:rPr>
              <a:t>https://</a:t>
            </a:r>
            <a:r>
              <a:rPr lang="en-US" sz="1800" dirty="0" smtClean="0">
                <a:hlinkClick r:id="rId9"/>
              </a:rPr>
              <a:t>opencores.org/projects</a:t>
            </a:r>
            <a:r>
              <a:rPr lang="en-US" sz="1800" dirty="0" smtClean="0"/>
              <a:t> </a:t>
            </a:r>
          </a:p>
          <a:p>
            <a:r>
              <a:rPr lang="en-US" sz="1800" dirty="0" err="1" smtClean="0"/>
              <a:t>Github</a:t>
            </a:r>
            <a:r>
              <a:rPr lang="en-US" sz="1800" dirty="0" smtClean="0"/>
              <a:t> projects: search on “</a:t>
            </a:r>
            <a:r>
              <a:rPr lang="en-US" sz="1800" dirty="0" err="1" smtClean="0"/>
              <a:t>github</a:t>
            </a:r>
            <a:r>
              <a:rPr lang="en-US" sz="1800" dirty="0" smtClean="0"/>
              <a:t> </a:t>
            </a:r>
            <a:r>
              <a:rPr lang="en-US" sz="1800" dirty="0" err="1" smtClean="0"/>
              <a:t>vhdl</a:t>
            </a:r>
            <a:r>
              <a:rPr lang="en-US" sz="1800" dirty="0" smtClean="0"/>
              <a:t> </a:t>
            </a:r>
            <a:r>
              <a:rPr lang="en-US" sz="1800" dirty="0" err="1" smtClean="0"/>
              <a:t>verilog</a:t>
            </a:r>
            <a:r>
              <a:rPr lang="en-US" sz="1800" dirty="0" smtClean="0"/>
              <a:t> </a:t>
            </a:r>
            <a:r>
              <a:rPr lang="en-US" sz="1800" dirty="0" err="1" smtClean="0"/>
              <a:t>cpu</a:t>
            </a:r>
            <a:r>
              <a:rPr lang="en-US" sz="1800" dirty="0" smtClean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68D8-3E06-4FE1-B20E-2ED46FEE121D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 conclusion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It is thought that ownership of an FPGA board will lead to greater usage and knowledge.  As opposed to shared laboratory equipment.</a:t>
            </a:r>
          </a:p>
          <a:p>
            <a:r>
              <a:rPr lang="en-US" sz="2800" dirty="0" smtClean="0"/>
              <a:t>Oriented towards a beginner’s board at </a:t>
            </a:r>
            <a:r>
              <a:rPr lang="en-US" sz="2800" dirty="0" smtClean="0"/>
              <a:t>the lowest possible </a:t>
            </a:r>
            <a:r>
              <a:rPr lang="en-US" sz="2800" dirty="0" smtClean="0"/>
              <a:t>cost.  Lots of switches, LEDs etc. eliminate need for discrete components and their fragile wiring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Here we are trading cost for convenience:</a:t>
            </a:r>
          </a:p>
          <a:p>
            <a:pPr lvl="1"/>
            <a:r>
              <a:rPr lang="en-US" sz="2400" dirty="0" smtClean="0"/>
              <a:t>$20 versus $70</a:t>
            </a:r>
          </a:p>
          <a:p>
            <a:pPr lvl="1"/>
            <a:r>
              <a:rPr lang="en-US" sz="2400" dirty="0" smtClean="0"/>
              <a:t>Some user wiring/soldering versus no user wiring</a:t>
            </a:r>
          </a:p>
          <a:p>
            <a:pPr lvl="1"/>
            <a:r>
              <a:rPr lang="en-US" sz="2400" dirty="0" smtClean="0"/>
              <a:t>Niche software tools versus mainstream tools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7A59-D376-460E-A531-3A950C5787E9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“Digital” logic simulator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Web site: </a:t>
            </a: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://github.com/hneemann/Digital/</a:t>
            </a:r>
            <a:endParaRPr lang="en-US" sz="2800" dirty="0"/>
          </a:p>
          <a:p>
            <a:r>
              <a:rPr lang="en-US" sz="2800" dirty="0" smtClean="0"/>
              <a:t>Authored by: </a:t>
            </a:r>
            <a:r>
              <a:rPr lang="en-US" sz="2800" dirty="0" smtClean="0">
                <a:hlinkClick r:id="rId3"/>
              </a:rPr>
              <a:t>Helmut.Neemann@mosbach.dhbw.de</a:t>
            </a:r>
            <a:endParaRPr lang="en-US" sz="2800" dirty="0" smtClean="0"/>
          </a:p>
          <a:p>
            <a:r>
              <a:rPr lang="en-US" sz="2800" dirty="0" smtClean="0"/>
              <a:t>Open source, other simulators available</a:t>
            </a:r>
          </a:p>
          <a:p>
            <a:r>
              <a:rPr lang="en-US" sz="2800" dirty="0" smtClean="0"/>
              <a:t>Modified to support the Boolean board</a:t>
            </a:r>
          </a:p>
          <a:p>
            <a:pPr lvl="1"/>
            <a:r>
              <a:rPr lang="en-US" sz="2400" dirty="0" smtClean="0"/>
              <a:t>BASYS3.config  renamed to </a:t>
            </a:r>
            <a:r>
              <a:rPr lang="en-US" sz="2400" dirty="0" err="1" smtClean="0"/>
              <a:t>Boolbd.config</a:t>
            </a:r>
            <a:endParaRPr lang="en-US" sz="2400" dirty="0" smtClean="0"/>
          </a:p>
          <a:p>
            <a:pPr lvl="1"/>
            <a:r>
              <a:rPr lang="en-US" sz="2400" dirty="0" smtClean="0"/>
              <a:t>BASYS3_IO.dig renamed to </a:t>
            </a:r>
            <a:r>
              <a:rPr lang="en-US" sz="2400" dirty="0" err="1" smtClean="0"/>
              <a:t>Boolbd.dig</a:t>
            </a:r>
            <a:endParaRPr lang="en-US" sz="2400" dirty="0" smtClean="0"/>
          </a:p>
          <a:p>
            <a:pPr lvl="1"/>
            <a:r>
              <a:rPr lang="en-US" sz="2400" dirty="0" smtClean="0"/>
              <a:t>And pin assignments updated</a:t>
            </a:r>
          </a:p>
          <a:p>
            <a:pPr lvl="1"/>
            <a:r>
              <a:rPr lang="en-US" sz="2400" dirty="0" smtClean="0"/>
              <a:t>And PMOD pins moved to </a:t>
            </a:r>
            <a:r>
              <a:rPr lang="en-US" sz="2400" dirty="0" err="1" smtClean="0"/>
              <a:t>Boolbd_pmod.dig</a:t>
            </a:r>
            <a:endParaRPr lang="en-US" sz="2400" dirty="0" smtClean="0"/>
          </a:p>
          <a:p>
            <a:pPr lvl="1"/>
            <a:r>
              <a:rPr lang="en-US" sz="2400" dirty="0" smtClean="0"/>
              <a:t>In the subdirectory  examples/</a:t>
            </a:r>
            <a:r>
              <a:rPr lang="en-US" sz="2400" dirty="0" err="1" smtClean="0"/>
              <a:t>hdl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5211-2177-4700-B902-B5D620E17DC6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23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digital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Schematic editor and simulator</a:t>
            </a:r>
          </a:p>
          <a:p>
            <a:r>
              <a:rPr lang="en-US" dirty="0" smtClean="0"/>
              <a:t>Provides an intermediate step before </a:t>
            </a:r>
            <a:r>
              <a:rPr lang="en-US" i="1" dirty="0" smtClean="0"/>
              <a:t>RTL</a:t>
            </a:r>
            <a:r>
              <a:rPr lang="en-US" dirty="0" smtClean="0"/>
              <a:t> (</a:t>
            </a:r>
            <a:r>
              <a:rPr lang="en-US" dirty="0"/>
              <a:t>Register Transfer </a:t>
            </a:r>
            <a:r>
              <a:rPr lang="en-US" dirty="0" smtClean="0"/>
              <a:t>Logic) and full FPGA tools.</a:t>
            </a:r>
          </a:p>
          <a:p>
            <a:r>
              <a:rPr lang="en-US" dirty="0" smtClean="0"/>
              <a:t>Requires nothing beyond a PC.</a:t>
            </a:r>
          </a:p>
          <a:p>
            <a:r>
              <a:rPr lang="en-US" dirty="0" smtClean="0"/>
              <a:t>Requires Java</a:t>
            </a:r>
          </a:p>
          <a:p>
            <a:r>
              <a:rPr lang="en-US" dirty="0" smtClean="0"/>
              <a:t>Totally interactive</a:t>
            </a:r>
          </a:p>
          <a:p>
            <a:r>
              <a:rPr lang="en-US" dirty="0" smtClean="0"/>
              <a:t>Generates VHDL or Verilog RTL files</a:t>
            </a:r>
          </a:p>
          <a:p>
            <a:r>
              <a:rPr lang="en-US" dirty="0" smtClean="0"/>
              <a:t>Generates constraint file for </a:t>
            </a:r>
            <a:r>
              <a:rPr lang="en-US" i="1" dirty="0" err="1" smtClean="0"/>
              <a:t>vivado</a:t>
            </a:r>
            <a:r>
              <a:rPr lang="en-US" dirty="0" smtClean="0"/>
              <a:t> (</a:t>
            </a:r>
            <a:r>
              <a:rPr lang="en-US" dirty="0" err="1" smtClean="0"/>
              <a:t>xilinx</a:t>
            </a:r>
            <a:r>
              <a:rPr lang="en-US" dirty="0" smtClean="0"/>
              <a:t> FPGA tool)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943C-E8B0-4353-836D-27868EF5DB1F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8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9A91-D727-4CED-A180-175D6B002F12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17</a:t>
            </a:fld>
            <a:endParaRPr lang="en-US"/>
          </a:p>
        </p:txBody>
      </p:sp>
      <p:sp>
        <p:nvSpPr>
          <p:cNvPr id="6" name="Date Placeholder 1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07CEB2-99BF-4F21-925B-A3F82BDB9F7A}" type="datetime1">
              <a:rPr lang="en-US" smtClean="0"/>
              <a:pPr/>
              <a:t>12/29/2022</a:t>
            </a:fld>
            <a:endParaRPr lang="en-US"/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4915E3-0B55-498E-8533-E3BB9F55184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FPGA board rankings</a:t>
            </a:r>
            <a:endParaRPr lang="en-US" sz="40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9200" y="5987534"/>
            <a:ext cx="6953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version sorted by LUT count, bottom version by block RAM bit count</a:t>
            </a:r>
          </a:p>
          <a:p>
            <a:r>
              <a:rPr lang="en-US" dirty="0" smtClean="0"/>
              <a:t>This listing is only a sample of the hundreds of boards available.</a:t>
            </a:r>
          </a:p>
        </p:txBody>
      </p:sp>
      <p:sp>
        <p:nvSpPr>
          <p:cNvPr id="11" name="Date Placeholder 2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2A8BE4-2DB6-4399-AFAB-17596595EDF2}" type="datetime1">
              <a:rPr lang="en-US" smtClean="0"/>
              <a:pPr/>
              <a:t>12/29/2022</a:t>
            </a:fld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4915E3-0B55-498E-8533-E3BB9F551847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54" y="825768"/>
            <a:ext cx="8363492" cy="511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9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mess of wires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not cool any more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5217348" cy="4495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9A91-D727-4CED-A180-175D6B002F12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39649" y="6019799"/>
            <a:ext cx="3497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From https</a:t>
            </a:r>
            <a:r>
              <a:rPr lang="en-US" sz="2400" dirty="0"/>
              <a:t>://life.ieee.org/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69708" y="1447800"/>
            <a:ext cx="250690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 today’s world</a:t>
            </a:r>
          </a:p>
          <a:p>
            <a:r>
              <a:rPr lang="en-US" sz="2800" dirty="0" smtClean="0"/>
              <a:t>most wires are </a:t>
            </a:r>
          </a:p>
          <a:p>
            <a:r>
              <a:rPr lang="en-US" sz="2800" dirty="0" smtClean="0"/>
              <a:t>in the PCB and </a:t>
            </a:r>
          </a:p>
          <a:p>
            <a:r>
              <a:rPr lang="en-US" sz="2800" dirty="0" smtClean="0"/>
              <a:t>In the FPGA !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069708" y="4038600"/>
            <a:ext cx="27305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OK as long as you </a:t>
            </a:r>
          </a:p>
          <a:p>
            <a:r>
              <a:rPr lang="en-US" sz="2800" dirty="0" smtClean="0"/>
              <a:t>don’t need to 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ove the device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24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RTL (Register Transfer Language)</a:t>
            </a:r>
            <a:br>
              <a:rPr lang="en-US" sz="4000" dirty="0" smtClean="0"/>
            </a:br>
            <a:r>
              <a:rPr lang="en-US" sz="2700" dirty="0"/>
              <a:t>VHDL and Verilog are “hardware description” </a:t>
            </a:r>
            <a:r>
              <a:rPr lang="en-US" sz="2700" dirty="0" smtClean="0"/>
              <a:t>languages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Separates design into combinatorial (logic) and sequential (registers).</a:t>
            </a:r>
          </a:p>
          <a:p>
            <a:r>
              <a:rPr lang="en-US" dirty="0" smtClean="0"/>
              <a:t>For simple designs use a single clock</a:t>
            </a:r>
          </a:p>
          <a:p>
            <a:pPr lvl="1"/>
            <a:r>
              <a:rPr lang="en-US" dirty="0" smtClean="0"/>
              <a:t>Boolean Board clock input is 100MHz</a:t>
            </a:r>
          </a:p>
          <a:p>
            <a:pPr lvl="1"/>
            <a:r>
              <a:rPr lang="en-US" dirty="0" smtClean="0"/>
              <a:t>Digital will generate slower clocks</a:t>
            </a:r>
          </a:p>
          <a:p>
            <a:pPr lvl="2"/>
            <a:r>
              <a:rPr lang="en-US" dirty="0" smtClean="0"/>
              <a:t>Right click on clock icon &amp; set frequency</a:t>
            </a:r>
          </a:p>
          <a:p>
            <a:r>
              <a:rPr lang="en-US" dirty="0" smtClean="0"/>
              <a:t>Registers update on rising edge clock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9A91-D727-4CED-A180-175D6B002F12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Preliminaries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Funding </a:t>
            </a:r>
            <a:r>
              <a:rPr lang="en-US" dirty="0" smtClean="0"/>
              <a:t>provided by a grant from the IEEE Computer Society as part of their Emerging Technologies program</a:t>
            </a:r>
          </a:p>
          <a:p>
            <a:r>
              <a:rPr lang="en-US" dirty="0" smtClean="0"/>
              <a:t>I’m Jim </a:t>
            </a:r>
            <a:r>
              <a:rPr lang="en-US" dirty="0" err="1" smtClean="0"/>
              <a:t>Brakefield</a:t>
            </a:r>
            <a:r>
              <a:rPr lang="en-US" dirty="0" smtClean="0"/>
              <a:t>, </a:t>
            </a:r>
            <a:r>
              <a:rPr lang="en-US" dirty="0" smtClean="0">
                <a:hlinkClick r:id="rId2"/>
              </a:rPr>
              <a:t>jim.brakefield@ieee.org</a:t>
            </a:r>
            <a:endParaRPr lang="en-US" dirty="0" smtClean="0"/>
          </a:p>
          <a:p>
            <a:r>
              <a:rPr lang="en-US" dirty="0" smtClean="0"/>
              <a:t>Full set of </a:t>
            </a:r>
            <a:r>
              <a:rPr lang="en-US" dirty="0" smtClean="0"/>
              <a:t>files </a:t>
            </a:r>
            <a:r>
              <a:rPr lang="en-US" dirty="0" smtClean="0"/>
              <a:t>at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github.com/jimbrake/20-dollar-FPGA-kit</a:t>
            </a:r>
            <a:endParaRPr lang="en-US" dirty="0" smtClean="0"/>
          </a:p>
          <a:p>
            <a:r>
              <a:rPr lang="en-US" dirty="0" smtClean="0"/>
              <a:t>Introduction </a:t>
            </a:r>
            <a:r>
              <a:rPr lang="en-US" dirty="0" smtClean="0"/>
              <a:t>to FPGA video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www.youtube.com/watch?v=EVy4KEj9kZg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FC9F7-7FFA-44F2-B2A9-51790E59FE49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6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Side by side VHDL and Verilog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Digital generates both</a:t>
            </a:r>
          </a:p>
          <a:p>
            <a:r>
              <a:rPr lang="en-US" dirty="0" err="1" smtClean="0"/>
              <a:t>RealDigital’s</a:t>
            </a:r>
            <a:r>
              <a:rPr lang="en-US" dirty="0" smtClean="0"/>
              <a:t> treatment:</a:t>
            </a:r>
          </a:p>
          <a:p>
            <a:pPr lvl="1"/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www.realdigital.org/downloads/e06bddc63669cbc91ae981df18bcf3c5.pdf</a:t>
            </a:r>
            <a:endParaRPr lang="en-US" sz="2000" dirty="0" smtClean="0"/>
          </a:p>
          <a:p>
            <a:r>
              <a:rPr lang="en-US" dirty="0" smtClean="0"/>
              <a:t>Side by side System-Verilog &amp; VHDL:</a:t>
            </a:r>
          </a:p>
          <a:p>
            <a:pPr lvl="1"/>
            <a:r>
              <a:rPr lang="en-US" dirty="0" smtClean="0"/>
              <a:t>Digital Design and Computer Architecture, Harris &amp; Harris, 2</a:t>
            </a:r>
            <a:r>
              <a:rPr lang="en-US" baseline="30000" dirty="0" smtClean="0"/>
              <a:t>nd</a:t>
            </a:r>
            <a:r>
              <a:rPr lang="en-US" dirty="0" smtClean="0"/>
              <a:t> ed.  Also ARM and RISC-V editions</a:t>
            </a:r>
          </a:p>
          <a:p>
            <a:pPr lvl="1"/>
            <a:r>
              <a:rPr lang="en-US" dirty="0" smtClean="0"/>
              <a:t>Highly recommended, goes from transistors to PCs</a:t>
            </a:r>
          </a:p>
          <a:p>
            <a:r>
              <a:rPr lang="en-US" dirty="0" smtClean="0"/>
              <a:t>Side by side Verilog &amp; VHDL:</a:t>
            </a:r>
          </a:p>
          <a:p>
            <a:pPr lvl="1"/>
            <a:r>
              <a:rPr lang="en-US" dirty="0"/>
              <a:t>HDL Programming Fundamentals: VHDL and </a:t>
            </a:r>
            <a:r>
              <a:rPr lang="en-US" dirty="0" smtClean="0"/>
              <a:t>Verilog,</a:t>
            </a:r>
            <a:r>
              <a:rPr lang="en-US" dirty="0"/>
              <a:t> </a:t>
            </a:r>
            <a:r>
              <a:rPr lang="en-US" dirty="0" err="1" smtClean="0"/>
              <a:t>Nazeih</a:t>
            </a:r>
            <a:r>
              <a:rPr lang="en-US" dirty="0" smtClean="0"/>
              <a:t> </a:t>
            </a:r>
            <a:r>
              <a:rPr lang="en-US" dirty="0" err="1" smtClean="0"/>
              <a:t>Botros</a:t>
            </a:r>
            <a:r>
              <a:rPr lang="en-US" dirty="0" smtClean="0"/>
              <a:t> 2006</a:t>
            </a:r>
          </a:p>
          <a:p>
            <a:r>
              <a:rPr lang="en-US" dirty="0" smtClean="0"/>
              <a:t>Also: </a:t>
            </a:r>
            <a:r>
              <a:rPr lang="en-US" sz="2600" dirty="0">
                <a:hlinkClick r:id="rId4"/>
              </a:rPr>
              <a:t>https://</a:t>
            </a:r>
            <a:r>
              <a:rPr lang="en-US" sz="2600" dirty="0" smtClean="0">
                <a:hlinkClick r:id="rId4"/>
              </a:rPr>
              <a:t>www.fpga4student.com/2017/08/verilog-vs-vhdl-explain-by-example.html</a:t>
            </a:r>
            <a:endParaRPr lang="en-US" sz="2600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9A91-D727-4CED-A180-175D6B002F12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79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What FPGA tools do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Much goes on behind the scenes</a:t>
            </a:r>
          </a:p>
          <a:p>
            <a:r>
              <a:rPr lang="en-US" dirty="0" smtClean="0"/>
              <a:t>Circuit is optimized (logic simplification)</a:t>
            </a:r>
          </a:p>
          <a:p>
            <a:pPr lvl="1"/>
            <a:r>
              <a:rPr lang="en-US" dirty="0" smtClean="0"/>
              <a:t>unused stuff is pruned, if no outputs then all pruned</a:t>
            </a:r>
          </a:p>
          <a:p>
            <a:r>
              <a:rPr lang="en-US" dirty="0" smtClean="0"/>
              <a:t>Circuit is mapped into FPGA primitives</a:t>
            </a:r>
          </a:p>
          <a:p>
            <a:r>
              <a:rPr lang="en-US" dirty="0" smtClean="0"/>
              <a:t>Circuit wired up with FPGA routing resources</a:t>
            </a:r>
          </a:p>
          <a:p>
            <a:r>
              <a:rPr lang="en-US" dirty="0" smtClean="0"/>
              <a:t>Bit file generated that configures the chip</a:t>
            </a:r>
          </a:p>
          <a:p>
            <a:r>
              <a:rPr lang="en-US" dirty="0" smtClean="0"/>
              <a:t>Error checking especially missing semicolons</a:t>
            </a:r>
          </a:p>
          <a:p>
            <a:r>
              <a:rPr lang="en-US" dirty="0" smtClean="0"/>
              <a:t>Reports on timing, resources used, error messages</a:t>
            </a:r>
          </a:p>
          <a:p>
            <a:r>
              <a:rPr lang="en-US" dirty="0" smtClean="0"/>
              <a:t>A </a:t>
            </a:r>
            <a:r>
              <a:rPr lang="en-US" dirty="0"/>
              <a:t>s</a:t>
            </a:r>
            <a:r>
              <a:rPr lang="en-US" dirty="0" smtClean="0"/>
              <a:t>chematic viewer will show chip details</a:t>
            </a:r>
          </a:p>
          <a:p>
            <a:r>
              <a:rPr lang="en-US" dirty="0" smtClean="0"/>
              <a:t>Elaborated Design show’s </a:t>
            </a:r>
            <a:r>
              <a:rPr lang="en-US" dirty="0" err="1" smtClean="0"/>
              <a:t>vivado’s</a:t>
            </a:r>
            <a:r>
              <a:rPr lang="en-US" dirty="0" smtClean="0"/>
              <a:t> version of schematic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E966E-6209-4B07-83FD-C6613B9DA62B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4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9A91-D727-4CED-A180-175D6B002F12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418571"/>
            <a:ext cx="8229600" cy="648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My view of binary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143000"/>
            <a:ext cx="8229600" cy="4885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dirty="0" smtClean="0"/>
              <a:t>Zero and ones: One names a single such signal or a group of such signals (subscripted by bit number)</a:t>
            </a:r>
          </a:p>
          <a:p>
            <a:r>
              <a:rPr lang="en-US" sz="4300" dirty="0" smtClean="0"/>
              <a:t>A binary number is a polynomial: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3800" dirty="0" smtClean="0"/>
              <a:t>A[n-1]x</a:t>
            </a:r>
            <a:r>
              <a:rPr lang="en-US" sz="3800" baseline="30000" dirty="0" smtClean="0"/>
              <a:t>n-1 </a:t>
            </a:r>
            <a:r>
              <a:rPr lang="en-US" sz="3800" dirty="0" smtClean="0"/>
              <a:t>+ A[n-2]x</a:t>
            </a:r>
            <a:r>
              <a:rPr lang="en-US" sz="3800" baseline="30000" dirty="0" smtClean="0"/>
              <a:t>n-2 </a:t>
            </a:r>
            <a:r>
              <a:rPr lang="en-US" sz="3800" dirty="0" smtClean="0"/>
              <a:t>+ … A[1]x</a:t>
            </a:r>
            <a:r>
              <a:rPr lang="en-US" sz="3800" baseline="30000" dirty="0" smtClean="0"/>
              <a:t>1</a:t>
            </a:r>
            <a:r>
              <a:rPr lang="en-US" sz="3800" dirty="0" smtClean="0"/>
              <a:t> + A[0]x</a:t>
            </a:r>
            <a:r>
              <a:rPr lang="en-US" sz="3800" baseline="30000" dirty="0" smtClean="0"/>
              <a:t>0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3800" dirty="0" smtClean="0"/>
              <a:t>Where X = 2, and A[n] are 0 or 1 bits from the number.  If A[n-1] is 0/-1 then it is 2’s complement and negative if A[n-1] is -1.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3800" dirty="0" smtClean="0"/>
              <a:t>It is typical for the bit numbers to run from N-1 to 0 where N is the number of bits.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3800" dirty="0" smtClean="0"/>
              <a:t>Adding or subtracting 2’s complement wraps around in a circle where the most positive and most negative numbers are adjacent (any carry or borrow beyond x</a:t>
            </a:r>
            <a:r>
              <a:rPr lang="en-US" sz="3800" baseline="30000" dirty="0" smtClean="0"/>
              <a:t>n-1</a:t>
            </a:r>
            <a:r>
              <a:rPr lang="en-US" sz="3800" dirty="0" smtClean="0"/>
              <a:t> is discarded).</a:t>
            </a:r>
          </a:p>
          <a:p>
            <a:r>
              <a:rPr lang="en-US" sz="3800" dirty="0"/>
              <a:t>Windows calculator </a:t>
            </a:r>
            <a:r>
              <a:rPr lang="en-US" sz="3800" dirty="0" smtClean="0"/>
              <a:t>has binary </a:t>
            </a:r>
            <a:r>
              <a:rPr lang="en-US" sz="3800" dirty="0"/>
              <a:t>features: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www.youtube.com/watch?v=PK5WQqN3_44</a:t>
            </a:r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>
          <a:xfrm>
            <a:off x="609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7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990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$20 FPGA Kit </a:t>
            </a:r>
            <a:r>
              <a:rPr lang="en-US" sz="40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To make the FPGA experience available to all</a:t>
            </a:r>
            <a:endParaRPr lang="en-US" dirty="0" smtClean="0"/>
          </a:p>
          <a:p>
            <a:r>
              <a:rPr lang="en-US" dirty="0" smtClean="0"/>
              <a:t>Very few FPGA boards for under $20</a:t>
            </a:r>
          </a:p>
          <a:p>
            <a:r>
              <a:rPr lang="en-US" dirty="0" smtClean="0"/>
              <a:t>The Tang 9K Nano board has:</a:t>
            </a:r>
          </a:p>
          <a:p>
            <a:pPr lvl="1"/>
            <a:r>
              <a:rPr lang="en-US" dirty="0" smtClean="0"/>
              <a:t>8,640</a:t>
            </a:r>
            <a:r>
              <a:rPr lang="en-US" dirty="0" smtClean="0"/>
              <a:t> LUTs</a:t>
            </a:r>
          </a:p>
          <a:p>
            <a:pPr lvl="1"/>
            <a:r>
              <a:rPr lang="en-US" dirty="0" smtClean="0"/>
              <a:t>HDMI connector</a:t>
            </a:r>
          </a:p>
          <a:p>
            <a:pPr lvl="1"/>
            <a:r>
              <a:rPr lang="en-US" dirty="0" smtClean="0"/>
              <a:t>SD card slot</a:t>
            </a:r>
          </a:p>
          <a:p>
            <a:pPr lvl="1"/>
            <a:r>
              <a:rPr lang="en-US" dirty="0" smtClean="0"/>
              <a:t>8MB DRAM</a:t>
            </a:r>
          </a:p>
          <a:p>
            <a:pPr lvl="1"/>
            <a:r>
              <a:rPr lang="en-US" dirty="0" smtClean="0"/>
              <a:t>$15 price tag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9A91-D727-4CED-A180-175D6B002F12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2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$20 FPGA Kit </a:t>
            </a:r>
            <a:r>
              <a:rPr lang="en-US" sz="40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The Tang 9K FPGA board does not have:</a:t>
            </a:r>
          </a:p>
          <a:p>
            <a:pPr lvl="1"/>
            <a:r>
              <a:rPr lang="en-US" dirty="0" smtClean="0"/>
              <a:t>7-segment digits</a:t>
            </a:r>
          </a:p>
          <a:p>
            <a:pPr lvl="1"/>
            <a:r>
              <a:rPr lang="en-US" dirty="0" smtClean="0"/>
              <a:t>Only two push buttons</a:t>
            </a:r>
          </a:p>
          <a:p>
            <a:pPr lvl="1"/>
            <a:r>
              <a:rPr lang="en-US" dirty="0" smtClean="0"/>
              <a:t>No slide switches</a:t>
            </a:r>
          </a:p>
          <a:p>
            <a:r>
              <a:rPr lang="en-US" dirty="0" smtClean="0"/>
              <a:t>Use add-on components:</a:t>
            </a:r>
          </a:p>
          <a:p>
            <a:pPr lvl="1"/>
            <a:r>
              <a:rPr lang="en-US" dirty="0" smtClean="0"/>
              <a:t>Display board:			$2.90</a:t>
            </a:r>
          </a:p>
          <a:p>
            <a:pPr lvl="1"/>
            <a:r>
              <a:rPr lang="en-US" dirty="0" smtClean="0"/>
              <a:t>DIP switch				$0.88</a:t>
            </a:r>
          </a:p>
          <a:p>
            <a:pPr lvl="1"/>
            <a:r>
              <a:rPr lang="en-US" dirty="0" smtClean="0"/>
              <a:t>Plug board				$6.00 for four?</a:t>
            </a:r>
          </a:p>
          <a:p>
            <a:pPr lvl="1"/>
            <a:r>
              <a:rPr lang="en-US" dirty="0" smtClean="0"/>
              <a:t>Some user provided wiring	on-hand?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9A91-D727-4CED-A180-175D6B002F12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0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$20 FPGA Kit </a:t>
            </a:r>
            <a:r>
              <a:rPr lang="en-US" sz="40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Supplement the</a:t>
            </a:r>
            <a:r>
              <a:rPr lang="en-US" dirty="0" smtClean="0"/>
              <a:t> Tang 9K Nano FPGA board:</a:t>
            </a:r>
          </a:p>
          <a:p>
            <a:pPr lvl="1"/>
            <a:r>
              <a:rPr lang="en-US" dirty="0" smtClean="0"/>
              <a:t>Display board:			$2.90</a:t>
            </a:r>
          </a:p>
          <a:p>
            <a:pPr lvl="1"/>
            <a:r>
              <a:rPr lang="en-US" dirty="0" smtClean="0"/>
              <a:t>12 position DIP switch	$0.88</a:t>
            </a:r>
          </a:p>
          <a:p>
            <a:pPr lvl="1"/>
            <a:r>
              <a:rPr lang="en-US" dirty="0" smtClean="0"/>
              <a:t>Solderless bread board	$6.00 for four</a:t>
            </a:r>
          </a:p>
          <a:p>
            <a:r>
              <a:rPr lang="en-US" dirty="0" smtClean="0"/>
              <a:t>Will require some user wiring</a:t>
            </a:r>
          </a:p>
          <a:p>
            <a:pPr lvl="1"/>
            <a:r>
              <a:rPr lang="en-US" dirty="0" smtClean="0"/>
              <a:t>Insulated 22 gauge jumper wire</a:t>
            </a:r>
          </a:p>
          <a:p>
            <a:pPr lvl="1"/>
            <a:r>
              <a:rPr lang="en-US" dirty="0" smtClean="0"/>
              <a:t>Male-female wires for display board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or replacing display board pins with jumper wires</a:t>
            </a:r>
          </a:p>
          <a:p>
            <a:pPr lvl="1"/>
            <a:r>
              <a:rPr lang="en-US" dirty="0" smtClean="0"/>
              <a:t>Pins on Tang FPGA board will require soldering</a:t>
            </a:r>
          </a:p>
          <a:p>
            <a:r>
              <a:rPr lang="en-US" dirty="0" smtClean="0"/>
              <a:t>And learning the Nano board software tools</a:t>
            </a:r>
          </a:p>
          <a:p>
            <a:pPr lvl="1"/>
            <a:r>
              <a:rPr lang="en-US" dirty="0" smtClean="0"/>
              <a:t>VHDL, Verilog and constraint files supported.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9A91-D727-4CED-A180-175D6B002F12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9144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Display board</a:t>
            </a:r>
            <a:br>
              <a:rPr lang="en-US" sz="4000" dirty="0"/>
            </a:br>
            <a:r>
              <a:rPr lang="en-US" sz="3100" dirty="0"/>
              <a:t>tm1638-7-segment-display-keypadled-module</a:t>
            </a:r>
          </a:p>
        </p:txBody>
      </p:sp>
      <p:pic>
        <p:nvPicPr>
          <p:cNvPr id="6" name="Content Placeholder 5" descr="TM1638 7-Segment Display &amp; Keypad+LED Module – HandsOn Tech - Google Chrome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143000"/>
            <a:ext cx="5174070" cy="5486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9A91-D727-4CED-A180-175D6B002F12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1" y="2667000"/>
            <a:ext cx="205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Provides:</a:t>
            </a:r>
          </a:p>
          <a:p>
            <a:r>
              <a:rPr lang="en-US" sz="2400" dirty="0" smtClean="0"/>
              <a:t>8 7-seg digits</a:t>
            </a:r>
          </a:p>
          <a:p>
            <a:r>
              <a:rPr lang="en-US" sz="2400" dirty="0" smtClean="0"/>
              <a:t>8 discrete LEDs</a:t>
            </a:r>
          </a:p>
          <a:p>
            <a:r>
              <a:rPr lang="en-US" sz="2400" dirty="0" smtClean="0"/>
              <a:t>8 push buttons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for $2.90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404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DIP switch example</a:t>
            </a:r>
            <a:endParaRPr lang="en-US" sz="4000" dirty="0"/>
          </a:p>
        </p:txBody>
      </p:sp>
      <p:pic>
        <p:nvPicPr>
          <p:cNvPr id="7" name="Content Placeholder 6" descr="DS01C-254-L-09BE CUI Devices | Mouser - Google Chrome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66800"/>
            <a:ext cx="7720320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9A91-D727-4CED-A180-175D6B002F12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3484" y="5796850"/>
            <a:ext cx="7143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Twelve position DIP switch gives best cost/benefit ratio</a:t>
            </a:r>
          </a:p>
          <a:p>
            <a:pPr algn="ctr"/>
            <a:r>
              <a:rPr lang="en-US" sz="2400" dirty="0" smtClean="0"/>
              <a:t>For use on breadboard will need to fold in every 6</a:t>
            </a:r>
            <a:r>
              <a:rPr lang="en-US" sz="2000" dirty="0" smtClean="0"/>
              <a:t>th</a:t>
            </a:r>
            <a:r>
              <a:rPr lang="en-US" sz="2400" dirty="0" smtClean="0"/>
              <a:t> pin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544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Solderless Breadboard</a:t>
            </a:r>
            <a:endParaRPr lang="en-US" sz="4000" dirty="0"/>
          </a:p>
        </p:txBody>
      </p:sp>
      <p:pic>
        <p:nvPicPr>
          <p:cNvPr id="6" name="Content Placeholder 5" descr="3PCS Breadboard 400 Point Solderless Protoboard BreadBoard Kit: Amazon.com: Industrial &amp; Scientific - Google Chrome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066800"/>
            <a:ext cx="4924239" cy="5486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9A91-D727-4CED-A180-175D6B002F12}" type="datetime1">
              <a:rPr lang="en-US" smtClean="0"/>
              <a:t>12/29/2022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4572" y="1219200"/>
            <a:ext cx="1981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Best deal in quantity three </a:t>
            </a:r>
          </a:p>
          <a:p>
            <a:r>
              <a:rPr lang="en-US" sz="2400" dirty="0"/>
              <a:t>o</a:t>
            </a:r>
            <a:r>
              <a:rPr lang="en-US" sz="2400" dirty="0" smtClean="0"/>
              <a:t>r sixteen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88731" y="2590800"/>
            <a:ext cx="2304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DIP switch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o straddle </a:t>
            </a:r>
          </a:p>
          <a:p>
            <a:r>
              <a:rPr lang="en-US" sz="2400" dirty="0" smtClean="0"/>
              <a:t>ground column</a:t>
            </a:r>
          </a:p>
          <a:p>
            <a:r>
              <a:rPr lang="en-US" sz="2400" dirty="0" smtClean="0"/>
              <a:t>and signal rows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2398" y="4360157"/>
            <a:ext cx="2075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Sufficient size to hold Tang Nano and DIP switch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870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10085</TotalTime>
  <Words>1467</Words>
  <Application>Microsoft Office PowerPoint</Application>
  <PresentationFormat>On-screen Show (4:3)</PresentationFormat>
  <Paragraphs>248</Paragraphs>
  <Slides>21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$20 FPGA kit Boot Camp for Digital Systems Education</vt:lpstr>
      <vt:lpstr>Preliminaries</vt:lpstr>
      <vt:lpstr>PowerPoint Presentation</vt:lpstr>
      <vt:lpstr>The $20 FPGA Kit agenda</vt:lpstr>
      <vt:lpstr>The $20 FPGA Kit agenda</vt:lpstr>
      <vt:lpstr>The $20 FPGA Kit agenda</vt:lpstr>
      <vt:lpstr>Display board tm1638-7-segment-display-keypadled-module</vt:lpstr>
      <vt:lpstr>DIP switch example</vt:lpstr>
      <vt:lpstr>Solderless Breadboard</vt:lpstr>
      <vt:lpstr>PowerPoint Presentation</vt:lpstr>
      <vt:lpstr>LUTs</vt:lpstr>
      <vt:lpstr>Block RAM tutorial</vt:lpstr>
      <vt:lpstr>FPGA References</vt:lpstr>
      <vt:lpstr>In conclusion</vt:lpstr>
      <vt:lpstr>“Digital” logic simulator</vt:lpstr>
      <vt:lpstr>Interactive digital simulation</vt:lpstr>
      <vt:lpstr> </vt:lpstr>
      <vt:lpstr>mess of wires not cool any more</vt:lpstr>
      <vt:lpstr>RTL (Register Transfer Language) VHDL and Verilog are “hardware description” languages</vt:lpstr>
      <vt:lpstr>Side by side VHDL and Verilog</vt:lpstr>
      <vt:lpstr>What FPGA tools do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Grande Tour of FPGA Land</dc:title>
  <dc:creator>jimbrake</dc:creator>
  <cp:lastModifiedBy>James Brakefield</cp:lastModifiedBy>
  <cp:revision>792</cp:revision>
  <cp:lastPrinted>2022-06-11T03:12:14Z</cp:lastPrinted>
  <dcterms:created xsi:type="dcterms:W3CDTF">2015-03-15T00:52:45Z</dcterms:created>
  <dcterms:modified xsi:type="dcterms:W3CDTF">2022-12-29T17:59:17Z</dcterms:modified>
</cp:coreProperties>
</file>