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6.bin" ContentType="application/vnd.openxmlformats-officedocument.oleObject"/>
  <Override PartName="/ppt/notesSlides/notesSlide16.xml" ContentType="application/vnd.openxmlformats-officedocument.presentationml.notesSlide+xml"/>
  <Override PartName="/ppt/embeddings/oleObject7.bin" ContentType="application/vnd.openxmlformats-officedocument.oleObject"/>
  <Override PartName="/ppt/notesSlides/notesSlide17.xml" ContentType="application/vnd.openxmlformats-officedocument.presentationml.notesSlide+xml"/>
  <Override PartName="/ppt/embeddings/oleObject8.bin" ContentType="application/vnd.openxmlformats-officedocument.oleObject"/>
  <Override PartName="/ppt/notesSlides/notesSlide1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9.xml" ContentType="application/vnd.openxmlformats-officedocument.presentationml.notesSlide+xml"/>
  <Override PartName="/ppt/embeddings/oleObject11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12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13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14.bin" ContentType="application/vnd.openxmlformats-officedocument.oleObject"/>
  <Override PartName="/ppt/notesSlides/notesSlide27.xml" ContentType="application/vnd.openxmlformats-officedocument.presentationml.notesSlide+xml"/>
  <Override PartName="/ppt/embeddings/oleObject15.bin" ContentType="application/vnd.openxmlformats-officedocument.oleObject"/>
  <Override PartName="/ppt/notesSlides/notesSlide28.xml" ContentType="application/vnd.openxmlformats-officedocument.presentationml.notesSlide+xml"/>
  <Override PartName="/ppt/embeddings/oleObject16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17.bin" ContentType="application/vnd.openxmlformats-officedocument.oleObject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embeddings/oleObject21.bin" ContentType="application/vnd.openxmlformats-officedocument.oleObject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56" r:id="rId2"/>
    <p:sldId id="310" r:id="rId3"/>
    <p:sldId id="311" r:id="rId4"/>
    <p:sldId id="312" r:id="rId5"/>
    <p:sldId id="313" r:id="rId6"/>
    <p:sldId id="316" r:id="rId7"/>
    <p:sldId id="315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8" r:id="rId28"/>
    <p:sldId id="339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50" r:id="rId37"/>
    <p:sldId id="351" r:id="rId38"/>
    <p:sldId id="352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FF66"/>
    <a:srgbClr val="008080"/>
    <a:srgbClr val="000099"/>
    <a:srgbClr val="2E7F7F"/>
    <a:srgbClr val="800000"/>
    <a:srgbClr val="0033C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Objects="1">
      <p:cViewPr varScale="1">
        <p:scale>
          <a:sx n="111" d="100"/>
          <a:sy n="111" d="100"/>
        </p:scale>
        <p:origin x="-672" y="-112"/>
      </p:cViewPr>
      <p:guideLst>
        <p:guide orient="horz" pos="3408"/>
        <p:guide orient="horz" pos="3531"/>
        <p:guide orient="horz" pos="3292"/>
        <p:guide orient="horz" pos="364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0656"/>
    </p:cViewPr>
  </p:sorterViewPr>
  <p:notesViewPr>
    <p:cSldViewPr snapToObjects="1">
      <p:cViewPr varScale="1">
        <p:scale>
          <a:sx n="58" d="100"/>
          <a:sy n="58" d="100"/>
        </p:scale>
        <p:origin x="-177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jpeg"/><Relationship Id="rId3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23DBEB1-7117-A543-ADC9-070CCFBC4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5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56522398-8FFA-4244-9D20-3564E57CA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C636F2-5F22-5E49-BACF-0D67FF771C06}" type="slidenum">
              <a:rPr lang="en-US"/>
              <a:pPr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A66CF-8005-3C44-B6DD-87FF1FE350A9}" type="slidenum">
              <a:rPr lang="en-US"/>
              <a:pPr/>
              <a:t>10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0612E0-2363-BE40-AD35-62BC00884D6D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E8C46E-46A1-ED4C-A2EB-0956F5A507AD}" type="slidenum">
              <a:rPr lang="en-US"/>
              <a:pPr/>
              <a:t>12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A575A-81E5-F64F-852F-463C9F94D89B}" type="slidenum">
              <a:rPr lang="en-US"/>
              <a:pPr/>
              <a:t>13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27A3D0-CAE3-B14D-87D8-6125261E546D}" type="slidenum">
              <a:rPr lang="en-US"/>
              <a:pPr/>
              <a:t>14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70FD63-2EB0-4644-BAAB-ED3167A1BDAC}" type="slidenum">
              <a:rPr lang="en-US"/>
              <a:pPr/>
              <a:t>15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626B4-8193-0945-8AEB-F2AFA9C61CA2}" type="slidenum">
              <a:rPr lang="en-US"/>
              <a:pPr/>
              <a:t>16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6765E0-81A7-134C-AD74-3AE0B65348B1}" type="slidenum">
              <a:rPr lang="en-US"/>
              <a:pPr/>
              <a:t>17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BAD0C-A970-B544-A3C1-37740C9AA5E7}" type="slidenum">
              <a:rPr lang="en-US"/>
              <a:pPr/>
              <a:t>18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36E0DF-ADCA-3B43-973D-D06D92EC5158}" type="slidenum">
              <a:rPr lang="en-US"/>
              <a:pPr/>
              <a:t>19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8E60E-39F2-C841-B1AF-ED7C111B273F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E91A65-35F3-A84F-A269-A01454AB6D0F}" type="slidenum">
              <a:rPr lang="en-US"/>
              <a:pPr/>
              <a:t>20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09ADF-BC77-C64C-8D9F-7F12E8273B35}" type="slidenum">
              <a:rPr lang="en-US"/>
              <a:pPr/>
              <a:t>21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6B071-C78E-A74C-A098-BD29E5B38E47}" type="slidenum">
              <a:rPr lang="en-US"/>
              <a:pPr/>
              <a:t>22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0349E-3787-DB40-9149-F0DDD606D8F1}" type="slidenum">
              <a:rPr lang="en-US"/>
              <a:pPr/>
              <a:t>23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AD613E-3A5D-9F41-9C79-277B93CB82DE}" type="slidenum">
              <a:rPr lang="en-US"/>
              <a:pPr/>
              <a:t>24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CC94A6-ED3F-3643-83FE-B1EFE32C1EB2}" type="slidenum">
              <a:rPr lang="en-US"/>
              <a:pPr/>
              <a:t>25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F44B4-7848-7D4A-9D03-418A5E996AEF}" type="slidenum">
              <a:rPr lang="en-US"/>
              <a:pPr/>
              <a:t>26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8F16CF-E6CF-FD4F-BA40-07F187012AAD}" type="slidenum">
              <a:rPr lang="en-US"/>
              <a:pPr/>
              <a:t>27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461F05-973C-9549-897C-87F6F06153DB}" type="slidenum">
              <a:rPr lang="en-US"/>
              <a:pPr/>
              <a:t>28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676C7F-356C-6744-9A65-D88A2C6EDA56}" type="slidenum">
              <a:rPr lang="en-US"/>
              <a:pPr/>
              <a:t>29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4E2B5-593E-9041-BF75-967E7E32133F}" type="slidenum">
              <a:rPr lang="en-US"/>
              <a:pPr/>
              <a:t>3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8DCA3B-33C7-1349-9CE8-226465C3FA7C}" type="slidenum">
              <a:rPr lang="en-US"/>
              <a:pPr/>
              <a:t>30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2A4116-4812-584A-A35C-9633BC011F99}" type="slidenum">
              <a:rPr lang="en-US"/>
              <a:pPr/>
              <a:t>31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1B0D8-532C-7B4D-81DD-8D5CAA2FC141}" type="slidenum">
              <a:rPr lang="en-US"/>
              <a:pPr/>
              <a:t>32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30D75-A198-7547-B638-AB7E3BB4291B}" type="slidenum">
              <a:rPr lang="en-US"/>
              <a:pPr/>
              <a:t>33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1CECEC-8BF2-C74F-A688-B8D684E8E2AD}" type="slidenum">
              <a:rPr lang="en-US"/>
              <a:pPr/>
              <a:t>34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3E4E4-E851-D349-8D87-9BBE45049AAA}" type="slidenum">
              <a:rPr lang="en-US"/>
              <a:pPr/>
              <a:t>35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44CCF7-DA17-9B48-A547-B5F1A3B4AF53}" type="slidenum">
              <a:rPr lang="en-US"/>
              <a:pPr/>
              <a:t>36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AC86AB-1B31-F94E-9EC9-329F12F24635}" type="slidenum">
              <a:rPr lang="en-US"/>
              <a:pPr/>
              <a:t>37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5B5D6-AB26-8640-895B-F6810F98994F}" type="slidenum">
              <a:rPr lang="en-US"/>
              <a:pPr/>
              <a:t>38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B3D9A-BB94-D942-AE18-A5B7399852D3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7D2D8-6607-9A42-959F-9E9D23EC3247}" type="slidenum">
              <a:rPr lang="en-US"/>
              <a:pPr/>
              <a:t>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8F9220-148D-1742-BF3B-7FF34E9058BD}" type="slidenum">
              <a:rPr lang="en-US"/>
              <a:pPr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07EEB-A5DE-A640-86D3-537AA3E3183C}" type="slidenum">
              <a:rPr lang="en-US"/>
              <a:pPr/>
              <a:t>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A05C8-CEA5-B64D-A10F-8F0ECB11761B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A5E1BF-DD53-A74F-98F8-8125CA749DC8}" type="slidenum">
              <a:rPr lang="en-US"/>
              <a:pPr/>
              <a:t>9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772400" cy="12192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371600"/>
          </a:xfrm>
          <a:solidFill>
            <a:srgbClr val="FFCC00"/>
          </a:solidFill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152400"/>
            <a:ext cx="19812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57912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7924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924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7924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4000500"/>
            <a:ext cx="7924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38862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38862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886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3886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7924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Microsoft_Word_97_-_2004_Document2.doc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Microsoft_Word_97_-_2004_Document3.doc"/><Relationship Id="rId9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Microsoft_Word_97_-_2004_Document4.doc"/><Relationship Id="rId8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Microsoft_Word_97_-_2004_Document5.doc"/><Relationship Id="rId6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png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Microsoft_Word_97_-_2004_Document6.doc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Microsoft_Word_97_-_2004_Document7.doc"/><Relationship Id="rId6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Word_97_-_2004_Document10.doc"/><Relationship Id="rId12" Type="http://schemas.openxmlformats.org/officeDocument/2006/relationships/image" Target="../media/image23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18.bin"/><Relationship Id="rId5" Type="http://schemas.openxmlformats.org/officeDocument/2006/relationships/oleObject" Target="../embeddings/Microsoft_Word_97_-_2004_Document8.doc"/><Relationship Id="rId6" Type="http://schemas.openxmlformats.org/officeDocument/2006/relationships/image" Target="../media/image21.emf"/><Relationship Id="rId7" Type="http://schemas.openxmlformats.org/officeDocument/2006/relationships/oleObject" Target="../embeddings/oleObject19.bin"/><Relationship Id="rId8" Type="http://schemas.openxmlformats.org/officeDocument/2006/relationships/oleObject" Target="../embeddings/Microsoft_Word_97_-_2004_Document9.doc"/><Relationship Id="rId9" Type="http://schemas.openxmlformats.org/officeDocument/2006/relationships/image" Target="../media/image22.jpeg"/><Relationship Id="rId10" Type="http://schemas.openxmlformats.org/officeDocument/2006/relationships/oleObject" Target="../embeddings/oleObject20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21.bin"/><Relationship Id="rId5" Type="http://schemas.openxmlformats.org/officeDocument/2006/relationships/oleObject" Target="../embeddings/Microsoft_Word_97_-_2004_Document11.doc"/><Relationship Id="rId6" Type="http://schemas.openxmlformats.org/officeDocument/2006/relationships/image" Target="../media/image2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Word_97_-_2004_Document1.doc"/><Relationship Id="rId6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CMSC 611: Advanced Computer Architecture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Instruction Set Architecture</a:t>
            </a:r>
          </a:p>
          <a:p>
            <a:pPr eaLnBrk="1" hangingPunct="1">
              <a:defRPr/>
            </a:pPr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0" y="6461125"/>
            <a:ext cx="4845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Times New Roman" charset="0"/>
              </a:rPr>
              <a:t>Some material adapted from Mohamed Younis, UMBC CMSC 611 Spr 2003 course slides</a:t>
            </a:r>
          </a:p>
          <a:p>
            <a:r>
              <a:rPr lang="en-US" sz="1000">
                <a:latin typeface="Times New Roman" charset="0"/>
              </a:rPr>
              <a:t>Some material adapted from Hennessy &amp; Patterson / © 2003 Elsevier Science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298700" y="1066800"/>
            <a:ext cx="3889375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>
                <a:solidFill>
                  <a:srgbClr val="A50021"/>
                </a:solidFill>
              </a:rPr>
              <a:t>Single Accumulator</a:t>
            </a:r>
            <a:r>
              <a:rPr lang="en-US" sz="1800" b="1"/>
              <a:t> </a:t>
            </a:r>
            <a:r>
              <a:rPr lang="en-US" sz="1800" i="1"/>
              <a:t>(EDSAC 1950)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278063" y="1701800"/>
            <a:ext cx="3592512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>
                <a:solidFill>
                  <a:srgbClr val="A50021"/>
                </a:solidFill>
              </a:rPr>
              <a:t>Accumulator + Index Registers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828800" y="2006600"/>
            <a:ext cx="4395788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i="1"/>
              <a:t>(Manchester Mark I, IBM 700 series 1953)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057400" y="2692400"/>
            <a:ext cx="3995738" cy="568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>
                <a:solidFill>
                  <a:srgbClr val="A50021"/>
                </a:solidFill>
              </a:rPr>
              <a:t>Separation of Programming Model</a:t>
            </a:r>
          </a:p>
          <a:p>
            <a:pPr>
              <a:lnSpc>
                <a:spcPct val="85000"/>
              </a:lnSpc>
            </a:pPr>
            <a:r>
              <a:rPr lang="en-US" sz="2000">
                <a:solidFill>
                  <a:srgbClr val="A50021"/>
                </a:solidFill>
              </a:rPr>
              <a:t>          from Implementation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22300" y="3678238"/>
            <a:ext cx="31115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chemeClr val="accent2"/>
                </a:solidFill>
              </a:rPr>
              <a:t>High-level Language Based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5194300" y="3606800"/>
            <a:ext cx="22987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chemeClr val="accent2"/>
                </a:solidFill>
              </a:rPr>
              <a:t>Concept of a Family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003300" y="3983038"/>
            <a:ext cx="1512888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i="1"/>
              <a:t>(B5000 1963)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5651500" y="3911600"/>
            <a:ext cx="1703388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i="1"/>
              <a:t>(IBM 360 1964)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105025" y="4445000"/>
            <a:ext cx="4221163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>
                <a:solidFill>
                  <a:srgbClr val="A50021"/>
                </a:solidFill>
              </a:rPr>
              <a:t>General Purpose Register Machines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69900" y="5283200"/>
            <a:ext cx="28829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chemeClr val="accent2"/>
                </a:solidFill>
              </a:rPr>
              <a:t>Complex Instruction Sets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5118100" y="5202238"/>
            <a:ext cx="27305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chemeClr val="accent2"/>
                </a:solidFill>
              </a:rPr>
              <a:t>Load/Store Architecture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5486400" y="6040438"/>
            <a:ext cx="6731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chemeClr val="accent2"/>
                </a:solidFill>
              </a:rPr>
              <a:t>RISC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533400" y="5583238"/>
            <a:ext cx="2579688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i="1"/>
              <a:t>(Vax, Intel 432 1977-80)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927600" y="5507038"/>
            <a:ext cx="3049588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i="1"/>
              <a:t>(CDC 6600, Cray 1 1963-76)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279900" y="6345238"/>
            <a:ext cx="4002088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i="1"/>
              <a:t>(MIPS,SPARC,IBM RS6000, . . .1987)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3733800" y="1371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3733800" y="2362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 flipH="1">
            <a:off x="2438400" y="3276600"/>
            <a:ext cx="990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4419600" y="3276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2590800" y="4038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flipH="1">
            <a:off x="5105400" y="39624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 flipH="1">
            <a:off x="1981200" y="4872038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4800600" y="4872038"/>
            <a:ext cx="990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 flipH="1">
            <a:off x="6172200" y="5862638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7859713" y="6613525"/>
            <a:ext cx="1284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>
                <a:latin typeface="Times New Roman" charset="0"/>
              </a:rPr>
              <a:t>Slide: Dave Patterson</a:t>
            </a:r>
            <a:endParaRPr lang="en-US">
              <a:latin typeface="Times New Roman" charset="0"/>
            </a:endParaRPr>
          </a:p>
        </p:txBody>
      </p:sp>
      <p:sp>
        <p:nvSpPr>
          <p:cNvPr id="6072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Evolution of Instruction Sets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692150" y="1100138"/>
          <a:ext cx="7689850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Document" r:id="rId5" imgW="5234940" imgH="1638300" progId="Word.Document.8">
                  <p:embed/>
                </p:oleObj>
              </mc:Choice>
              <mc:Fallback>
                <p:oleObj name="Document" r:id="rId5" imgW="5234940" imgH="16383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100138"/>
                        <a:ext cx="7689850" cy="217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0" y="3200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u="sng">
                <a:solidFill>
                  <a:srgbClr val="000099"/>
                </a:solidFill>
              </a:rPr>
              <a:t>Effect of the number of memory operands: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33400" y="3657600"/>
          <a:ext cx="8278813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Document" r:id="rId8" imgW="6086856" imgH="2011680" progId="Word.Document.8">
                  <p:embed/>
                </p:oleObj>
              </mc:Choice>
              <mc:Fallback>
                <p:oleObj name="Document" r:id="rId8" imgW="6086856" imgH="201168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8278813" cy="273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82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Register-Memory Arch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4" name="Group 2"/>
          <p:cNvGrpSpPr>
            <a:grpSpLocks/>
          </p:cNvGrpSpPr>
          <p:nvPr/>
        </p:nvGrpSpPr>
        <p:grpSpPr bwMode="auto">
          <a:xfrm>
            <a:off x="0" y="3743325"/>
            <a:ext cx="9061450" cy="2733675"/>
            <a:chOff x="0" y="2358"/>
            <a:chExt cx="5708" cy="1722"/>
          </a:xfrm>
        </p:grpSpPr>
        <p:graphicFrame>
          <p:nvGraphicFramePr>
            <p:cNvPr id="40962" name="Object 2"/>
            <p:cNvGraphicFramePr>
              <a:graphicFrameLocks noChangeAspect="1"/>
            </p:cNvGraphicFramePr>
            <p:nvPr/>
          </p:nvGraphicFramePr>
          <p:xfrm>
            <a:off x="3644" y="2358"/>
            <a:ext cx="2064" cy="1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8" name="Graphics Workshop Drawing" r:id="rId4" imgW="2146680" imgH="1787760" progId="">
                    <p:embed/>
                  </p:oleObj>
                </mc:Choice>
                <mc:Fallback>
                  <p:oleObj name="Graphics Workshop Drawing" r:id="rId4" imgW="2146680" imgH="17877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" y="2358"/>
                          <a:ext cx="2064" cy="17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3" name="Object 3"/>
            <p:cNvGraphicFramePr>
              <a:graphicFrameLocks noChangeAspect="1"/>
            </p:cNvGraphicFramePr>
            <p:nvPr/>
          </p:nvGraphicFramePr>
          <p:xfrm>
            <a:off x="0" y="2696"/>
            <a:ext cx="3548" cy="1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9" name="Document" r:id="rId7" imgW="3657600" imgH="1577340" progId="Word.Document.8">
                    <p:embed/>
                  </p:oleObj>
                </mc:Choice>
                <mc:Fallback>
                  <p:oleObj name="Document" r:id="rId7" imgW="3657600" imgH="1577340" progId="Word.Document.8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696"/>
                          <a:ext cx="3548" cy="1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92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Memory Alignment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 address of a word matches the byte address of one of its 4 bytes</a:t>
            </a:r>
          </a:p>
          <a:p>
            <a:pPr>
              <a:lnSpc>
                <a:spcPct val="90000"/>
              </a:lnSpc>
            </a:pPr>
            <a:r>
              <a:rPr lang="en-US" sz="2000"/>
              <a:t>The addresses of sequential words differ by 4 (word size in byte) </a:t>
            </a:r>
          </a:p>
          <a:p>
            <a:pPr>
              <a:lnSpc>
                <a:spcPct val="90000"/>
              </a:lnSpc>
            </a:pPr>
            <a:r>
              <a:rPr lang="en-US" sz="2000"/>
              <a:t>Words' addresses are multiple of 4 (alignment restriction)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Misalignment (if allowed) complicates memory access and causes programs to run slower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Byte Order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Given N bytes, which is the most significant, which is the least significant?</a:t>
            </a:r>
          </a:p>
          <a:p>
            <a:pPr lvl="1"/>
            <a:r>
              <a:rPr lang="en-US" sz="2000"/>
              <a:t>“Little Endian”</a:t>
            </a:r>
          </a:p>
          <a:p>
            <a:pPr lvl="2"/>
            <a:r>
              <a:rPr lang="en-US" sz="1800"/>
              <a:t>Leftmost / least significant byte = word address</a:t>
            </a:r>
          </a:p>
          <a:p>
            <a:pPr lvl="2"/>
            <a:r>
              <a:rPr lang="en-US" sz="1800"/>
              <a:t>Intel (among others)</a:t>
            </a:r>
          </a:p>
          <a:p>
            <a:pPr lvl="1"/>
            <a:r>
              <a:rPr lang="en-US" sz="2000"/>
              <a:t>“Big Endian”</a:t>
            </a:r>
          </a:p>
          <a:p>
            <a:pPr lvl="2"/>
            <a:r>
              <a:rPr lang="en-US" sz="1800"/>
              <a:t>Leftmost / most significant byte = word address</a:t>
            </a:r>
          </a:p>
          <a:p>
            <a:pPr lvl="2"/>
            <a:r>
              <a:rPr lang="en-US" sz="1800"/>
              <a:t>Motorola, TCP/IP (among others)</a:t>
            </a:r>
          </a:p>
          <a:p>
            <a:r>
              <a:rPr lang="en-US" sz="2400"/>
              <a:t>Byte ordering can be as problem when exchanging data among different machines</a:t>
            </a:r>
          </a:p>
          <a:p>
            <a:r>
              <a:rPr lang="en-US" sz="2400"/>
              <a:t>Can also affect array index calculation or any other operation that treat the same data a both byte and word.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Addressing Modes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How to specify the location of an operand (effective address)</a:t>
            </a:r>
          </a:p>
          <a:p>
            <a:pPr>
              <a:lnSpc>
                <a:spcPct val="90000"/>
              </a:lnSpc>
            </a:pPr>
            <a:r>
              <a:rPr lang="en-US" sz="2800"/>
              <a:t>Addressing modes have the ability to: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 Significantly reduce instruction counts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 Increase the average CPI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 Increase the complexity of building a machine</a:t>
            </a:r>
          </a:p>
          <a:p>
            <a:pPr>
              <a:lnSpc>
                <a:spcPct val="90000"/>
              </a:lnSpc>
            </a:pPr>
            <a:r>
              <a:rPr lang="en-US" sz="2800"/>
              <a:t>VAX machine is used for benchmark data since it supports  wide range of memory addressing modes</a:t>
            </a:r>
          </a:p>
          <a:p>
            <a:pPr>
              <a:lnSpc>
                <a:spcPct val="90000"/>
              </a:lnSpc>
            </a:pPr>
            <a:r>
              <a:rPr lang="en-US" sz="2800"/>
              <a:t>Can classify based on: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source of the data (register, immediate or memory)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address calculation (direct, indirect, indexed)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76200" y="1219200"/>
          <a:ext cx="8915400" cy="543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Document" r:id="rId5" imgW="6997700" imgH="4325620" progId="Word.Document.8">
                  <p:embed/>
                </p:oleObj>
              </mc:Choice>
              <mc:Fallback>
                <p:oleObj name="Document" r:id="rId5" imgW="6997700" imgH="43256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219200"/>
                        <a:ext cx="8915400" cy="543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3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of Addressing Modes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76200" y="1219200"/>
          <a:ext cx="89916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Bitmap Image" r:id="rId4" imgW="6980525" imgH="4069433" progId="">
                  <p:embed/>
                </p:oleObj>
              </mc:Choice>
              <mc:Fallback>
                <p:oleObj name="Bitmap Image" r:id="rId4" imgW="6980525" imgH="406943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219200"/>
                        <a:ext cx="8991600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3" name="Text Box 3"/>
          <p:cNvSpPr txBox="1">
            <a:spLocks noChangeArrowheads="1"/>
          </p:cNvSpPr>
          <p:nvPr/>
        </p:nvSpPr>
        <p:spPr bwMode="auto">
          <a:xfrm>
            <a:off x="4953000" y="1295400"/>
            <a:ext cx="3962400" cy="11874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 typeface="Wingdings" charset="2"/>
              <a:buNone/>
              <a:defRPr/>
            </a:pPr>
            <a:r>
              <a:rPr lang="en-US" i="1"/>
              <a:t>Focus on immediate and displacement modes since they are used the most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0" y="64912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Based on SPEC89 on VAX</a:t>
            </a:r>
          </a:p>
        </p:txBody>
      </p:sp>
      <p:sp>
        <p:nvSpPr>
          <p:cNvPr id="6144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Addressing Mode Use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304800" y="1752600"/>
          <a:ext cx="85693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Bitmap Image" r:id="rId4" imgW="8451312" imgH="5425910" progId="">
                  <p:embed/>
                </p:oleObj>
              </mc:Choice>
              <mc:Fallback>
                <p:oleObj name="Bitmap Image" r:id="rId4" imgW="8451312" imgH="542591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85693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Text Box 3"/>
          <p:cNvSpPr txBox="1">
            <a:spLocks noChangeArrowheads="1"/>
          </p:cNvSpPr>
          <p:nvPr/>
        </p:nvSpPr>
        <p:spPr bwMode="auto">
          <a:xfrm rot="-5390822">
            <a:off x="-1555749" y="3078162"/>
            <a:ext cx="35798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Percentage of displacement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62000" y="6338888"/>
            <a:ext cx="815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Number of bits needed for a displacement value in SPEC2000 benchmark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505200" y="2530475"/>
            <a:ext cx="5486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A50021"/>
                </a:solidFill>
              </a:rPr>
              <a:t>Data is based on SPEC2000 on Alpha (only 16 bit displacement allowed)</a:t>
            </a:r>
          </a:p>
        </p:txBody>
      </p:sp>
      <p:sp>
        <p:nvSpPr>
          <p:cNvPr id="6154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Displacement Addressing Modes</a:t>
            </a:r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range of displacement supported affects the length of the instruction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2" name="Group 2"/>
          <p:cNvGrpSpPr>
            <a:grpSpLocks/>
          </p:cNvGrpSpPr>
          <p:nvPr/>
        </p:nvGrpSpPr>
        <p:grpSpPr bwMode="auto">
          <a:xfrm>
            <a:off x="76200" y="1724025"/>
            <a:ext cx="8915400" cy="4813300"/>
            <a:chOff x="0" y="634"/>
            <a:chExt cx="5760" cy="3110"/>
          </a:xfrm>
        </p:grpSpPr>
        <p:graphicFrame>
          <p:nvGraphicFramePr>
            <p:cNvPr id="53250" name="Object 2"/>
            <p:cNvGraphicFramePr>
              <a:graphicFrameLocks noChangeAspect="1"/>
            </p:cNvGraphicFramePr>
            <p:nvPr/>
          </p:nvGraphicFramePr>
          <p:xfrm>
            <a:off x="0" y="634"/>
            <a:ext cx="5760" cy="3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6" name="Bitmap Image" r:id="rId4" imgW="6591871" imgH="3558848" progId="">
                    <p:embed/>
                  </p:oleObj>
                </mc:Choice>
                <mc:Fallback>
                  <p:oleObj name="Bitmap Image" r:id="rId4" imgW="6591871" imgH="3558848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34"/>
                          <a:ext cx="5760" cy="3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1" name="Object 3"/>
            <p:cNvGraphicFramePr>
              <a:graphicFrameLocks noChangeAspect="1"/>
            </p:cNvGraphicFramePr>
            <p:nvPr/>
          </p:nvGraphicFramePr>
          <p:xfrm>
            <a:off x="0" y="648"/>
            <a:ext cx="5760" cy="2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7" name="Bitmap Image" r:id="rId6" imgW="7125318" imgH="3421677" progId="">
                    <p:embed/>
                  </p:oleObj>
                </mc:Choice>
                <mc:Fallback>
                  <p:oleObj name="Bitmap Image" r:id="rId6" imgW="7125318" imgH="3421677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48"/>
                          <a:ext cx="5760" cy="2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04800" y="6035675"/>
            <a:ext cx="7007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charset="0"/>
              </a:rPr>
              <a:t> </a:t>
            </a:r>
          </a:p>
          <a:p>
            <a:r>
              <a:rPr lang="en-US">
                <a:latin typeface="Times New Roman" charset="0"/>
              </a:rPr>
              <a:t> Statistics are based on SPEC2000 benchmark on Alpha</a:t>
            </a:r>
          </a:p>
        </p:txBody>
      </p:sp>
      <p:sp>
        <p:nvSpPr>
          <p:cNvPr id="6164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Immediate Addressing Modes</a:t>
            </a: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Immediate values for what operations?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506413" y="2438400"/>
          <a:ext cx="7799387" cy="398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Bitmap Image" r:id="rId4" imgW="8436071" imgH="6073666" progId="">
                  <p:embed/>
                </p:oleObj>
              </mc:Choice>
              <mc:Fallback>
                <p:oleObj name="Bitmap Image" r:id="rId4" imgW="8436071" imgH="607366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2438400"/>
                        <a:ext cx="7799387" cy="398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810000" y="3733800"/>
            <a:ext cx="533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A50021"/>
                </a:solidFill>
              </a:rPr>
              <a:t>Measurements were taken on Alpha (only 16 bit immediate value allowed)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 rot="-5390822">
            <a:off x="-1645443" y="4083843"/>
            <a:ext cx="373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Percentage of Immediate Values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62000" y="6491288"/>
            <a:ext cx="800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Number of bits needed for a immediate values in SPEC2000 benchmark</a:t>
            </a:r>
          </a:p>
        </p:txBody>
      </p:sp>
      <p:sp>
        <p:nvSpPr>
          <p:cNvPr id="6174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of Immediate Values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Range affects instruction length</a:t>
            </a:r>
          </a:p>
          <a:p>
            <a:pPr lvl="1"/>
            <a:r>
              <a:rPr lang="en-US" sz="2000"/>
              <a:t>Similar measurements on the VAX (with 32-bit immediate values) showed that 20-25% of immediate values were longer than 16-bits</a:t>
            </a: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Instruction Set Architecture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To command a computer's hardware, you must speak its language</a:t>
            </a:r>
          </a:p>
          <a:p>
            <a:pPr lvl="1" eaLnBrk="1" hangingPunct="1"/>
            <a:r>
              <a:rPr lang="en-US" sz="2000" smtClean="0"/>
              <a:t>Instructions: the “words” of a machine's language</a:t>
            </a:r>
          </a:p>
          <a:p>
            <a:pPr lvl="1" eaLnBrk="1" hangingPunct="1"/>
            <a:r>
              <a:rPr lang="en-US" sz="2000" smtClean="0"/>
              <a:t>Instruction set: its “vocabulary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Goals: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Introduce design alternatives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Present a taxonomy of ISA alternatives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+ some qualitative assessment of pros and cons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Present and analyze some instruction set measurements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Address the issue of languages and compilers and their bearing on instruction set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Show some example ISA’s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Addressing Mode for Signal Processing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DSP offers special addressing modes to better serve popular algorithms</a:t>
            </a:r>
          </a:p>
          <a:p>
            <a:r>
              <a:rPr lang="en-US"/>
              <a:t>Special features requires either hand coding or a compiler that uses such features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257800" y="1600200"/>
            <a:ext cx="32004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u="sng">
                <a:solidFill>
                  <a:schemeClr val="accent2"/>
                </a:solidFill>
              </a:rPr>
              <a:t>Fast Fourier Transform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0 (000</a:t>
            </a:r>
            <a:r>
              <a:rPr lang="en-US" sz="2000" baseline="-25000">
                <a:solidFill>
                  <a:schemeClr val="accent2"/>
                </a:solidFill>
              </a:rPr>
              <a:t>2</a:t>
            </a:r>
            <a:r>
              <a:rPr lang="en-US" sz="2000">
                <a:solidFill>
                  <a:schemeClr val="accent2"/>
                </a:solidFill>
              </a:rPr>
              <a:t>) </a:t>
            </a:r>
            <a:r>
              <a:rPr lang="en-US" sz="2000">
                <a:solidFill>
                  <a:schemeClr val="accent2"/>
                </a:solidFill>
                <a:sym typeface="Wingdings" charset="2"/>
              </a:rPr>
              <a:t> </a:t>
            </a:r>
            <a:r>
              <a:rPr lang="en-US" sz="2000">
                <a:solidFill>
                  <a:schemeClr val="accent2"/>
                </a:solidFill>
              </a:rPr>
              <a:t>0 (000</a:t>
            </a:r>
            <a:r>
              <a:rPr lang="en-US" sz="2000" baseline="-25000">
                <a:solidFill>
                  <a:schemeClr val="accent2"/>
                </a:solidFill>
              </a:rPr>
              <a:t>2</a:t>
            </a:r>
            <a:r>
              <a:rPr lang="en-US" sz="2000">
                <a:solidFill>
                  <a:schemeClr val="accent2"/>
                </a:solidFill>
              </a:rPr>
              <a:t>) 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1 (001</a:t>
            </a:r>
            <a:r>
              <a:rPr lang="en-US" sz="2000" baseline="-25000">
                <a:solidFill>
                  <a:schemeClr val="accent2"/>
                </a:solidFill>
              </a:rPr>
              <a:t>2</a:t>
            </a:r>
            <a:r>
              <a:rPr lang="en-US" sz="2000">
                <a:solidFill>
                  <a:schemeClr val="accent2"/>
                </a:solidFill>
              </a:rPr>
              <a:t>) </a:t>
            </a:r>
            <a:r>
              <a:rPr lang="en-US" sz="2000">
                <a:solidFill>
                  <a:schemeClr val="accent2"/>
                </a:solidFill>
                <a:sym typeface="Wingdings" charset="2"/>
              </a:rPr>
              <a:t> </a:t>
            </a:r>
            <a:r>
              <a:rPr lang="en-US" sz="2000">
                <a:solidFill>
                  <a:schemeClr val="accent2"/>
                </a:solidFill>
              </a:rPr>
              <a:t>4 (100</a:t>
            </a:r>
            <a:r>
              <a:rPr lang="en-US" sz="2000" baseline="-25000">
                <a:solidFill>
                  <a:schemeClr val="accent2"/>
                </a:solidFill>
              </a:rPr>
              <a:t>2</a:t>
            </a:r>
            <a:r>
              <a:rPr lang="en-US" sz="2000">
                <a:solidFill>
                  <a:schemeClr val="accent2"/>
                </a:solidFill>
              </a:rPr>
              <a:t>) 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2 (010</a:t>
            </a:r>
            <a:r>
              <a:rPr lang="en-US" sz="2000" baseline="-25000">
                <a:solidFill>
                  <a:schemeClr val="accent2"/>
                </a:solidFill>
              </a:rPr>
              <a:t>2</a:t>
            </a:r>
            <a:r>
              <a:rPr lang="en-US" sz="2000">
                <a:solidFill>
                  <a:schemeClr val="accent2"/>
                </a:solidFill>
              </a:rPr>
              <a:t>) </a:t>
            </a:r>
            <a:r>
              <a:rPr lang="en-US" sz="2000">
                <a:solidFill>
                  <a:schemeClr val="accent2"/>
                </a:solidFill>
                <a:sym typeface="Wingdings" charset="2"/>
              </a:rPr>
              <a:t> </a:t>
            </a:r>
            <a:r>
              <a:rPr lang="en-US" sz="2000">
                <a:solidFill>
                  <a:schemeClr val="accent2"/>
                </a:solidFill>
              </a:rPr>
              <a:t>2 (010</a:t>
            </a:r>
            <a:r>
              <a:rPr lang="en-US" sz="2000" baseline="-25000">
                <a:solidFill>
                  <a:schemeClr val="accent2"/>
                </a:solidFill>
              </a:rPr>
              <a:t>2</a:t>
            </a:r>
            <a:r>
              <a:rPr lang="en-US" sz="2000">
                <a:solidFill>
                  <a:schemeClr val="accent2"/>
                </a:solidFill>
              </a:rPr>
              <a:t>) 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3 (011</a:t>
            </a:r>
            <a:r>
              <a:rPr lang="en-US" sz="2000" baseline="-25000">
                <a:solidFill>
                  <a:schemeClr val="accent2"/>
                </a:solidFill>
              </a:rPr>
              <a:t>2</a:t>
            </a:r>
            <a:r>
              <a:rPr lang="en-US" sz="2000">
                <a:solidFill>
                  <a:schemeClr val="accent2"/>
                </a:solidFill>
              </a:rPr>
              <a:t>) </a:t>
            </a:r>
            <a:r>
              <a:rPr lang="en-US" sz="2000">
                <a:solidFill>
                  <a:schemeClr val="accent2"/>
                </a:solidFill>
                <a:sym typeface="Wingdings" charset="2"/>
              </a:rPr>
              <a:t> </a:t>
            </a:r>
            <a:r>
              <a:rPr lang="en-US" sz="2000">
                <a:solidFill>
                  <a:schemeClr val="accent2"/>
                </a:solidFill>
              </a:rPr>
              <a:t>6 (110</a:t>
            </a:r>
            <a:r>
              <a:rPr lang="en-US" sz="2000" baseline="-25000">
                <a:solidFill>
                  <a:schemeClr val="accent2"/>
                </a:solidFill>
              </a:rPr>
              <a:t>2</a:t>
            </a:r>
            <a:r>
              <a:rPr lang="en-US" sz="2000">
                <a:solidFill>
                  <a:schemeClr val="accent2"/>
                </a:solidFill>
              </a:rPr>
              <a:t>) 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4 (100</a:t>
            </a:r>
            <a:r>
              <a:rPr lang="en-US" sz="2000" baseline="-25000">
                <a:solidFill>
                  <a:schemeClr val="accent2"/>
                </a:solidFill>
              </a:rPr>
              <a:t>2</a:t>
            </a:r>
            <a:r>
              <a:rPr lang="en-US" sz="2000">
                <a:solidFill>
                  <a:schemeClr val="accent2"/>
                </a:solidFill>
              </a:rPr>
              <a:t>) </a:t>
            </a:r>
            <a:r>
              <a:rPr lang="en-US" sz="2000">
                <a:solidFill>
                  <a:schemeClr val="accent2"/>
                </a:solidFill>
                <a:sym typeface="Wingdings" charset="2"/>
              </a:rPr>
              <a:t> </a:t>
            </a:r>
            <a:r>
              <a:rPr lang="en-US" sz="2000">
                <a:solidFill>
                  <a:schemeClr val="accent2"/>
                </a:solidFill>
              </a:rPr>
              <a:t>1 (001</a:t>
            </a:r>
            <a:r>
              <a:rPr lang="en-US" sz="2000" baseline="-25000">
                <a:solidFill>
                  <a:schemeClr val="accent2"/>
                </a:solidFill>
              </a:rPr>
              <a:t>2</a:t>
            </a:r>
            <a:r>
              <a:rPr lang="en-US" sz="2000">
                <a:solidFill>
                  <a:schemeClr val="accent2"/>
                </a:solidFill>
              </a:rPr>
              <a:t>) 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5 (101</a:t>
            </a:r>
            <a:r>
              <a:rPr lang="en-US" sz="2000" baseline="-25000">
                <a:solidFill>
                  <a:schemeClr val="accent2"/>
                </a:solidFill>
              </a:rPr>
              <a:t>2</a:t>
            </a:r>
            <a:r>
              <a:rPr lang="en-US" sz="2000">
                <a:solidFill>
                  <a:schemeClr val="accent2"/>
                </a:solidFill>
              </a:rPr>
              <a:t>) </a:t>
            </a:r>
            <a:r>
              <a:rPr lang="en-US" sz="2000">
                <a:solidFill>
                  <a:schemeClr val="accent2"/>
                </a:solidFill>
                <a:sym typeface="Wingdings" charset="2"/>
              </a:rPr>
              <a:t> </a:t>
            </a:r>
            <a:r>
              <a:rPr lang="en-US" sz="2000">
                <a:solidFill>
                  <a:schemeClr val="accent2"/>
                </a:solidFill>
              </a:rPr>
              <a:t>5 (101</a:t>
            </a:r>
            <a:r>
              <a:rPr lang="en-US" sz="2000" baseline="-25000">
                <a:solidFill>
                  <a:schemeClr val="accent2"/>
                </a:solidFill>
              </a:rPr>
              <a:t>2</a:t>
            </a:r>
            <a:r>
              <a:rPr lang="en-US" sz="2000">
                <a:solidFill>
                  <a:schemeClr val="accent2"/>
                </a:solidFill>
              </a:rPr>
              <a:t>) 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6 (110</a:t>
            </a:r>
            <a:r>
              <a:rPr lang="en-US" sz="2000" baseline="-25000">
                <a:solidFill>
                  <a:schemeClr val="accent2"/>
                </a:solidFill>
              </a:rPr>
              <a:t>2</a:t>
            </a:r>
            <a:r>
              <a:rPr lang="en-US" sz="2000">
                <a:solidFill>
                  <a:schemeClr val="accent2"/>
                </a:solidFill>
              </a:rPr>
              <a:t>) </a:t>
            </a:r>
            <a:r>
              <a:rPr lang="en-US" sz="2000">
                <a:solidFill>
                  <a:schemeClr val="accent2"/>
                </a:solidFill>
                <a:sym typeface="Wingdings" charset="2"/>
              </a:rPr>
              <a:t> </a:t>
            </a:r>
            <a:r>
              <a:rPr lang="en-US" sz="2000">
                <a:solidFill>
                  <a:schemeClr val="accent2"/>
                </a:solidFill>
              </a:rPr>
              <a:t>3 (011</a:t>
            </a:r>
            <a:r>
              <a:rPr lang="en-US" sz="2000" baseline="-25000">
                <a:solidFill>
                  <a:schemeClr val="accent2"/>
                </a:solidFill>
              </a:rPr>
              <a:t>2</a:t>
            </a:r>
            <a:r>
              <a:rPr lang="en-US" sz="2000">
                <a:solidFill>
                  <a:schemeClr val="accent2"/>
                </a:solidFill>
              </a:rPr>
              <a:t>) 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7 (111</a:t>
            </a:r>
            <a:r>
              <a:rPr lang="en-US" sz="2000" baseline="-25000">
                <a:solidFill>
                  <a:schemeClr val="accent2"/>
                </a:solidFill>
              </a:rPr>
              <a:t>2</a:t>
            </a:r>
            <a:r>
              <a:rPr lang="en-US" sz="2000">
                <a:solidFill>
                  <a:schemeClr val="accent2"/>
                </a:solidFill>
              </a:rPr>
              <a:t>) </a:t>
            </a:r>
            <a:r>
              <a:rPr lang="en-US" sz="2000">
                <a:solidFill>
                  <a:schemeClr val="accent2"/>
                </a:solidFill>
                <a:sym typeface="Wingdings" charset="2"/>
              </a:rPr>
              <a:t> </a:t>
            </a:r>
            <a:r>
              <a:rPr lang="en-US" sz="2000">
                <a:solidFill>
                  <a:schemeClr val="accent2"/>
                </a:solidFill>
              </a:rPr>
              <a:t>7 (111</a:t>
            </a:r>
            <a:r>
              <a:rPr lang="en-US" sz="2000" baseline="-25000">
                <a:solidFill>
                  <a:schemeClr val="accent2"/>
                </a:solidFill>
              </a:rPr>
              <a:t>2</a:t>
            </a:r>
            <a:r>
              <a:rPr lang="en-US" sz="20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Addressing Mode for Signal Processing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Modulo addressing: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Since DSP deals with continuous data streams, circular buffers common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Circular or modulo addressing: automatic increment and decrement / reset pointer at end of buffer</a:t>
            </a:r>
          </a:p>
          <a:p>
            <a:pPr>
              <a:lnSpc>
                <a:spcPct val="90000"/>
              </a:lnSpc>
            </a:pPr>
            <a:r>
              <a:rPr lang="en-US" sz="2000"/>
              <a:t>Reverse addressing: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Address is the reverse order of the current address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Expedites access / otherwise require a number of logical instructions or extra memory accesses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/>
          </p:cNvGraphicFramePr>
          <p:nvPr/>
        </p:nvGraphicFramePr>
        <p:xfrm>
          <a:off x="609600" y="685800"/>
          <a:ext cx="6553200" cy="613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Graphics Workshop Drawing" r:id="rId4" imgW="5563080" imgH="5201640" progId="">
                  <p:embed/>
                </p:oleObj>
              </mc:Choice>
              <mc:Fallback>
                <p:oleObj name="Graphics Workshop Drawing" r:id="rId4" imgW="5563080" imgH="520164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6553200" cy="613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Summary of MIPS Addressing Modes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0" y="3886200"/>
            <a:ext cx="9144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Monotype Sorts" charset="2"/>
              <a:buNone/>
            </a:pPr>
            <a:r>
              <a:rPr lang="en-US" u="sng">
                <a:solidFill>
                  <a:srgbClr val="008080"/>
                </a:solidFill>
              </a:rPr>
              <a:t>Example:</a:t>
            </a:r>
            <a:r>
              <a:rPr lang="en-US"/>
              <a:t> </a:t>
            </a:r>
          </a:p>
          <a:p>
            <a:pPr lvl="1"/>
            <a:r>
              <a:rPr lang="en-US" sz="2000"/>
              <a:t>Translation of a segment of a C program to MIPS assembly instructions:</a:t>
            </a:r>
          </a:p>
          <a:p>
            <a:endParaRPr lang="en-US" sz="1000"/>
          </a:p>
          <a:p>
            <a:pPr lvl="1"/>
            <a:r>
              <a:rPr lang="en-US" sz="2000">
                <a:solidFill>
                  <a:schemeClr val="accent2"/>
                </a:solidFill>
              </a:rPr>
              <a:t>C:</a:t>
            </a:r>
            <a:r>
              <a:rPr lang="en-US" sz="2000"/>
              <a:t>	        f = (g + h) - (i + j)</a:t>
            </a:r>
          </a:p>
          <a:p>
            <a:endParaRPr lang="en-US" sz="1000"/>
          </a:p>
          <a:p>
            <a:pPr lvl="1"/>
            <a:r>
              <a:rPr lang="en-US" sz="2000">
                <a:solidFill>
                  <a:schemeClr val="accent2"/>
                </a:solidFill>
              </a:rPr>
              <a:t>(pseudo)MIPS:</a:t>
            </a:r>
            <a:endParaRPr lang="en-US" sz="2000"/>
          </a:p>
          <a:p>
            <a:pPr lvl="3"/>
            <a:r>
              <a:rPr lang="en-US" sz="2000"/>
              <a:t>add 	t0, g, h		# temp. variable t0 contains "g + h"</a:t>
            </a:r>
          </a:p>
          <a:p>
            <a:pPr lvl="3"/>
            <a:r>
              <a:rPr lang="en-US" sz="2000"/>
              <a:t>add 	t1, i, j		# temp. variable t1 contains "i + j"</a:t>
            </a:r>
          </a:p>
          <a:p>
            <a:pPr lvl="3"/>
            <a:r>
              <a:rPr lang="en-US" sz="2000"/>
              <a:t>sub 	f, t0, t1		# f = t0 - t1 = (g + h) - (i + j)</a:t>
            </a:r>
            <a:endParaRPr lang="en-US" sz="2000">
              <a:latin typeface="Times New Roman" charset="0"/>
            </a:endParaRP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Operations of the Computer Hardware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533400" y="1524000"/>
            <a:ext cx="77565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800000"/>
                </a:solidFill>
              </a:rPr>
              <a:t>“There must certainly be instructions for performing the  </a:t>
            </a:r>
          </a:p>
          <a:p>
            <a:r>
              <a:rPr lang="en-US" i="1">
                <a:solidFill>
                  <a:srgbClr val="800000"/>
                </a:solidFill>
              </a:rPr>
              <a:t> fundamental arithmetic operations.”</a:t>
            </a:r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			</a:t>
            </a:r>
            <a:r>
              <a:rPr lang="en-US" sz="1800">
                <a:solidFill>
                  <a:schemeClr val="accent2"/>
                </a:solidFill>
              </a:rPr>
              <a:t>Burkes, Goldstine and Von Neumann, 1947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33400" y="2971800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MIPS assembler allows only one instruction/line and ignore comments following # until end of line</a:t>
            </a:r>
            <a:endParaRPr lang="en-US"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Operations in the Instruction Set</a:t>
            </a:r>
          </a:p>
        </p:txBody>
      </p:sp>
      <p:graphicFrame>
        <p:nvGraphicFramePr>
          <p:cNvPr id="6553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533400" y="1295400"/>
          <a:ext cx="79248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Document" r:id="rId5" imgW="6926580" imgH="2087880" progId="Word.Document.8">
                  <p:embed/>
                </p:oleObj>
              </mc:Choice>
              <mc:Fallback>
                <p:oleObj name="Document" r:id="rId5" imgW="6926580" imgH="208788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7924800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Arithmetic, logical, data transfer and control are almost standard categories for all machines</a:t>
            </a:r>
          </a:p>
          <a:p>
            <a:pPr>
              <a:lnSpc>
                <a:spcPct val="90000"/>
              </a:lnSpc>
            </a:pPr>
            <a:r>
              <a:rPr lang="en-US" sz="2000"/>
              <a:t>System instructions are required for multi-programming environment although support for system functions varies </a:t>
            </a:r>
          </a:p>
          <a:p>
            <a:pPr>
              <a:lnSpc>
                <a:spcPct val="90000"/>
              </a:lnSpc>
            </a:pPr>
            <a:r>
              <a:rPr lang="en-US" sz="2000"/>
              <a:t>Others can be primitives (e.g. decimal and string on IBM 360 and VAX), provided by a co-processor, or synthesized by compiler.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Operations for Media &amp; Signal Process.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Partitioned Add: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Partition a single register into multiple data elements (e.g. 4 16-bit words in 1 64-bit register)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Perform the same operation independently on each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Increases ALU throughput for multimedia applications</a:t>
            </a:r>
          </a:p>
          <a:p>
            <a:pPr>
              <a:lnSpc>
                <a:spcPct val="90000"/>
              </a:lnSpc>
            </a:pPr>
            <a:r>
              <a:rPr lang="en-US" sz="2800"/>
              <a:t>Paired single operations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Perform multiple independent narrow operations on one wide ALU (e.g. 2 32-bit float ops)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Handy in dealing with vertices and coordinates</a:t>
            </a:r>
          </a:p>
          <a:p>
            <a:pPr>
              <a:lnSpc>
                <a:spcPct val="90000"/>
              </a:lnSpc>
            </a:pPr>
            <a:r>
              <a:rPr lang="en-US" sz="2800"/>
              <a:t>Multiply and accumulate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Very handy for calculating dot products of vectors (signal processing) and matrix multiplication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1828800" y="2927350"/>
          <a:ext cx="548640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Document" r:id="rId5" imgW="3893820" imgH="2590800" progId="Word.Document.8">
                  <p:embed/>
                </p:oleObj>
              </mc:Choice>
              <mc:Fallback>
                <p:oleObj name="Document" r:id="rId5" imgW="3893820" imgH="25908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27350"/>
                        <a:ext cx="5486400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43" name="Text Box 3"/>
          <p:cNvSpPr txBox="1">
            <a:spLocks noChangeArrowheads="1"/>
          </p:cNvSpPr>
          <p:nvPr/>
        </p:nvSpPr>
        <p:spPr bwMode="auto">
          <a:xfrm>
            <a:off x="990600" y="6308725"/>
            <a:ext cx="7620000" cy="3968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/>
              <a:t>Make the common case fast by focusing on these operations</a:t>
            </a:r>
          </a:p>
        </p:txBody>
      </p:sp>
      <p:sp>
        <p:nvSpPr>
          <p:cNvPr id="624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Frequency of Operations Usage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most widely executed instructions are the simple operations of an instruction set</a:t>
            </a:r>
          </a:p>
          <a:p>
            <a:r>
              <a:rPr lang="en-US" sz="2800"/>
              <a:t>Average usage in SPECint92 on Intel 80x86: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4800600" y="2209800"/>
            <a:ext cx="4060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A50021"/>
                </a:solidFill>
              </a:rPr>
              <a:t>Data is based on SPEC2000 on Alpha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Control Flow Instructions</a:t>
            </a:r>
          </a:p>
        </p:txBody>
      </p:sp>
      <p:graphicFrame>
        <p:nvGraphicFramePr>
          <p:cNvPr id="7168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714500" y="1295400"/>
          <a:ext cx="55626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VISIO" r:id="rId4" imgW="7324483" imgH="3366338" progId="">
                  <p:embed/>
                </p:oleObj>
              </mc:Choice>
              <mc:Fallback>
                <p:oleObj name="VISIO" r:id="rId4" imgW="7324483" imgH="336633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295400"/>
                        <a:ext cx="5562600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/>
              <a:t>Jump: unconditional change in the control flow </a:t>
            </a:r>
          </a:p>
          <a:p>
            <a:r>
              <a:rPr lang="en-US" sz="2800"/>
              <a:t>Branch: conditional change in the control flow </a:t>
            </a:r>
          </a:p>
          <a:p>
            <a:r>
              <a:rPr lang="en-US" sz="2800"/>
              <a:t>Procedure calls and returns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Destination Address Definition</a:t>
            </a:r>
          </a:p>
        </p:txBody>
      </p:sp>
      <p:graphicFrame>
        <p:nvGraphicFramePr>
          <p:cNvPr id="73730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990600" y="973138"/>
          <a:ext cx="7315200" cy="30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Bitmap Image" r:id="rId4" imgW="5517358" imgH="2270957" progId="">
                  <p:embed/>
                </p:oleObj>
              </mc:Choice>
              <mc:Fallback>
                <p:oleObj name="Bitmap Image" r:id="rId4" imgW="5517358" imgH="227095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73138"/>
                        <a:ext cx="7315200" cy="300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PC-relative addressing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Good for short position-independent forward &amp; backward jumps </a:t>
            </a:r>
          </a:p>
          <a:p>
            <a:pPr>
              <a:lnSpc>
                <a:spcPct val="90000"/>
              </a:lnSpc>
            </a:pPr>
            <a:r>
              <a:rPr lang="en-US" sz="2800"/>
              <a:t>Register indirect addressing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Good for dynamic libraries, virtual functions &amp; packed case statements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3810000" y="12954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A50021"/>
                </a:solidFill>
              </a:rPr>
              <a:t>Data is based SPEC2000 on Alpha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Type and Size of Operands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Operand type encoded in instruction opcode</a:t>
            </a:r>
          </a:p>
          <a:p>
            <a:pPr lvl="1"/>
            <a:r>
              <a:rPr lang="en-US" sz="2000"/>
              <a:t>The type of an operand effectively gives its size</a:t>
            </a:r>
          </a:p>
          <a:p>
            <a:r>
              <a:rPr lang="en-US" sz="2400"/>
              <a:t>Common types include character, half word and word size integer, single- and double-precision floating point</a:t>
            </a:r>
          </a:p>
          <a:p>
            <a:pPr lvl="1"/>
            <a:r>
              <a:rPr lang="en-US" sz="2000"/>
              <a:t>Characters are almost always in ASCII, though 16-bit Unicode (for international characters) is gaining popularity</a:t>
            </a:r>
          </a:p>
          <a:p>
            <a:pPr lvl="1"/>
            <a:r>
              <a:rPr lang="en-US" sz="2000"/>
              <a:t>Integers in 2’s complement </a:t>
            </a:r>
          </a:p>
          <a:p>
            <a:pPr lvl="1"/>
            <a:r>
              <a:rPr lang="en-US" sz="2000"/>
              <a:t>Floating point in IEEE 754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good interface: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Lasts through many implementations (portability, compatibility)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Is used in many different ways (generality)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Provides convenient  functionality to higher levels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Permits an efficient implementation at lower levels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Design decisions must take into account: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Technology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Machine organization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Programming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Compiler technology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Operating systems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4800600" y="4103688"/>
            <a:ext cx="4265613" cy="2219325"/>
            <a:chOff x="2385" y="2256"/>
            <a:chExt cx="3326" cy="1730"/>
          </a:xfrm>
        </p:grpSpPr>
        <p:sp>
          <p:nvSpPr>
            <p:cNvPr id="22534" name="Rectangle 4"/>
            <p:cNvSpPr>
              <a:spLocks noChangeArrowheads="1"/>
            </p:cNvSpPr>
            <p:nvPr/>
          </p:nvSpPr>
          <p:spPr bwMode="auto">
            <a:xfrm>
              <a:off x="3466" y="2824"/>
              <a:ext cx="924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7000"/>
                </a:lnSpc>
              </a:pPr>
              <a:r>
                <a:rPr lang="en-US" sz="2000" b="1">
                  <a:solidFill>
                    <a:schemeClr val="accent2"/>
                  </a:solidFill>
                </a:rPr>
                <a:t>Interface</a:t>
              </a:r>
            </a:p>
          </p:txBody>
        </p:sp>
        <p:sp>
          <p:nvSpPr>
            <p:cNvPr id="22535" name="AutoShape 5"/>
            <p:cNvSpPr>
              <a:spLocks noChangeArrowheads="1"/>
            </p:cNvSpPr>
            <p:nvPr/>
          </p:nvSpPr>
          <p:spPr bwMode="auto">
            <a:xfrm>
              <a:off x="3414" y="2484"/>
              <a:ext cx="1012" cy="888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4815" y="2395"/>
              <a:ext cx="574" cy="2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2000"/>
                </a:lnSpc>
              </a:pPr>
              <a:r>
                <a:rPr lang="en-US" sz="1800" b="1">
                  <a:solidFill>
                    <a:schemeClr val="accent2"/>
                  </a:solidFill>
                </a:rPr>
                <a:t>imp 1</a:t>
              </a:r>
            </a:p>
          </p:txBody>
        </p:sp>
        <p:sp>
          <p:nvSpPr>
            <p:cNvPr id="22537" name="Rectangle 7"/>
            <p:cNvSpPr>
              <a:spLocks noChangeArrowheads="1"/>
            </p:cNvSpPr>
            <p:nvPr/>
          </p:nvSpPr>
          <p:spPr bwMode="auto">
            <a:xfrm>
              <a:off x="4848" y="3105"/>
              <a:ext cx="575" cy="2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2000"/>
                </a:lnSpc>
              </a:pPr>
              <a:r>
                <a:rPr lang="en-US" sz="1800" b="1">
                  <a:solidFill>
                    <a:schemeClr val="accent2"/>
                  </a:solidFill>
                </a:rPr>
                <a:t>imp 2</a:t>
              </a:r>
            </a:p>
          </p:txBody>
        </p:sp>
        <p:sp>
          <p:nvSpPr>
            <p:cNvPr id="22538" name="Rectangle 8"/>
            <p:cNvSpPr>
              <a:spLocks noChangeArrowheads="1"/>
            </p:cNvSpPr>
            <p:nvPr/>
          </p:nvSpPr>
          <p:spPr bwMode="auto">
            <a:xfrm>
              <a:off x="4737" y="3729"/>
              <a:ext cx="574" cy="2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2000"/>
                </a:lnSpc>
              </a:pPr>
              <a:r>
                <a:rPr lang="en-US" sz="1800" b="1">
                  <a:solidFill>
                    <a:schemeClr val="accent2"/>
                  </a:solidFill>
                </a:rPr>
                <a:t>imp 3</a:t>
              </a:r>
            </a:p>
          </p:txBody>
        </p:sp>
        <p:sp>
          <p:nvSpPr>
            <p:cNvPr id="22539" name="Line 9"/>
            <p:cNvSpPr>
              <a:spLocks noChangeShapeType="1"/>
            </p:cNvSpPr>
            <p:nvPr/>
          </p:nvSpPr>
          <p:spPr bwMode="auto">
            <a:xfrm flipV="1">
              <a:off x="4430" y="2567"/>
              <a:ext cx="389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0" name="Line 10"/>
            <p:cNvSpPr>
              <a:spLocks noChangeShapeType="1"/>
            </p:cNvSpPr>
            <p:nvPr/>
          </p:nvSpPr>
          <p:spPr bwMode="auto">
            <a:xfrm>
              <a:off x="4449" y="3016"/>
              <a:ext cx="37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1" name="Line 11"/>
            <p:cNvSpPr>
              <a:spLocks noChangeShapeType="1"/>
            </p:cNvSpPr>
            <p:nvPr/>
          </p:nvSpPr>
          <p:spPr bwMode="auto">
            <a:xfrm>
              <a:off x="4449" y="3016"/>
              <a:ext cx="273" cy="8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2" name="Rectangle 12"/>
            <p:cNvSpPr>
              <a:spLocks noChangeArrowheads="1"/>
            </p:cNvSpPr>
            <p:nvPr/>
          </p:nvSpPr>
          <p:spPr bwMode="auto">
            <a:xfrm>
              <a:off x="2531" y="2304"/>
              <a:ext cx="416" cy="24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2000"/>
                </a:lnSpc>
              </a:pPr>
              <a:r>
                <a:rPr lang="en-US" sz="1800" b="1">
                  <a:solidFill>
                    <a:schemeClr val="accent2"/>
                  </a:solidFill>
                </a:rPr>
                <a:t>use</a:t>
              </a:r>
            </a:p>
          </p:txBody>
        </p:sp>
        <p:sp>
          <p:nvSpPr>
            <p:cNvPr id="22543" name="Rectangle 13"/>
            <p:cNvSpPr>
              <a:spLocks noChangeArrowheads="1"/>
            </p:cNvSpPr>
            <p:nvPr/>
          </p:nvSpPr>
          <p:spPr bwMode="auto">
            <a:xfrm>
              <a:off x="2385" y="3104"/>
              <a:ext cx="416" cy="2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2000"/>
                </a:lnSpc>
              </a:pPr>
              <a:r>
                <a:rPr lang="en-US" sz="1800" b="1">
                  <a:solidFill>
                    <a:schemeClr val="accent2"/>
                  </a:solidFill>
                </a:rPr>
                <a:t>use</a:t>
              </a:r>
            </a:p>
          </p:txBody>
        </p:sp>
        <p:sp>
          <p:nvSpPr>
            <p:cNvPr id="22544" name="Rectangle 14"/>
            <p:cNvSpPr>
              <a:spLocks noChangeArrowheads="1"/>
            </p:cNvSpPr>
            <p:nvPr/>
          </p:nvSpPr>
          <p:spPr bwMode="auto">
            <a:xfrm>
              <a:off x="2531" y="3729"/>
              <a:ext cx="416" cy="2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2000"/>
                </a:lnSpc>
              </a:pPr>
              <a:r>
                <a:rPr lang="en-US" sz="1800" b="1">
                  <a:solidFill>
                    <a:schemeClr val="accent2"/>
                  </a:solidFill>
                </a:rPr>
                <a:t>use</a:t>
              </a:r>
            </a:p>
          </p:txBody>
        </p:sp>
        <p:sp>
          <p:nvSpPr>
            <p:cNvPr id="22545" name="Line 15"/>
            <p:cNvSpPr>
              <a:spLocks noChangeShapeType="1"/>
            </p:cNvSpPr>
            <p:nvPr/>
          </p:nvSpPr>
          <p:spPr bwMode="auto">
            <a:xfrm>
              <a:off x="2875" y="2477"/>
              <a:ext cx="535" cy="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6" name="Line 16"/>
            <p:cNvSpPr>
              <a:spLocks noChangeShapeType="1"/>
            </p:cNvSpPr>
            <p:nvPr/>
          </p:nvSpPr>
          <p:spPr bwMode="auto">
            <a:xfrm flipV="1">
              <a:off x="2729" y="2928"/>
              <a:ext cx="681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7" name="Line 17"/>
            <p:cNvSpPr>
              <a:spLocks noChangeShapeType="1"/>
            </p:cNvSpPr>
            <p:nvPr/>
          </p:nvSpPr>
          <p:spPr bwMode="auto">
            <a:xfrm flipV="1">
              <a:off x="2875" y="3018"/>
              <a:ext cx="535" cy="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8" name="Line 18"/>
            <p:cNvSpPr>
              <a:spLocks noChangeShapeType="1"/>
            </p:cNvSpPr>
            <p:nvPr/>
          </p:nvSpPr>
          <p:spPr bwMode="auto">
            <a:xfrm>
              <a:off x="5472" y="2256"/>
              <a:ext cx="0" cy="17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9" name="Rectangle 19"/>
            <p:cNvSpPr>
              <a:spLocks noChangeArrowheads="1"/>
            </p:cNvSpPr>
            <p:nvPr/>
          </p:nvSpPr>
          <p:spPr bwMode="auto">
            <a:xfrm rot="5433626">
              <a:off x="5342" y="3618"/>
              <a:ext cx="515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800" b="1">
                  <a:solidFill>
                    <a:schemeClr val="accent2"/>
                  </a:solidFill>
                </a:rPr>
                <a:t>Time</a:t>
              </a:r>
            </a:p>
          </p:txBody>
        </p:sp>
      </p:grpSp>
      <p:sp>
        <p:nvSpPr>
          <p:cNvPr id="22532" name="Text Box 20"/>
          <p:cNvSpPr txBox="1">
            <a:spLocks noChangeArrowheads="1"/>
          </p:cNvSpPr>
          <p:nvPr/>
        </p:nvSpPr>
        <p:spPr bwMode="auto">
          <a:xfrm>
            <a:off x="7854950" y="6613525"/>
            <a:ext cx="1289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>
                <a:latin typeface="Times New Roman" charset="0"/>
              </a:rPr>
              <a:t>Slide: Dave Patterson</a:t>
            </a:r>
            <a:endParaRPr lang="en-US">
              <a:latin typeface="Times New Roman" charset="0"/>
            </a:endParaRPr>
          </a:p>
        </p:txBody>
      </p:sp>
      <p:sp>
        <p:nvSpPr>
          <p:cNvPr id="59906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Interface Design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Unusual Types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Business Applications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Binary Coded Decimal (BCD)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Exactly represents all decimal fractions (binary doesn’t!)</a:t>
            </a:r>
          </a:p>
          <a:p>
            <a:pPr>
              <a:lnSpc>
                <a:spcPct val="90000"/>
              </a:lnSpc>
            </a:pPr>
            <a:r>
              <a:rPr lang="en-US" sz="2000"/>
              <a:t>DSP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Fixed point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Good for limited range numbers: more mantissa bits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Block floating point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Single shared exponent for multiple numbers</a:t>
            </a:r>
          </a:p>
          <a:p>
            <a:pPr>
              <a:lnSpc>
                <a:spcPct val="90000"/>
              </a:lnSpc>
            </a:pPr>
            <a:r>
              <a:rPr lang="en-US" sz="2000"/>
              <a:t>Graphics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4-element vector operations (RGBA or XYZW)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8-bit, 16-bit or single-precision floating point</a:t>
            </a:r>
          </a:p>
        </p:txBody>
      </p:sp>
      <p:grpSp>
        <p:nvGrpSpPr>
          <p:cNvPr id="77828" name="Group 4"/>
          <p:cNvGrpSpPr>
            <a:grpSpLocks/>
          </p:cNvGrpSpPr>
          <p:nvPr/>
        </p:nvGrpSpPr>
        <p:grpSpPr bwMode="auto">
          <a:xfrm>
            <a:off x="5867400" y="1371600"/>
            <a:ext cx="2819400" cy="4921250"/>
            <a:chOff x="3360" y="864"/>
            <a:chExt cx="1776" cy="3100"/>
          </a:xfrm>
        </p:grpSpPr>
        <p:pic>
          <p:nvPicPr>
            <p:cNvPr id="77830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60" y="2543"/>
              <a:ext cx="1776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831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60" y="864"/>
              <a:ext cx="1776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0791" name="Text Box 7"/>
            <p:cNvSpPr txBox="1">
              <a:spLocks noChangeArrowheads="1"/>
            </p:cNvSpPr>
            <p:nvPr/>
          </p:nvSpPr>
          <p:spPr bwMode="auto">
            <a:xfrm>
              <a:off x="3360" y="864"/>
              <a:ext cx="17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8-bit exponent</a:t>
              </a:r>
            </a:p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24-bit mantissa</a:t>
              </a:r>
            </a:p>
          </p:txBody>
        </p:sp>
        <p:sp>
          <p:nvSpPr>
            <p:cNvPr id="630792" name="Text Box 8"/>
            <p:cNvSpPr txBox="1">
              <a:spLocks noChangeArrowheads="1"/>
            </p:cNvSpPr>
            <p:nvPr/>
          </p:nvSpPr>
          <p:spPr bwMode="auto">
            <a:xfrm>
              <a:off x="3360" y="2544"/>
              <a:ext cx="17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fixed exponent</a:t>
              </a:r>
            </a:p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32-bit mantissa</a:t>
              </a:r>
            </a:p>
          </p:txBody>
        </p:sp>
      </p:grpSp>
      <p:sp>
        <p:nvSpPr>
          <p:cNvPr id="77829" name="AutoShape 9"/>
          <p:cNvSpPr>
            <a:spLocks/>
          </p:cNvSpPr>
          <p:nvPr/>
        </p:nvSpPr>
        <p:spPr bwMode="auto">
          <a:xfrm>
            <a:off x="4572000" y="1371600"/>
            <a:ext cx="609600" cy="4876800"/>
          </a:xfrm>
          <a:prstGeom prst="leftBrace">
            <a:avLst>
              <a:gd name="adj1" fmla="val 61444"/>
              <a:gd name="adj2" fmla="val 4277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33400" y="3810000"/>
            <a:ext cx="222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Size of Operands</a:t>
            </a:r>
          </a:p>
        </p:txBody>
      </p:sp>
      <p:graphicFrame>
        <p:nvGraphicFramePr>
          <p:cNvPr id="79874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427163" y="1123950"/>
          <a:ext cx="6116637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Bitmap Image" r:id="rId4" imgW="6431837" imgH="3055885" progId="">
                  <p:embed/>
                </p:oleObj>
              </mc:Choice>
              <mc:Fallback>
                <p:oleObj name="Bitmap Image" r:id="rId4" imgW="6431837" imgH="305588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1123950"/>
                        <a:ext cx="6116637" cy="290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/>
              <a:t>Double-word: double-precision floating point + addresses in 64-bit machines</a:t>
            </a:r>
          </a:p>
          <a:p>
            <a:r>
              <a:rPr lang="en-US" sz="2000"/>
              <a:t>Words: most integer operations + addresses in 32-bit machines</a:t>
            </a:r>
          </a:p>
          <a:p>
            <a:r>
              <a:rPr lang="en-US" sz="2000" i="1">
                <a:solidFill>
                  <a:schemeClr val="accent2"/>
                </a:solidFill>
              </a:rPr>
              <a:t>For the mix in SPEC</a:t>
            </a:r>
            <a:r>
              <a:rPr lang="en-US" sz="2000"/>
              <a:t>, word and double-word data types dominates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105400" y="1752600"/>
            <a:ext cx="3741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Frequency of reference by size </a:t>
            </a:r>
            <a:br>
              <a:rPr lang="en-US" sz="2000"/>
            </a:br>
            <a:r>
              <a:rPr lang="en-US" sz="2000"/>
              <a:t>based on SPEC2000 on Alpha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All data in computer systems is represented in binary</a:t>
            </a:r>
          </a:p>
          <a:p>
            <a:r>
              <a:rPr lang="en-US" sz="2400"/>
              <a:t>Instructions are no exception</a:t>
            </a:r>
          </a:p>
          <a:p>
            <a:r>
              <a:rPr lang="en-US" sz="2400"/>
              <a:t>The program that translates the human-readable code to numeric form is called an </a:t>
            </a:r>
            <a:r>
              <a:rPr lang="en-US" sz="2400" i="1"/>
              <a:t>Assembler</a:t>
            </a:r>
            <a:endParaRPr lang="en-US" sz="2400"/>
          </a:p>
          <a:p>
            <a:r>
              <a:rPr lang="en-US" sz="2400"/>
              <a:t>Hence </a:t>
            </a:r>
            <a:r>
              <a:rPr lang="en-US" sz="2400" i="1"/>
              <a:t>machine-language</a:t>
            </a:r>
            <a:r>
              <a:rPr lang="en-US" sz="2400"/>
              <a:t> or </a:t>
            </a:r>
            <a:r>
              <a:rPr lang="en-US" sz="2400" i="1"/>
              <a:t>assembly-language</a:t>
            </a:r>
            <a:endParaRPr lang="en-US" sz="2400"/>
          </a:p>
        </p:txBody>
      </p:sp>
      <p:sp>
        <p:nvSpPr>
          <p:cNvPr id="632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Instruction Representation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3459163"/>
            <a:ext cx="9144000" cy="15605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charset="2"/>
              <a:buNone/>
              <a:defRPr/>
            </a:pPr>
            <a:r>
              <a:rPr lang="en-US" dirty="0"/>
              <a:t>Example:</a:t>
            </a:r>
          </a:p>
          <a:p>
            <a:pPr>
              <a:spcBef>
                <a:spcPct val="60000"/>
              </a:spcBef>
              <a:defRPr/>
            </a:pPr>
            <a:r>
              <a:rPr lang="en-US" dirty="0">
                <a:solidFill>
                  <a:schemeClr val="accent2"/>
                </a:solidFill>
              </a:rPr>
              <a:t>  Assembly:</a:t>
            </a:r>
            <a:r>
              <a:rPr lang="en-US" dirty="0"/>
              <a:t>			</a:t>
            </a:r>
            <a:r>
              <a:rPr lang="en-US" sz="2000" b="1" dirty="0">
                <a:latin typeface="Courier New" charset="0"/>
              </a:rPr>
              <a:t>ADD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b="1" dirty="0">
                <a:uFill>
                  <a:solidFill>
                    <a:schemeClr val="tx2"/>
                  </a:solidFill>
                </a:uFill>
                <a:latin typeface="Courier New" charset="0"/>
              </a:rPr>
              <a:t>$t0</a:t>
            </a:r>
            <a:r>
              <a:rPr lang="en-US" sz="2000" dirty="0">
                <a:uFill>
                  <a:solidFill>
                    <a:schemeClr val="tx2"/>
                  </a:solidFill>
                </a:uFill>
                <a:latin typeface="Courier New" charset="0"/>
              </a:rPr>
              <a:t>, </a:t>
            </a:r>
            <a:r>
              <a:rPr lang="en-US" sz="2000" b="1" dirty="0">
                <a:uFill>
                  <a:solidFill>
                    <a:schemeClr val="tx2"/>
                  </a:solidFill>
                </a:uFill>
                <a:latin typeface="Courier New" charset="0"/>
              </a:rPr>
              <a:t>$s1</a:t>
            </a:r>
            <a:r>
              <a:rPr lang="en-US" sz="2000" dirty="0">
                <a:uFill>
                  <a:solidFill>
                    <a:schemeClr val="tx2"/>
                  </a:solidFill>
                </a:uFill>
                <a:latin typeface="Courier New" charset="0"/>
              </a:rPr>
              <a:t>, </a:t>
            </a:r>
            <a:r>
              <a:rPr lang="en-US" sz="2000" b="1" dirty="0">
                <a:uFill>
                  <a:solidFill>
                    <a:schemeClr val="tx2"/>
                  </a:solidFill>
                </a:uFill>
                <a:latin typeface="Courier New" charset="0"/>
              </a:rPr>
              <a:t>$s2</a:t>
            </a:r>
            <a:endParaRPr lang="en-US" sz="2000" dirty="0">
              <a:uFill>
                <a:solidFill>
                  <a:schemeClr val="tx2"/>
                </a:solidFill>
              </a:uFill>
              <a:latin typeface="Times New Roman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sz="1800" dirty="0"/>
              <a:t>	Note: by default MIPS $t0..$t7 map to reg. 8..15, $s0..$s7 map to reg. 16-23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67200" y="4095750"/>
            <a:ext cx="21859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u="sng" dirty="0">
                <a:solidFill>
                  <a:srgbClr val="000000"/>
                </a:solidFill>
                <a:uFill>
                  <a:solidFill>
                    <a:schemeClr val="tx2"/>
                  </a:solidFill>
                </a:uFill>
                <a:latin typeface="Courier New" charset="0"/>
              </a:rPr>
              <a:t>$t0</a:t>
            </a:r>
            <a:r>
              <a:rPr lang="en-US" sz="2000" u="sng" dirty="0">
                <a:solidFill>
                  <a:srgbClr val="000000"/>
                </a:solidFill>
                <a:uFill>
                  <a:solidFill>
                    <a:schemeClr val="tx2"/>
                  </a:solidFill>
                </a:uFill>
                <a:latin typeface="Courier New" charset="0"/>
              </a:rPr>
              <a:t>, </a:t>
            </a:r>
            <a:r>
              <a:rPr lang="en-US" sz="2000" b="1" u="sng" dirty="0">
                <a:solidFill>
                  <a:srgbClr val="000000"/>
                </a:solidFill>
                <a:uFill>
                  <a:solidFill>
                    <a:schemeClr val="tx2"/>
                  </a:solidFill>
                </a:uFill>
                <a:latin typeface="Courier New" charset="0"/>
              </a:rPr>
              <a:t>$s1</a:t>
            </a:r>
            <a:r>
              <a:rPr lang="en-US" sz="2000" u="sng" dirty="0">
                <a:solidFill>
                  <a:srgbClr val="000000"/>
                </a:solidFill>
                <a:uFill>
                  <a:solidFill>
                    <a:schemeClr val="tx2"/>
                  </a:solidFill>
                </a:uFill>
                <a:latin typeface="Courier New" charset="0"/>
              </a:rPr>
              <a:t>, </a:t>
            </a:r>
            <a:r>
              <a:rPr lang="en-US" sz="2000" b="1" u="sng" dirty="0">
                <a:solidFill>
                  <a:srgbClr val="000000"/>
                </a:solidFill>
                <a:uFill>
                  <a:solidFill>
                    <a:schemeClr val="tx2"/>
                  </a:solidFill>
                </a:uFill>
                <a:latin typeface="Courier New" charset="0"/>
              </a:rPr>
              <a:t>$s2</a:t>
            </a:r>
            <a:endParaRPr lang="en-US" sz="2000" u="sng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657600" y="5192713"/>
            <a:ext cx="600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Courier New" charset="0"/>
              </a:rPr>
              <a:t>0x0</a:t>
            </a:r>
            <a:endParaRPr lang="en-US" sz="2000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171950" y="5186363"/>
            <a:ext cx="738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Courier New" charset="0"/>
              </a:rPr>
              <a:t>0x11</a:t>
            </a:r>
            <a:endParaRPr lang="en-US" sz="18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810125" y="5180013"/>
            <a:ext cx="738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0x12</a:t>
            </a:r>
            <a:endParaRPr lang="en-US" sz="1800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451475" y="5180013"/>
            <a:ext cx="600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0x8</a:t>
            </a:r>
            <a:endParaRPr lang="en-US" sz="1800"/>
          </a:p>
        </p:txBody>
      </p:sp>
      <p:sp>
        <p:nvSpPr>
          <p:cNvPr id="46" name="Rectangle 45"/>
          <p:cNvSpPr/>
          <p:nvPr/>
        </p:nvSpPr>
        <p:spPr>
          <a:xfrm>
            <a:off x="5953125" y="5180013"/>
            <a:ext cx="877888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charset="0"/>
              </a:rPr>
              <a:t>0x020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>
          <a:xfrm>
            <a:off x="5029200" y="4095750"/>
            <a:ext cx="6461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339933"/>
                </a:solidFill>
                <a:uFill>
                  <a:solidFill>
                    <a:schemeClr val="tx2"/>
                  </a:solidFill>
                </a:uFill>
                <a:latin typeface="Courier New" charset="0"/>
              </a:rPr>
              <a:t>$s1</a:t>
            </a:r>
            <a:endParaRPr lang="en-US" sz="2000" dirty="0">
              <a:solidFill>
                <a:srgbClr val="339933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92788" y="4095750"/>
            <a:ext cx="646112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33CC"/>
                </a:solidFill>
                <a:uFill>
                  <a:solidFill>
                    <a:schemeClr val="tx2"/>
                  </a:solidFill>
                </a:uFill>
                <a:latin typeface="Courier New" charset="0"/>
              </a:rPr>
              <a:t>$s2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67200" y="4095750"/>
            <a:ext cx="6461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uFill>
                  <a:solidFill>
                    <a:schemeClr val="tx2"/>
                  </a:solidFill>
                </a:uFill>
                <a:latin typeface="Courier New" charset="0"/>
              </a:rPr>
              <a:t>$t0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57600" y="4095750"/>
            <a:ext cx="6461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charset="0"/>
              </a:rPr>
              <a:t>ADD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743200" y="5727700"/>
            <a:ext cx="101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Courier New" charset="0"/>
              </a:rPr>
              <a:t>000000</a:t>
            </a:r>
            <a:endParaRPr lang="en-US" sz="180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567113" y="5727700"/>
            <a:ext cx="876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Courier New" charset="0"/>
              </a:rPr>
              <a:t>10001</a:t>
            </a:r>
            <a:endParaRPr lang="en-US" sz="1800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252913" y="5727700"/>
            <a:ext cx="8778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10010</a:t>
            </a:r>
            <a:endParaRPr lang="en-US" sz="1800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4940300" y="5727700"/>
            <a:ext cx="877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01000</a:t>
            </a:r>
            <a:endParaRPr lang="en-US" sz="1800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626100" y="5727700"/>
            <a:ext cx="1708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1A1A"/>
                </a:solidFill>
                <a:latin typeface="Courier New" charset="0"/>
              </a:rPr>
              <a:t>00000100000</a:t>
            </a:r>
            <a:endParaRPr lang="en-US" sz="1800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832100" y="5816600"/>
            <a:ext cx="4400550" cy="234950"/>
            <a:chOff x="2832100" y="5816600"/>
            <a:chExt cx="4400550" cy="234950"/>
          </a:xfrm>
        </p:grpSpPr>
        <p:sp>
          <p:nvSpPr>
            <p:cNvPr id="81944" name="Rectangle 55"/>
            <p:cNvSpPr>
              <a:spLocks noChangeArrowheads="1"/>
            </p:cNvSpPr>
            <p:nvPr/>
          </p:nvSpPr>
          <p:spPr bwMode="auto">
            <a:xfrm>
              <a:off x="2832100" y="5816600"/>
              <a:ext cx="552450" cy="234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45" name="Rectangle 59"/>
            <p:cNvSpPr>
              <a:spLocks noChangeArrowheads="1"/>
            </p:cNvSpPr>
            <p:nvPr/>
          </p:nvSpPr>
          <p:spPr bwMode="auto">
            <a:xfrm>
              <a:off x="3384550" y="5816600"/>
              <a:ext cx="552450" cy="234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46" name="Rectangle 60"/>
            <p:cNvSpPr>
              <a:spLocks noChangeArrowheads="1"/>
            </p:cNvSpPr>
            <p:nvPr/>
          </p:nvSpPr>
          <p:spPr bwMode="auto">
            <a:xfrm>
              <a:off x="3937000" y="5816600"/>
              <a:ext cx="533400" cy="234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47" name="Rectangle 61"/>
            <p:cNvSpPr>
              <a:spLocks noChangeArrowheads="1"/>
            </p:cNvSpPr>
            <p:nvPr/>
          </p:nvSpPr>
          <p:spPr bwMode="auto">
            <a:xfrm>
              <a:off x="4470400" y="5816600"/>
              <a:ext cx="552450" cy="234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48" name="Rectangle 62"/>
            <p:cNvSpPr>
              <a:spLocks noChangeArrowheads="1"/>
            </p:cNvSpPr>
            <p:nvPr/>
          </p:nvSpPr>
          <p:spPr bwMode="auto">
            <a:xfrm>
              <a:off x="5022850" y="5816600"/>
              <a:ext cx="552450" cy="234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49" name="Rectangle 63"/>
            <p:cNvSpPr>
              <a:spLocks noChangeArrowheads="1"/>
            </p:cNvSpPr>
            <p:nvPr/>
          </p:nvSpPr>
          <p:spPr bwMode="auto">
            <a:xfrm>
              <a:off x="5575300" y="5816600"/>
              <a:ext cx="552450" cy="234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50" name="Rectangle 64"/>
            <p:cNvSpPr>
              <a:spLocks noChangeArrowheads="1"/>
            </p:cNvSpPr>
            <p:nvPr/>
          </p:nvSpPr>
          <p:spPr bwMode="auto">
            <a:xfrm>
              <a:off x="6127750" y="5816600"/>
              <a:ext cx="552450" cy="234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51" name="Rectangle 65"/>
            <p:cNvSpPr>
              <a:spLocks noChangeArrowheads="1"/>
            </p:cNvSpPr>
            <p:nvPr/>
          </p:nvSpPr>
          <p:spPr bwMode="auto">
            <a:xfrm>
              <a:off x="6680200" y="5816600"/>
              <a:ext cx="552450" cy="234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0" y="6127750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>
                <a:solidFill>
                  <a:srgbClr val="800000"/>
                </a:solidFill>
              </a:rPr>
              <a:t>M/C language (hex):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0" y="5181600"/>
            <a:ext cx="914400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>
                <a:solidFill>
                  <a:schemeClr val="accent2"/>
                </a:solidFill>
              </a:rPr>
              <a:t>M/C language (hex by field):</a:t>
            </a:r>
          </a:p>
          <a:p>
            <a:pPr>
              <a:spcAft>
                <a:spcPts val="1800"/>
              </a:spcAft>
            </a:pPr>
            <a:r>
              <a:rPr lang="en-US" sz="2000">
                <a:solidFill>
                  <a:schemeClr val="accent2"/>
                </a:solidFill>
              </a:rPr>
              <a:t>M/C language (binary):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832100" y="6070600"/>
            <a:ext cx="17240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>
                <a:latin typeface="Courier New" charset="0"/>
              </a:rPr>
              <a:t>0x02324020</a:t>
            </a: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68" grpId="0"/>
      <p:bldP spid="69" grpId="0"/>
      <p:bldP spid="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Encoding an Instruction Set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Affects the size of the compiled program</a:t>
            </a:r>
          </a:p>
          <a:p>
            <a:pPr>
              <a:lnSpc>
                <a:spcPct val="90000"/>
              </a:lnSpc>
            </a:pPr>
            <a:r>
              <a:rPr lang="en-US" sz="2400"/>
              <a:t>Also complexity of the CPU implementation</a:t>
            </a:r>
          </a:p>
          <a:p>
            <a:pPr>
              <a:lnSpc>
                <a:spcPct val="90000"/>
              </a:lnSpc>
            </a:pPr>
            <a:r>
              <a:rPr lang="en-US" sz="2400"/>
              <a:t>Operation in one field called opcode</a:t>
            </a:r>
          </a:p>
          <a:p>
            <a:pPr>
              <a:lnSpc>
                <a:spcPct val="90000"/>
              </a:lnSpc>
            </a:pPr>
            <a:r>
              <a:rPr lang="en-US" sz="2400"/>
              <a:t>Addressing mode in opcode or separate field</a:t>
            </a:r>
          </a:p>
          <a:p>
            <a:pPr>
              <a:lnSpc>
                <a:spcPct val="90000"/>
              </a:lnSpc>
            </a:pPr>
            <a:r>
              <a:rPr lang="en-US" sz="2400"/>
              <a:t>Must balance: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Desire to support as many registers and addressing modes as possible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Effect of operand specification on the size of the instruction (and program)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Desire to simplify instruction fetching and decoding during execution</a:t>
            </a:r>
          </a:p>
          <a:p>
            <a:pPr>
              <a:lnSpc>
                <a:spcPct val="90000"/>
              </a:lnSpc>
            </a:pPr>
            <a:r>
              <a:rPr lang="en-US" sz="2400"/>
              <a:t>Fixed size instruction encoding simplifies CPU design but limits addressing choices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Encoding Examples</a:t>
            </a:r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/>
          <a:srcRect b="15459"/>
          <a:stretch>
            <a:fillRect/>
          </a:stretch>
        </p:blipFill>
        <p:spPr bwMode="auto">
          <a:xfrm>
            <a:off x="1014413" y="1068388"/>
            <a:ext cx="7519987" cy="556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MIPS Instruction Formats</a:t>
            </a:r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4648200" y="1676400"/>
          <a:ext cx="399732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4" name="Document" r:id="rId5" imgW="4383024" imgH="2325624" progId="Word.Document.8">
                  <p:embed/>
                </p:oleObj>
              </mc:Choice>
              <mc:Fallback>
                <p:oleObj name="Document" r:id="rId5" imgW="4383024" imgH="232562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76400"/>
                        <a:ext cx="3997325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517525" y="1644650"/>
          <a:ext cx="3886200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" name="Document" r:id="rId8" imgW="2499360" imgH="3404616" progId="Word.Document.8">
                  <p:embed/>
                </p:oleObj>
              </mc:Choice>
              <mc:Fallback>
                <p:oleObj name="Document" r:id="rId8" imgW="2499360" imgH="3404616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3887"/>
                      <a:stretch>
                        <a:fillRect/>
                      </a:stretch>
                    </p:blipFill>
                    <p:spPr bwMode="auto">
                      <a:xfrm>
                        <a:off x="517525" y="1644650"/>
                        <a:ext cx="3886200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4648200" y="4038600"/>
          <a:ext cx="3997325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6" name="Document" r:id="rId11" imgW="4383024" imgH="2325624" progId="Word.Document.8">
                  <p:embed/>
                </p:oleObj>
              </mc:Choice>
              <mc:Fallback>
                <p:oleObj name="Document" r:id="rId11" imgW="4383024" imgH="2325624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038600"/>
                        <a:ext cx="3997325" cy="212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717550" y="1949450"/>
            <a:ext cx="3530600" cy="450850"/>
          </a:xfrm>
          <a:prstGeom prst="rect">
            <a:avLst/>
          </a:prstGeom>
          <a:solidFill>
            <a:srgbClr val="006411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717550" y="3816350"/>
            <a:ext cx="3530600" cy="463550"/>
          </a:xfrm>
          <a:prstGeom prst="rect">
            <a:avLst/>
          </a:prstGeom>
          <a:solidFill>
            <a:schemeClr val="tx2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730250" y="5289550"/>
            <a:ext cx="3517900" cy="450850"/>
          </a:xfrm>
          <a:prstGeom prst="rect">
            <a:avLst/>
          </a:prstGeom>
          <a:solidFill>
            <a:schemeClr val="accent2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GPU Shading ISA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</a:t>
            </a:r>
          </a:p>
          <a:p>
            <a:pPr lvl="1"/>
            <a:r>
              <a:rPr lang="en-US"/>
              <a:t>IEEE-like floating point</a:t>
            </a:r>
          </a:p>
          <a:p>
            <a:pPr lvl="1"/>
            <a:r>
              <a:rPr lang="en-US"/>
              <a:t>4-element vectors</a:t>
            </a:r>
          </a:p>
          <a:p>
            <a:pPr lvl="2"/>
            <a:r>
              <a:rPr lang="en-US"/>
              <a:t>Most instructions perform operation on all four</a:t>
            </a:r>
          </a:p>
          <a:p>
            <a:r>
              <a:rPr lang="en-US"/>
              <a:t>Addressing</a:t>
            </a:r>
          </a:p>
          <a:p>
            <a:pPr lvl="1"/>
            <a:r>
              <a:rPr lang="en-US"/>
              <a:t>No addresses</a:t>
            </a:r>
          </a:p>
          <a:p>
            <a:pPr lvl="1"/>
            <a:r>
              <a:rPr lang="en-US"/>
              <a:t>ATTRIB, PARAM, TEMP, OUTPUT</a:t>
            </a:r>
          </a:p>
          <a:p>
            <a:pPr lvl="1"/>
            <a:r>
              <a:rPr lang="en-US"/>
              <a:t>Limited arrays</a:t>
            </a:r>
          </a:p>
          <a:p>
            <a:pPr lvl="1"/>
            <a:r>
              <a:rPr lang="en-US"/>
              <a:t>Element selection (read &amp; write)</a:t>
            </a:r>
          </a:p>
          <a:p>
            <a:pPr lvl="2"/>
            <a:r>
              <a:rPr lang="en-US"/>
              <a:t>C.xyw, C.rgba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GPU Shading ISA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Instructions:</a:t>
            </a:r>
          </a:p>
          <a:p>
            <a:pPr lvl="1"/>
            <a:endParaRPr lang="en-US"/>
          </a:p>
          <a:p>
            <a:endParaRPr lang="en-US"/>
          </a:p>
        </p:txBody>
      </p:sp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152400" y="1981200"/>
          <a:ext cx="8839200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6" name="Document" r:id="rId5" imgW="7007860" imgH="3418840" progId="Word.Document.8">
                  <p:embed/>
                </p:oleObj>
              </mc:Choice>
              <mc:Fallback>
                <p:oleObj name="Document" r:id="rId5" imgW="7007860" imgH="341884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81200"/>
                        <a:ext cx="8839200" cy="431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GPU Shading ISA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Notable:</a:t>
            </a:r>
          </a:p>
          <a:p>
            <a:pPr lvl="1"/>
            <a:r>
              <a:rPr lang="en-US"/>
              <a:t>Many special-purpose instructions</a:t>
            </a:r>
          </a:p>
          <a:p>
            <a:pPr lvl="1"/>
            <a:r>
              <a:rPr lang="en-US"/>
              <a:t>No binary encoding, interface is text form</a:t>
            </a:r>
          </a:p>
          <a:p>
            <a:pPr lvl="2"/>
            <a:r>
              <a:rPr lang="en-US"/>
              <a:t>No ISA limits on future expansion</a:t>
            </a:r>
          </a:p>
          <a:p>
            <a:pPr lvl="2"/>
            <a:r>
              <a:rPr lang="en-US"/>
              <a:t>No ISA limits on registers</a:t>
            </a:r>
          </a:p>
          <a:p>
            <a:pPr lvl="2"/>
            <a:r>
              <a:rPr lang="en-US"/>
              <a:t>No ISA limits on immediate values</a:t>
            </a:r>
          </a:p>
          <a:p>
            <a:pPr lvl="1"/>
            <a:r>
              <a:rPr lang="en-US"/>
              <a:t>Originally no branching! (exists now)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Memory ISAs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Terms</a:t>
            </a:r>
          </a:p>
          <a:p>
            <a:pPr lvl="1" eaLnBrk="1" hangingPunct="1"/>
            <a:r>
              <a:rPr lang="en-US"/>
              <a:t>Result = Operand &lt;operation&gt; Operand</a:t>
            </a:r>
          </a:p>
          <a:p>
            <a:pPr eaLnBrk="1" hangingPunct="1"/>
            <a:r>
              <a:rPr lang="en-US"/>
              <a:t>Stack</a:t>
            </a:r>
          </a:p>
          <a:p>
            <a:pPr lvl="1" eaLnBrk="1" hangingPunct="1"/>
            <a:r>
              <a:rPr lang="en-US"/>
              <a:t>Operate on top stack elements, push result back on stack</a:t>
            </a:r>
          </a:p>
          <a:p>
            <a:pPr eaLnBrk="1" hangingPunct="1"/>
            <a:r>
              <a:rPr lang="en-US"/>
              <a:t>Memory-Memory</a:t>
            </a:r>
          </a:p>
          <a:p>
            <a:pPr lvl="1" eaLnBrk="1" hangingPunct="1"/>
            <a:r>
              <a:rPr lang="en-US"/>
              <a:t>Operands (and possibly also result) in memory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Register ISAs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Accumulator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Common in early stored-program computers when hardware was expensive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Machine has only one register (accumulator) involved in all math &amp; logic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Accumulator = Accumulator op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Extended Accumulator Architecture (8086)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Dedicated registers for specific operations, e.g stack and array index registers, added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General-Purpose Register Architecture (MIPS)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Register flexibility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Can further divide these into: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Register-memory: allows for one operand to be in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Register-register (load-store): all operands in registers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Other types of Architecture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High-Level-Language Architecture</a:t>
            </a:r>
          </a:p>
          <a:p>
            <a:pPr lvl="1" eaLnBrk="1" hangingPunct="1"/>
            <a:r>
              <a:rPr lang="en-US" sz="2000"/>
              <a:t>In the 1960s, systems software was rarely written in high-level languages</a:t>
            </a:r>
          </a:p>
          <a:p>
            <a:pPr lvl="2" eaLnBrk="1" hangingPunct="1"/>
            <a:r>
              <a:rPr lang="en-US" sz="1800"/>
              <a:t>virtually every commercial operating system before Unix was written in assembly</a:t>
            </a:r>
          </a:p>
          <a:p>
            <a:pPr lvl="1" eaLnBrk="1" hangingPunct="1"/>
            <a:r>
              <a:rPr lang="en-US" sz="2000"/>
              <a:t>Some people blamed the code density on the instruction set rather than the programming language</a:t>
            </a:r>
          </a:p>
          <a:p>
            <a:pPr lvl="1" eaLnBrk="1" hangingPunct="1"/>
            <a:r>
              <a:rPr lang="en-US" sz="2000"/>
              <a:t>A machine design philosophy advocated making the hardware more like high-level languages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Well Known ISA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Stack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Memory-Memory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Accumulator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Extended Accumulator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General-Purpose Register Architecture</a:t>
            </a:r>
          </a:p>
        </p:txBody>
      </p:sp>
      <p:graphicFrame>
        <p:nvGraphicFramePr>
          <p:cNvPr id="3072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533400" y="4000500"/>
          <a:ext cx="79248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Document" r:id="rId5" imgW="5629656" imgH="1706880" progId="Word.Document.8">
                  <p:embed/>
                </p:oleObj>
              </mc:Choice>
              <mc:Fallback>
                <p:oleObj name="Document" r:id="rId5" imgW="5629656" imgH="170688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00500"/>
                        <a:ext cx="7924800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ISA Complexity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Reduced Instruction Set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With the recent development in compiler technology and expanded memory sizes less programmers are using assembly level 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Drives ISA to favor benefit for compilers over ease of manual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RISC architecture favors simplified hardware design over rich instruction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Rely on compilers to perform complex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Virtually all new architecture since 1982 follows the RISC philosophy: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fixed instruction lengths, load-store operations, and limited addressing mode 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Compact Code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Scarce memory or limited transmit time (JVM)</a:t>
            </a:r>
          </a:p>
          <a:p>
            <a:pPr eaLnBrk="1" hangingPunct="1"/>
            <a:r>
              <a:rPr lang="en-US" sz="2400"/>
              <a:t>Variable-length instructions (Intel 80x86)</a:t>
            </a:r>
          </a:p>
          <a:p>
            <a:pPr lvl="1" eaLnBrk="1" hangingPunct="1"/>
            <a:r>
              <a:rPr lang="en-US" sz="2000"/>
              <a:t>Match instruction length to operand specification</a:t>
            </a:r>
          </a:p>
          <a:p>
            <a:pPr lvl="1" eaLnBrk="1" hangingPunct="1"/>
            <a:r>
              <a:rPr lang="en-US" sz="2000"/>
              <a:t>Minimize code size</a:t>
            </a:r>
          </a:p>
          <a:p>
            <a:pPr eaLnBrk="1" hangingPunct="1"/>
            <a:r>
              <a:rPr lang="en-US" sz="2400"/>
              <a:t>Stack machines abandon registers altogether</a:t>
            </a:r>
          </a:p>
          <a:p>
            <a:pPr lvl="1" eaLnBrk="1" hangingPunct="1"/>
            <a:r>
              <a:rPr lang="en-US" sz="2000"/>
              <a:t>Stack machines simplify compilers</a:t>
            </a:r>
          </a:p>
          <a:p>
            <a:pPr lvl="1" eaLnBrk="1" hangingPunct="1"/>
            <a:r>
              <a:rPr lang="en-US" sz="2000"/>
              <a:t>Lend themselves to a compact instruction encoding</a:t>
            </a:r>
          </a:p>
          <a:p>
            <a:pPr lvl="1" eaLnBrk="1" hangingPunct="1"/>
            <a:r>
              <a:rPr lang="en-US" sz="2000"/>
              <a:t>BUT limit compiler optimization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MBC">
  <a:themeElements>
    <a:clrScheme name="UMBC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UMBC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MBC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BC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BC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BC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B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B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B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X:Templates:My Templates:UMBC.pot</Template>
  <TotalTime>1229</TotalTime>
  <Words>1986</Words>
  <Application>Microsoft Macintosh PowerPoint</Application>
  <PresentationFormat>On-screen Show (4:3)</PresentationFormat>
  <Paragraphs>337</Paragraphs>
  <Slides>38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UMBC</vt:lpstr>
      <vt:lpstr>Document</vt:lpstr>
      <vt:lpstr>Graphics Workshop Drawing</vt:lpstr>
      <vt:lpstr>Bitmap Image</vt:lpstr>
      <vt:lpstr>VISIO</vt:lpstr>
      <vt:lpstr>CMSC 611: Advanced Computer Architecture</vt:lpstr>
      <vt:lpstr>Instruction Set Architecture</vt:lpstr>
      <vt:lpstr>Interface Design</vt:lpstr>
      <vt:lpstr>Memory ISAs</vt:lpstr>
      <vt:lpstr>Register ISAs</vt:lpstr>
      <vt:lpstr>Other types of Architecture</vt:lpstr>
      <vt:lpstr>Well Known ISA</vt:lpstr>
      <vt:lpstr>ISA Complexity</vt:lpstr>
      <vt:lpstr>Compact Code</vt:lpstr>
      <vt:lpstr>Evolution of Instruction Sets</vt:lpstr>
      <vt:lpstr>Register-Memory Arch</vt:lpstr>
      <vt:lpstr>Memory Alignment</vt:lpstr>
      <vt:lpstr>Byte Order</vt:lpstr>
      <vt:lpstr>Addressing Modes</vt:lpstr>
      <vt:lpstr>Example of Addressing Modes</vt:lpstr>
      <vt:lpstr>Addressing Mode Use</vt:lpstr>
      <vt:lpstr>Displacement Addressing Modes</vt:lpstr>
      <vt:lpstr>Immediate Addressing Modes</vt:lpstr>
      <vt:lpstr>Distribution of Immediate Values</vt:lpstr>
      <vt:lpstr>Addressing Mode for Signal Processing</vt:lpstr>
      <vt:lpstr>Addressing Mode for Signal Processing</vt:lpstr>
      <vt:lpstr>Summary of MIPS Addressing Modes</vt:lpstr>
      <vt:lpstr>Operations of the Computer Hardware</vt:lpstr>
      <vt:lpstr>Operations in the Instruction Set</vt:lpstr>
      <vt:lpstr>Operations for Media &amp; Signal Process.</vt:lpstr>
      <vt:lpstr>Frequency of Operations Usage</vt:lpstr>
      <vt:lpstr>Control Flow Instructions</vt:lpstr>
      <vt:lpstr>Destination Address Definition</vt:lpstr>
      <vt:lpstr>Type and Size of Operands</vt:lpstr>
      <vt:lpstr>Unusual Types</vt:lpstr>
      <vt:lpstr>Size of Operands</vt:lpstr>
      <vt:lpstr>Instruction Representation</vt:lpstr>
      <vt:lpstr>Encoding an Instruction Set</vt:lpstr>
      <vt:lpstr>Encoding Examples</vt:lpstr>
      <vt:lpstr>MIPS Instruction Formats</vt:lpstr>
      <vt:lpstr>GPU Shading ISA</vt:lpstr>
      <vt:lpstr>GPU Shading ISA</vt:lpstr>
      <vt:lpstr>GPU Shading ISA</vt:lpstr>
    </vt:vector>
  </TitlesOfParts>
  <Company>˧怀쿘Ί뿿킀΂쿘˧뛼뿿큰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611: Advanced Computer Architecture</dc:title>
  <dc:creator>Marc Olano</dc:creator>
  <cp:lastModifiedBy>Marc Olano</cp:lastModifiedBy>
  <cp:revision>32</cp:revision>
  <cp:lastPrinted>2003-09-04T21:28:06Z</cp:lastPrinted>
  <dcterms:created xsi:type="dcterms:W3CDTF">2010-09-22T15:45:59Z</dcterms:created>
  <dcterms:modified xsi:type="dcterms:W3CDTF">2012-09-19T19:27:24Z</dcterms:modified>
</cp:coreProperties>
</file>