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7" r:id="rId3"/>
    <p:sldId id="258" r:id="rId4"/>
    <p:sldId id="319" r:id="rId5"/>
    <p:sldId id="341" r:id="rId6"/>
    <p:sldId id="323" r:id="rId7"/>
    <p:sldId id="340" r:id="rId8"/>
    <p:sldId id="324" r:id="rId9"/>
    <p:sldId id="327" r:id="rId10"/>
    <p:sldId id="350" r:id="rId11"/>
    <p:sldId id="342" r:id="rId12"/>
    <p:sldId id="335" r:id="rId13"/>
    <p:sldId id="336" r:id="rId14"/>
    <p:sldId id="337" r:id="rId15"/>
    <p:sldId id="325" r:id="rId16"/>
    <p:sldId id="326" r:id="rId17"/>
    <p:sldId id="338" r:id="rId18"/>
    <p:sldId id="347" r:id="rId19"/>
    <p:sldId id="349" r:id="rId20"/>
    <p:sldId id="348" r:id="rId21"/>
    <p:sldId id="328" r:id="rId22"/>
    <p:sldId id="339" r:id="rId23"/>
    <p:sldId id="322" r:id="rId24"/>
    <p:sldId id="330" r:id="rId25"/>
    <p:sldId id="329" r:id="rId26"/>
    <p:sldId id="331" r:id="rId27"/>
    <p:sldId id="332" r:id="rId28"/>
    <p:sldId id="345" r:id="rId29"/>
    <p:sldId id="346" r:id="rId30"/>
    <p:sldId id="351" r:id="rId31"/>
    <p:sldId id="333" r:id="rId32"/>
    <p:sldId id="334" r:id="rId33"/>
    <p:sldId id="343" r:id="rId34"/>
    <p:sldId id="344" r:id="rId35"/>
    <p:sldId id="259" r:id="rId36"/>
    <p:sldId id="260" r:id="rId37"/>
    <p:sldId id="261" r:id="rId38"/>
    <p:sldId id="262" r:id="rId39"/>
    <p:sldId id="283" r:id="rId40"/>
    <p:sldId id="263" r:id="rId41"/>
    <p:sldId id="303" r:id="rId42"/>
    <p:sldId id="304" r:id="rId43"/>
    <p:sldId id="305" r:id="rId44"/>
    <p:sldId id="306" r:id="rId45"/>
    <p:sldId id="312" r:id="rId46"/>
    <p:sldId id="309" r:id="rId47"/>
    <p:sldId id="289" r:id="rId48"/>
  </p:sldIdLst>
  <p:sldSz cx="9144000" cy="6858000" type="screen4x3"/>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7" autoAdjust="0"/>
    <p:restoredTop sz="91018" autoAdjust="0"/>
  </p:normalViewPr>
  <p:slideViewPr>
    <p:cSldViewPr>
      <p:cViewPr varScale="1">
        <p:scale>
          <a:sx n="105" d="100"/>
          <a:sy n="105" d="100"/>
        </p:scale>
        <p:origin x="-1614" y="-84"/>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sz="quarter"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Footer Placeholder 3"/>
          <p:cNvSpPr>
            <a:spLocks noGrp="1"/>
          </p:cNvSpPr>
          <p:nvPr>
            <p:ph type="ftr" sz="quarter" idx="2"/>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5" name="Slide Number Placeholder 4"/>
          <p:cNvSpPr>
            <a:spLocks noGrp="1"/>
          </p:cNvSpPr>
          <p:nvPr>
            <p:ph type="sldNum" sz="quarter" idx="3"/>
          </p:nvPr>
        </p:nvSpPr>
        <p:spPr>
          <a:xfrm>
            <a:off x="5317963" y="6746119"/>
            <a:ext cx="4068339" cy="355124"/>
          </a:xfrm>
          <a:prstGeom prst="rect">
            <a:avLst/>
          </a:prstGeom>
        </p:spPr>
        <p:txBody>
          <a:bodyPr vert="horz" lIns="94229" tIns="47114" rIns="94229" bIns="47114" rtlCol="0" anchor="b"/>
          <a:lstStyle>
            <a:lvl1pPr algn="r">
              <a:defRPr sz="1200"/>
            </a:lvl1pPr>
          </a:lstStyle>
          <a:p>
            <a:fld id="{D815F126-D0BB-4ABD-8E98-C894FC6133E8}" type="slidenum">
              <a:rPr lang="en-US" smtClean="0"/>
              <a:t>‹#›</a:t>
            </a:fld>
            <a:endParaRPr lang="en-US"/>
          </a:p>
        </p:txBody>
      </p:sp>
    </p:spTree>
    <p:extLst>
      <p:ext uri="{BB962C8B-B14F-4D97-AF65-F5344CB8AC3E}">
        <p14:creationId xmlns:p14="http://schemas.microsoft.com/office/powerpoint/2010/main" val="2346982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Slide Image Placeholder 3"/>
          <p:cNvSpPr>
            <a:spLocks noGrp="1" noRot="1" noChangeAspect="1"/>
          </p:cNvSpPr>
          <p:nvPr>
            <p:ph type="sldImg" idx="2"/>
          </p:nvPr>
        </p:nvSpPr>
        <p:spPr>
          <a:xfrm>
            <a:off x="2919413" y="533400"/>
            <a:ext cx="3549650" cy="266223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373676"/>
            <a:ext cx="7510780" cy="31961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7" name="Slide Number Placeholder 6"/>
          <p:cNvSpPr>
            <a:spLocks noGrp="1"/>
          </p:cNvSpPr>
          <p:nvPr>
            <p:ph type="sldNum" sz="quarter" idx="5"/>
          </p:nvPr>
        </p:nvSpPr>
        <p:spPr>
          <a:xfrm>
            <a:off x="5317963" y="6746119"/>
            <a:ext cx="4068339" cy="355124"/>
          </a:xfrm>
          <a:prstGeom prst="rect">
            <a:avLst/>
          </a:prstGeom>
        </p:spPr>
        <p:txBody>
          <a:bodyPr vert="horz" lIns="94229" tIns="47114" rIns="94229" bIns="47114" rtlCol="0" anchor="b"/>
          <a:lstStyle>
            <a:lvl1pPr algn="r">
              <a:defRPr sz="1200"/>
            </a:lvl1pPr>
          </a:lstStyle>
          <a:p>
            <a:fld id="{0E080357-2401-457E-B2E8-CE0541A88319}" type="slidenum">
              <a:rPr lang="en-US" smtClean="0"/>
              <a:t>‹#›</a:t>
            </a:fld>
            <a:endParaRPr lang="en-US"/>
          </a:p>
        </p:txBody>
      </p:sp>
    </p:spTree>
    <p:extLst>
      <p:ext uri="{BB962C8B-B14F-4D97-AF65-F5344CB8AC3E}">
        <p14:creationId xmlns:p14="http://schemas.microsoft.com/office/powerpoint/2010/main" val="242780581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linkedin.com/in/mitch-alsup-8691537/"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FPGA contemplating a</a:t>
            </a:r>
            <a:r>
              <a:rPr lang="en-US" baseline="0" dirty="0" smtClean="0"/>
              <a:t> micro processor.  This slide deck expanded from my presentation of 2016.  Updated on 7/28/2025 to current status.</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1</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363664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smtClean="0"/>
              <a:t>n</a:t>
            </a:r>
            <a:r>
              <a:rPr lang="en-US" sz="1200" dirty="0" smtClean="0"/>
              <a:t> = “10000” used for p2INSRT instruction.</a:t>
            </a:r>
            <a:r>
              <a:rPr lang="en-US" sz="1200" baseline="0" dirty="0" smtClean="0"/>
              <a:t>  Tentative additional instructions: </a:t>
            </a:r>
            <a:r>
              <a:rPr lang="en-US" sz="1200" baseline="0" dirty="0" err="1" smtClean="0"/>
              <a:t>sinpi</a:t>
            </a:r>
            <a:r>
              <a:rPr lang="en-US" sz="1200" baseline="0" dirty="0" smtClean="0"/>
              <a:t>, </a:t>
            </a:r>
            <a:r>
              <a:rPr lang="en-US" sz="1200" baseline="0" dirty="0" err="1" smtClean="0"/>
              <a:t>cospi</a:t>
            </a:r>
            <a:r>
              <a:rPr lang="en-US" sz="1200" baseline="0" dirty="0" smtClean="0"/>
              <a:t>, </a:t>
            </a:r>
            <a:r>
              <a:rPr lang="en-US" sz="1200" baseline="0" dirty="0" err="1" smtClean="0"/>
              <a:t>atanpi</a:t>
            </a:r>
            <a:r>
              <a:rPr lang="en-US" sz="1200" baseline="0" dirty="0" smtClean="0"/>
              <a:t>, log base2, power of 2, 1/D, </a:t>
            </a:r>
            <a:r>
              <a:rPr lang="en-US" sz="1200" baseline="0" dirty="0" err="1" smtClean="0"/>
              <a:t>sqrt</a:t>
            </a:r>
            <a:r>
              <a:rPr lang="en-US" sz="1200" baseline="0" dirty="0" smtClean="0"/>
              <a:t>(D), 1/</a:t>
            </a:r>
            <a:r>
              <a:rPr lang="en-US" sz="1200" baseline="0" dirty="0" err="1" smtClean="0"/>
              <a:t>sqrt</a:t>
            </a:r>
            <a:r>
              <a:rPr lang="en-US" sz="1200" baseline="0" dirty="0" smtClean="0"/>
              <a:t>(D),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10</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expansive set of op-codes is shown</a:t>
            </a:r>
            <a:r>
              <a:rPr lang="en-US" baseline="0" dirty="0" smtClean="0"/>
              <a:t> and not necessarily implemented.  </a:t>
            </a:r>
            <a:r>
              <a:rPr lang="en-US" dirty="0" smtClean="0"/>
              <a:t>This gives a flavor of the op-codes, see the spreadsheet</a:t>
            </a:r>
            <a:r>
              <a:rPr lang="en-US" baseline="0" dirty="0" smtClean="0"/>
              <a:t> for complete list and their formats.  Without tags would need </a:t>
            </a:r>
            <a:r>
              <a:rPr lang="en-US" baseline="0" dirty="0" smtClean="0"/>
              <a:t>~four </a:t>
            </a:r>
            <a:r>
              <a:rPr lang="en-US" baseline="0" dirty="0" smtClean="0"/>
              <a:t>sets of each instruction.  </a:t>
            </a:r>
            <a:r>
              <a:rPr lang="en-US" baseline="0" dirty="0" err="1" smtClean="0"/>
              <a:t>BRccRC</a:t>
            </a:r>
            <a:r>
              <a:rPr lang="en-US" baseline="0" dirty="0" smtClean="0"/>
              <a:t> &amp; </a:t>
            </a:r>
            <a:r>
              <a:rPr lang="en-US" baseline="0" dirty="0" err="1" smtClean="0"/>
              <a:t>JMPccRC</a:t>
            </a:r>
            <a:r>
              <a:rPr lang="en-US" baseline="0" dirty="0" smtClean="0"/>
              <a:t> are relative/absolute branches on condition code test of register contents.  BBS: branch bit set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11</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TROC16 t</a:t>
            </a:r>
            <a:r>
              <a:rPr lang="en-US" dirty="0" smtClean="0"/>
              <a:t>he</a:t>
            </a:r>
            <a:r>
              <a:rPr lang="en-US" baseline="0" dirty="0" smtClean="0"/>
              <a:t> type code of the D register implies the type of the ALU immediate.  Mixed data type operations may or may not be supported.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12</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consensus is that 2’s complement</a:t>
            </a:r>
            <a:r>
              <a:rPr lang="en-US" baseline="0" dirty="0" smtClean="0"/>
              <a:t> works better than sign &amp; magnitude.  Zero extend f</a:t>
            </a:r>
            <a:r>
              <a:rPr lang="en-US" dirty="0" smtClean="0"/>
              <a:t>loat format: exponent</a:t>
            </a:r>
            <a:r>
              <a:rPr lang="en-US" baseline="0" dirty="0" smtClean="0"/>
              <a:t> bits, exponent sign, mantissa sign, mantissa; zero extended on both ends on load, truncated on store?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Alt-754 underflow and overflow uses number of trailing zeros in memory format to adjust exponent.  One exponent tag bit needed for that.  2</a:t>
            </a:r>
            <a:r>
              <a:rPr lang="en-US" baseline="30000" dirty="0" smtClean="0"/>
              <a:t>nd</a:t>
            </a:r>
            <a:r>
              <a:rPr lang="en-US" dirty="0" smtClean="0"/>
              <a:t> exponent tag bit for Euclidian</a:t>
            </a:r>
            <a:r>
              <a:rPr lang="en-US" baseline="0" dirty="0" smtClean="0"/>
              <a:t> distance computation. Consensus for exponent is off-set binary (can use sign extension). *It simplifies the ALU to sign extend the 2’s complement register value by one bit.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14</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FPGA has 6 input LUTs.  </a:t>
            </a:r>
            <a:r>
              <a:rPr lang="en-US" sz="1200" dirty="0" smtClean="0"/>
              <a:t>TROC16_16min</a:t>
            </a:r>
            <a:r>
              <a:rPr lang="en-US" baseline="0" dirty="0" smtClean="0"/>
              <a:t>:  Unsigned 16-bit data only.  Six instruction loop runs, no other test bench.  Other FPGA tool chains: Intel/Altera, </a:t>
            </a:r>
            <a:r>
              <a:rPr lang="en-US" baseline="0" dirty="0" err="1" smtClean="0"/>
              <a:t>Latticesemi</a:t>
            </a:r>
            <a:r>
              <a:rPr lang="en-US" baseline="0" dirty="0" smtClean="0"/>
              <a:t>, </a:t>
            </a:r>
            <a:r>
              <a:rPr lang="en-US" baseline="0" dirty="0" err="1" smtClean="0"/>
              <a:t>Gowin</a:t>
            </a:r>
            <a:r>
              <a:rPr lang="en-US" baseline="0" dirty="0" smtClean="0"/>
              <a:t>, Microchip/</a:t>
            </a:r>
            <a:r>
              <a:rPr lang="en-US" baseline="0" dirty="0" err="1" smtClean="0"/>
              <a:t>Actel</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15</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17</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  *FOM: 10E6/(number-</a:t>
            </a:r>
            <a:r>
              <a:rPr lang="en-US" baseline="0" dirty="0" err="1" smtClean="0"/>
              <a:t>luts</a:t>
            </a:r>
            <a:r>
              <a:rPr lang="en-US" baseline="0" dirty="0" smtClean="0"/>
              <a:t> * clock ns).  Surprise: FOM relatively constant!  Currently all instructions take a single clock cycle except load/store take two clock cycles.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18</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AMD/Xilinx </a:t>
            </a:r>
            <a:r>
              <a:rPr lang="en-US" dirty="0" err="1" smtClean="0"/>
              <a:t>Vivado</a:t>
            </a:r>
            <a:r>
              <a:rPr lang="en-US" dirty="0" smtClean="0"/>
              <a:t> 25.1 to target Spartan-7, Spartan US+ and </a:t>
            </a:r>
            <a:r>
              <a:rPr lang="en-US" dirty="0" err="1" smtClean="0"/>
              <a:t>Zynq</a:t>
            </a:r>
            <a:r>
              <a:rPr lang="en-US" baseline="0" dirty="0" smtClean="0"/>
              <a:t> US+.  Six instruction loop runs, no other test bench yet. SHFT, INSRT &amp; EXTRCT responsible for increased LUT counts.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19</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and other files posted to </a:t>
            </a:r>
            <a:r>
              <a:rPr lang="en-US" i="1" dirty="0" err="1" smtClean="0"/>
              <a:t>github.jimbrake</a:t>
            </a:r>
            <a:r>
              <a:rPr lang="en-US" i="1" dirty="0" smtClean="0"/>
              <a:t>/troc16_16</a:t>
            </a:r>
            <a:r>
              <a:rPr lang="en-US" dirty="0" smtClean="0"/>
              <a:t>  and to the event IEEE web</a:t>
            </a:r>
            <a:r>
              <a:rPr lang="en-US" baseline="0" dirty="0" smtClean="0"/>
              <a:t> page </a:t>
            </a:r>
            <a:r>
              <a:rPr lang="en-US" i="1" baseline="0" dirty="0" smtClean="0"/>
              <a:t>https://events.vtools.ieee.org/m/467923</a:t>
            </a:r>
            <a:endParaRPr lang="en-US" i="1"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a:t>
            </a:fld>
            <a:endParaRPr lang="en-US"/>
          </a:p>
        </p:txBody>
      </p:sp>
    </p:spTree>
    <p:extLst>
      <p:ext uri="{BB962C8B-B14F-4D97-AF65-F5344CB8AC3E}">
        <p14:creationId xmlns:p14="http://schemas.microsoft.com/office/powerpoint/2010/main" val="2579187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  SHFT, INSRT &amp; EXTRCT responsible for increased LUT counts.  At this time divide, floats and implied coercions not implemented.  No 24-bit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20</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of the planning involved</a:t>
            </a:r>
            <a:r>
              <a:rPr lang="en-US" baseline="0" dirty="0" smtClean="0"/>
              <a:t> refining or reconsidering the instructions and their formats.  Necessary instructions, useful instructions.  A corporate design process uses benchmarks and simulator to determine utility of each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21</a:t>
            </a:fld>
            <a:endParaRPr lang="en-US"/>
          </a:p>
        </p:txBody>
      </p:sp>
    </p:spTree>
    <p:extLst>
      <p:ext uri="{BB962C8B-B14F-4D97-AF65-F5344CB8AC3E}">
        <p14:creationId xmlns:p14="http://schemas.microsoft.com/office/powerpoint/2010/main" val="427716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 and PC registers </a:t>
            </a:r>
            <a:r>
              <a:rPr lang="en-US" dirty="0" err="1" smtClean="0"/>
              <a:t>MUXed</a:t>
            </a:r>
            <a:r>
              <a:rPr lang="en-US" dirty="0" smtClean="0"/>
              <a:t> into LUT RAM outputs as per LUT RAM</a:t>
            </a:r>
            <a:r>
              <a:rPr lang="en-US" baseline="0" dirty="0" smtClean="0"/>
              <a:t> addresses.  Modified 2016 diagram.  Dual port block RAM uses two successive addresses.  Dual port block RAM necessary for single cycle instruction + immediate value read and for data + tag-bits load/store.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22</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cycle implementation much friendlier</a:t>
            </a:r>
            <a:r>
              <a:rPr lang="en-US" baseline="0" dirty="0" smtClean="0"/>
              <a:t> towards experimentation: can comment code in and out.  Generics &amp; conditional generate is the better way.  Example at: https://opencores.org/projects/alwcpu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23</a:t>
            </a:fld>
            <a:endParaRPr lang="en-US"/>
          </a:p>
        </p:txBody>
      </p:sp>
    </p:spTree>
    <p:extLst>
      <p:ext uri="{BB962C8B-B14F-4D97-AF65-F5344CB8AC3E}">
        <p14:creationId xmlns:p14="http://schemas.microsoft.com/office/powerpoint/2010/main" val="3905435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Recommended to use unsigned signals as much as possible with </a:t>
            </a:r>
            <a:r>
              <a:rPr lang="en-US" dirty="0" err="1" smtClean="0"/>
              <a:t>ieee.numeric_std.all</a:t>
            </a:r>
            <a:r>
              <a:rPr lang="en-US" dirty="0" smtClean="0"/>
              <a:t>  </a:t>
            </a:r>
            <a:r>
              <a:rPr lang="en-US" sz="2400" i="1" dirty="0" smtClean="0">
                <a:hlinkClick r:id="rId3"/>
              </a:rPr>
              <a:t>www.linkedin.com/in/mitch-alsup-8691537/</a:t>
            </a:r>
            <a:r>
              <a:rPr lang="en-US" sz="2400" i="1" dirty="0" smtClean="0"/>
              <a:t> </a:t>
            </a:r>
          </a:p>
          <a:p>
            <a:r>
              <a:rPr lang="en-US" dirty="0" smtClean="0"/>
              <a:t>VHDL data</a:t>
            </a:r>
            <a:r>
              <a:rPr lang="en-US" baseline="0" dirty="0" smtClean="0"/>
              <a:t> type coercions via </a:t>
            </a:r>
            <a:r>
              <a:rPr lang="en-US" i="1" baseline="0" dirty="0" smtClean="0"/>
              <a:t>signed</a:t>
            </a:r>
            <a:r>
              <a:rPr lang="en-US" baseline="0" dirty="0" smtClean="0"/>
              <a:t>, </a:t>
            </a:r>
            <a:r>
              <a:rPr lang="en-US" i="1" baseline="0" dirty="0" smtClean="0"/>
              <a:t>unsigned</a:t>
            </a:r>
            <a:r>
              <a:rPr lang="en-US" baseline="0" dirty="0" smtClean="0"/>
              <a:t> &amp; </a:t>
            </a:r>
            <a:r>
              <a:rPr lang="en-US" i="1" baseline="0" dirty="0" err="1" smtClean="0"/>
              <a:t>std_logic_vector</a:t>
            </a:r>
            <a:r>
              <a:rPr lang="en-US" baseline="0" dirty="0" smtClean="0"/>
              <a:t> functions.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24</a:t>
            </a:fld>
            <a:endParaRPr lang="en-US"/>
          </a:p>
        </p:txBody>
      </p:sp>
    </p:spTree>
    <p:extLst>
      <p:ext uri="{BB962C8B-B14F-4D97-AF65-F5344CB8AC3E}">
        <p14:creationId xmlns:p14="http://schemas.microsoft.com/office/powerpoint/2010/main" val="3537184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op-code updates default values as needed.  Loads and store take two clock cycles</a:t>
            </a:r>
            <a:r>
              <a:rPr lang="en-US" baseline="0" dirty="0" smtClean="0"/>
              <a:t> and thus three states needed.  Will need additional states for interrupts &amp; slow operations.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25</a:t>
            </a:fld>
            <a:endParaRPr lang="en-US"/>
          </a:p>
        </p:txBody>
      </p:sp>
    </p:spTree>
    <p:extLst>
      <p:ext uri="{BB962C8B-B14F-4D97-AF65-F5344CB8AC3E}">
        <p14:creationId xmlns:p14="http://schemas.microsoft.com/office/powerpoint/2010/main" val="168993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VHDL-2008 actual</a:t>
            </a:r>
            <a:r>
              <a:rPr lang="en-US" baseline="0" dirty="0" smtClean="0"/>
              <a:t> RTL</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26</a:t>
            </a:fld>
            <a:endParaRPr lang="en-US"/>
          </a:p>
        </p:txBody>
      </p:sp>
    </p:spTree>
    <p:extLst>
      <p:ext uri="{BB962C8B-B14F-4D97-AF65-F5344CB8AC3E}">
        <p14:creationId xmlns:p14="http://schemas.microsoft.com/office/powerpoint/2010/main" val="2889749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ISR is typically the second pipeline</a:t>
            </a:r>
            <a:r>
              <a:rPr lang="en-US" baseline="0" dirty="0" smtClean="0"/>
              <a:t> stage on pipelined implementations.  Trying to stay single-cycle, except for memory read/write and when immediate value not included on instruction memory read.  ISR and single cycle combination implies instruction decoder feed from two sources (memory output and ISR).  Floating-point ALU has both exponent and mantissa ALUs and rounding is specified in “configuration” internal register.</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27</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*Tagged Register oriented</a:t>
            </a:r>
            <a:r>
              <a:rPr lang="en-US" baseline="0" dirty="0" smtClean="0"/>
              <a:t> computer with two byte instructions, 16-bit ALU and four bits of tags: two tag bits for data type &amp; two for extended floating-point exponent, two byte plus immediate half-word if needed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28</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*Tagged Register oriented</a:t>
            </a:r>
            <a:r>
              <a:rPr lang="en-US" baseline="0" dirty="0" smtClean="0"/>
              <a:t> computer with two, three &amp; four byte instructions, 24-bit ALU and eight bits of tags. Floating-point ALU has both exponent and mantissa ALUs with details specified in “features” internal register (rounding modes, exception handling,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**Also possible is two port internal register file with output mux for three dedicated registers (unlikely).</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29</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and</a:t>
            </a:r>
            <a:r>
              <a:rPr lang="en-US" baseline="0" dirty="0" smtClean="0"/>
              <a:t> immediate variable sizing does have a cost in complexity and timing that conflicts with efficiency.  </a:t>
            </a:r>
            <a:r>
              <a:rPr lang="en-US" dirty="0" smtClean="0"/>
              <a:t>*Main restriction is to force 16 or 32 bit instruction alignment by using</a:t>
            </a:r>
            <a:r>
              <a:rPr lang="en-US" baseline="0" dirty="0" smtClean="0"/>
              <a:t> longer than necessary immediate values or inserting align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*Naming</a:t>
            </a:r>
            <a:r>
              <a:rPr lang="en-US" u="none" baseline="0" dirty="0" smtClean="0"/>
              <a:t> code has changed frequently.  </a:t>
            </a:r>
            <a:r>
              <a:rPr lang="en-US" u="none" dirty="0" smtClean="0"/>
              <a:t>**Integer</a:t>
            </a:r>
            <a:r>
              <a:rPr lang="en-US" u="none" baseline="0" dirty="0" smtClean="0"/>
              <a:t> </a:t>
            </a:r>
            <a:r>
              <a:rPr lang="en-US" u="none" dirty="0" smtClean="0"/>
              <a:t>ALU </a:t>
            </a:r>
            <a:r>
              <a:rPr lang="en-US" u="none" baseline="0" dirty="0" smtClean="0"/>
              <a:t>one bit larger to capture carry and overflow.  </a:t>
            </a:r>
            <a:r>
              <a:rPr lang="en-US" u="none" dirty="0" smtClean="0"/>
              <a:t>***Character/addressable</a:t>
            </a:r>
            <a:r>
              <a:rPr lang="en-US" u="none" baseline="0" dirty="0" smtClean="0"/>
              <a:t>-unit</a:t>
            </a:r>
            <a:r>
              <a:rPr lang="en-US" u="none" dirty="0" smtClean="0"/>
              <a:t> codes: 1..9 or A…Z character for 1 to 37 size?  Naming code can be shortened when</a:t>
            </a:r>
            <a:r>
              <a:rPr lang="en-US" u="none" baseline="0" dirty="0" smtClean="0"/>
              <a:t> additional letters are defaults: byte default is eight; e.g. TROC16_4gg1 shortened to TR16_4g, TROC24_888234 shortened to TR24_8234.  One could add another character code for the number of addressing modes?</a:t>
            </a:r>
            <a:endParaRPr lang="en-US" u="none"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30</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*Nakano uses Flex, Bison &amp; Perl to create </a:t>
            </a:r>
            <a:r>
              <a:rPr lang="en-US" baseline="0" dirty="0" err="1" smtClean="0"/>
              <a:t>gcc</a:t>
            </a:r>
            <a:r>
              <a:rPr lang="en-US" baseline="0" dirty="0" smtClean="0"/>
              <a:t> compiler.  Wirth’s Oberon also a possibility.  </a:t>
            </a:r>
            <a:r>
              <a:rPr lang="en-US" b="1" baseline="0" dirty="0" smtClean="0"/>
              <a:t>SDCC</a:t>
            </a:r>
            <a:r>
              <a:rPr lang="en-US" baseline="0" dirty="0" smtClean="0"/>
              <a:t>?  Problem is register allocation.  **Also covers several float formats and their encoding.  </a:t>
            </a:r>
            <a:r>
              <a:rPr lang="en-US" dirty="0" smtClean="0"/>
              <a:t>***DRAM read/written 256 bits at a time.  On read 256</a:t>
            </a:r>
            <a:r>
              <a:rPr lang="en-US" baseline="0" dirty="0" smtClean="0"/>
              <a:t> bits split into 7x 36, 6x 42 or 5x 48-bit words with minimal waste.  Most likely is Harvard architecture with 8-bit aligned instructions and separate 36, 42 or 48-bit data memory.</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31</a:t>
            </a:fld>
            <a:endParaRPr lang="en-US"/>
          </a:p>
        </p:txBody>
      </p:sp>
    </p:spTree>
    <p:extLst>
      <p:ext uri="{BB962C8B-B14F-4D97-AF65-F5344CB8AC3E}">
        <p14:creationId xmlns:p14="http://schemas.microsoft.com/office/powerpoint/2010/main" val="673828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complete operation code list and their formats helps</a:t>
            </a:r>
            <a:r>
              <a:rPr lang="en-US" baseline="0" dirty="0" smtClean="0"/>
              <a:t> greatly when doing simplifications or sub setting that will be later supplemented. *E.g. am writing behavioral RTL.  Migration to structural RTL and pipelining can occur once design is proven, e.g. passes complete test-bench.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32</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these can be found on Wikipedia.  A</a:t>
            </a:r>
            <a:r>
              <a:rPr lang="en-US" baseline="0" dirty="0" smtClean="0"/>
              <a:t> c</a:t>
            </a:r>
            <a:r>
              <a:rPr lang="en-US" dirty="0" smtClean="0"/>
              <a:t>ollection of 28 code density papers at:</a:t>
            </a:r>
            <a:r>
              <a:rPr lang="en-US" baseline="0" dirty="0" smtClean="0"/>
              <a:t> https://github.com/jimbrake/Code-Density-papers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books on computer architecture, usually covering</a:t>
            </a:r>
            <a:r>
              <a:rPr lang="en-US" baseline="0" dirty="0" smtClean="0"/>
              <a:t> several.  Computer Architecture A Quantitative Approach, 1990 by Hennessy &amp; Patterson offers comparisons with an abundance of charts and graphs of various metrics.  It is now in it’s 7th edition.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34</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LUT RAMs typically can have two</a:t>
            </a:r>
            <a:r>
              <a:rPr lang="en-US" baseline="0" dirty="0" smtClean="0"/>
              <a:t> or more read ports and only one write port.  Block RAMs are usually dual port.  *The Altera </a:t>
            </a:r>
            <a:r>
              <a:rPr lang="en-US" baseline="0" dirty="0" err="1" smtClean="0"/>
              <a:t>Agilex</a:t>
            </a:r>
            <a:r>
              <a:rPr lang="en-US" baseline="0" dirty="0" smtClean="0"/>
              <a:t> series has additional features.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35</a:t>
            </a:fld>
            <a:endParaRPr lang="en-US"/>
          </a:p>
        </p:txBody>
      </p:sp>
    </p:spTree>
    <p:extLst>
      <p:ext uri="{BB962C8B-B14F-4D97-AF65-F5344CB8AC3E}">
        <p14:creationId xmlns:p14="http://schemas.microsoft.com/office/powerpoint/2010/main" val="3874736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Most FPGA families</a:t>
            </a:r>
            <a:r>
              <a:rPr lang="en-US" baseline="0" dirty="0" smtClean="0"/>
              <a:t> show the carry logic after the LUT.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36</a:t>
            </a:fld>
            <a:endParaRPr lang="en-US"/>
          </a:p>
        </p:txBody>
      </p:sp>
    </p:spTree>
    <p:extLst>
      <p:ext uri="{BB962C8B-B14F-4D97-AF65-F5344CB8AC3E}">
        <p14:creationId xmlns:p14="http://schemas.microsoft.com/office/powerpoint/2010/main" val="830940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37</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16059339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DIA and DIB typically 8-bits wide, DIAP and DIBP one</a:t>
            </a:r>
            <a:r>
              <a:rPr lang="en-US" baseline="0" dirty="0" smtClean="0"/>
              <a:t> bit of “parity”, can be used as ninth bit.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38</a:t>
            </a:fld>
            <a:endParaRPr lang="en-US"/>
          </a:p>
        </p:txBody>
      </p:sp>
    </p:spTree>
    <p:extLst>
      <p:ext uri="{BB962C8B-B14F-4D97-AF65-F5344CB8AC3E}">
        <p14:creationId xmlns:p14="http://schemas.microsoft.com/office/powerpoint/2010/main" val="1992180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Modified</a:t>
            </a:r>
            <a:r>
              <a:rPr lang="en-US" baseline="0" dirty="0" smtClean="0"/>
              <a:t> f</a:t>
            </a:r>
            <a:r>
              <a:rPr lang="en-US" dirty="0" smtClean="0"/>
              <a:t>rom 2016 talk.  Multiply is anywhere from</a:t>
            </a:r>
            <a:r>
              <a:rPr lang="en-US" baseline="0" dirty="0" smtClean="0"/>
              <a:t> 16 by 16 to 18 by 27 bit inputs.  Final adder is at least as wide as the product (from 32 to 64-bits).</a:t>
            </a:r>
          </a:p>
          <a:p>
            <a:r>
              <a:rPr lang="en-US" baseline="0" dirty="0" smtClean="0"/>
              <a:t>Various families have various ways of splitting or combining DSP multipliers.  Some offer 32-bit floating add/sub/multiply with no underflow support.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39</a:t>
            </a:fld>
            <a:endParaRPr lang="en-US"/>
          </a:p>
        </p:txBody>
      </p:sp>
    </p:spTree>
    <p:extLst>
      <p:ext uri="{BB962C8B-B14F-4D97-AF65-F5344CB8AC3E}">
        <p14:creationId xmlns:p14="http://schemas.microsoft.com/office/powerpoint/2010/main" val="547456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on decided on 5-bit register file</a:t>
            </a:r>
            <a:r>
              <a:rPr lang="en-US" baseline="0" dirty="0" smtClean="0"/>
              <a:t> addresses, e.g. 32 registers and no second register file for floats.  12-bit immediate in 32-bits matches that of </a:t>
            </a:r>
            <a:r>
              <a:rPr lang="en-US" baseline="0" dirty="0" err="1" smtClean="0"/>
              <a:t>risc</a:t>
            </a:r>
            <a:r>
              <a:rPr lang="en-US" baseline="0" dirty="0" smtClean="0"/>
              <a:t>-v with no compromise on number of 24-bit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Modified</a:t>
            </a:r>
            <a:r>
              <a:rPr lang="en-US" baseline="0" dirty="0" smtClean="0"/>
              <a:t> f</a:t>
            </a:r>
            <a:r>
              <a:rPr lang="en-US" dirty="0" smtClean="0"/>
              <a:t>rom 2016 talk: ALM is roughly</a:t>
            </a:r>
            <a:r>
              <a:rPr lang="en-US" baseline="0" dirty="0" smtClean="0"/>
              <a:t> equivalent to Xilinx 6LUT.  Can provide two 4LUTs or one 6LUT, up to 4 DFF and two adder bits.  Ten ALM per LAB.</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40</a:t>
            </a:fld>
            <a:endParaRPr lang="en-US"/>
          </a:p>
        </p:txBody>
      </p:sp>
    </p:spTree>
    <p:extLst>
      <p:ext uri="{BB962C8B-B14F-4D97-AF65-F5344CB8AC3E}">
        <p14:creationId xmlns:p14="http://schemas.microsoft.com/office/powerpoint/2010/main" val="2003220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 three data-size (8, 16,</a:t>
            </a:r>
            <a:r>
              <a:rPr lang="en-US" baseline="0" dirty="0" smtClean="0"/>
              <a:t> 24)</a:t>
            </a:r>
            <a:r>
              <a:rPr lang="en-US" dirty="0" smtClean="0"/>
              <a:t>,</a:t>
            </a:r>
            <a:r>
              <a:rPr lang="en-US" baseline="0" dirty="0" smtClean="0"/>
              <a:t> three data-type (unsigned, signed, float) ISA is defined, implementation is incomplete (2017).</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41</a:t>
            </a:fld>
            <a:endParaRPr lang="en-US"/>
          </a:p>
        </p:txBody>
      </p:sp>
    </p:spTree>
    <p:extLst>
      <p:ext uri="{BB962C8B-B14F-4D97-AF65-F5344CB8AC3E}">
        <p14:creationId xmlns:p14="http://schemas.microsoft.com/office/powerpoint/2010/main" val="2961577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  For TROC16_16hwa  CCR is Residue register</a:t>
            </a:r>
            <a:r>
              <a:rPr lang="en-US" baseline="0" dirty="0" smtClean="0"/>
              <a:t>,</a:t>
            </a:r>
            <a:r>
              <a:rPr lang="en-US" dirty="0" smtClean="0"/>
              <a:t>  LUTRAM is 32x16</a:t>
            </a:r>
            <a:r>
              <a:rPr lang="en-US" baseline="0" dirty="0" smtClean="0"/>
              <a:t> and Block RAM  is 1024x16.</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42</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r>
              <a:rPr lang="en-US" baseline="0" dirty="0" smtClean="0"/>
              <a:t>  Big Endian.</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43</a:t>
            </a:fld>
            <a:endParaRPr lang="en-US"/>
          </a:p>
        </p:txBody>
      </p:sp>
    </p:spTree>
    <p:extLst>
      <p:ext uri="{BB962C8B-B14F-4D97-AF65-F5344CB8AC3E}">
        <p14:creationId xmlns:p14="http://schemas.microsoft.com/office/powerpoint/2010/main" val="42193967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44</a:t>
            </a:fld>
            <a:endParaRPr lang="en-US"/>
          </a:p>
        </p:txBody>
      </p:sp>
    </p:spTree>
    <p:extLst>
      <p:ext uri="{BB962C8B-B14F-4D97-AF65-F5344CB8AC3E}">
        <p14:creationId xmlns:p14="http://schemas.microsoft.com/office/powerpoint/2010/main" val="3251953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45</a:t>
            </a:fld>
            <a:endParaRPr lang="en-US"/>
          </a:p>
        </p:txBody>
      </p:sp>
    </p:spTree>
    <p:extLst>
      <p:ext uri="{BB962C8B-B14F-4D97-AF65-F5344CB8AC3E}">
        <p14:creationId xmlns:p14="http://schemas.microsoft.com/office/powerpoint/2010/main" val="38402779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46</a:t>
            </a:fld>
            <a:endParaRPr lang="en-US"/>
          </a:p>
        </p:txBody>
      </p:sp>
    </p:spTree>
    <p:extLst>
      <p:ext uri="{BB962C8B-B14F-4D97-AF65-F5344CB8AC3E}">
        <p14:creationId xmlns:p14="http://schemas.microsoft.com/office/powerpoint/2010/main" val="3023420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*I no longer do data path planning, the tools know best where to place the </a:t>
            </a:r>
            <a:r>
              <a:rPr lang="en-US" dirty="0" err="1" smtClean="0"/>
              <a:t>MUXes</a:t>
            </a:r>
            <a:r>
              <a:rPr lang="en-US" dirty="0" smtClean="0"/>
              <a:t> and will generate</a:t>
            </a:r>
            <a:r>
              <a:rPr lang="en-US" baseline="0" dirty="0" smtClean="0"/>
              <a:t> the control signals for you.  Ted Fried has excellent examples of micro-coded designs: https://github.com/MicroCoreLabs/Projects/tree/master mcl65, mcl51 &amp; mcl86 are open source 6502, 8051 &amp; 8086</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47</a:t>
            </a:fld>
            <a:endParaRPr lang="en-US"/>
          </a:p>
        </p:txBody>
      </p:sp>
    </p:spTree>
    <p:extLst>
      <p:ext uri="{BB962C8B-B14F-4D97-AF65-F5344CB8AC3E}">
        <p14:creationId xmlns:p14="http://schemas.microsoft.com/office/powerpoint/2010/main" val="368587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Omitted from original list</a:t>
            </a:r>
            <a:r>
              <a:rPr lang="en-US" baseline="0" dirty="0" smtClean="0"/>
              <a:t>: (A) </a:t>
            </a:r>
            <a:r>
              <a:rPr lang="en-US" sz="1200" kern="1200" baseline="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nstruction set support for both register and dual-stack based coding   (B) What is not specified</a:t>
            </a:r>
            <a:r>
              <a:rPr lang="en-US" sz="1200" kern="1200" baseline="0" dirty="0" smtClean="0">
                <a:solidFill>
                  <a:schemeClr val="tx1"/>
                </a:solidFill>
                <a:effectLst/>
                <a:latin typeface="+mn-lt"/>
                <a:ea typeface="+mn-ea"/>
                <a:cs typeface="+mn-cs"/>
              </a:rPr>
              <a:t>   (C) </a:t>
            </a:r>
            <a:r>
              <a:rPr lang="en-US" sz="1200" kern="1200" dirty="0" smtClean="0">
                <a:solidFill>
                  <a:schemeClr val="tx1"/>
                </a:solidFill>
                <a:effectLst/>
                <a:latin typeface="+mn-lt"/>
                <a:ea typeface="+mn-ea"/>
                <a:cs typeface="+mn-cs"/>
              </a:rPr>
              <a:t>Underlying assumptions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5</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is an issue with PC as general purpose register.  It is said to conflict with high performance. Residue register to capture carry, overflow, upper half of multiply and remainder of divide.  No status register, residue register can be used like any other register</a:t>
            </a:r>
            <a:r>
              <a:rPr lang="en-US" baseline="0" dirty="0"/>
              <a:t>.</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implemented</a:t>
            </a:r>
            <a:r>
              <a:rPr lang="en-US" baseline="0" dirty="0" smtClean="0"/>
              <a:t> the residue register as a distinct register that is </a:t>
            </a:r>
            <a:r>
              <a:rPr lang="en-US" baseline="0" dirty="0" err="1" smtClean="0"/>
              <a:t>MUX’d</a:t>
            </a:r>
            <a:r>
              <a:rPr lang="en-US" baseline="0" dirty="0" smtClean="0"/>
              <a:t> into register file outputs due to single write port register file limitation.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7</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Little endian</a:t>
            </a:r>
            <a:r>
              <a:rPr lang="en-US" baseline="0" dirty="0" smtClean="0"/>
              <a:t> dominates, so am using it.  Op-code starts at the instruction LSB.  R, S, T &amp; D are register address fields.  X’s are op-code bits.  Register address field locations do not vary among various size instructions. A zero instruction byte is a trap instruction.  On 16-bit if </a:t>
            </a:r>
            <a:r>
              <a:rPr lang="en-US" baseline="0" dirty="0" err="1" smtClean="0"/>
              <a:t>nnnnn</a:t>
            </a:r>
            <a:r>
              <a:rPr lang="en-US" baseline="0" dirty="0" smtClean="0"/>
              <a:t> is 10000 then the half word N is used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8</a:t>
            </a:fld>
            <a:endParaRPr lang="en-US"/>
          </a:p>
        </p:txBody>
      </p:sp>
    </p:spTree>
    <p:extLst>
      <p:ext uri="{BB962C8B-B14F-4D97-AF65-F5344CB8AC3E}">
        <p14:creationId xmlns:p14="http://schemas.microsoft.com/office/powerpoint/2010/main" val="288058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a:t>
            </a:r>
            <a:r>
              <a:rPr lang="en-US" baseline="0" dirty="0" smtClean="0"/>
              <a:t> is register 28 and PC is register 31.  N indicates 2’s complement constant, immediate versions use D register data type.  24-bit instructions have a full set of indexed or base + offset load/store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9</a:t>
            </a:fld>
            <a:endParaRPr lang="en-US"/>
          </a:p>
        </p:txBody>
      </p:sp>
    </p:spTree>
    <p:extLst>
      <p:ext uri="{BB962C8B-B14F-4D97-AF65-F5344CB8AC3E}">
        <p14:creationId xmlns:p14="http://schemas.microsoft.com/office/powerpoint/2010/main" val="171036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7B3554-E48D-4042-8BC8-156CF19819B1}" type="datetime1">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8152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8482-27D4-4490-93F1-FC478CD1D69D}" type="datetime1">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341156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3C183-9D35-4B57-BCA0-E77552C5783A}" type="datetime1">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89917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6FFBC-5CCE-47DA-92C8-69397CF800F5}" type="datetime1">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60871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51FC4-1B5A-4A7C-AA95-15844BE05AA9}" type="datetime1">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633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B0DD6-CB45-457F-A1DA-9E3A0E3683D6}" type="datetime1">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104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58FD7-BAE3-4CDD-8C19-AD20F5972751}" type="datetime1">
              <a:rPr lang="en-US" smtClean="0"/>
              <a:t>7/28/2025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7737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E4D94-E4FF-4667-9276-D4665BFC9DCB}" type="datetime1">
              <a:rPr lang="en-US" smtClean="0"/>
              <a:t>7/28/2025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586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DFC15-7203-4972-853B-6FEACD84F7DF}" type="datetime1">
              <a:rPr lang="en-US" smtClean="0"/>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897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1DEEB-6358-41BB-B985-D3DD34568FA1}" type="datetime1">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92153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CCB68-27F7-431D-B234-05878582807D}" type="datetime1">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71544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7569B-FE9D-4E13-9399-A8B5AD924944}" type="datetime1">
              <a:rPr lang="en-US" smtClean="0"/>
              <a:t>7/28/2025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915E3-0B55-498E-8533-E3BB9F551847}" type="slidenum">
              <a:rPr lang="en-US" smtClean="0"/>
              <a:t>‹#›</a:t>
            </a:fld>
            <a:endParaRPr lang="en-US"/>
          </a:p>
        </p:txBody>
      </p:sp>
    </p:spTree>
    <p:extLst>
      <p:ext uri="{BB962C8B-B14F-4D97-AF65-F5344CB8AC3E}">
        <p14:creationId xmlns:p14="http://schemas.microsoft.com/office/powerpoint/2010/main" val="381457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cs.hiroshima-u.ac.jp/~nakano/wiki/wiki.cgi"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helper.ipam.ucla.edu/publications/bdcws2/bdcws2_15049.pdf" TargetMode="External"/><Relationship Id="rId4" Type="http://schemas.openxmlformats.org/officeDocument/2006/relationships/hyperlink" Target="https://www.researchgate.net/publication/323467921"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latticesemi.com/software" TargetMode="External"/><Relationship Id="rId3" Type="http://schemas.openxmlformats.org/officeDocument/2006/relationships/hyperlink" Target="https://github.com/jimbrake/cpu_soft_cores" TargetMode="External"/><Relationship Id="rId7" Type="http://schemas.openxmlformats.org/officeDocument/2006/relationships/hyperlink" Target="https://www.gowinsemi.com/en/support/hom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www.intel.com/content/www/us/en/products/details/fpga/development-tools.html" TargetMode="External"/><Relationship Id="rId5" Type="http://schemas.openxmlformats.org/officeDocument/2006/relationships/hyperlink" Target="https://www.ac.uma.es/arith2024/program.html" TargetMode="External"/><Relationship Id="rId10" Type="http://schemas.openxmlformats.org/officeDocument/2006/relationships/hyperlink" Target="http://www.xilinx.com/support/download.html" TargetMode="External"/><Relationship Id="rId4" Type="http://schemas.openxmlformats.org/officeDocument/2006/relationships/hyperlink" Target="https://posithub.org/docs/posit_standard-2.pdf" TargetMode="External"/><Relationship Id="rId9" Type="http://schemas.openxmlformats.org/officeDocument/2006/relationships/hyperlink" Target="http://www.microchip.com/en-us/products/fpgas-and-plds/fpga-and-soc-design-tool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inkedin.com/in/mitch-alsup-869153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opencores.org/"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jcb_doc\papers\ieee_DIY_uP_talk_160216\tinkertoy_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2490787" cy="28775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228600"/>
            <a:ext cx="7772400" cy="1447800"/>
          </a:xfrm>
        </p:spPr>
        <p:txBody>
          <a:bodyPr>
            <a:normAutofit/>
          </a:bodyPr>
          <a:lstStyle/>
          <a:p>
            <a:r>
              <a:rPr lang="en-US" sz="3600" dirty="0" smtClean="0"/>
              <a:t>Designing a Digital Computer</a:t>
            </a:r>
            <a:br>
              <a:rPr lang="en-US" sz="3600" dirty="0" smtClean="0"/>
            </a:br>
            <a:r>
              <a:rPr lang="en-US" sz="3600" dirty="0" smtClean="0"/>
              <a:t>for experimentation</a:t>
            </a:r>
            <a:endParaRPr lang="en-US" sz="3600" dirty="0"/>
          </a:p>
        </p:txBody>
      </p:sp>
      <p:sp>
        <p:nvSpPr>
          <p:cNvPr id="3" name="Subtitle 2"/>
          <p:cNvSpPr>
            <a:spLocks noGrp="1"/>
          </p:cNvSpPr>
          <p:nvPr>
            <p:ph type="subTitle" idx="1"/>
          </p:nvPr>
        </p:nvSpPr>
        <p:spPr>
          <a:xfrm>
            <a:off x="1447800" y="1524000"/>
            <a:ext cx="6400800" cy="685800"/>
          </a:xfrm>
        </p:spPr>
        <p:txBody>
          <a:bodyPr>
            <a:normAutofit/>
          </a:bodyPr>
          <a:lstStyle/>
          <a:p>
            <a:r>
              <a:rPr lang="en-US" dirty="0" smtClean="0">
                <a:solidFill>
                  <a:schemeClr val="tx1"/>
                </a:solidFill>
              </a:rPr>
              <a:t>Jim Brakefield</a:t>
            </a:r>
            <a:endParaRPr lang="en-US" dirty="0">
              <a:solidFill>
                <a:schemeClr val="tx1"/>
              </a:solidFill>
            </a:endParaRPr>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2362200" y="2274621"/>
            <a:ext cx="5943600" cy="4253865"/>
          </a:xfrm>
          <a:prstGeom prst="rect">
            <a:avLst/>
          </a:prstGeom>
        </p:spPr>
      </p:pic>
    </p:spTree>
    <p:extLst>
      <p:ext uri="{BB962C8B-B14F-4D97-AF65-F5344CB8AC3E}">
        <p14:creationId xmlns:p14="http://schemas.microsoft.com/office/powerpoint/2010/main" val="395578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16-bit TROC </a:t>
            </a:r>
            <a:r>
              <a:rPr lang="en-US" sz="3200" dirty="0" smtClean="0"/>
              <a:t>FUNCT</a:t>
            </a:r>
            <a:r>
              <a:rPr lang="en-US" sz="3600" dirty="0" smtClean="0"/>
              <a:t> instructions</a:t>
            </a:r>
            <a:endParaRPr lang="en-US" sz="3600" dirty="0"/>
          </a:p>
        </p:txBody>
      </p:sp>
      <p:sp>
        <p:nvSpPr>
          <p:cNvPr id="3" name="Content Placeholder 2"/>
          <p:cNvSpPr>
            <a:spLocks noGrp="1"/>
          </p:cNvSpPr>
          <p:nvPr>
            <p:ph idx="1"/>
          </p:nvPr>
        </p:nvSpPr>
        <p:spPr>
          <a:xfrm>
            <a:off x="685800" y="1143000"/>
            <a:ext cx="7239000" cy="4876800"/>
          </a:xfrm>
        </p:spPr>
        <p:txBody>
          <a:bodyPr numCol="1">
            <a:normAutofit fontScale="92500" lnSpcReduction="20000"/>
          </a:bodyPr>
          <a:lstStyle/>
          <a:p>
            <a:pPr marL="0" indent="0">
              <a:buNone/>
            </a:pPr>
            <a:r>
              <a:rPr lang="en-US" sz="1800" b="1" dirty="0" smtClean="0"/>
              <a:t>SETUS</a:t>
            </a:r>
            <a:r>
              <a:rPr lang="en-US" sz="1800" dirty="0"/>
              <a:t>	</a:t>
            </a:r>
            <a:r>
              <a:rPr lang="en-US" sz="1800" dirty="0" smtClean="0"/>
              <a:t>	set </a:t>
            </a:r>
            <a:r>
              <a:rPr lang="en-US" sz="1800" dirty="0"/>
              <a:t>D type to unsigned</a:t>
            </a:r>
          </a:p>
          <a:p>
            <a:pPr marL="0" indent="0">
              <a:buNone/>
            </a:pPr>
            <a:r>
              <a:rPr lang="en-US" sz="1800" b="1" dirty="0" smtClean="0"/>
              <a:t>SETS</a:t>
            </a:r>
            <a:r>
              <a:rPr lang="en-US" sz="1800" dirty="0"/>
              <a:t>		</a:t>
            </a:r>
            <a:r>
              <a:rPr lang="en-US" sz="1800" dirty="0" smtClean="0"/>
              <a:t>set </a:t>
            </a:r>
            <a:r>
              <a:rPr lang="en-US" sz="1800" dirty="0"/>
              <a:t>D type to signed</a:t>
            </a:r>
          </a:p>
          <a:p>
            <a:pPr marL="0" indent="0">
              <a:buNone/>
            </a:pPr>
            <a:r>
              <a:rPr lang="en-US" sz="1800" b="1" dirty="0" smtClean="0"/>
              <a:t>SETFLT</a:t>
            </a:r>
            <a:r>
              <a:rPr lang="en-US" sz="1800" dirty="0"/>
              <a:t>	</a:t>
            </a:r>
            <a:r>
              <a:rPr lang="en-US" sz="1800" dirty="0" smtClean="0"/>
              <a:t>	set </a:t>
            </a:r>
            <a:r>
              <a:rPr lang="en-US" sz="1800" dirty="0"/>
              <a:t>D type to float</a:t>
            </a:r>
          </a:p>
          <a:p>
            <a:pPr marL="0" indent="0">
              <a:buNone/>
            </a:pPr>
            <a:r>
              <a:rPr lang="en-US" sz="1800" b="1" dirty="0" smtClean="0"/>
              <a:t>SETFLT2</a:t>
            </a:r>
            <a:r>
              <a:rPr lang="en-US" sz="1800" dirty="0"/>
              <a:t>	</a:t>
            </a:r>
            <a:r>
              <a:rPr lang="en-US" sz="1800" dirty="0" smtClean="0"/>
              <a:t>	set </a:t>
            </a:r>
            <a:r>
              <a:rPr lang="en-US" sz="1800" dirty="0"/>
              <a:t>D type to float2</a:t>
            </a:r>
          </a:p>
          <a:p>
            <a:pPr marL="0" indent="0">
              <a:buNone/>
            </a:pPr>
            <a:r>
              <a:rPr lang="en-US" sz="1800" b="1" dirty="0" smtClean="0"/>
              <a:t>ABS</a:t>
            </a:r>
            <a:r>
              <a:rPr lang="en-US" sz="1800" dirty="0"/>
              <a:t>		</a:t>
            </a:r>
            <a:r>
              <a:rPr lang="en-US" sz="1800" dirty="0" smtClean="0"/>
              <a:t>take </a:t>
            </a:r>
            <a:r>
              <a:rPr lang="en-US" sz="1800" dirty="0"/>
              <a:t>the absolute value of D</a:t>
            </a:r>
          </a:p>
          <a:p>
            <a:pPr marL="0" indent="0">
              <a:buNone/>
            </a:pPr>
            <a:r>
              <a:rPr lang="en-US" sz="1800" b="1" dirty="0" smtClean="0"/>
              <a:t>NABS</a:t>
            </a:r>
            <a:r>
              <a:rPr lang="en-US" sz="1800" dirty="0"/>
              <a:t>	</a:t>
            </a:r>
            <a:r>
              <a:rPr lang="en-US" sz="1800" dirty="0" smtClean="0"/>
              <a:t>	take </a:t>
            </a:r>
            <a:r>
              <a:rPr lang="en-US" sz="1800" dirty="0"/>
              <a:t>the negative absolute value of D</a:t>
            </a:r>
          </a:p>
          <a:p>
            <a:pPr marL="0" indent="0">
              <a:buNone/>
            </a:pPr>
            <a:r>
              <a:rPr lang="en-US" sz="1800" b="1" dirty="0" smtClean="0"/>
              <a:t>TAG</a:t>
            </a:r>
            <a:r>
              <a:rPr lang="en-US" sz="1800" dirty="0"/>
              <a:t>		</a:t>
            </a:r>
            <a:r>
              <a:rPr lang="en-US" sz="1800" dirty="0" smtClean="0"/>
              <a:t>place </a:t>
            </a:r>
            <a:r>
              <a:rPr lang="en-US" sz="1800" dirty="0"/>
              <a:t>D’s tag bits into residue</a:t>
            </a:r>
          </a:p>
          <a:p>
            <a:pPr marL="0" indent="0">
              <a:buNone/>
            </a:pPr>
            <a:r>
              <a:rPr lang="en-US" sz="1800" b="1" dirty="0" smtClean="0"/>
              <a:t>ITAG</a:t>
            </a:r>
            <a:r>
              <a:rPr lang="en-US" sz="1800" dirty="0"/>
              <a:t>	</a:t>
            </a:r>
            <a:r>
              <a:rPr lang="en-US" sz="1800" dirty="0" smtClean="0"/>
              <a:t>	place </a:t>
            </a:r>
            <a:r>
              <a:rPr lang="en-US" sz="1800" dirty="0"/>
              <a:t>residue’s </a:t>
            </a:r>
            <a:r>
              <a:rPr lang="en-US" sz="1800" dirty="0" smtClean="0"/>
              <a:t>LSB </a:t>
            </a:r>
            <a:r>
              <a:rPr lang="en-US" sz="1800" dirty="0"/>
              <a:t>bits into D</a:t>
            </a:r>
          </a:p>
          <a:p>
            <a:pPr marL="0" indent="0">
              <a:buNone/>
            </a:pPr>
            <a:r>
              <a:rPr lang="en-US" sz="1800" b="1" dirty="0" smtClean="0"/>
              <a:t>LDUS</a:t>
            </a:r>
            <a:r>
              <a:rPr lang="en-US" sz="1800" dirty="0"/>
              <a:t>	</a:t>
            </a:r>
            <a:r>
              <a:rPr lang="en-US" sz="1800" dirty="0" smtClean="0"/>
              <a:t>	load </a:t>
            </a:r>
            <a:r>
              <a:rPr lang="en-US" sz="1800" dirty="0"/>
              <a:t>residue with unsigned from M(D)</a:t>
            </a:r>
          </a:p>
          <a:p>
            <a:pPr marL="0" indent="0">
              <a:buNone/>
            </a:pPr>
            <a:r>
              <a:rPr lang="en-US" sz="1800" b="1" dirty="0" smtClean="0"/>
              <a:t>LDS</a:t>
            </a:r>
            <a:r>
              <a:rPr lang="en-US" sz="1800" b="1" dirty="0"/>
              <a:t>	</a:t>
            </a:r>
            <a:r>
              <a:rPr lang="en-US" sz="1800" dirty="0"/>
              <a:t>	l</a:t>
            </a:r>
            <a:r>
              <a:rPr lang="en-US" sz="1800" dirty="0" smtClean="0"/>
              <a:t>oad </a:t>
            </a:r>
            <a:r>
              <a:rPr lang="en-US" sz="1800" dirty="0"/>
              <a:t>residue with signed from M(D)</a:t>
            </a:r>
          </a:p>
          <a:p>
            <a:pPr marL="0" indent="0">
              <a:buNone/>
            </a:pPr>
            <a:r>
              <a:rPr lang="en-US" sz="1800" b="1" dirty="0" smtClean="0"/>
              <a:t>LDF	</a:t>
            </a:r>
            <a:r>
              <a:rPr lang="en-US" sz="1800" dirty="0" smtClean="0"/>
              <a:t>	load </a:t>
            </a:r>
            <a:r>
              <a:rPr lang="en-US" sz="1800" dirty="0"/>
              <a:t>residue with </a:t>
            </a:r>
            <a:r>
              <a:rPr lang="en-US" sz="1800" dirty="0" smtClean="0"/>
              <a:t>converted float </a:t>
            </a:r>
            <a:r>
              <a:rPr lang="en-US" sz="1800" dirty="0"/>
              <a:t>from M(D)</a:t>
            </a:r>
          </a:p>
          <a:p>
            <a:pPr marL="0" indent="0">
              <a:buNone/>
            </a:pPr>
            <a:r>
              <a:rPr lang="en-US" sz="1800" b="1" dirty="0" smtClean="0"/>
              <a:t>LDF2</a:t>
            </a:r>
            <a:r>
              <a:rPr lang="en-US" sz="1800" dirty="0"/>
              <a:t>	</a:t>
            </a:r>
            <a:r>
              <a:rPr lang="en-US" sz="1800" dirty="0" smtClean="0"/>
              <a:t>	load </a:t>
            </a:r>
            <a:r>
              <a:rPr lang="en-US" sz="1800" dirty="0"/>
              <a:t>residue with </a:t>
            </a:r>
            <a:r>
              <a:rPr lang="en-US" sz="1800" dirty="0" smtClean="0"/>
              <a:t>converted float2 </a:t>
            </a:r>
            <a:r>
              <a:rPr lang="en-US" sz="1800" dirty="0"/>
              <a:t>from M(D)</a:t>
            </a:r>
          </a:p>
          <a:p>
            <a:pPr marL="0" indent="0">
              <a:buNone/>
            </a:pPr>
            <a:r>
              <a:rPr lang="en-US" sz="1800" b="1" dirty="0" smtClean="0"/>
              <a:t>ST</a:t>
            </a:r>
            <a:r>
              <a:rPr lang="en-US" sz="1800" b="1" dirty="0"/>
              <a:t>	</a:t>
            </a:r>
            <a:r>
              <a:rPr lang="en-US" sz="1800" dirty="0"/>
              <a:t>	</a:t>
            </a:r>
            <a:r>
              <a:rPr lang="en-US" sz="1800" dirty="0" smtClean="0"/>
              <a:t>convert </a:t>
            </a:r>
            <a:r>
              <a:rPr lang="en-US" sz="1800" dirty="0"/>
              <a:t>and store Residue to M(D)</a:t>
            </a:r>
          </a:p>
          <a:p>
            <a:pPr marL="0" indent="0">
              <a:buNone/>
            </a:pPr>
            <a:r>
              <a:rPr lang="en-US" sz="1800" b="1" dirty="0" smtClean="0"/>
              <a:t>CVTUS</a:t>
            </a:r>
            <a:r>
              <a:rPr lang="en-US" sz="1800" dirty="0"/>
              <a:t>	</a:t>
            </a:r>
            <a:r>
              <a:rPr lang="en-US" sz="1800" dirty="0" smtClean="0"/>
              <a:t>	convert </a:t>
            </a:r>
            <a:r>
              <a:rPr lang="en-US" sz="1800" dirty="0"/>
              <a:t>D to unsigned</a:t>
            </a:r>
          </a:p>
          <a:p>
            <a:pPr marL="0" indent="0">
              <a:buNone/>
            </a:pPr>
            <a:r>
              <a:rPr lang="en-US" sz="1800" b="1" dirty="0" smtClean="0"/>
              <a:t>CVTS</a:t>
            </a:r>
            <a:r>
              <a:rPr lang="en-US" sz="1800" dirty="0"/>
              <a:t>	</a:t>
            </a:r>
            <a:r>
              <a:rPr lang="en-US" sz="1800" dirty="0" smtClean="0"/>
              <a:t>	convert </a:t>
            </a:r>
            <a:r>
              <a:rPr lang="en-US" sz="1800" dirty="0"/>
              <a:t>D to signed</a:t>
            </a:r>
          </a:p>
          <a:p>
            <a:pPr marL="0" indent="0">
              <a:buNone/>
            </a:pPr>
            <a:r>
              <a:rPr lang="en-US" sz="1800" b="1" dirty="0" smtClean="0"/>
              <a:t>CVTFLT</a:t>
            </a:r>
            <a:r>
              <a:rPr lang="en-US" sz="1800" dirty="0"/>
              <a:t>	</a:t>
            </a:r>
            <a:r>
              <a:rPr lang="en-US" sz="1800" dirty="0" smtClean="0"/>
              <a:t>	convert </a:t>
            </a:r>
            <a:r>
              <a:rPr lang="en-US" sz="1800" dirty="0"/>
              <a:t>D to float</a:t>
            </a:r>
          </a:p>
          <a:p>
            <a:pPr marL="0" indent="0">
              <a:buNone/>
            </a:pPr>
            <a:r>
              <a:rPr lang="en-US" sz="1800" b="1" dirty="0" smtClean="0"/>
              <a:t>CVTFLT2</a:t>
            </a:r>
            <a:r>
              <a:rPr lang="en-US" sz="1800" dirty="0"/>
              <a:t>	</a:t>
            </a:r>
            <a:r>
              <a:rPr lang="en-US" sz="1800" dirty="0" smtClean="0"/>
              <a:t>	convert </a:t>
            </a:r>
            <a:r>
              <a:rPr lang="en-US" sz="1800" dirty="0"/>
              <a:t>D to float2</a:t>
            </a:r>
          </a:p>
          <a:p>
            <a:pPr marL="0" indent="0">
              <a:buNone/>
            </a:pPr>
            <a:r>
              <a:rPr lang="en-US" sz="1800" dirty="0" smtClean="0"/>
              <a:t>“</a:t>
            </a:r>
            <a:r>
              <a:rPr lang="en-US" sz="1800" dirty="0" err="1" smtClean="0"/>
              <a:t>xxxxx</a:t>
            </a:r>
            <a:r>
              <a:rPr lang="en-US" sz="1800" dirty="0" smtClean="0"/>
              <a:t>”</a:t>
            </a:r>
            <a:r>
              <a:rPr lang="en-US" sz="1800" dirty="0"/>
              <a:t>	</a:t>
            </a:r>
            <a:r>
              <a:rPr lang="en-US" sz="1800" dirty="0" smtClean="0"/>
              <a:t>	Room </a:t>
            </a:r>
            <a:r>
              <a:rPr lang="en-US" sz="1800" dirty="0"/>
              <a:t>for 14 more functions</a:t>
            </a:r>
          </a:p>
          <a:p>
            <a:pPr marL="0" indent="0">
              <a:buNone/>
            </a:pPr>
            <a:endParaRPr lang="en-US" sz="1800" dirty="0" smtClean="0"/>
          </a:p>
        </p:txBody>
      </p:sp>
    </p:spTree>
    <p:extLst>
      <p:ext uri="{BB962C8B-B14F-4D97-AF65-F5344CB8AC3E}">
        <p14:creationId xmlns:p14="http://schemas.microsoft.com/office/powerpoint/2010/main" val="2258021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TROC 24 &amp; 32-bit Op-code list</a:t>
            </a:r>
            <a:endParaRPr lang="en-US" sz="4000" dirty="0"/>
          </a:p>
        </p:txBody>
      </p:sp>
      <p:sp>
        <p:nvSpPr>
          <p:cNvPr id="3" name="Content Placeholder 2"/>
          <p:cNvSpPr>
            <a:spLocks noGrp="1"/>
          </p:cNvSpPr>
          <p:nvPr>
            <p:ph idx="1"/>
          </p:nvPr>
        </p:nvSpPr>
        <p:spPr>
          <a:xfrm>
            <a:off x="533400" y="1066800"/>
            <a:ext cx="8229600" cy="5257800"/>
          </a:xfrm>
        </p:spPr>
        <p:txBody>
          <a:bodyPr numCol="2" spcCol="274320">
            <a:noAutofit/>
          </a:bodyPr>
          <a:lstStyle/>
          <a:p>
            <a:pPr marL="0" indent="0">
              <a:buNone/>
            </a:pPr>
            <a:r>
              <a:rPr lang="en-US" sz="1800" dirty="0" smtClean="0"/>
              <a:t>LDU8</a:t>
            </a:r>
            <a:r>
              <a:rPr lang="en-US" sz="1800" dirty="0"/>
              <a:t>, LDU16, LDU24, </a:t>
            </a:r>
            <a:r>
              <a:rPr lang="en-US" sz="1800" dirty="0" smtClean="0"/>
              <a:t>LDU32,</a:t>
            </a:r>
          </a:p>
          <a:p>
            <a:pPr marL="0" indent="0">
              <a:buNone/>
            </a:pPr>
            <a:r>
              <a:rPr lang="en-US" sz="1800" dirty="0" smtClean="0"/>
              <a:t>LD8</a:t>
            </a:r>
            <a:r>
              <a:rPr lang="en-US" sz="1800" dirty="0"/>
              <a:t>, LD16, LD24, </a:t>
            </a:r>
            <a:r>
              <a:rPr lang="en-US" sz="1800" dirty="0" smtClean="0"/>
              <a:t>LD32, </a:t>
            </a:r>
          </a:p>
          <a:p>
            <a:pPr marL="0" indent="0">
              <a:buNone/>
            </a:pPr>
            <a:r>
              <a:rPr lang="en-US" sz="1800" dirty="0" smtClean="0"/>
              <a:t>FLD8</a:t>
            </a:r>
            <a:r>
              <a:rPr lang="en-US" sz="1800" dirty="0"/>
              <a:t>, </a:t>
            </a:r>
            <a:r>
              <a:rPr lang="en-US" sz="1800" dirty="0" smtClean="0"/>
              <a:t>FLD16</a:t>
            </a:r>
            <a:r>
              <a:rPr lang="en-US" sz="1800" dirty="0"/>
              <a:t>, FLD24, </a:t>
            </a:r>
            <a:r>
              <a:rPr lang="en-US" sz="1800" dirty="0" smtClean="0"/>
              <a:t>FLD32, </a:t>
            </a:r>
          </a:p>
          <a:p>
            <a:pPr marL="0" indent="0">
              <a:buNone/>
            </a:pPr>
            <a:r>
              <a:rPr lang="en-US" sz="1800" dirty="0" smtClean="0"/>
              <a:t>F2LD8</a:t>
            </a:r>
            <a:r>
              <a:rPr lang="en-US" sz="1800" dirty="0"/>
              <a:t>, </a:t>
            </a:r>
            <a:r>
              <a:rPr lang="en-US" sz="1800" dirty="0" smtClean="0"/>
              <a:t>F2LD16</a:t>
            </a:r>
            <a:r>
              <a:rPr lang="en-US" sz="1800" dirty="0"/>
              <a:t>, F</a:t>
            </a:r>
            <a:r>
              <a:rPr lang="en-US" sz="1800" dirty="0" smtClean="0"/>
              <a:t>2LD24</a:t>
            </a:r>
            <a:r>
              <a:rPr lang="en-US" sz="1800" dirty="0"/>
              <a:t>, </a:t>
            </a:r>
            <a:r>
              <a:rPr lang="en-US" sz="1800" dirty="0" smtClean="0"/>
              <a:t>F2LD32</a:t>
            </a:r>
            <a:r>
              <a:rPr lang="en-US" sz="1800" dirty="0"/>
              <a:t>, </a:t>
            </a:r>
            <a:endParaRPr lang="en-US" sz="1800" dirty="0" smtClean="0"/>
          </a:p>
          <a:p>
            <a:pPr marL="0" indent="0">
              <a:buNone/>
            </a:pPr>
            <a:r>
              <a:rPr lang="en-US" sz="1800" dirty="0" smtClean="0"/>
              <a:t>LEA8</a:t>
            </a:r>
            <a:r>
              <a:rPr lang="en-US" sz="1800" dirty="0"/>
              <a:t>, LEA16, LEA24, LEA32, </a:t>
            </a:r>
            <a:endParaRPr lang="en-US" sz="1800" dirty="0" smtClean="0"/>
          </a:p>
          <a:p>
            <a:pPr marL="0" indent="0">
              <a:buNone/>
            </a:pPr>
            <a:r>
              <a:rPr lang="en-US" sz="1800" dirty="0" smtClean="0"/>
              <a:t>ST8</a:t>
            </a:r>
            <a:r>
              <a:rPr lang="en-US" sz="1800" dirty="0"/>
              <a:t>, ST16, ST24, ST32, </a:t>
            </a:r>
            <a:endParaRPr lang="en-US" sz="1800" dirty="0" smtClean="0"/>
          </a:p>
          <a:p>
            <a:pPr marL="0" indent="0">
              <a:buNone/>
            </a:pPr>
            <a:r>
              <a:rPr lang="en-US" sz="1800" dirty="0" smtClean="0"/>
              <a:t>ADD</a:t>
            </a:r>
            <a:r>
              <a:rPr lang="en-US" sz="1800" dirty="0"/>
              <a:t>, ADDI, SUB, SUBI, </a:t>
            </a:r>
            <a:endParaRPr lang="en-US" sz="1800" dirty="0" smtClean="0"/>
          </a:p>
          <a:p>
            <a:pPr marL="0" indent="0">
              <a:buNone/>
            </a:pPr>
            <a:r>
              <a:rPr lang="en-US" sz="1800" dirty="0" smtClean="0"/>
              <a:t>MUL</a:t>
            </a:r>
            <a:r>
              <a:rPr lang="en-US" sz="1800" dirty="0"/>
              <a:t>, MULI, MAC, DIV, DIVI, </a:t>
            </a:r>
            <a:endParaRPr lang="en-US" sz="1800" dirty="0" smtClean="0"/>
          </a:p>
          <a:p>
            <a:pPr marL="0" indent="0">
              <a:buNone/>
            </a:pPr>
            <a:r>
              <a:rPr lang="en-US" sz="1800" dirty="0" smtClean="0"/>
              <a:t>AND</a:t>
            </a:r>
            <a:r>
              <a:rPr lang="en-US" sz="1800" dirty="0"/>
              <a:t>, ANDI, OR, ORI, </a:t>
            </a:r>
            <a:endParaRPr lang="en-US" sz="1800" dirty="0" smtClean="0"/>
          </a:p>
          <a:p>
            <a:pPr marL="0" indent="0">
              <a:buNone/>
            </a:pPr>
            <a:r>
              <a:rPr lang="en-US" sz="1800" dirty="0" smtClean="0"/>
              <a:t>XOR</a:t>
            </a:r>
            <a:r>
              <a:rPr lang="en-US" sz="1800" dirty="0"/>
              <a:t>, XORI, CMP, CMPI, </a:t>
            </a:r>
            <a:endParaRPr lang="en-US" sz="1800" dirty="0" smtClean="0"/>
          </a:p>
          <a:p>
            <a:pPr marL="0" indent="0">
              <a:buNone/>
            </a:pPr>
            <a:r>
              <a:rPr lang="en-US" sz="1800" dirty="0" smtClean="0"/>
              <a:t>FATAN2PI</a:t>
            </a:r>
            <a:r>
              <a:rPr lang="en-US" sz="1800" dirty="0"/>
              <a:t>, FPOW, FPOWI, </a:t>
            </a:r>
            <a:endParaRPr lang="en-US" sz="1800" dirty="0" smtClean="0"/>
          </a:p>
          <a:p>
            <a:pPr marL="0" indent="0">
              <a:buNone/>
            </a:pPr>
            <a:r>
              <a:rPr lang="en-US" sz="1800" dirty="0" smtClean="0"/>
              <a:t>INSRT</a:t>
            </a:r>
            <a:r>
              <a:rPr lang="en-US" sz="1800" dirty="0"/>
              <a:t>, INSRTI, EXTRCT, EXTRCTI, </a:t>
            </a:r>
            <a:endParaRPr lang="en-US" sz="1800" dirty="0" smtClean="0"/>
          </a:p>
          <a:p>
            <a:pPr marL="0" indent="0">
              <a:buNone/>
            </a:pPr>
            <a:r>
              <a:rPr lang="en-US" sz="1800" dirty="0" smtClean="0"/>
              <a:t>ROL</a:t>
            </a:r>
            <a:r>
              <a:rPr lang="en-US" sz="1800" dirty="0"/>
              <a:t>, ROLI, SHR, SHRI, </a:t>
            </a:r>
            <a:endParaRPr lang="en-US" sz="1800" dirty="0" smtClean="0"/>
          </a:p>
          <a:p>
            <a:pPr marL="0" indent="0">
              <a:buNone/>
            </a:pPr>
            <a:r>
              <a:rPr lang="en-US" sz="1800" dirty="0" smtClean="0"/>
              <a:t>ASR</a:t>
            </a:r>
            <a:r>
              <a:rPr lang="en-US" sz="1800" dirty="0"/>
              <a:t>, ASRI, SHL, SHLI, </a:t>
            </a:r>
            <a:endParaRPr lang="en-US" sz="1800" dirty="0" smtClean="0"/>
          </a:p>
          <a:p>
            <a:pPr marL="0" indent="0">
              <a:buNone/>
            </a:pPr>
            <a:r>
              <a:rPr lang="en-US" sz="1800" dirty="0" err="1" smtClean="0"/>
              <a:t>JMPcc</a:t>
            </a:r>
            <a:r>
              <a:rPr lang="en-US" sz="1800" dirty="0"/>
              <a:t>, </a:t>
            </a:r>
            <a:r>
              <a:rPr lang="en-US" sz="1800" dirty="0" err="1"/>
              <a:t>CALLcc</a:t>
            </a:r>
            <a:r>
              <a:rPr lang="en-US" sz="1800" dirty="0"/>
              <a:t>, </a:t>
            </a:r>
            <a:r>
              <a:rPr lang="en-US" sz="1800" dirty="0" err="1"/>
              <a:t>BRcc</a:t>
            </a:r>
            <a:r>
              <a:rPr lang="en-US" sz="1800" dirty="0"/>
              <a:t>, </a:t>
            </a:r>
            <a:r>
              <a:rPr lang="en-US" sz="1800" dirty="0" err="1"/>
              <a:t>BSRcc</a:t>
            </a:r>
            <a:r>
              <a:rPr lang="en-US" sz="1800" dirty="0"/>
              <a:t>, </a:t>
            </a:r>
            <a:endParaRPr lang="en-US" sz="1800" dirty="0" smtClean="0"/>
          </a:p>
          <a:p>
            <a:pPr marL="0" indent="0">
              <a:buNone/>
            </a:pPr>
            <a:r>
              <a:rPr lang="en-US" sz="1800" dirty="0" smtClean="0"/>
              <a:t>BBS</a:t>
            </a:r>
            <a:r>
              <a:rPr lang="en-US" sz="1800" dirty="0"/>
              <a:t>, BBC, </a:t>
            </a:r>
            <a:r>
              <a:rPr lang="en-US" sz="1800" dirty="0" err="1"/>
              <a:t>BRccRC</a:t>
            </a:r>
            <a:r>
              <a:rPr lang="en-US" sz="1800" dirty="0"/>
              <a:t>, </a:t>
            </a:r>
            <a:r>
              <a:rPr lang="en-US" sz="1800" dirty="0" err="1"/>
              <a:t>JMPccRC</a:t>
            </a:r>
            <a:r>
              <a:rPr lang="en-US" sz="1800" dirty="0"/>
              <a:t>, </a:t>
            </a:r>
            <a:endParaRPr lang="en-US" sz="1800" dirty="0" smtClean="0"/>
          </a:p>
          <a:p>
            <a:pPr marL="0" indent="0">
              <a:buNone/>
            </a:pPr>
            <a:r>
              <a:rPr lang="en-US" sz="1800" dirty="0" smtClean="0"/>
              <a:t>MAX</a:t>
            </a:r>
            <a:r>
              <a:rPr lang="en-US" sz="1800" dirty="0"/>
              <a:t>, MAXI, MIN, MINI</a:t>
            </a:r>
            <a:r>
              <a:rPr lang="en-US" sz="1800" dirty="0" smtClean="0"/>
              <a:t>, </a:t>
            </a:r>
          </a:p>
          <a:p>
            <a:pPr marL="0" indent="0">
              <a:buNone/>
            </a:pPr>
            <a:r>
              <a:rPr lang="en-US" sz="1800" dirty="0" smtClean="0"/>
              <a:t>EADD</a:t>
            </a:r>
            <a:r>
              <a:rPr lang="en-US" sz="1800" dirty="0"/>
              <a:t>, EADDI, </a:t>
            </a:r>
            <a:endParaRPr lang="en-US" sz="1800" dirty="0" smtClean="0"/>
          </a:p>
          <a:p>
            <a:pPr marL="0" indent="0">
              <a:buNone/>
            </a:pPr>
            <a:r>
              <a:rPr lang="en-US" sz="1800" dirty="0" smtClean="0"/>
              <a:t>VECT</a:t>
            </a:r>
            <a:r>
              <a:rPr lang="en-US" sz="1800" dirty="0"/>
              <a:t>, </a:t>
            </a:r>
            <a:r>
              <a:rPr lang="en-US" sz="1800" dirty="0" smtClean="0"/>
              <a:t>LOOP</a:t>
            </a:r>
            <a:r>
              <a:rPr lang="en-US" sz="1800" dirty="0"/>
              <a:t>, </a:t>
            </a:r>
            <a:r>
              <a:rPr lang="en-US" sz="1800" dirty="0" smtClean="0"/>
              <a:t>LOOPI</a:t>
            </a:r>
            <a:r>
              <a:rPr lang="en-US" sz="1600" dirty="0" smtClean="0"/>
              <a:t> (My 66000 instructions)</a:t>
            </a:r>
            <a:endParaRPr lang="en-US" sz="1800" dirty="0" smtClean="0"/>
          </a:p>
          <a:p>
            <a:pPr marL="0" indent="0">
              <a:buNone/>
            </a:pPr>
            <a:r>
              <a:rPr lang="en-US" sz="1800" dirty="0" smtClean="0"/>
              <a:t>TRAP</a:t>
            </a:r>
            <a:r>
              <a:rPr lang="en-US" sz="1800" dirty="0"/>
              <a:t>, BKPT, </a:t>
            </a:r>
            <a:r>
              <a:rPr lang="en-US" sz="1800" dirty="0" smtClean="0"/>
              <a:t>ALIGNW</a:t>
            </a:r>
            <a:r>
              <a:rPr lang="en-US" sz="1800" dirty="0"/>
              <a:t>, </a:t>
            </a:r>
            <a:r>
              <a:rPr lang="en-US" sz="1800" dirty="0" smtClean="0"/>
              <a:t>ALIGNC  </a:t>
            </a:r>
          </a:p>
          <a:p>
            <a:pPr marL="0" indent="0">
              <a:buNone/>
            </a:pPr>
            <a:endParaRPr lang="en-US" sz="1800" dirty="0" smtClean="0"/>
          </a:p>
          <a:p>
            <a:pPr marL="0" indent="0">
              <a:buNone/>
            </a:pPr>
            <a:r>
              <a:rPr lang="en-US" sz="1800" dirty="0"/>
              <a:t>T</a:t>
            </a:r>
            <a:r>
              <a:rPr lang="en-US" sz="1800" dirty="0" smtClean="0"/>
              <a:t>hree operand only (32-bit inst.)</a:t>
            </a:r>
          </a:p>
          <a:p>
            <a:pPr marL="0" indent="0">
              <a:buNone/>
            </a:pPr>
            <a:r>
              <a:rPr lang="en-US" sz="1800" dirty="0" smtClean="0"/>
              <a:t>MMOV, PCND, PCB1, STM, LDM, </a:t>
            </a:r>
          </a:p>
          <a:p>
            <a:pPr marL="0" indent="0">
              <a:buNone/>
            </a:pPr>
            <a:r>
              <a:rPr lang="en-US" sz="1800" dirty="0" smtClean="0"/>
              <a:t>MEDIAN, CASE, MUX, MERGE</a:t>
            </a:r>
          </a:p>
          <a:p>
            <a:pPr marL="0" indent="0">
              <a:buNone/>
            </a:pPr>
            <a:endParaRPr lang="en-US" sz="1800" dirty="0" smtClean="0"/>
          </a:p>
          <a:p>
            <a:pPr marL="0" indent="0">
              <a:buNone/>
            </a:pPr>
            <a:r>
              <a:rPr lang="en-US" sz="1800" dirty="0" smtClean="0"/>
              <a:t>~32 single operand (24-bit inst.)</a:t>
            </a:r>
          </a:p>
          <a:p>
            <a:pPr marL="0" indent="0">
              <a:buNone/>
            </a:pPr>
            <a:r>
              <a:rPr lang="en-US" sz="1800" dirty="0"/>
              <a:t>LDZCNT, LD1CNT, TRZCNT, TR1CNT</a:t>
            </a:r>
          </a:p>
          <a:p>
            <a:pPr marL="0" indent="0">
              <a:buNone/>
            </a:pPr>
            <a:r>
              <a:rPr lang="en-US" sz="1800" dirty="0" smtClean="0"/>
              <a:t>POPCNT, SINPI</a:t>
            </a:r>
            <a:r>
              <a:rPr lang="en-US" sz="1800" dirty="0"/>
              <a:t>, COSPI, </a:t>
            </a:r>
            <a:r>
              <a:rPr lang="en-US" sz="1800" dirty="0" smtClean="0"/>
              <a:t>TANPI, </a:t>
            </a:r>
            <a:endParaRPr lang="en-US" sz="1800" dirty="0"/>
          </a:p>
          <a:p>
            <a:pPr marL="0" indent="0">
              <a:buNone/>
            </a:pPr>
            <a:r>
              <a:rPr lang="en-US" sz="1800" dirty="0"/>
              <a:t>ASINPI, ACOSPI, </a:t>
            </a:r>
            <a:r>
              <a:rPr lang="en-US" sz="1800" dirty="0" smtClean="0"/>
              <a:t>ATANPI, …</a:t>
            </a:r>
          </a:p>
        </p:txBody>
      </p:sp>
    </p:spTree>
    <p:extLst>
      <p:ext uri="{BB962C8B-B14F-4D97-AF65-F5344CB8AC3E}">
        <p14:creationId xmlns:p14="http://schemas.microsoft.com/office/powerpoint/2010/main" val="3925111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Variable length </a:t>
            </a:r>
            <a:r>
              <a:rPr lang="en-US" sz="3600" dirty="0" smtClean="0"/>
              <a:t>immediate</a:t>
            </a:r>
            <a:r>
              <a:rPr lang="en-US" sz="4000" dirty="0" smtClean="0"/>
              <a:t> values</a:t>
            </a:r>
            <a:endParaRPr lang="en-US" sz="4000" dirty="0"/>
          </a:p>
        </p:txBody>
      </p:sp>
      <p:sp>
        <p:nvSpPr>
          <p:cNvPr id="3" name="Content Placeholder 2"/>
          <p:cNvSpPr>
            <a:spLocks noGrp="1"/>
          </p:cNvSpPr>
          <p:nvPr>
            <p:ph idx="1"/>
          </p:nvPr>
        </p:nvSpPr>
        <p:spPr>
          <a:xfrm>
            <a:off x="533400" y="1066800"/>
            <a:ext cx="8229600" cy="5181600"/>
          </a:xfrm>
        </p:spPr>
        <p:txBody>
          <a:bodyPr numCol="1">
            <a:normAutofit lnSpcReduction="10000"/>
          </a:bodyPr>
          <a:lstStyle/>
          <a:p>
            <a:r>
              <a:rPr lang="en-US" sz="3000" dirty="0" smtClean="0"/>
              <a:t>N or I field is five bits</a:t>
            </a:r>
          </a:p>
          <a:p>
            <a:r>
              <a:rPr lang="en-US" sz="3000" dirty="0" smtClean="0"/>
              <a:t>For troc16_16hwa if N=“10000” then the next 16-bits is the immediate, otherwise the values can be from -15 to +15.</a:t>
            </a:r>
          </a:p>
          <a:p>
            <a:r>
              <a:rPr lang="en-US" sz="3000" dirty="0" smtClean="0"/>
              <a:t>For 24 &amp; 32-bit instructions there are several format choices.</a:t>
            </a:r>
          </a:p>
          <a:p>
            <a:pPr marL="457200" lvl="1" indent="0">
              <a:buNone/>
            </a:pPr>
            <a:r>
              <a:rPr lang="en-US" sz="2600" dirty="0" smtClean="0"/>
              <a:t>Allocating four bits and the next byte allows a 12-bit signed immediate:  </a:t>
            </a:r>
            <a:r>
              <a:rPr lang="en-US" sz="2400" i="1" dirty="0" err="1" smtClean="0"/>
              <a:t>snnnnnnn</a:t>
            </a:r>
            <a:r>
              <a:rPr lang="en-US" sz="2400" i="1" dirty="0" smtClean="0"/>
              <a:t> nnnn1 </a:t>
            </a:r>
          </a:p>
          <a:p>
            <a:pPr marL="457200" lvl="1" indent="0">
              <a:buNone/>
            </a:pPr>
            <a:r>
              <a:rPr lang="en-US" sz="2600" dirty="0" smtClean="0"/>
              <a:t>This leaves four codes to indicate the size of the following immediate: </a:t>
            </a:r>
            <a:r>
              <a:rPr lang="en-US" sz="2400" i="1" dirty="0" smtClean="0"/>
              <a:t>10ss0</a:t>
            </a:r>
          </a:p>
          <a:p>
            <a:pPr marL="457200" lvl="1" indent="0">
              <a:buNone/>
            </a:pPr>
            <a:r>
              <a:rPr lang="en-US" sz="2600" dirty="0" smtClean="0"/>
              <a:t>And a value from -4 to 7:  </a:t>
            </a:r>
            <a:r>
              <a:rPr lang="en-US" sz="2400" dirty="0"/>
              <a:t>-4…-1: </a:t>
            </a:r>
            <a:r>
              <a:rPr lang="en-US" sz="2400" i="1" dirty="0"/>
              <a:t>11nn0</a:t>
            </a:r>
            <a:r>
              <a:rPr lang="en-US" sz="2400" dirty="0"/>
              <a:t> or  0…7: </a:t>
            </a:r>
            <a:r>
              <a:rPr lang="en-US" sz="2400" i="1" dirty="0"/>
              <a:t>0nnn0</a:t>
            </a:r>
            <a:endParaRPr lang="en-US" sz="2600" i="1" dirty="0" smtClean="0"/>
          </a:p>
        </p:txBody>
      </p:sp>
    </p:spTree>
    <p:extLst>
      <p:ext uri="{BB962C8B-B14F-4D97-AF65-F5344CB8AC3E}">
        <p14:creationId xmlns:p14="http://schemas.microsoft.com/office/powerpoint/2010/main" val="2359068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Data </a:t>
            </a:r>
            <a:r>
              <a:rPr lang="en-US" sz="3600" dirty="0" smtClean="0"/>
              <a:t>formats</a:t>
            </a:r>
            <a:endParaRPr lang="en-US" sz="4000" dirty="0"/>
          </a:p>
        </p:txBody>
      </p:sp>
      <p:sp>
        <p:nvSpPr>
          <p:cNvPr id="3" name="Content Placeholder 2"/>
          <p:cNvSpPr>
            <a:spLocks noGrp="1"/>
          </p:cNvSpPr>
          <p:nvPr>
            <p:ph idx="1"/>
          </p:nvPr>
        </p:nvSpPr>
        <p:spPr>
          <a:xfrm>
            <a:off x="457200" y="1219200"/>
            <a:ext cx="8229600" cy="5181600"/>
          </a:xfrm>
        </p:spPr>
        <p:txBody>
          <a:bodyPr numCol="1">
            <a:normAutofit lnSpcReduction="10000"/>
          </a:bodyPr>
          <a:lstStyle/>
          <a:p>
            <a:r>
              <a:rPr lang="en-US" sz="2600" dirty="0" smtClean="0"/>
              <a:t>Unsigned is the usual binary</a:t>
            </a:r>
          </a:p>
          <a:p>
            <a:r>
              <a:rPr lang="en-US" sz="2600" dirty="0" smtClean="0"/>
              <a:t>Signed can be either two’s complement or sign and magnitude with sign at the least significant end</a:t>
            </a:r>
          </a:p>
          <a:p>
            <a:r>
              <a:rPr lang="en-US" sz="2600" dirty="0" smtClean="0"/>
              <a:t>Floats can use zero extension if both the exponent and the mantissa can be zero extended.  Implies exponent and mantissa signs in the middle with exponent first.</a:t>
            </a:r>
          </a:p>
          <a:p>
            <a:endParaRPr lang="en-US" sz="2600" dirty="0" smtClean="0"/>
          </a:p>
          <a:p>
            <a:r>
              <a:rPr lang="en-US" sz="2600" dirty="0" smtClean="0"/>
              <a:t>For floating-point one typically converts between memory format and register format during memory load and store.  </a:t>
            </a:r>
            <a:r>
              <a:rPr lang="en-US" sz="2600" dirty="0"/>
              <a:t>T</a:t>
            </a:r>
            <a:r>
              <a:rPr lang="en-US" sz="2600" dirty="0" smtClean="0"/>
              <a:t>ag bits provided for additional exponent and mantissa bits</a:t>
            </a:r>
          </a:p>
          <a:p>
            <a:pPr lvl="1"/>
            <a:r>
              <a:rPr lang="en-US" sz="2400" dirty="0" smtClean="0"/>
              <a:t>POSIT &amp; PT-float need 4 additional mantissa bits in register format for 24 &amp; 32-bit floats.</a:t>
            </a:r>
          </a:p>
        </p:txBody>
      </p:sp>
    </p:spTree>
    <p:extLst>
      <p:ext uri="{BB962C8B-B14F-4D97-AF65-F5344CB8AC3E}">
        <p14:creationId xmlns:p14="http://schemas.microsoft.com/office/powerpoint/2010/main" val="2356612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Example 16-bit data formats</a:t>
            </a:r>
            <a:endParaRPr lang="en-US" sz="3600" dirty="0"/>
          </a:p>
        </p:txBody>
      </p:sp>
      <p:sp>
        <p:nvSpPr>
          <p:cNvPr id="3" name="Content Placeholder 2"/>
          <p:cNvSpPr>
            <a:spLocks noGrp="1"/>
          </p:cNvSpPr>
          <p:nvPr>
            <p:ph idx="1"/>
          </p:nvPr>
        </p:nvSpPr>
        <p:spPr>
          <a:xfrm>
            <a:off x="457200" y="1295400"/>
            <a:ext cx="8229600" cy="5181600"/>
          </a:xfrm>
        </p:spPr>
        <p:txBody>
          <a:bodyPr numCol="1">
            <a:normAutofit/>
          </a:bodyPr>
          <a:lstStyle/>
          <a:p>
            <a:r>
              <a:rPr lang="en-US" sz="2600" dirty="0" smtClean="0"/>
              <a:t>Unsigned</a:t>
            </a:r>
            <a:r>
              <a:rPr lang="en-US" sz="2000" dirty="0" smtClean="0"/>
              <a:t>, has type code of zero, one-bit sign extension on N</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0000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dirty="0" smtClean="0">
                <a:cs typeface="Courier New" panose="02070309020205020404" pitchFamily="49" charset="0"/>
              </a:rPr>
              <a:t> register format</a:t>
            </a:r>
          </a:p>
          <a:p>
            <a:r>
              <a:rPr lang="en-US" sz="2600" dirty="0" smtClean="0"/>
              <a:t>Sign &amp; magnitude or 2’s complement</a:t>
            </a:r>
            <a:r>
              <a:rPr lang="en-US" sz="2000" dirty="0" smtClean="0"/>
              <a:t>, has type code of one*</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010s </a:t>
            </a:r>
            <a:r>
              <a:rPr lang="en-US" sz="2000" b="1" dirty="0" err="1">
                <a:latin typeface="Courier New" panose="02070309020205020404" pitchFamily="49" charset="0"/>
                <a:cs typeface="Courier New" panose="02070309020205020404" pitchFamily="49" charset="0"/>
              </a:rPr>
              <a:t>s</a:t>
            </a:r>
            <a:r>
              <a:rPr lang="en-US" sz="2000" b="1" dirty="0" err="1" smtClean="0">
                <a:latin typeface="Courier New" panose="02070309020205020404" pitchFamily="49" charset="0"/>
                <a:cs typeface="Courier New" panose="02070309020205020404" pitchFamily="49" charset="0"/>
              </a:rPr>
              <a:t>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sign could be at either end</a:t>
            </a:r>
          </a:p>
          <a:p>
            <a:r>
              <a:rPr lang="en-US" sz="2600" dirty="0" smtClean="0"/>
              <a:t>Simple float	</a:t>
            </a:r>
            <a:r>
              <a:rPr lang="en-US" sz="2400" dirty="0" smtClean="0"/>
              <a:t>arranged to support zero extension</a:t>
            </a:r>
            <a:endParaRPr lang="en-US" sz="2600" dirty="0" smtClean="0"/>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10--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exponent, sign &amp; mantissa sign</a:t>
            </a:r>
            <a:endParaRPr lang="en-US" sz="2000" b="1" dirty="0" smtClean="0">
              <a:latin typeface="Courier New" panose="02070309020205020404" pitchFamily="49" charset="0"/>
              <a:cs typeface="Courier New" panose="02070309020205020404" pitchFamily="49" charset="0"/>
            </a:endParaRPr>
          </a:p>
          <a:p>
            <a:r>
              <a:rPr lang="en-US" sz="2600" dirty="0" smtClean="0"/>
              <a:t>Alt-754		</a:t>
            </a:r>
            <a:r>
              <a:rPr lang="en-US" sz="2400" dirty="0" smtClean="0"/>
              <a:t>supports gradual underflow &amp; overflow</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memory format</a:t>
            </a:r>
          </a:p>
          <a:p>
            <a:pPr marL="457200" lvl="1" indent="0">
              <a:buNone/>
            </a:pPr>
            <a:r>
              <a:rPr lang="en-US" sz="2000" b="1" dirty="0" smtClean="0">
                <a:latin typeface="Courier New" panose="02070309020205020404" pitchFamily="49" charset="0"/>
                <a:cs typeface="Courier New" panose="02070309020205020404" pitchFamily="49" charset="0"/>
              </a:rPr>
              <a:t>     0000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mm10 0000 </a:t>
            </a:r>
            <a:r>
              <a:rPr lang="en-US" sz="2000" dirty="0" smtClean="0">
                <a:cs typeface="Courier New" panose="02070309020205020404" pitchFamily="49" charset="0"/>
              </a:rPr>
              <a:t>underflow,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     1111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1000 </a:t>
            </a:r>
            <a:r>
              <a:rPr lang="en-US" sz="2000" dirty="0" smtClean="0">
                <a:cs typeface="Courier New" panose="02070309020205020404" pitchFamily="49" charset="0"/>
              </a:rPr>
              <a:t>overflow</a:t>
            </a:r>
            <a:r>
              <a:rPr lang="en-US" sz="2000" dirty="0">
                <a:cs typeface="Courier New" panose="02070309020205020404" pitchFamily="49" charset="0"/>
              </a:rPr>
              <a:t>,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11ee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200" dirty="0" smtClean="0"/>
              <a:t>  </a:t>
            </a:r>
            <a:r>
              <a:rPr lang="en-US" sz="2000" dirty="0" smtClean="0"/>
              <a:t>register format, E adjusted</a:t>
            </a:r>
          </a:p>
        </p:txBody>
      </p:sp>
    </p:spTree>
    <p:extLst>
      <p:ext uri="{BB962C8B-B14F-4D97-AF65-F5344CB8AC3E}">
        <p14:creationId xmlns:p14="http://schemas.microsoft.com/office/powerpoint/2010/main" val="2694861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The initial implementation</a:t>
            </a:r>
            <a:br>
              <a:rPr lang="en-US" sz="4000" dirty="0" smtClean="0"/>
            </a:br>
            <a:r>
              <a:rPr lang="en-US" sz="4000" dirty="0" smtClean="0"/>
              <a:t>Troc16_16min</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Tagged, Register Oriented Computer, 16+ bit instructions, 16-bit data</a:t>
            </a:r>
            <a:r>
              <a:rPr lang="en-US" sz="3000" dirty="0" smtClean="0"/>
              <a:t> (no tags on min variant)</a:t>
            </a:r>
          </a:p>
          <a:p>
            <a:r>
              <a:rPr lang="en-US" dirty="0" smtClean="0"/>
              <a:t>32-bit memory: both an instruction and the 16-bit immediate, even if not needed</a:t>
            </a:r>
          </a:p>
          <a:p>
            <a:r>
              <a:rPr lang="en-US" dirty="0" smtClean="0"/>
              <a:t>Two port register file</a:t>
            </a:r>
          </a:p>
          <a:p>
            <a:r>
              <a:rPr lang="en-US" dirty="0" smtClean="0"/>
              <a:t>Great LUT counts! multiply instruction included</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a:t>
            </a:r>
            <a:r>
              <a:rPr lang="en-US" sz="2400" b="1" dirty="0">
                <a:latin typeface="Courier New" panose="02070309020205020404" pitchFamily="49" charset="0"/>
                <a:cs typeface="Courier New" panose="02070309020205020404" pitchFamily="49" charset="0"/>
              </a:rPr>
              <a:t>DSP </a:t>
            </a:r>
            <a:r>
              <a:rPr lang="en-US" sz="2400" b="1" dirty="0" smtClean="0">
                <a:latin typeface="Courier New" panose="02070309020205020404" pitchFamily="49" charset="0"/>
                <a:cs typeface="Courier New" panose="02070309020205020404" pitchFamily="49" charset="0"/>
              </a:rPr>
              <a:t>clock</a:t>
            </a:r>
          </a:p>
          <a:p>
            <a:pPr marL="457200" lvl="1" indent="0">
              <a:buNone/>
            </a:pPr>
            <a:r>
              <a:rPr lang="en-US" sz="2400" b="1" dirty="0" smtClean="0">
                <a:latin typeface="Courier New" panose="02070309020205020404" pitchFamily="49" charset="0"/>
                <a:cs typeface="Courier New" panose="02070309020205020404" pitchFamily="49" charset="0"/>
              </a:rPr>
              <a:t>395    16   50  0.5   1   14.1ns </a:t>
            </a:r>
            <a:r>
              <a:rPr lang="en-US" sz="2400" dirty="0">
                <a:cs typeface="Courier New" panose="02070309020205020404" pitchFamily="49" charset="0"/>
              </a:rPr>
              <a:t>D</a:t>
            </a:r>
            <a:r>
              <a:rPr lang="en-US" sz="2400" dirty="0" smtClean="0">
                <a:cs typeface="Courier New" panose="02070309020205020404" pitchFamily="49" charset="0"/>
              </a:rPr>
              <a:t>efault</a:t>
            </a:r>
            <a:r>
              <a:rPr lang="en-US" sz="2400" b="1" dirty="0" smtClean="0">
                <a:latin typeface="Courier New" panose="02070309020205020404" pitchFamily="49" charset="0"/>
                <a:cs typeface="Courier New" panose="02070309020205020404" pitchFamily="49" charset="0"/>
              </a:rPr>
              <a:t> </a:t>
            </a:r>
          </a:p>
          <a:p>
            <a:pPr marL="457200" lvl="1" indent="0">
              <a:buNone/>
            </a:pPr>
            <a:r>
              <a:rPr lang="en-US" sz="2400" b="1" dirty="0" smtClean="0">
                <a:latin typeface="Courier New" panose="02070309020205020404" pitchFamily="49" charset="0"/>
                <a:cs typeface="Courier New" panose="02070309020205020404" pitchFamily="49" charset="0"/>
              </a:rPr>
              <a:t>283    16   50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 13.0ns </a:t>
            </a:r>
            <a:r>
              <a:rPr lang="en-US" sz="2600" dirty="0">
                <a:cs typeface="Courier New" panose="02070309020205020404" pitchFamily="49" charset="0"/>
              </a:rPr>
              <a:t>A</a:t>
            </a:r>
            <a:r>
              <a:rPr lang="en-US" sz="2600" dirty="0" smtClean="0">
                <a:cs typeface="Courier New" panose="02070309020205020404" pitchFamily="49" charset="0"/>
              </a:rPr>
              <a:t>rea optimize</a:t>
            </a:r>
          </a:p>
          <a:p>
            <a:pPr marL="457200" lvl="1" indent="0">
              <a:buNone/>
            </a:pPr>
            <a:r>
              <a:rPr lang="en-US" sz="2400" b="1" dirty="0" smtClean="0">
                <a:latin typeface="Courier New" panose="02070309020205020404" pitchFamily="49" charset="0"/>
                <a:cs typeface="Courier New" panose="02070309020205020404" pitchFamily="49" charset="0"/>
              </a:rPr>
              <a:t>512   144   66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10.0ns </a:t>
            </a:r>
            <a:r>
              <a:rPr lang="en-US" sz="2600" dirty="0" err="1" smtClean="0">
                <a:cs typeface="Courier New" panose="02070309020205020404" pitchFamily="49" charset="0"/>
              </a:rPr>
              <a:t>Fmax</a:t>
            </a:r>
            <a:r>
              <a:rPr lang="en-US" sz="2600" dirty="0" smtClean="0">
                <a:cs typeface="Courier New" panose="02070309020205020404" pitchFamily="49" charset="0"/>
              </a:rPr>
              <a:t> optimize</a:t>
            </a:r>
            <a:endParaRPr lang="en-US" sz="2600" dirty="0">
              <a:cs typeface="Courier New" panose="02070309020205020404" pitchFamily="49" charset="0"/>
            </a:endParaRPr>
          </a:p>
          <a:p>
            <a:pPr marL="914400" lvl="1" indent="-457200"/>
            <a:r>
              <a:rPr lang="en-US" sz="2600" dirty="0" smtClean="0">
                <a:cs typeface="Courier New" panose="02070309020205020404" pitchFamily="49" charset="0"/>
              </a:rPr>
              <a:t>Combinatorial divide adds ~400LUTs &amp; 30ns</a:t>
            </a:r>
          </a:p>
        </p:txBody>
      </p:sp>
    </p:spTree>
    <p:extLst>
      <p:ext uri="{BB962C8B-B14F-4D97-AF65-F5344CB8AC3E}">
        <p14:creationId xmlns:p14="http://schemas.microsoft.com/office/powerpoint/2010/main" val="1698005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A better implementation</a:t>
            </a:r>
            <a:br>
              <a:rPr lang="en-US" sz="4000" dirty="0" smtClean="0"/>
            </a:br>
            <a:r>
              <a:rPr lang="en-US" sz="4000" dirty="0" smtClean="0"/>
              <a:t>Troc16_16hwa</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Half Word Aligned, 2</a:t>
            </a:r>
            <a:r>
              <a:rPr lang="en-US" baseline="30000" dirty="0" smtClean="0"/>
              <a:t>nd</a:t>
            </a:r>
            <a:r>
              <a:rPr lang="en-US" dirty="0" smtClean="0"/>
              <a:t> half word only if needed</a:t>
            </a:r>
          </a:p>
          <a:p>
            <a:r>
              <a:rPr lang="en-US" dirty="0" smtClean="0"/>
              <a:t>16-bit two port memory: addressed location and next location</a:t>
            </a:r>
          </a:p>
          <a:p>
            <a:r>
              <a:rPr lang="en-US" dirty="0" smtClean="0"/>
              <a:t>Still good LUT count </a:t>
            </a:r>
            <a:endParaRPr lang="en-US" sz="2800" dirty="0" smtClean="0"/>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DFF BRAM DSP clock</a:t>
            </a:r>
          </a:p>
          <a:p>
            <a:pPr marL="914400" lvl="1" indent="-457200">
              <a:buAutoNum type="arabicPlain" startAt="387"/>
            </a:pPr>
            <a:r>
              <a:rPr lang="en-US" sz="2600" b="1" dirty="0" smtClean="0">
                <a:latin typeface="Courier New" panose="02070309020205020404" pitchFamily="49" charset="0"/>
                <a:cs typeface="Courier New" panose="02070309020205020404" pitchFamily="49" charset="0"/>
              </a:rPr>
              <a:t>   16   50  0.5  1  14.9ns </a:t>
            </a:r>
            <a:r>
              <a:rPr lang="en-US" dirty="0" smtClean="0">
                <a:cs typeface="Courier New" panose="02070309020205020404" pitchFamily="49" charset="0"/>
              </a:rPr>
              <a:t>default opt</a:t>
            </a:r>
          </a:p>
          <a:p>
            <a:pPr marL="457200" lvl="1" indent="0">
              <a:buNone/>
            </a:pPr>
            <a:r>
              <a:rPr lang="en-US" sz="2600" b="1" dirty="0" smtClean="0">
                <a:latin typeface="Courier New" panose="02070309020205020404" pitchFamily="49" charset="0"/>
                <a:cs typeface="Courier New" panose="02070309020205020404" pitchFamily="49" charset="0"/>
              </a:rPr>
              <a:t>307   16   50  0.5  1  14.2ns </a:t>
            </a:r>
            <a:r>
              <a:rPr lang="en-US" dirty="0" smtClean="0">
                <a:cs typeface="Courier New" panose="02070309020205020404" pitchFamily="49" charset="0"/>
              </a:rPr>
              <a:t>area opt</a:t>
            </a:r>
          </a:p>
          <a:p>
            <a:r>
              <a:rPr lang="en-US" dirty="0" smtClean="0"/>
              <a:t>Can continue with this design, adding data types and living with two port register file</a:t>
            </a:r>
          </a:p>
          <a:p>
            <a:pPr lvl="1"/>
            <a:r>
              <a:rPr lang="en-US" dirty="0" smtClean="0"/>
              <a:t>24-bit load/store instructions possible by limiting base register to Residue or PC (due to 2-port register file)</a:t>
            </a:r>
            <a:endParaRPr lang="en-US" dirty="0"/>
          </a:p>
          <a:p>
            <a:pPr marL="457200" lvl="1" inden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8480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16-bit implementation with tag bits</a:t>
            </a:r>
            <a:br>
              <a:rPr lang="en-US" sz="4000" dirty="0" smtClean="0"/>
            </a:br>
            <a:r>
              <a:rPr lang="en-US" sz="4000" dirty="0" smtClean="0"/>
              <a:t>Troc16_16hwatag</a:t>
            </a:r>
            <a:endParaRPr lang="en-US" sz="4000" dirty="0"/>
          </a:p>
        </p:txBody>
      </p:sp>
      <p:sp>
        <p:nvSpPr>
          <p:cNvPr id="3" name="Content Placeholder 2"/>
          <p:cNvSpPr>
            <a:spLocks noGrp="1"/>
          </p:cNvSpPr>
          <p:nvPr>
            <p:ph idx="1"/>
          </p:nvPr>
        </p:nvSpPr>
        <p:spPr>
          <a:xfrm>
            <a:off x="533400" y="1676400"/>
            <a:ext cx="8229600" cy="4648200"/>
          </a:xfrm>
        </p:spPr>
        <p:txBody>
          <a:bodyPr>
            <a:normAutofit/>
          </a:bodyPr>
          <a:lstStyle/>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Two port register file</a:t>
            </a:r>
          </a:p>
          <a:p>
            <a:r>
              <a:rPr lang="en-US" sz="2800" dirty="0" smtClean="0"/>
              <a:t>LUT count rising, includes signed &amp; unsigned MUL</a:t>
            </a:r>
          </a:p>
          <a:p>
            <a:pPr marL="457200" lvl="1" indent="0">
              <a:buNone/>
            </a:pPr>
            <a:r>
              <a:rPr lang="en-US" sz="2400" dirty="0" smtClean="0"/>
              <a:t>Area optimization: improvement in LUT count</a:t>
            </a:r>
          </a:p>
          <a:p>
            <a:pPr marL="457200" lvl="1" indent="0">
              <a:buNone/>
            </a:pPr>
            <a:r>
              <a:rPr lang="en-US" sz="2200" b="1" dirty="0" smtClean="0">
                <a:latin typeface="Courier New" panose="02070309020205020404" pitchFamily="49" charset="0"/>
                <a:cs typeface="Courier New" panose="02070309020205020404" pitchFamily="49" charset="0"/>
              </a:rPr>
              <a:t>LUTs </a:t>
            </a:r>
            <a:r>
              <a:rPr lang="en-US" sz="2200" b="1" dirty="0" err="1" smtClean="0">
                <a:latin typeface="Courier New" panose="02070309020205020404" pitchFamily="49" charset="0"/>
                <a:cs typeface="Courier New" panose="02070309020205020404" pitchFamily="49" charset="0"/>
              </a:rPr>
              <a:t>LUTram</a:t>
            </a:r>
            <a:r>
              <a:rPr lang="en-US" sz="2200" b="1" dirty="0" smtClean="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DFF </a:t>
            </a:r>
            <a:r>
              <a:rPr lang="en-US" sz="2200" b="1" dirty="0" smtClean="0">
                <a:latin typeface="Courier New" panose="02070309020205020404" pitchFamily="49" charset="0"/>
                <a:cs typeface="Courier New" panose="02070309020205020404" pitchFamily="49" charset="0"/>
              </a:rPr>
              <a:t>BRAM DSP clock</a:t>
            </a:r>
          </a:p>
          <a:p>
            <a:pPr marL="457200" lvl="1" indent="0">
              <a:buNone/>
            </a:pPr>
            <a:r>
              <a:rPr lang="en-US" sz="2200" b="1" dirty="0" smtClean="0">
                <a:latin typeface="Courier New" panose="02070309020205020404" pitchFamily="49" charset="0"/>
                <a:cs typeface="Courier New" panose="02070309020205020404" pitchFamily="49" charset="0"/>
              </a:rPr>
              <a:t>443   17   </a:t>
            </a:r>
            <a:r>
              <a:rPr lang="en-US" sz="2200" b="1" dirty="0">
                <a:latin typeface="Courier New" panose="02070309020205020404" pitchFamily="49" charset="0"/>
                <a:cs typeface="Courier New" panose="02070309020205020404" pitchFamily="49" charset="0"/>
              </a:rPr>
              <a:t>50  0.5  1   </a:t>
            </a:r>
            <a:r>
              <a:rPr lang="en-US" sz="2200" b="1" dirty="0" smtClean="0">
                <a:latin typeface="Courier New" panose="02070309020205020404" pitchFamily="49" charset="0"/>
                <a:cs typeface="Courier New" panose="02070309020205020404" pitchFamily="49" charset="0"/>
              </a:rPr>
              <a:t>15.2ns </a:t>
            </a:r>
            <a:r>
              <a:rPr lang="en-US" sz="2200" dirty="0" smtClean="0">
                <a:cs typeface="Courier New" panose="02070309020205020404" pitchFamily="49" charset="0"/>
              </a:rPr>
              <a:t>default</a:t>
            </a:r>
            <a:endParaRPr lang="en-US" sz="2200" b="1" dirty="0" smtClean="0">
              <a:latin typeface="Courier New" panose="02070309020205020404" pitchFamily="49" charset="0"/>
              <a:cs typeface="Courier New" panose="02070309020205020404" pitchFamily="49" charset="0"/>
            </a:endParaRPr>
          </a:p>
          <a:p>
            <a:pPr marL="457200" lvl="1" indent="0">
              <a:buNone/>
            </a:pPr>
            <a:r>
              <a:rPr lang="en-US" sz="2200" b="1" dirty="0" smtClean="0">
                <a:latin typeface="Courier New" panose="02070309020205020404" pitchFamily="49" charset="0"/>
                <a:cs typeface="Courier New" panose="02070309020205020404" pitchFamily="49" charset="0"/>
              </a:rPr>
              <a:t>372   17   50  0.5  1   16.2ns </a:t>
            </a:r>
            <a:r>
              <a:rPr lang="en-US" sz="2200" dirty="0" smtClean="0">
                <a:cs typeface="Courier New" panose="02070309020205020404" pitchFamily="49" charset="0"/>
              </a:rPr>
              <a:t>area opt</a:t>
            </a:r>
          </a:p>
        </p:txBody>
      </p:sp>
    </p:spTree>
    <p:extLst>
      <p:ext uri="{BB962C8B-B14F-4D97-AF65-F5344CB8AC3E}">
        <p14:creationId xmlns:p14="http://schemas.microsoft.com/office/powerpoint/2010/main" val="3176699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16-bit implementation, 4 port register file</a:t>
            </a:r>
            <a:br>
              <a:rPr lang="en-US" sz="4000" dirty="0" smtClean="0"/>
            </a:br>
            <a:r>
              <a:rPr lang="en-US" sz="4000" dirty="0" smtClean="0"/>
              <a:t>Troc16_16qphwa</a:t>
            </a:r>
            <a:endParaRPr lang="en-US" sz="4000" dirty="0"/>
          </a:p>
        </p:txBody>
      </p:sp>
      <p:sp>
        <p:nvSpPr>
          <p:cNvPr id="3" name="Content Placeholder 2"/>
          <p:cNvSpPr>
            <a:spLocks noGrp="1"/>
          </p:cNvSpPr>
          <p:nvPr>
            <p:ph idx="1"/>
          </p:nvPr>
        </p:nvSpPr>
        <p:spPr>
          <a:xfrm>
            <a:off x="533400" y="1676400"/>
            <a:ext cx="8229600" cy="4648200"/>
          </a:xfrm>
        </p:spPr>
        <p:txBody>
          <a:bodyPr>
            <a:normAutofit fontScale="92500"/>
          </a:bodyPr>
          <a:lstStyle/>
          <a:p>
            <a:r>
              <a:rPr lang="en-US" sz="2800" b="1" dirty="0"/>
              <a:t>Four port register </a:t>
            </a:r>
            <a:r>
              <a:rPr lang="en-US" sz="2800" b="1" dirty="0" smtClean="0"/>
              <a:t>file </a:t>
            </a:r>
            <a:r>
              <a:rPr lang="en-US" sz="2800" dirty="0" smtClean="0"/>
              <a:t>(24-bit instructions available)</a:t>
            </a:r>
            <a:endParaRPr lang="en-US" sz="2800" dirty="0"/>
          </a:p>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LUT count rising, includes signed &amp; unsigned MUL</a:t>
            </a:r>
          </a:p>
          <a:p>
            <a:pPr marL="0" indent="0">
              <a:buNone/>
            </a:pPr>
            <a:r>
              <a:rPr lang="en-US" sz="2400" dirty="0" smtClean="0"/>
              <a:t>Code improvements: Booleans optimized, </a:t>
            </a:r>
            <a:r>
              <a:rPr lang="en-US" sz="2400" dirty="0"/>
              <a:t>T mux </a:t>
            </a:r>
            <a:r>
              <a:rPr lang="en-US" sz="2400" dirty="0" smtClean="0"/>
              <a:t>removed</a:t>
            </a:r>
          </a:p>
          <a:p>
            <a:pPr marL="0" indent="0">
              <a:buNone/>
            </a:pPr>
            <a:r>
              <a:rPr lang="en-US" sz="1900" b="1" dirty="0" smtClean="0">
                <a:latin typeface="Courier New" panose="02070309020205020404" pitchFamily="49" charset="0"/>
                <a:cs typeface="Courier New" panose="02070309020205020404" pitchFamily="49" charset="0"/>
              </a:rPr>
              <a:t>LUT  </a:t>
            </a:r>
            <a:r>
              <a:rPr lang="en-US" sz="1900" b="1" dirty="0">
                <a:latin typeface="Courier New" panose="02070309020205020404" pitchFamily="49" charset="0"/>
                <a:cs typeface="Courier New" panose="02070309020205020404" pitchFamily="49" charset="0"/>
              </a:rPr>
              <a:t>LUTR </a:t>
            </a:r>
            <a:r>
              <a:rPr lang="en-US" sz="1900" b="1" dirty="0" smtClean="0">
                <a:latin typeface="Courier New" panose="02070309020205020404" pitchFamily="49" charset="0"/>
                <a:cs typeface="Courier New" panose="02070309020205020404" pitchFamily="49" charset="0"/>
              </a:rPr>
              <a:t>	DFF  	BRAM  </a:t>
            </a:r>
            <a:r>
              <a:rPr lang="en-US" sz="1900" b="1" dirty="0">
                <a:latin typeface="Courier New" panose="02070309020205020404" pitchFamily="49" charset="0"/>
                <a:cs typeface="Courier New" panose="02070309020205020404" pitchFamily="49" charset="0"/>
              </a:rPr>
              <a:t>DSP   </a:t>
            </a:r>
            <a:r>
              <a:rPr lang="en-US" sz="1900" b="1" dirty="0" smtClean="0">
                <a:latin typeface="Courier New" panose="02070309020205020404" pitchFamily="49" charset="0"/>
                <a:cs typeface="Courier New" panose="02070309020205020404" pitchFamily="49" charset="0"/>
              </a:rPr>
              <a:t>clock setting	target FOM*</a:t>
            </a:r>
            <a:endParaRPr lang="en-US" sz="1900" b="1" dirty="0">
              <a:latin typeface="Courier New" panose="02070309020205020404" pitchFamily="49" charset="0"/>
              <a:cs typeface="Courier New" panose="02070309020205020404" pitchFamily="49" charset="0"/>
            </a:endParaRPr>
          </a:p>
          <a:p>
            <a:pPr marL="0" indent="0">
              <a:buNone/>
            </a:pPr>
            <a:r>
              <a:rPr lang="en-US" sz="1900" b="1" dirty="0" smtClean="0">
                <a:latin typeface="Courier New" panose="02070309020205020404" pitchFamily="49" charset="0"/>
                <a:cs typeface="Courier New" panose="02070309020205020404" pitchFamily="49" charset="0"/>
              </a:rPr>
              <a:t>337</a:t>
            </a:r>
            <a:r>
              <a:rPr lang="en-US" sz="1900" b="1" dirty="0">
                <a:latin typeface="Courier New" panose="02070309020205020404" pitchFamily="49" charset="0"/>
                <a:cs typeface="Courier New" panose="02070309020205020404" pitchFamily="49" charset="0"/>
              </a:rPr>
              <a:t>	18	74	0.5	1     14.2ns area	20ns	209</a:t>
            </a:r>
          </a:p>
          <a:p>
            <a:pPr marL="0" indent="0">
              <a:buNone/>
            </a:pPr>
            <a:r>
              <a:rPr lang="en-US" sz="1900" b="1" dirty="0" smtClean="0">
                <a:latin typeface="Courier New" panose="02070309020205020404" pitchFamily="49" charset="0"/>
                <a:cs typeface="Courier New" panose="02070309020205020404" pitchFamily="49" charset="0"/>
              </a:rPr>
              <a:t>365</a:t>
            </a:r>
            <a:r>
              <a:rPr lang="en-US" sz="1900" b="1" dirty="0">
                <a:latin typeface="Courier New" panose="02070309020205020404" pitchFamily="49" charset="0"/>
                <a:cs typeface="Courier New" panose="02070309020205020404" pitchFamily="49" charset="0"/>
              </a:rPr>
              <a:t>	18	74	0.5	1     13.7ns default	20ns	200</a:t>
            </a:r>
          </a:p>
          <a:p>
            <a:pPr marL="0" indent="0">
              <a:buNone/>
            </a:pPr>
            <a:r>
              <a:rPr lang="en-US" sz="1900" b="1" dirty="0" smtClean="0">
                <a:latin typeface="Courier New" panose="02070309020205020404" pitchFamily="49" charset="0"/>
                <a:cs typeface="Courier New" panose="02070309020205020404" pitchFamily="49" charset="0"/>
              </a:rPr>
              <a:t>455</a:t>
            </a:r>
            <a:r>
              <a:rPr lang="en-US" sz="1900" b="1" dirty="0">
                <a:latin typeface="Courier New" panose="02070309020205020404" pitchFamily="49" charset="0"/>
                <a:cs typeface="Courier New" panose="02070309020205020404" pitchFamily="49" charset="0"/>
              </a:rPr>
              <a:t>	18	80	0.5	1     </a:t>
            </a:r>
            <a:r>
              <a:rPr lang="en-US" sz="1900" b="1" dirty="0" smtClean="0">
                <a:latin typeface="Courier New" panose="02070309020205020404" pitchFamily="49" charset="0"/>
                <a:cs typeface="Courier New" panose="02070309020205020404" pitchFamily="49" charset="0"/>
              </a:rPr>
              <a:t>10.073ns </a:t>
            </a:r>
            <a:r>
              <a:rPr lang="en-US" sz="1900" b="1" dirty="0" err="1">
                <a:latin typeface="Courier New" panose="02070309020205020404" pitchFamily="49" charset="0"/>
                <a:cs typeface="Courier New" panose="02070309020205020404" pitchFamily="49" charset="0"/>
              </a:rPr>
              <a:t>fmax</a:t>
            </a:r>
            <a:r>
              <a:rPr lang="en-US" sz="1900" b="1" dirty="0">
                <a:latin typeface="Courier New" panose="02070309020205020404" pitchFamily="49" charset="0"/>
                <a:cs typeface="Courier New" panose="02070309020205020404" pitchFamily="49" charset="0"/>
              </a:rPr>
              <a:t>	10ns	218</a:t>
            </a:r>
          </a:p>
        </p:txBody>
      </p:sp>
    </p:spTree>
    <p:extLst>
      <p:ext uri="{BB962C8B-B14F-4D97-AF65-F5344CB8AC3E}">
        <p14:creationId xmlns:p14="http://schemas.microsoft.com/office/powerpoint/2010/main" val="3849413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Full 16-bit implementation</a:t>
            </a:r>
            <a:br>
              <a:rPr lang="en-US" sz="4000" dirty="0" smtClean="0"/>
            </a:br>
            <a:r>
              <a:rPr lang="en-US" sz="4000" dirty="0" smtClean="0"/>
              <a:t>Troc16_16full</a:t>
            </a:r>
            <a:endParaRPr lang="en-US" sz="4000" dirty="0"/>
          </a:p>
        </p:txBody>
      </p:sp>
      <p:sp>
        <p:nvSpPr>
          <p:cNvPr id="3" name="Content Placeholder 2"/>
          <p:cNvSpPr>
            <a:spLocks noGrp="1"/>
          </p:cNvSpPr>
          <p:nvPr>
            <p:ph idx="1"/>
          </p:nvPr>
        </p:nvSpPr>
        <p:spPr>
          <a:xfrm>
            <a:off x="533400" y="1447800"/>
            <a:ext cx="8229600" cy="4953000"/>
          </a:xfrm>
        </p:spPr>
        <p:txBody>
          <a:bodyPr>
            <a:normAutofit lnSpcReduction="10000"/>
          </a:bodyPr>
          <a:lstStyle/>
          <a:p>
            <a:r>
              <a:rPr lang="en-US" sz="2800" dirty="0" smtClean="0"/>
              <a:t>All 16-bit instructions, using </a:t>
            </a:r>
            <a:r>
              <a:rPr lang="en-US" sz="2800" b="1" dirty="0" err="1" smtClean="0"/>
              <a:t>funct</a:t>
            </a:r>
            <a:r>
              <a:rPr lang="en-US" sz="2800" dirty="0" smtClean="0"/>
              <a:t> for load/store</a:t>
            </a:r>
            <a:endParaRPr lang="en-US" sz="2800" b="1" dirty="0"/>
          </a:p>
          <a:p>
            <a:r>
              <a:rPr lang="en-US" sz="2800" dirty="0" smtClean="0"/>
              <a:t>24-bit load/store instructions not used</a:t>
            </a:r>
          </a:p>
          <a:p>
            <a:pPr lvl="1"/>
            <a:r>
              <a:rPr lang="en-US" sz="2400" dirty="0" smtClean="0"/>
              <a:t>I like having a complete 16-bit only implementation</a:t>
            </a:r>
          </a:p>
          <a:p>
            <a:pPr lvl="1"/>
            <a:r>
              <a:rPr lang="en-US" sz="2400" dirty="0" smtClean="0"/>
              <a:t>36 different instructions and 17 </a:t>
            </a:r>
            <a:r>
              <a:rPr lang="en-US" sz="2400" dirty="0" err="1" smtClean="0"/>
              <a:t>funct</a:t>
            </a:r>
            <a:r>
              <a:rPr lang="en-US" sz="2400" dirty="0" smtClean="0"/>
              <a:t> instructions</a:t>
            </a:r>
          </a:p>
          <a:p>
            <a:pPr marL="457200" lvl="1" indent="0">
              <a:buNone/>
            </a:pPr>
            <a:r>
              <a:rPr lang="en-US" sz="2200" b="1" dirty="0" smtClean="0">
                <a:latin typeface="Courier New" panose="02070309020205020404" pitchFamily="49" charset="0"/>
                <a:cs typeface="Courier New" panose="02070309020205020404" pitchFamily="49" charset="0"/>
              </a:rPr>
              <a:t>LUTs </a:t>
            </a:r>
            <a:r>
              <a:rPr lang="en-US" sz="2200" b="1" dirty="0" err="1" smtClean="0">
                <a:latin typeface="Courier New" panose="02070309020205020404" pitchFamily="49" charset="0"/>
                <a:cs typeface="Courier New" panose="02070309020205020404" pitchFamily="49" charset="0"/>
              </a:rPr>
              <a:t>LUTram</a:t>
            </a:r>
            <a:r>
              <a:rPr lang="en-US" sz="2200" b="1" dirty="0" smtClean="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DFF </a:t>
            </a:r>
            <a:r>
              <a:rPr lang="en-US" sz="2200" b="1" dirty="0" smtClean="0">
                <a:latin typeface="Courier New" panose="02070309020205020404" pitchFamily="49" charset="0"/>
                <a:cs typeface="Courier New" panose="02070309020205020404" pitchFamily="49" charset="0"/>
              </a:rPr>
              <a:t>BRAM DSP clock</a:t>
            </a:r>
          </a:p>
          <a:p>
            <a:pPr marL="457200" lvl="1" indent="0">
              <a:buNone/>
            </a:pPr>
            <a:r>
              <a:rPr lang="en-US" sz="2200" b="1" dirty="0" smtClean="0">
                <a:latin typeface="Courier New" panose="02070309020205020404" pitchFamily="49" charset="0"/>
                <a:cs typeface="Courier New" panose="02070309020205020404" pitchFamily="49" charset="0"/>
              </a:rPr>
              <a:t>698   21   57  </a:t>
            </a:r>
            <a:r>
              <a:rPr lang="en-US" sz="2200" b="1" dirty="0">
                <a:latin typeface="Courier New" panose="02070309020205020404" pitchFamily="49" charset="0"/>
                <a:cs typeface="Courier New" panose="02070309020205020404" pitchFamily="49" charset="0"/>
              </a:rPr>
              <a:t>0.5  </a:t>
            </a:r>
            <a:r>
              <a:rPr lang="en-US" sz="2200" b="1" dirty="0" smtClean="0">
                <a:latin typeface="Courier New" panose="02070309020205020404" pitchFamily="49" charset="0"/>
                <a:cs typeface="Courier New" panose="02070309020205020404" pitchFamily="49" charset="0"/>
              </a:rPr>
              <a:t>  1   18.4ns spartan7</a:t>
            </a:r>
          </a:p>
          <a:p>
            <a:pPr marL="457200" lvl="1" indent="0">
              <a:buNone/>
            </a:pPr>
            <a:r>
              <a:rPr lang="en-US" sz="2200" b="1" dirty="0" smtClean="0">
                <a:latin typeface="Courier New" panose="02070309020205020404" pitchFamily="49" charset="0"/>
                <a:cs typeface="Courier New" panose="02070309020205020404" pitchFamily="49" charset="0"/>
              </a:rPr>
              <a:t>748   80   53  0.5    2    7.8ns </a:t>
            </a:r>
            <a:r>
              <a:rPr lang="en-US" sz="2200" b="1" dirty="0" err="1" smtClean="0">
                <a:latin typeface="Courier New" panose="02070309020205020404" pitchFamily="49" charset="0"/>
                <a:cs typeface="Courier New" panose="02070309020205020404" pitchFamily="49" charset="0"/>
              </a:rPr>
              <a:t>zynq</a:t>
            </a:r>
            <a:r>
              <a:rPr lang="en-US" sz="2200" b="1" dirty="0" smtClean="0">
                <a:latin typeface="Courier New" panose="02070309020205020404" pitchFamily="49" charset="0"/>
                <a:cs typeface="Courier New" panose="02070309020205020404" pitchFamily="49" charset="0"/>
              </a:rPr>
              <a:t> US+</a:t>
            </a:r>
            <a:endParaRPr lang="en-US" sz="2200" dirty="0" smtClean="0">
              <a:cs typeface="Courier New" panose="02070309020205020404" pitchFamily="49" charset="0"/>
            </a:endParaRPr>
          </a:p>
          <a:p>
            <a:r>
              <a:rPr lang="en-US" sz="2800" dirty="0" smtClean="0"/>
              <a:t>Interrupt on illegal or unsupported instructions</a:t>
            </a:r>
          </a:p>
          <a:p>
            <a:r>
              <a:rPr lang="en-US" sz="2800" dirty="0" smtClean="0"/>
              <a:t>Last step before TR24_8234 with byte addressing</a:t>
            </a:r>
          </a:p>
          <a:p>
            <a:r>
              <a:rPr lang="en-US" sz="2800" dirty="0"/>
              <a:t>E</a:t>
            </a:r>
            <a:r>
              <a:rPr lang="en-US" sz="2800" dirty="0" smtClean="0"/>
              <a:t>xploration with 16-bit fixed point logarithms</a:t>
            </a:r>
          </a:p>
          <a:p>
            <a:pPr lvl="1"/>
            <a:r>
              <a:rPr lang="en-US" sz="2400" dirty="0" smtClean="0"/>
              <a:t>A natural application for TR16_423 type 2 floats</a:t>
            </a:r>
            <a:endParaRPr lang="en-US" sz="2400" dirty="0"/>
          </a:p>
        </p:txBody>
      </p:sp>
    </p:spTree>
    <p:extLst>
      <p:ext uri="{BB962C8B-B14F-4D97-AF65-F5344CB8AC3E}">
        <p14:creationId xmlns:p14="http://schemas.microsoft.com/office/powerpoint/2010/main" val="3878081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dirty="0" smtClean="0"/>
              <a:t>Introduction</a:t>
            </a:r>
            <a:br>
              <a:rPr lang="en-US" sz="4000" dirty="0" smtClean="0"/>
            </a:br>
            <a:r>
              <a:rPr lang="en-US" sz="3600" dirty="0" smtClean="0"/>
              <a:t>and overview</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Why?  Computer architecture is in my DNA</a:t>
            </a:r>
          </a:p>
          <a:p>
            <a:r>
              <a:rPr lang="en-US" dirty="0" smtClean="0"/>
              <a:t>Moving on from the 2016 talk:</a:t>
            </a:r>
          </a:p>
          <a:p>
            <a:pPr marL="457200" lvl="1" indent="0">
              <a:buNone/>
            </a:pPr>
            <a:r>
              <a:rPr lang="en-US" sz="3100" i="1" dirty="0"/>
              <a:t>DIY soft-core </a:t>
            </a:r>
            <a:r>
              <a:rPr lang="en-US" sz="3100" i="1" dirty="0" smtClean="0"/>
              <a:t>Microprocessor </a:t>
            </a:r>
            <a:r>
              <a:rPr lang="en-US" sz="3100" i="1" dirty="0"/>
              <a:t>using an </a:t>
            </a:r>
            <a:r>
              <a:rPr lang="en-US" sz="3100" i="1" dirty="0" smtClean="0"/>
              <a:t>FPGA “</a:t>
            </a:r>
            <a:r>
              <a:rPr lang="en-US" sz="3100" i="1" dirty="0"/>
              <a:t>made simple</a:t>
            </a:r>
            <a:r>
              <a:rPr lang="en-US" sz="3100" dirty="0"/>
              <a:t>”</a:t>
            </a:r>
            <a:endParaRPr lang="en-US" sz="3100" dirty="0" smtClean="0"/>
          </a:p>
          <a:p>
            <a:r>
              <a:rPr lang="en-US" dirty="0" smtClean="0"/>
              <a:t>Goals</a:t>
            </a:r>
          </a:p>
          <a:p>
            <a:pPr lvl="1"/>
            <a:r>
              <a:rPr lang="en-US" dirty="0" smtClean="0"/>
              <a:t>My career was in real-time embedded; code size and deterministic run time mattered</a:t>
            </a:r>
          </a:p>
          <a:p>
            <a:r>
              <a:rPr lang="en-US" dirty="0" smtClean="0"/>
              <a:t>Design process: conjuring up a satisfactory architecture</a:t>
            </a:r>
          </a:p>
          <a:p>
            <a:r>
              <a:rPr lang="en-US" dirty="0" smtClean="0"/>
              <a:t>Progress on subset of the full ISA: </a:t>
            </a:r>
            <a:r>
              <a:rPr lang="en-US" sz="3100" dirty="0" smtClean="0"/>
              <a:t>runs, not fully tested</a:t>
            </a:r>
          </a:p>
          <a:p>
            <a:r>
              <a:rPr lang="en-US" dirty="0" smtClean="0"/>
              <a:t>What lies ahead: </a:t>
            </a:r>
            <a:r>
              <a:rPr lang="en-US" sz="3100" dirty="0" smtClean="0"/>
              <a:t>Ugh, lots of work remains, many choices</a:t>
            </a:r>
            <a:endParaRPr lang="en-US" dirty="0" smtClean="0"/>
          </a:p>
          <a:p>
            <a:r>
              <a:rPr lang="en-US" dirty="0" smtClean="0"/>
              <a:t>FPGA slides from the previous presentation attached</a:t>
            </a:r>
          </a:p>
          <a:p>
            <a:pPr lvl="1"/>
            <a:r>
              <a:rPr lang="en-US" dirty="0" smtClean="0"/>
              <a:t>Which included a 24-bit RISC ISA implementation</a:t>
            </a:r>
          </a:p>
          <a:p>
            <a:r>
              <a:rPr lang="en-US" dirty="0" smtClean="0"/>
              <a:t>Glossary and references</a:t>
            </a:r>
            <a:endParaRPr lang="en-US" dirty="0"/>
          </a:p>
        </p:txBody>
      </p:sp>
    </p:spTree>
    <p:extLst>
      <p:ext uri="{BB962C8B-B14F-4D97-AF65-F5344CB8AC3E}">
        <p14:creationId xmlns:p14="http://schemas.microsoft.com/office/powerpoint/2010/main" val="230553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600" dirty="0" smtClean="0"/>
              <a:t>Tracking LUT growth</a:t>
            </a:r>
            <a:br>
              <a:rPr lang="en-US" sz="3600" dirty="0" smtClean="0"/>
            </a:br>
            <a:r>
              <a:rPr lang="en-US" sz="3600" dirty="0" smtClean="0"/>
              <a:t>area optimization results</a:t>
            </a:r>
            <a:endParaRPr lang="en-US" sz="3600" dirty="0"/>
          </a:p>
        </p:txBody>
      </p:sp>
      <p:sp>
        <p:nvSpPr>
          <p:cNvPr id="3" name="Content Placeholder 2"/>
          <p:cNvSpPr>
            <a:spLocks noGrp="1"/>
          </p:cNvSpPr>
          <p:nvPr>
            <p:ph idx="1"/>
          </p:nvPr>
        </p:nvSpPr>
        <p:spPr>
          <a:xfrm>
            <a:off x="533400" y="1447800"/>
            <a:ext cx="8229600" cy="4648200"/>
          </a:xfrm>
        </p:spPr>
        <p:txBody>
          <a:bodyPr>
            <a:normAutofit fontScale="92500" lnSpcReduction="20000"/>
          </a:bodyPr>
          <a:lstStyle/>
          <a:p>
            <a:pPr marL="57150" indent="0">
              <a:buNone/>
            </a:pPr>
            <a:r>
              <a:rPr lang="en-US" sz="2400" b="1" dirty="0" smtClean="0">
                <a:latin typeface="Courier New" panose="02070309020205020404" pitchFamily="49" charset="0"/>
                <a:cs typeface="Courier New" panose="02070309020205020404" pitchFamily="49" charset="0"/>
              </a:rPr>
              <a:t>Variant 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DSP clock</a:t>
            </a:r>
          </a:p>
          <a:p>
            <a:pPr marL="57150" indent="0">
              <a:buNone/>
            </a:pPr>
            <a:r>
              <a:rPr lang="en-US" sz="2400" b="1" dirty="0" smtClean="0">
                <a:latin typeface="Courier New" panose="02070309020205020404" pitchFamily="49" charset="0"/>
                <a:cs typeface="Courier New" panose="02070309020205020404" pitchFamily="49" charset="0"/>
              </a:rPr>
              <a:t>min     283   </a:t>
            </a:r>
            <a:r>
              <a:rPr lang="en-US" sz="2400" b="1" dirty="0">
                <a:latin typeface="Courier New" panose="02070309020205020404" pitchFamily="49" charset="0"/>
                <a:cs typeface="Courier New" panose="02070309020205020404" pitchFamily="49" charset="0"/>
              </a:rPr>
              <a:t>16   </a:t>
            </a:r>
            <a:r>
              <a:rPr lang="en-US" sz="2400" b="1" dirty="0" smtClean="0">
                <a:latin typeface="Courier New" panose="02070309020205020404" pitchFamily="49" charset="0"/>
                <a:cs typeface="Courier New" panose="02070309020205020404" pitchFamily="49" charset="0"/>
              </a:rPr>
              <a:t> 50  0.5   1  13.0ns</a:t>
            </a:r>
            <a:endParaRPr lang="en-US" sz="2400" b="1" dirty="0">
              <a:latin typeface="Courier New" panose="02070309020205020404" pitchFamily="49" charset="0"/>
              <a:cs typeface="Courier New" panose="02070309020205020404" pitchFamily="49" charset="0"/>
            </a:endParaRPr>
          </a:p>
          <a:p>
            <a:pPr marL="57150" indent="0">
              <a:buNone/>
            </a:pPr>
            <a:r>
              <a:rPr lang="en-US" sz="2400" b="1" dirty="0" err="1">
                <a:latin typeface="Courier New" panose="02070309020205020404" pitchFamily="49" charset="0"/>
                <a:cs typeface="Courier New" panose="02070309020205020404" pitchFamily="49" charset="0"/>
              </a:rPr>
              <a:t>h</a:t>
            </a:r>
            <a:r>
              <a:rPr lang="en-US" sz="2400" b="1" dirty="0" err="1" smtClean="0">
                <a:latin typeface="Courier New" panose="02070309020205020404" pitchFamily="49" charset="0"/>
                <a:cs typeface="Courier New" panose="02070309020205020404" pitchFamily="49" charset="0"/>
              </a:rPr>
              <a:t>wa</a:t>
            </a:r>
            <a:r>
              <a:rPr lang="en-US" sz="2400" b="1" dirty="0" smtClean="0">
                <a:latin typeface="Courier New" panose="02070309020205020404" pitchFamily="49" charset="0"/>
                <a:cs typeface="Courier New" panose="02070309020205020404" pitchFamily="49" charset="0"/>
              </a:rPr>
              <a:t>     307   </a:t>
            </a:r>
            <a:r>
              <a:rPr lang="en-US" sz="2400" b="1" dirty="0">
                <a:latin typeface="Courier New" panose="02070309020205020404" pitchFamily="49" charset="0"/>
                <a:cs typeface="Courier New" panose="02070309020205020404" pitchFamily="49" charset="0"/>
              </a:rPr>
              <a:t>16   </a:t>
            </a:r>
            <a:r>
              <a:rPr lang="en-US" sz="2400" b="1" dirty="0" smtClean="0">
                <a:latin typeface="Courier New" panose="02070309020205020404" pitchFamily="49" charset="0"/>
                <a:cs typeface="Courier New" panose="02070309020205020404" pitchFamily="49" charset="0"/>
              </a:rPr>
              <a:t> 50  </a:t>
            </a:r>
            <a:r>
              <a:rPr lang="en-US" sz="2400" b="1" dirty="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 1  14.2ns</a:t>
            </a:r>
            <a:endParaRPr lang="en-US" sz="2400" b="1" dirty="0">
              <a:latin typeface="Courier New" panose="02070309020205020404" pitchFamily="49" charset="0"/>
              <a:cs typeface="Courier New" panose="02070309020205020404" pitchFamily="49" charset="0"/>
            </a:endParaRPr>
          </a:p>
          <a:p>
            <a:pPr marL="57150" indent="0">
              <a:buNone/>
            </a:pPr>
            <a:r>
              <a:rPr lang="en-US" sz="2400" b="1" dirty="0" err="1" smtClean="0">
                <a:latin typeface="Courier New" panose="02070309020205020404" pitchFamily="49" charset="0"/>
                <a:cs typeface="Courier New" panose="02070309020205020404" pitchFamily="49" charset="0"/>
              </a:rPr>
              <a:t>hwatag</a:t>
            </a:r>
            <a:r>
              <a:rPr lang="en-US" sz="2400" b="1" dirty="0" smtClean="0">
                <a:latin typeface="Courier New" panose="02070309020205020404" pitchFamily="49" charset="0"/>
                <a:cs typeface="Courier New" panose="02070309020205020404" pitchFamily="49" charset="0"/>
              </a:rPr>
              <a:t>  372   17    50  </a:t>
            </a:r>
            <a:r>
              <a:rPr lang="en-US" sz="2400" b="1" dirty="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 1  16.2ns</a:t>
            </a:r>
          </a:p>
          <a:p>
            <a:pPr marL="57150" indent="0">
              <a:buNone/>
            </a:pPr>
            <a:r>
              <a:rPr lang="en-US" sz="2400" b="1" dirty="0" err="1" smtClean="0">
                <a:latin typeface="Courier New" panose="02070309020205020404" pitchFamily="49" charset="0"/>
                <a:cs typeface="Courier New" panose="02070309020205020404" pitchFamily="49" charset="0"/>
              </a:rPr>
              <a:t>qphwa</a:t>
            </a:r>
            <a:r>
              <a:rPr lang="en-US" sz="2400" b="1" dirty="0" smtClean="0">
                <a:latin typeface="Courier New" panose="02070309020205020404" pitchFamily="49" charset="0"/>
                <a:cs typeface="Courier New" panose="02070309020205020404" pitchFamily="49" charset="0"/>
              </a:rPr>
              <a:t>   337   19    74  0.5   1  14.2ns</a:t>
            </a:r>
          </a:p>
          <a:p>
            <a:pPr marL="57150" indent="0">
              <a:buNone/>
            </a:pPr>
            <a:r>
              <a:rPr lang="en-US" sz="2400" b="1" dirty="0">
                <a:latin typeface="Courier New" panose="02070309020205020404" pitchFamily="49" charset="0"/>
                <a:cs typeface="Courier New" panose="02070309020205020404" pitchFamily="49" charset="0"/>
              </a:rPr>
              <a:t>f</a:t>
            </a:r>
            <a:r>
              <a:rPr lang="en-US" sz="2400" b="1" dirty="0" smtClean="0">
                <a:latin typeface="Courier New" panose="02070309020205020404" pitchFamily="49" charset="0"/>
                <a:cs typeface="Courier New" panose="02070309020205020404" pitchFamily="49" charset="0"/>
              </a:rPr>
              <a:t>ull	   698   21    57  </a:t>
            </a:r>
            <a:r>
              <a:rPr lang="en-US" sz="2400" b="1" dirty="0">
                <a:latin typeface="Courier New" panose="02070309020205020404" pitchFamily="49" charset="0"/>
                <a:cs typeface="Courier New" panose="02070309020205020404" pitchFamily="49" charset="0"/>
              </a:rPr>
              <a:t>0.5   1</a:t>
            </a:r>
            <a:r>
              <a:rPr lang="en-US" sz="2400" b="1" dirty="0" smtClean="0">
                <a:latin typeface="Courier New" panose="02070309020205020404" pitchFamily="49" charset="0"/>
                <a:cs typeface="Courier New" panose="02070309020205020404" pitchFamily="49" charset="0"/>
              </a:rPr>
              <a:t>  18.4ns</a:t>
            </a:r>
          </a:p>
          <a:p>
            <a:pPr marL="57150" indent="0">
              <a:buNone/>
            </a:pPr>
            <a:r>
              <a:rPr lang="en-US" sz="2400" b="1" dirty="0" smtClean="0">
                <a:latin typeface="Courier New" panose="02070309020205020404" pitchFamily="49" charset="0"/>
                <a:cs typeface="Courier New" panose="02070309020205020404" pitchFamily="49" charset="0"/>
              </a:rPr>
              <a:t>basic</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414   21    70  </a:t>
            </a:r>
            <a:r>
              <a:rPr lang="en-US" sz="2400" b="1" dirty="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1  16.9ns</a:t>
            </a:r>
            <a:endParaRPr lang="en-US" sz="2400" b="1" dirty="0">
              <a:latin typeface="Courier New" panose="02070309020205020404" pitchFamily="49" charset="0"/>
              <a:cs typeface="Courier New" panose="02070309020205020404" pitchFamily="49" charset="0"/>
            </a:endParaRPr>
          </a:p>
          <a:p>
            <a:pPr marL="400050"/>
            <a:r>
              <a:rPr lang="en-US" sz="2400" dirty="0" smtClean="0">
                <a:cs typeface="Courier New" panose="02070309020205020404" pitchFamily="49" charset="0"/>
              </a:rPr>
              <a:t>min: unsigned only</a:t>
            </a:r>
          </a:p>
          <a:p>
            <a:pPr marL="400050"/>
            <a:r>
              <a:rPr lang="en-US" sz="2400" dirty="0" err="1">
                <a:cs typeface="Courier New" panose="02070309020205020404" pitchFamily="49" charset="0"/>
              </a:rPr>
              <a:t>h</a:t>
            </a:r>
            <a:r>
              <a:rPr lang="en-US" sz="2400" dirty="0" err="1" smtClean="0">
                <a:cs typeface="Courier New" panose="02070309020205020404" pitchFamily="49" charset="0"/>
              </a:rPr>
              <a:t>wa</a:t>
            </a:r>
            <a:r>
              <a:rPr lang="en-US" sz="2400" dirty="0" smtClean="0">
                <a:cs typeface="Courier New" panose="02070309020205020404" pitchFamily="49" charset="0"/>
              </a:rPr>
              <a:t>: 2</a:t>
            </a:r>
            <a:r>
              <a:rPr lang="en-US" sz="2400" baseline="30000" dirty="0" smtClean="0">
                <a:cs typeface="Courier New" panose="02070309020205020404" pitchFamily="49" charset="0"/>
              </a:rPr>
              <a:t>nd</a:t>
            </a:r>
            <a:r>
              <a:rPr lang="en-US" sz="2400" dirty="0" smtClean="0">
                <a:cs typeface="Courier New" panose="02070309020205020404" pitchFamily="49" charset="0"/>
              </a:rPr>
              <a:t> 16-bits only if needed, half word addressing</a:t>
            </a:r>
          </a:p>
          <a:p>
            <a:pPr marL="400050"/>
            <a:r>
              <a:rPr lang="en-US" sz="2400" dirty="0" err="1">
                <a:cs typeface="Courier New" panose="02070309020205020404" pitchFamily="49" charset="0"/>
              </a:rPr>
              <a:t>h</a:t>
            </a:r>
            <a:r>
              <a:rPr lang="en-US" sz="2400" dirty="0" err="1" smtClean="0">
                <a:cs typeface="Courier New" panose="02070309020205020404" pitchFamily="49" charset="0"/>
              </a:rPr>
              <a:t>watag</a:t>
            </a:r>
            <a:r>
              <a:rPr lang="en-US" sz="2400" dirty="0" smtClean="0">
                <a:cs typeface="Courier New" panose="02070309020205020404" pitchFamily="49" charset="0"/>
              </a:rPr>
              <a:t>: tag bits added to register file, signed &amp; unsigned</a:t>
            </a:r>
          </a:p>
          <a:p>
            <a:pPr marL="400050"/>
            <a:r>
              <a:rPr lang="en-US" sz="2400" dirty="0" err="1">
                <a:cs typeface="Courier New" panose="02070309020205020404" pitchFamily="49" charset="0"/>
              </a:rPr>
              <a:t>q</a:t>
            </a:r>
            <a:r>
              <a:rPr lang="en-US" sz="2400" dirty="0" err="1" smtClean="0">
                <a:cs typeface="Courier New" panose="02070309020205020404" pitchFamily="49" charset="0"/>
              </a:rPr>
              <a:t>phwa</a:t>
            </a:r>
            <a:r>
              <a:rPr lang="en-US" sz="2400" dirty="0" smtClean="0">
                <a:cs typeface="Courier New" panose="02070309020205020404" pitchFamily="49" charset="0"/>
              </a:rPr>
              <a:t>: Quad port register file, 24-bit instructions</a:t>
            </a:r>
          </a:p>
          <a:p>
            <a:pPr marL="400050"/>
            <a:r>
              <a:rPr lang="en-US" sz="2400" dirty="0">
                <a:cs typeface="Courier New" panose="02070309020205020404" pitchFamily="49" charset="0"/>
              </a:rPr>
              <a:t>f</a:t>
            </a:r>
            <a:r>
              <a:rPr lang="en-US" sz="2400" dirty="0" smtClean="0">
                <a:cs typeface="Courier New" panose="02070309020205020404" pitchFamily="49" charset="0"/>
              </a:rPr>
              <a:t>ull: complete 16-bit instruction set: 36 </a:t>
            </a:r>
            <a:r>
              <a:rPr lang="en-US" sz="2400" dirty="0" err="1" smtClean="0">
                <a:cs typeface="Courier New" panose="02070309020205020404" pitchFamily="49" charset="0"/>
              </a:rPr>
              <a:t>inst</a:t>
            </a:r>
            <a:r>
              <a:rPr lang="en-US" sz="2400" dirty="0" smtClean="0">
                <a:cs typeface="Courier New" panose="02070309020205020404" pitchFamily="49" charset="0"/>
              </a:rPr>
              <a:t> &amp; 17 </a:t>
            </a:r>
            <a:r>
              <a:rPr lang="en-US" sz="2400" dirty="0" err="1" smtClean="0">
                <a:cs typeface="Courier New" panose="02070309020205020404" pitchFamily="49" charset="0"/>
              </a:rPr>
              <a:t>funct</a:t>
            </a:r>
            <a:endParaRPr lang="en-US" sz="2400" dirty="0" smtClean="0">
              <a:cs typeface="Courier New" panose="02070309020205020404" pitchFamily="49" charset="0"/>
            </a:endParaRPr>
          </a:p>
          <a:p>
            <a:pPr marL="400050"/>
            <a:r>
              <a:rPr lang="en-US" sz="2400" dirty="0">
                <a:cs typeface="Courier New" panose="02070309020205020404" pitchFamily="49" charset="0"/>
              </a:rPr>
              <a:t>b</a:t>
            </a:r>
            <a:r>
              <a:rPr lang="en-US" sz="2400" dirty="0" smtClean="0">
                <a:cs typeface="Courier New" panose="02070309020205020404" pitchFamily="49" charset="0"/>
              </a:rPr>
              <a:t>asic: no </a:t>
            </a:r>
            <a:r>
              <a:rPr lang="en-US" sz="2400" dirty="0" err="1" smtClean="0">
                <a:cs typeface="Courier New" panose="02070309020205020404" pitchFamily="49" charset="0"/>
              </a:rPr>
              <a:t>shft</a:t>
            </a:r>
            <a:r>
              <a:rPr lang="en-US" sz="2400" dirty="0" smtClean="0">
                <a:cs typeface="Courier New" panose="02070309020205020404" pitchFamily="49" charset="0"/>
              </a:rPr>
              <a:t>, </a:t>
            </a:r>
            <a:r>
              <a:rPr lang="en-US" sz="2400" dirty="0" err="1" smtClean="0">
                <a:cs typeface="Courier New" panose="02070309020205020404" pitchFamily="49" charset="0"/>
              </a:rPr>
              <a:t>funct</a:t>
            </a:r>
            <a:r>
              <a:rPr lang="en-US" sz="2400" dirty="0" smtClean="0">
                <a:cs typeface="Courier New" panose="02070309020205020404" pitchFamily="49" charset="0"/>
              </a:rPr>
              <a:t>, </a:t>
            </a:r>
            <a:r>
              <a:rPr lang="en-US" sz="2400" dirty="0" err="1" smtClean="0">
                <a:cs typeface="Courier New" panose="02070309020205020404" pitchFamily="49" charset="0"/>
              </a:rPr>
              <a:t>insrt</a:t>
            </a:r>
            <a:r>
              <a:rPr lang="en-US" sz="2400" dirty="0">
                <a:cs typeface="Courier New" panose="02070309020205020404" pitchFamily="49" charset="0"/>
              </a:rPr>
              <a:t>,</a:t>
            </a:r>
            <a:r>
              <a:rPr lang="en-US" sz="2400" dirty="0" smtClean="0">
                <a:cs typeface="Courier New" panose="02070309020205020404" pitchFamily="49" charset="0"/>
              </a:rPr>
              <a:t> </a:t>
            </a:r>
            <a:r>
              <a:rPr lang="en-US" sz="2400" dirty="0" err="1" smtClean="0">
                <a:cs typeface="Courier New" panose="02070309020205020404" pitchFamily="49" charset="0"/>
              </a:rPr>
              <a:t>extrct</a:t>
            </a:r>
            <a:r>
              <a:rPr lang="en-US" sz="2400" dirty="0" smtClean="0">
                <a:cs typeface="Courier New" panose="02070309020205020404" pitchFamily="49" charset="0"/>
              </a:rPr>
              <a:t> or divide, has AOB/SOB</a:t>
            </a:r>
          </a:p>
          <a:p>
            <a:pPr marL="400050"/>
            <a:endParaRPr lang="en-US" sz="2400" dirty="0" smtClean="0">
              <a:cs typeface="Courier New" panose="02070309020205020404" pitchFamily="49" charset="0"/>
            </a:endParaRPr>
          </a:p>
        </p:txBody>
      </p:sp>
    </p:spTree>
    <p:extLst>
      <p:ext uri="{BB962C8B-B14F-4D97-AF65-F5344CB8AC3E}">
        <p14:creationId xmlns:p14="http://schemas.microsoft.com/office/powerpoint/2010/main" val="4001977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FPGA </a:t>
            </a:r>
            <a:r>
              <a:rPr lang="en-US" sz="3600" dirty="0" smtClean="0"/>
              <a:t>Implementation</a:t>
            </a:r>
            <a:endParaRPr lang="en-US" sz="4000" dirty="0"/>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r>
              <a:rPr lang="en-US" dirty="0" smtClean="0"/>
              <a:t>Need list of instructions and their formats </a:t>
            </a:r>
            <a:r>
              <a:rPr lang="en-US" sz="2800" dirty="0" smtClean="0"/>
              <a:t>(spreadsheet)</a:t>
            </a:r>
            <a:endParaRPr lang="en-US" dirty="0" smtClean="0"/>
          </a:p>
          <a:p>
            <a:r>
              <a:rPr lang="en-US" dirty="0" smtClean="0"/>
              <a:t>Do op-code allocation (VHDL constants)</a:t>
            </a:r>
          </a:p>
          <a:p>
            <a:pPr lvl="1"/>
            <a:r>
              <a:rPr lang="en-US" dirty="0"/>
              <a:t>e</a:t>
            </a:r>
            <a:r>
              <a:rPr lang="en-US" dirty="0" smtClean="0"/>
              <a:t>xample:</a:t>
            </a:r>
          </a:p>
          <a:p>
            <a:pPr marL="457200" lvl="1" indent="0">
              <a:buNone/>
            </a:pPr>
            <a:r>
              <a:rPr lang="en-US" sz="2400" dirty="0" smtClean="0">
                <a:solidFill>
                  <a:srgbClr val="00B0F0"/>
                </a:solidFill>
              </a:rPr>
              <a:t>constant</a:t>
            </a:r>
            <a:r>
              <a:rPr lang="en-US" sz="2400" dirty="0" smtClean="0"/>
              <a:t> op16_ADD:</a:t>
            </a:r>
            <a:r>
              <a:rPr lang="en-US" sz="2400" dirty="0" smtClean="0">
                <a:solidFill>
                  <a:srgbClr val="00B0F0"/>
                </a:solidFill>
              </a:rPr>
              <a:t>unsigned</a:t>
            </a:r>
            <a:r>
              <a:rPr lang="en-US" sz="2400" dirty="0" smtClean="0"/>
              <a:t>(5 </a:t>
            </a:r>
            <a:r>
              <a:rPr lang="en-US" sz="2400" dirty="0" err="1"/>
              <a:t>downto</a:t>
            </a:r>
            <a:r>
              <a:rPr lang="en-US" sz="2400" dirty="0"/>
              <a:t> 0</a:t>
            </a:r>
            <a:r>
              <a:rPr lang="en-US" sz="2400" dirty="0" smtClean="0"/>
              <a:t>):="</a:t>
            </a:r>
            <a:r>
              <a:rPr lang="en-US" sz="2400" dirty="0"/>
              <a:t>000101</a:t>
            </a:r>
            <a:r>
              <a:rPr lang="en-US" sz="2400" dirty="0" smtClean="0"/>
              <a:t>";</a:t>
            </a:r>
            <a:r>
              <a:rPr lang="en-US" sz="2400" dirty="0" smtClean="0">
                <a:solidFill>
                  <a:srgbClr val="00B050"/>
                </a:solidFill>
              </a:rPr>
              <a:t>--</a:t>
            </a:r>
            <a:r>
              <a:rPr lang="en-US" sz="2400" dirty="0" smtClean="0">
                <a:solidFill>
                  <a:schemeClr val="accent3"/>
                </a:solidFill>
              </a:rPr>
              <a:t> </a:t>
            </a:r>
            <a:r>
              <a:rPr lang="en-US" sz="2400" dirty="0">
                <a:solidFill>
                  <a:srgbClr val="00B050"/>
                </a:solidFill>
              </a:rPr>
              <a:t>S</a:t>
            </a:r>
            <a:r>
              <a:rPr lang="en-US" sz="2400" dirty="0" smtClean="0">
                <a:solidFill>
                  <a:srgbClr val="00B050"/>
                </a:solidFill>
              </a:rPr>
              <a:t> </a:t>
            </a:r>
            <a:r>
              <a:rPr lang="en-US" sz="2400" dirty="0">
                <a:solidFill>
                  <a:srgbClr val="00B050"/>
                </a:solidFill>
              </a:rPr>
              <a:t>+ D =&gt; D</a:t>
            </a:r>
            <a:endParaRPr lang="en-US" sz="2400" dirty="0" smtClean="0">
              <a:solidFill>
                <a:srgbClr val="00B050"/>
              </a:solidFill>
            </a:endParaRPr>
          </a:p>
          <a:p>
            <a:pPr marL="342900" lvl="1" indent="-342900">
              <a:buFont typeface="Arial" panose="020B0604020202020204" pitchFamily="34" charset="0"/>
              <a:buChar char="•"/>
            </a:pPr>
            <a:r>
              <a:rPr lang="en-US" dirty="0" smtClean="0"/>
              <a:t>Write register file VHDL </a:t>
            </a:r>
            <a:r>
              <a:rPr lang="en-US" sz="2600" i="1" dirty="0" smtClean="0"/>
              <a:t>done</a:t>
            </a:r>
            <a:endParaRPr lang="en-US" dirty="0" smtClean="0"/>
          </a:p>
          <a:p>
            <a:pPr marL="342900" lvl="1" indent="-342900">
              <a:buFont typeface="Arial" panose="020B0604020202020204" pitchFamily="34" charset="0"/>
              <a:buChar char="•"/>
            </a:pPr>
            <a:r>
              <a:rPr lang="en-US" dirty="0" smtClean="0"/>
              <a:t>Write memory block RAM VHDL </a:t>
            </a:r>
            <a:r>
              <a:rPr lang="en-US" sz="2600" i="1" dirty="0" smtClean="0"/>
              <a:t>done</a:t>
            </a:r>
            <a:endParaRPr lang="en-US" dirty="0" smtClean="0"/>
          </a:p>
          <a:p>
            <a:r>
              <a:rPr lang="en-US" dirty="0" smtClean="0"/>
              <a:t>Write top file: </a:t>
            </a:r>
            <a:r>
              <a:rPr lang="en-US" sz="2600" dirty="0" smtClean="0"/>
              <a:t>currently </a:t>
            </a:r>
            <a:r>
              <a:rPr lang="en-US" sz="2600" i="1" dirty="0" smtClean="0"/>
              <a:t>troc16_hwa.vhd</a:t>
            </a:r>
            <a:r>
              <a:rPr lang="en-US" sz="2600" dirty="0" smtClean="0"/>
              <a:t> </a:t>
            </a:r>
          </a:p>
          <a:p>
            <a:pPr lvl="1"/>
            <a:r>
              <a:rPr lang="en-US" dirty="0" smtClean="0"/>
              <a:t>Include constant &amp; op-code files</a:t>
            </a:r>
          </a:p>
          <a:p>
            <a:pPr lvl="1"/>
            <a:r>
              <a:rPr lang="en-US" dirty="0" smtClean="0"/>
              <a:t>Port map Register file &amp; Memory</a:t>
            </a:r>
          </a:p>
          <a:p>
            <a:pPr lvl="1"/>
            <a:r>
              <a:rPr lang="en-US" dirty="0" smtClean="0"/>
              <a:t>Main combinatorial process</a:t>
            </a:r>
          </a:p>
          <a:p>
            <a:pPr lvl="1"/>
            <a:r>
              <a:rPr lang="en-US" dirty="0" smtClean="0"/>
              <a:t>Register update process</a:t>
            </a:r>
            <a:endParaRPr lang="en-US" dirty="0"/>
          </a:p>
        </p:txBody>
      </p:sp>
    </p:spTree>
    <p:extLst>
      <p:ext uri="{BB962C8B-B14F-4D97-AF65-F5344CB8AC3E}">
        <p14:creationId xmlns:p14="http://schemas.microsoft.com/office/powerpoint/2010/main" val="2234654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Straight Arrow Connector 162"/>
          <p:cNvCxnSpPr>
            <a:stCxn id="70" idx="3"/>
            <a:endCxn id="8" idx="1"/>
          </p:cNvCxnSpPr>
          <p:nvPr/>
        </p:nvCxnSpPr>
        <p:spPr>
          <a:xfrm>
            <a:off x="3085397" y="6012709"/>
            <a:ext cx="375083"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3400" y="304800"/>
            <a:ext cx="8229600" cy="1143000"/>
          </a:xfrm>
        </p:spPr>
        <p:txBody>
          <a:bodyPr>
            <a:normAutofit/>
          </a:bodyPr>
          <a:lstStyle/>
          <a:p>
            <a:r>
              <a:rPr lang="en-US" sz="3600" dirty="0" smtClean="0"/>
              <a:t>Troc16 block diagram</a:t>
            </a:r>
            <a:r>
              <a:rPr lang="en-US" sz="4000" dirty="0" smtClean="0"/>
              <a:t/>
            </a:r>
            <a:br>
              <a:rPr lang="en-US" sz="4000" dirty="0" smtClean="0"/>
            </a:br>
            <a:r>
              <a:rPr lang="en-US" sz="2000" dirty="0" smtClean="0"/>
              <a:t>write enables on all registers and both RAMs</a:t>
            </a:r>
            <a:endParaRPr lang="en-US" sz="2000" dirty="0"/>
          </a:p>
        </p:txBody>
      </p:sp>
      <p:sp>
        <p:nvSpPr>
          <p:cNvPr id="5" name="TextBox 4"/>
          <p:cNvSpPr txBox="1"/>
          <p:nvPr/>
        </p:nvSpPr>
        <p:spPr>
          <a:xfrm>
            <a:off x="685800" y="3818930"/>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493274" y="3818930"/>
            <a:ext cx="1038233" cy="369332"/>
          </a:xfrm>
          <a:prstGeom prst="rect">
            <a:avLst/>
          </a:prstGeom>
          <a:noFill/>
          <a:ln w="15875">
            <a:solidFill>
              <a:schemeClr val="tx1">
                <a:lumMod val="95000"/>
                <a:lumOff val="5000"/>
              </a:schemeClr>
            </a:solidFill>
          </a:ln>
        </p:spPr>
        <p:txBody>
          <a:bodyPr wrap="none" rtlCol="0">
            <a:spAutoFit/>
          </a:bodyPr>
          <a:lstStyle/>
          <a:p>
            <a:r>
              <a:rPr lang="en-US" dirty="0" smtClean="0"/>
              <a:t>Residue*</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460480" y="5828043"/>
            <a:ext cx="1851725"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register(s)</a:t>
            </a:r>
            <a:endParaRPr lang="en-US" dirty="0"/>
          </a:p>
        </p:txBody>
      </p:sp>
      <p:sp>
        <p:nvSpPr>
          <p:cNvPr id="9" name="TextBox 8"/>
          <p:cNvSpPr txBox="1"/>
          <p:nvPr/>
        </p:nvSpPr>
        <p:spPr>
          <a:xfrm>
            <a:off x="5831923" y="3075801"/>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32x20</a:t>
            </a:r>
          </a:p>
          <a:p>
            <a:endParaRPr lang="en-US" dirty="0"/>
          </a:p>
        </p:txBody>
      </p:sp>
      <p:sp>
        <p:nvSpPr>
          <p:cNvPr id="10" name="TextBox 9"/>
          <p:cNvSpPr txBox="1"/>
          <p:nvPr/>
        </p:nvSpPr>
        <p:spPr>
          <a:xfrm>
            <a:off x="6939950" y="3884944"/>
            <a:ext cx="1671611" cy="1200329"/>
          </a:xfrm>
          <a:prstGeom prst="rect">
            <a:avLst/>
          </a:prstGeom>
          <a:noFill/>
          <a:ln w="28575">
            <a:solidFill>
              <a:schemeClr val="accent1">
                <a:lumMod val="75000"/>
              </a:schemeClr>
            </a:solidFill>
          </a:ln>
        </p:spPr>
        <p:txBody>
          <a:bodyPr wrap="none" rtlCol="0">
            <a:spAutoFit/>
          </a:bodyPr>
          <a:lstStyle/>
          <a:p>
            <a:pPr algn="ctr"/>
            <a:r>
              <a:rPr lang="en-US" dirty="0" smtClean="0"/>
              <a:t>Dual port</a:t>
            </a:r>
          </a:p>
          <a:p>
            <a:pPr algn="ctr"/>
            <a:r>
              <a:rPr lang="en-US" dirty="0" smtClean="0"/>
              <a:t>Block RAM</a:t>
            </a:r>
          </a:p>
          <a:p>
            <a:pPr algn="ctr"/>
            <a:r>
              <a:rPr lang="en-US" dirty="0" smtClean="0"/>
              <a:t>1024x16</a:t>
            </a:r>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a:off x="4267200" y="4915257"/>
            <a:ext cx="0" cy="91278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49421" y="5181600"/>
            <a:ext cx="6557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868234" y="4194737"/>
            <a:ext cx="7214" cy="9868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1953634" y="4207133"/>
            <a:ext cx="1048" cy="112687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28700" y="5486400"/>
            <a:ext cx="27813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028700" y="4188262"/>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868234" y="3098697"/>
            <a:ext cx="7214" cy="7267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61021" y="3090465"/>
            <a:ext cx="470265" cy="823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53634" y="2909160"/>
            <a:ext cx="0" cy="92333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028700" y="2761905"/>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028700" y="2743200"/>
            <a:ext cx="23241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5136"/>
            <a:ext cx="117299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9" idx="2"/>
          </p:cNvCxnSpPr>
          <p:nvPr/>
        </p:nvCxnSpPr>
        <p:spPr>
          <a:xfrm flipV="1">
            <a:off x="6354598" y="399913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81600" y="3657600"/>
            <a:ext cx="661249"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64592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964368" y="2345736"/>
            <a:ext cx="0" cy="71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 idx="0"/>
          </p:cNvCxnSpPr>
          <p:nvPr/>
        </p:nvCxnSpPr>
        <p:spPr>
          <a:xfrm flipH="1" flipV="1">
            <a:off x="6354598" y="2065915"/>
            <a:ext cx="1" cy="100988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2" y="2362200"/>
            <a:ext cx="1019786" cy="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24401" y="2065915"/>
            <a:ext cx="1630198" cy="446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070380"/>
            <a:ext cx="0" cy="53655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370266"/>
            <a:ext cx="0" cy="23666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025844" y="4907280"/>
            <a:ext cx="3356"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486400"/>
            <a:ext cx="28956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81600" y="4761132"/>
            <a:ext cx="175835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7924800" y="5085273"/>
            <a:ext cx="1" cy="38119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8" y="1698580"/>
            <a:ext cx="31938" cy="218636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 idx="3"/>
          </p:cNvCxnSpPr>
          <p:nvPr/>
        </p:nvCxnSpPr>
        <p:spPr>
          <a:xfrm flipH="1">
            <a:off x="4202506" y="1711294"/>
            <a:ext cx="354130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 idx="3"/>
          </p:cNvCxnSpPr>
          <p:nvPr/>
        </p:nvCxnSpPr>
        <p:spPr>
          <a:xfrm>
            <a:off x="4202506" y="1711294"/>
            <a:ext cx="0" cy="89563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29248"/>
            <a:ext cx="2757101" cy="369332"/>
          </a:xfrm>
          <a:prstGeom prst="rect">
            <a:avLst/>
          </a:prstGeom>
          <a:noFill/>
        </p:spPr>
        <p:txBody>
          <a:bodyPr wrap="none" rtlCol="0">
            <a:spAutoFit/>
          </a:bodyPr>
          <a:lstStyle/>
          <a:p>
            <a:r>
              <a:rPr lang="en-US" dirty="0" smtClean="0"/>
              <a:t>Memory read data (32 bits)</a:t>
            </a:r>
            <a:endParaRPr lang="en-US" dirty="0"/>
          </a:p>
        </p:txBody>
      </p:sp>
      <p:sp>
        <p:nvSpPr>
          <p:cNvPr id="128" name="TextBox 127"/>
          <p:cNvSpPr txBox="1"/>
          <p:nvPr/>
        </p:nvSpPr>
        <p:spPr>
          <a:xfrm>
            <a:off x="5395447" y="1687017"/>
            <a:ext cx="844911" cy="369332"/>
          </a:xfrm>
          <a:prstGeom prst="rect">
            <a:avLst/>
          </a:prstGeom>
          <a:noFill/>
        </p:spPr>
        <p:txBody>
          <a:bodyPr wrap="none" rtlCol="0">
            <a:spAutoFit/>
          </a:bodyPr>
          <a:lstStyle/>
          <a:p>
            <a:r>
              <a:rPr lang="en-US" dirty="0"/>
              <a:t>S</a:t>
            </a:r>
            <a:r>
              <a:rPr lang="en-US" dirty="0" smtClean="0"/>
              <a:t> value</a:t>
            </a:r>
            <a:endParaRPr lang="en-US" dirty="0"/>
          </a:p>
        </p:txBody>
      </p:sp>
      <p:sp>
        <p:nvSpPr>
          <p:cNvPr id="129" name="TextBox 128"/>
          <p:cNvSpPr txBox="1"/>
          <p:nvPr/>
        </p:nvSpPr>
        <p:spPr>
          <a:xfrm>
            <a:off x="5025844" y="2070380"/>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395447" y="4075251"/>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170821" y="4415136"/>
            <a:ext cx="1779846" cy="369332"/>
          </a:xfrm>
          <a:prstGeom prst="rect">
            <a:avLst/>
          </a:prstGeom>
          <a:noFill/>
        </p:spPr>
        <p:txBody>
          <a:bodyPr wrap="none" rtlCol="0">
            <a:spAutoFit/>
          </a:bodyPr>
          <a:lstStyle/>
          <a:p>
            <a:r>
              <a:rPr lang="en-US" dirty="0" smtClean="0"/>
              <a:t>PC/mem address</a:t>
            </a:r>
          </a:p>
        </p:txBody>
      </p:sp>
      <p:sp>
        <p:nvSpPr>
          <p:cNvPr id="132" name="TextBox 131"/>
          <p:cNvSpPr txBox="1"/>
          <p:nvPr/>
        </p:nvSpPr>
        <p:spPr>
          <a:xfrm>
            <a:off x="4950443" y="5100656"/>
            <a:ext cx="3002873" cy="369332"/>
          </a:xfrm>
          <a:prstGeom prst="rect">
            <a:avLst/>
          </a:prstGeom>
          <a:noFill/>
        </p:spPr>
        <p:txBody>
          <a:bodyPr wrap="none" rtlCol="0">
            <a:spAutoFit/>
          </a:bodyPr>
          <a:lstStyle/>
          <a:p>
            <a:r>
              <a:rPr lang="en-US" dirty="0" smtClean="0"/>
              <a:t>Memory write data 16/32 bits</a:t>
            </a:r>
          </a:p>
        </p:txBody>
      </p:sp>
      <p:sp>
        <p:nvSpPr>
          <p:cNvPr id="138" name="TextBox 137"/>
          <p:cNvSpPr txBox="1"/>
          <p:nvPr/>
        </p:nvSpPr>
        <p:spPr>
          <a:xfrm>
            <a:off x="5202930" y="290238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02930" y="3352800"/>
            <a:ext cx="603050" cy="369332"/>
          </a:xfrm>
          <a:prstGeom prst="rect">
            <a:avLst/>
          </a:prstGeom>
          <a:noFill/>
        </p:spPr>
        <p:txBody>
          <a:bodyPr wrap="none" rtlCol="0">
            <a:spAutoFit/>
          </a:bodyPr>
          <a:lstStyle/>
          <a:p>
            <a:r>
              <a:rPr lang="en-US" dirty="0"/>
              <a:t>S</a:t>
            </a:r>
            <a:r>
              <a:rPr lang="en-US" dirty="0" smtClean="0"/>
              <a:t>adr</a:t>
            </a:r>
            <a:endParaRPr lang="en-US" dirty="0"/>
          </a:p>
        </p:txBody>
      </p:sp>
      <p:sp>
        <p:nvSpPr>
          <p:cNvPr id="155" name="TextBox 154"/>
          <p:cNvSpPr txBox="1"/>
          <p:nvPr/>
        </p:nvSpPr>
        <p:spPr>
          <a:xfrm>
            <a:off x="1715419" y="1956716"/>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88852"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2102450" y="2326048"/>
            <a:ext cx="57450" cy="2808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19350" y="2330391"/>
            <a:ext cx="103747" cy="2807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785878" y="2491329"/>
            <a:ext cx="164789"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41" name="Content Placeholder 40"/>
          <p:cNvSpPr>
            <a:spLocks noGrp="1"/>
          </p:cNvSpPr>
          <p:nvPr>
            <p:ph idx="1"/>
          </p:nvPr>
        </p:nvSpPr>
        <p:spPr>
          <a:xfrm>
            <a:off x="482506" y="1329248"/>
            <a:ext cx="8229600" cy="5223952"/>
          </a:xfrm>
        </p:spPr>
        <p:txBody>
          <a:bodyPr/>
          <a:lstStyle/>
          <a:p>
            <a:pPr marL="0" indent="0">
              <a:buNone/>
            </a:pPr>
            <a:r>
              <a:rPr lang="en-US" dirty="0" smtClean="0"/>
              <a:t> </a:t>
            </a:r>
            <a:endParaRPr lang="en-US" dirty="0"/>
          </a:p>
        </p:txBody>
      </p:sp>
      <p:sp>
        <p:nvSpPr>
          <p:cNvPr id="4" name="TextBox 3"/>
          <p:cNvSpPr txBox="1"/>
          <p:nvPr/>
        </p:nvSpPr>
        <p:spPr>
          <a:xfrm>
            <a:off x="2604380" y="3825405"/>
            <a:ext cx="542136"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70" name="TextBox 69"/>
          <p:cNvSpPr txBox="1"/>
          <p:nvPr/>
        </p:nvSpPr>
        <p:spPr>
          <a:xfrm>
            <a:off x="2196436" y="5828043"/>
            <a:ext cx="888961" cy="369332"/>
          </a:xfrm>
          <a:prstGeom prst="rect">
            <a:avLst/>
          </a:prstGeom>
          <a:noFill/>
        </p:spPr>
        <p:txBody>
          <a:bodyPr wrap="none" rtlCol="0">
            <a:spAutoFit/>
          </a:bodyPr>
          <a:lstStyle/>
          <a:p>
            <a:r>
              <a:rPr lang="en-US" dirty="0"/>
              <a:t>c</a:t>
            </a:r>
            <a:r>
              <a:rPr lang="en-US" dirty="0" smtClean="0"/>
              <a:t>locked</a:t>
            </a:r>
          </a:p>
        </p:txBody>
      </p:sp>
    </p:spTree>
    <p:extLst>
      <p:ext uri="{BB962C8B-B14F-4D97-AF65-F5344CB8AC3E}">
        <p14:creationId xmlns:p14="http://schemas.microsoft.com/office/powerpoint/2010/main" val="2132454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t>Single clock cycle events</a:t>
            </a:r>
            <a:endParaRPr lang="en-US" sz="3600" dirty="0"/>
          </a:p>
        </p:txBody>
      </p:sp>
      <p:sp>
        <p:nvSpPr>
          <p:cNvPr id="3" name="Content Placeholder 2"/>
          <p:cNvSpPr>
            <a:spLocks noGrp="1"/>
          </p:cNvSpPr>
          <p:nvPr>
            <p:ph idx="1"/>
          </p:nvPr>
        </p:nvSpPr>
        <p:spPr>
          <a:xfrm>
            <a:off x="457200" y="1219200"/>
            <a:ext cx="8229600" cy="4525963"/>
          </a:xfrm>
        </p:spPr>
        <p:txBody>
          <a:bodyPr>
            <a:normAutofit fontScale="92500"/>
          </a:bodyPr>
          <a:lstStyle/>
          <a:p>
            <a:r>
              <a:rPr lang="en-US" dirty="0" smtClean="0"/>
              <a:t>Read instruction out of block RAM</a:t>
            </a:r>
          </a:p>
          <a:p>
            <a:r>
              <a:rPr lang="en-US" dirty="0" smtClean="0"/>
              <a:t>Use D &amp; S fields to read operands from LUT RAM</a:t>
            </a:r>
          </a:p>
          <a:p>
            <a:pPr lvl="1"/>
            <a:r>
              <a:rPr lang="en-US" sz="2400" dirty="0" smtClean="0"/>
              <a:t>PC &amp; Residue </a:t>
            </a:r>
            <a:r>
              <a:rPr lang="en-US" sz="2400" dirty="0" err="1" smtClean="0"/>
              <a:t>MUX’d</a:t>
            </a:r>
            <a:r>
              <a:rPr lang="en-US" sz="2400" dirty="0" smtClean="0"/>
              <a:t> onto LUTRAM outputs</a:t>
            </a:r>
          </a:p>
          <a:p>
            <a:pPr lvl="1"/>
            <a:r>
              <a:rPr lang="en-US" sz="2400" dirty="0" smtClean="0"/>
              <a:t>Per instruction, immediate values </a:t>
            </a:r>
            <a:r>
              <a:rPr lang="en-US" sz="2400" dirty="0" err="1" smtClean="0"/>
              <a:t>MUX’d</a:t>
            </a:r>
            <a:r>
              <a:rPr lang="en-US" sz="2400" dirty="0" smtClean="0"/>
              <a:t> onto S LUTRAM output</a:t>
            </a:r>
          </a:p>
          <a:p>
            <a:r>
              <a:rPr lang="en-US" dirty="0" smtClean="0"/>
              <a:t>Instruction process uses nested case statements, generates register &amp; memory updates</a:t>
            </a:r>
          </a:p>
          <a:p>
            <a:r>
              <a:rPr lang="en-US" dirty="0" smtClean="0"/>
              <a:t>Set update enables</a:t>
            </a:r>
          </a:p>
          <a:p>
            <a:r>
              <a:rPr lang="en-US" dirty="0" smtClean="0"/>
              <a:t>Update PC, LUT RAM, post address (new PC) to block RAM</a:t>
            </a:r>
            <a:endParaRPr lang="en-US" dirty="0"/>
          </a:p>
        </p:txBody>
      </p:sp>
    </p:spTree>
    <p:extLst>
      <p:ext uri="{BB962C8B-B14F-4D97-AF65-F5344CB8AC3E}">
        <p14:creationId xmlns:p14="http://schemas.microsoft.com/office/powerpoint/2010/main" val="2589192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Main file (rtoc16_… .</a:t>
            </a:r>
            <a:r>
              <a:rPr lang="en-US" sz="3600" dirty="0" err="1" smtClean="0"/>
              <a:t>vhd</a:t>
            </a:r>
            <a:r>
              <a:rPr lang="en-US" sz="3600" dirty="0" smtClean="0"/>
              <a:t>)</a:t>
            </a:r>
            <a:endParaRPr lang="en-US" sz="36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a:t>use </a:t>
            </a:r>
            <a:r>
              <a:rPr lang="en-US" dirty="0" err="1"/>
              <a:t>ieee.numeric_std.all</a:t>
            </a:r>
            <a:r>
              <a:rPr lang="en-US" dirty="0"/>
              <a:t>;</a:t>
            </a:r>
            <a:endParaRPr lang="en-US" dirty="0" smtClean="0"/>
          </a:p>
          <a:p>
            <a:r>
              <a:rPr lang="en-US" dirty="0" smtClean="0"/>
              <a:t>Component declarations</a:t>
            </a:r>
          </a:p>
          <a:p>
            <a:r>
              <a:rPr lang="en-US" dirty="0" smtClean="0"/>
              <a:t>Variable declarations</a:t>
            </a:r>
          </a:p>
          <a:p>
            <a:r>
              <a:rPr lang="en-US" dirty="0" smtClean="0"/>
              <a:t>Register file &amp; Main memory Port maps</a:t>
            </a:r>
          </a:p>
          <a:p>
            <a:r>
              <a:rPr lang="en-US" dirty="0" smtClean="0"/>
              <a:t>Mux PC and Residue onto register-file outputs</a:t>
            </a:r>
          </a:p>
          <a:p>
            <a:r>
              <a:rPr lang="en-US" dirty="0" smtClean="0"/>
              <a:t>Main process</a:t>
            </a:r>
          </a:p>
          <a:p>
            <a:r>
              <a:rPr lang="en-US" dirty="0" smtClean="0"/>
              <a:t>Register updates</a:t>
            </a:r>
          </a:p>
          <a:p>
            <a:pPr lvl="1"/>
            <a:r>
              <a:rPr lang="en-US" dirty="0" smtClean="0"/>
              <a:t>Typically three names used:</a:t>
            </a:r>
          </a:p>
          <a:p>
            <a:pPr marL="457200" lvl="1" indent="0">
              <a:buNone/>
            </a:pPr>
            <a:r>
              <a:rPr lang="en-US" i="1" dirty="0" smtClean="0"/>
              <a:t>name</a:t>
            </a:r>
            <a:r>
              <a:rPr lang="en-US" dirty="0" smtClean="0"/>
              <a:t>,     </a:t>
            </a:r>
          </a:p>
          <a:p>
            <a:pPr marL="457200" lvl="1" indent="0">
              <a:buNone/>
            </a:pPr>
            <a:r>
              <a:rPr lang="en-US" i="1" dirty="0" err="1" smtClean="0"/>
              <a:t>nameN</a:t>
            </a:r>
            <a:r>
              <a:rPr lang="en-US" dirty="0" smtClean="0"/>
              <a:t> for next value, </a:t>
            </a:r>
          </a:p>
          <a:p>
            <a:pPr marL="457200" lvl="1" indent="0">
              <a:buNone/>
            </a:pPr>
            <a:r>
              <a:rPr lang="en-US" i="1" dirty="0" err="1" smtClean="0"/>
              <a:t>nameWE</a:t>
            </a:r>
            <a:r>
              <a:rPr lang="en-US" dirty="0" smtClean="0"/>
              <a:t> for update enable</a:t>
            </a:r>
          </a:p>
        </p:txBody>
      </p:sp>
    </p:spTree>
    <p:extLst>
      <p:ext uri="{BB962C8B-B14F-4D97-AF65-F5344CB8AC3E}">
        <p14:creationId xmlns:p14="http://schemas.microsoft.com/office/powerpoint/2010/main" val="1943783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Instruction </a:t>
            </a:r>
            <a:r>
              <a:rPr lang="en-US" sz="3600" dirty="0" smtClean="0"/>
              <a:t>Processing</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smtClean="0"/>
              <a:t>Use nest of CASE statements</a:t>
            </a:r>
          </a:p>
          <a:p>
            <a:r>
              <a:rPr lang="en-US" dirty="0" smtClean="0"/>
              <a:t>First set default values for variables</a:t>
            </a:r>
          </a:p>
          <a:p>
            <a:r>
              <a:rPr lang="en-US" dirty="0" smtClean="0"/>
              <a:t>State variable Case </a:t>
            </a:r>
            <a:r>
              <a:rPr lang="en-US" sz="3000" dirty="0" smtClean="0"/>
              <a:t>(memory load/store, normal)</a:t>
            </a:r>
          </a:p>
          <a:p>
            <a:r>
              <a:rPr lang="en-US" dirty="0" smtClean="0"/>
              <a:t>  Op-code size Case </a:t>
            </a:r>
            <a:r>
              <a:rPr lang="en-US" sz="3000" dirty="0" smtClean="0"/>
              <a:t>(16, 24 &amp; 32-bit instructions)</a:t>
            </a:r>
          </a:p>
          <a:p>
            <a:r>
              <a:rPr lang="en-US" dirty="0" smtClean="0"/>
              <a:t>    Op-code Case </a:t>
            </a:r>
            <a:r>
              <a:rPr lang="en-US" sz="2600" dirty="0" smtClean="0"/>
              <a:t>(32 entries, unsupported instructions commented out)</a:t>
            </a:r>
          </a:p>
          <a:p>
            <a:pPr marL="457200" lvl="1" indent="0">
              <a:buNone/>
            </a:pPr>
            <a:r>
              <a:rPr lang="en-US" dirty="0"/>
              <a:t>Example: </a:t>
            </a:r>
            <a:r>
              <a:rPr lang="en-US" dirty="0" smtClean="0"/>
              <a:t>  </a:t>
            </a:r>
            <a:r>
              <a:rPr lang="en-US" i="1" dirty="0" smtClean="0">
                <a:solidFill>
                  <a:srgbClr val="00B0F0"/>
                </a:solidFill>
              </a:rPr>
              <a:t>when</a:t>
            </a:r>
            <a:r>
              <a:rPr lang="en-US" i="1" dirty="0" smtClean="0"/>
              <a:t> </a:t>
            </a:r>
            <a:r>
              <a:rPr lang="en-US" i="1" dirty="0"/>
              <a:t>op16_ADD </a:t>
            </a:r>
            <a:r>
              <a:rPr lang="en-US" i="1" dirty="0" smtClean="0"/>
              <a:t> </a:t>
            </a:r>
            <a:r>
              <a:rPr lang="en-US" i="1" dirty="0" smtClean="0">
                <a:solidFill>
                  <a:schemeClr val="accent1">
                    <a:lumMod val="75000"/>
                  </a:schemeClr>
                </a:solidFill>
              </a:rPr>
              <a:t>|</a:t>
            </a:r>
            <a:r>
              <a:rPr lang="en-US" i="1" dirty="0" smtClean="0"/>
              <a:t> </a:t>
            </a:r>
            <a:r>
              <a:rPr lang="en-US" i="1" dirty="0"/>
              <a:t>op16_ADDI	</a:t>
            </a:r>
            <a:r>
              <a:rPr lang="en-US" i="1" dirty="0">
                <a:solidFill>
                  <a:srgbClr val="00B0F0"/>
                </a:solidFill>
              </a:rPr>
              <a:t>=&gt; </a:t>
            </a:r>
            <a:r>
              <a:rPr lang="en-US" i="1" dirty="0" err="1"/>
              <a:t>ALUout</a:t>
            </a:r>
            <a:r>
              <a:rPr lang="en-US" i="1" dirty="0" smtClean="0"/>
              <a:t>&lt;=SS </a:t>
            </a:r>
            <a:r>
              <a:rPr lang="en-US" i="1" dirty="0"/>
              <a:t>+ </a:t>
            </a:r>
            <a:r>
              <a:rPr lang="en-US" i="1" dirty="0" smtClean="0"/>
              <a:t>DD;</a:t>
            </a:r>
            <a:r>
              <a:rPr lang="en-US" i="1" dirty="0"/>
              <a:t>		</a:t>
            </a:r>
            <a:r>
              <a:rPr lang="en-US" i="1" dirty="0" err="1"/>
              <a:t>LUTwe</a:t>
            </a:r>
            <a:r>
              <a:rPr lang="en-US" i="1" dirty="0"/>
              <a:t>&lt;='1'; </a:t>
            </a:r>
            <a:r>
              <a:rPr lang="en-US" i="1" dirty="0" err="1"/>
              <a:t>residueN</a:t>
            </a:r>
            <a:r>
              <a:rPr lang="en-US" i="1" dirty="0"/>
              <a:t>(0</a:t>
            </a:r>
            <a:r>
              <a:rPr lang="en-US" i="1" dirty="0" smtClean="0"/>
              <a:t>)&lt;= </a:t>
            </a:r>
            <a:r>
              <a:rPr lang="en-US" i="1" dirty="0" err="1" smtClean="0"/>
              <a:t>ALUout</a:t>
            </a:r>
            <a:r>
              <a:rPr lang="en-US" i="1" dirty="0" smtClean="0"/>
              <a:t>(16</a:t>
            </a:r>
            <a:r>
              <a:rPr lang="en-US" i="1" dirty="0"/>
              <a:t>); </a:t>
            </a:r>
            <a:r>
              <a:rPr lang="en-US" i="1" dirty="0" err="1"/>
              <a:t>residuewe</a:t>
            </a:r>
            <a:r>
              <a:rPr lang="en-US" i="1" dirty="0"/>
              <a:t>&lt;='1';</a:t>
            </a:r>
            <a:endParaRPr lang="en-US" i="1" dirty="0" smtClean="0"/>
          </a:p>
          <a:p>
            <a:r>
              <a:rPr lang="en-US" dirty="0" smtClean="0"/>
              <a:t>      Data type Case </a:t>
            </a:r>
            <a:r>
              <a:rPr lang="en-US" sz="2600" dirty="0" smtClean="0"/>
              <a:t>(as necessary, for instance AND, OR &amp; XOR are data type invariant)</a:t>
            </a:r>
            <a:endParaRPr lang="en-US" sz="2600" dirty="0"/>
          </a:p>
        </p:txBody>
      </p:sp>
    </p:spTree>
    <p:extLst>
      <p:ext uri="{BB962C8B-B14F-4D97-AF65-F5344CB8AC3E}">
        <p14:creationId xmlns:p14="http://schemas.microsoft.com/office/powerpoint/2010/main" val="4065029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Register </a:t>
            </a:r>
            <a:r>
              <a:rPr lang="en-US" sz="3600" dirty="0" smtClean="0"/>
              <a:t>update</a:t>
            </a:r>
            <a:r>
              <a:rPr lang="en-US" sz="4000" dirty="0" smtClean="0"/>
              <a:t> RTL</a:t>
            </a:r>
            <a:endParaRPr lang="en-US" sz="4000" dirty="0"/>
          </a:p>
        </p:txBody>
      </p:sp>
      <p:sp>
        <p:nvSpPr>
          <p:cNvPr id="3" name="Content Placeholder 2"/>
          <p:cNvSpPr>
            <a:spLocks noGrp="1"/>
          </p:cNvSpPr>
          <p:nvPr>
            <p:ph idx="1"/>
          </p:nvPr>
        </p:nvSpPr>
        <p:spPr>
          <a:xfrm>
            <a:off x="457200" y="1143000"/>
            <a:ext cx="8229600" cy="5029200"/>
          </a:xfrm>
        </p:spPr>
        <p:txBody>
          <a:bodyPr>
            <a:normAutofit fontScale="92500" lnSpcReduction="20000"/>
          </a:bodyPr>
          <a:lstStyle/>
          <a:p>
            <a:pPr marL="0" indent="0">
              <a:buNone/>
            </a:pPr>
            <a:r>
              <a:rPr lang="en-US" sz="2800" dirty="0"/>
              <a:t>update: </a:t>
            </a:r>
            <a:r>
              <a:rPr lang="en-US" sz="2800" dirty="0">
                <a:solidFill>
                  <a:srgbClr val="00B0F0"/>
                </a:solidFill>
              </a:rPr>
              <a:t>process</a:t>
            </a:r>
            <a:r>
              <a:rPr lang="en-US" sz="2800" dirty="0"/>
              <a:t>(</a:t>
            </a:r>
            <a:r>
              <a:rPr lang="en-US" sz="2800" dirty="0" err="1"/>
              <a:t>clk</a:t>
            </a:r>
            <a:r>
              <a:rPr lang="en-US" sz="2800" dirty="0"/>
              <a:t>)</a:t>
            </a:r>
            <a:endParaRPr lang="en-US" sz="2800" b="1" dirty="0"/>
          </a:p>
          <a:p>
            <a:pPr marL="0" indent="0">
              <a:buNone/>
            </a:pPr>
            <a:r>
              <a:rPr lang="en-US" sz="2800" dirty="0">
                <a:solidFill>
                  <a:srgbClr val="00B0F0"/>
                </a:solidFill>
              </a:rPr>
              <a:t>begin</a:t>
            </a:r>
          </a:p>
          <a:p>
            <a:pPr marL="0" indent="0">
              <a:buNone/>
            </a:pPr>
            <a:r>
              <a:rPr lang="en-US" sz="2800" dirty="0">
                <a:solidFill>
                  <a:srgbClr val="00B0F0"/>
                </a:solidFill>
              </a:rPr>
              <a:t>if</a:t>
            </a:r>
            <a:r>
              <a:rPr lang="en-US" sz="2800" dirty="0"/>
              <a:t> (</a:t>
            </a:r>
            <a:r>
              <a:rPr lang="en-US" sz="2800" dirty="0" err="1"/>
              <a:t>rising_edge</a:t>
            </a:r>
            <a:r>
              <a:rPr lang="en-US" sz="2800" dirty="0"/>
              <a:t>(</a:t>
            </a:r>
            <a:r>
              <a:rPr lang="en-US" sz="2800" dirty="0" err="1"/>
              <a:t>clk</a:t>
            </a:r>
            <a:r>
              <a:rPr lang="en-US" sz="2800" dirty="0"/>
              <a:t>)) </a:t>
            </a:r>
            <a:r>
              <a:rPr lang="en-US" sz="2800" dirty="0">
                <a:solidFill>
                  <a:srgbClr val="00B0F0"/>
                </a:solidFill>
              </a:rPr>
              <a:t>then</a:t>
            </a:r>
          </a:p>
          <a:p>
            <a:pPr marL="0" indent="0">
              <a:buNone/>
            </a:pPr>
            <a:r>
              <a:rPr lang="en-US" sz="2800" dirty="0"/>
              <a:t>    state&lt;=</a:t>
            </a:r>
            <a:r>
              <a:rPr lang="en-US" sz="2800" dirty="0" err="1"/>
              <a:t>stateN</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pcwe</a:t>
            </a:r>
            <a:r>
              <a:rPr lang="en-US" sz="2800" dirty="0"/>
              <a:t> = '1'      </a:t>
            </a:r>
            <a:r>
              <a:rPr lang="en-US" sz="2800" dirty="0" smtClean="0"/>
              <a:t>      </a:t>
            </a:r>
            <a:r>
              <a:rPr lang="en-US" sz="2800" dirty="0" smtClean="0">
                <a:solidFill>
                  <a:srgbClr val="00B0F0"/>
                </a:solidFill>
              </a:rPr>
              <a:t>then</a:t>
            </a:r>
            <a:r>
              <a:rPr lang="en-US" sz="2800" dirty="0" smtClean="0"/>
              <a:t> </a:t>
            </a:r>
            <a:r>
              <a:rPr lang="en-US" sz="2800" dirty="0"/>
              <a:t>pc &lt;= </a:t>
            </a:r>
            <a:r>
              <a:rPr lang="en-US" sz="2800" dirty="0" err="1"/>
              <a:t>pcN</a:t>
            </a:r>
            <a:r>
              <a:rPr lang="en-US" sz="2800" dirty="0"/>
              <a:t>;                 </a:t>
            </a:r>
            <a:r>
              <a:rPr lang="en-US" sz="2800" dirty="0" smtClean="0"/>
              <a:t> </a:t>
            </a:r>
            <a:r>
              <a:rPr lang="en-US" sz="2800" dirty="0" smtClean="0">
                <a:solidFill>
                  <a:srgbClr val="00B0F0"/>
                </a:solidFill>
              </a:rPr>
              <a:t>end </a:t>
            </a:r>
            <a:r>
              <a:rPr lang="en-US" sz="2800" dirty="0">
                <a:solidFill>
                  <a:srgbClr val="00B0F0"/>
                </a:solidFill>
              </a:rPr>
              <a:t>if</a:t>
            </a:r>
            <a:r>
              <a:rPr lang="en-US" sz="2800" dirty="0"/>
              <a:t>; </a:t>
            </a:r>
          </a:p>
          <a:p>
            <a:pPr marL="0" indent="0">
              <a:buNone/>
            </a:pPr>
            <a:r>
              <a:rPr lang="en-US" sz="2800" dirty="0" smtClean="0"/>
              <a:t>    </a:t>
            </a:r>
            <a:r>
              <a:rPr lang="en-US" sz="2800" dirty="0" smtClean="0">
                <a:solidFill>
                  <a:srgbClr val="00B0F0"/>
                </a:solidFill>
              </a:rPr>
              <a:t>if</a:t>
            </a:r>
            <a:r>
              <a:rPr lang="en-US" sz="2800" dirty="0" smtClean="0"/>
              <a:t> </a:t>
            </a:r>
            <a:r>
              <a:rPr lang="en-US" sz="2800" dirty="0" err="1"/>
              <a:t>residuewe</a:t>
            </a:r>
            <a:r>
              <a:rPr lang="en-US" sz="2800" dirty="0"/>
              <a:t> = '1'	</a:t>
            </a:r>
            <a:r>
              <a:rPr lang="en-US" sz="2800" dirty="0">
                <a:solidFill>
                  <a:srgbClr val="00B0F0"/>
                </a:solidFill>
              </a:rPr>
              <a:t>then</a:t>
            </a:r>
            <a:r>
              <a:rPr lang="en-US" sz="2800" dirty="0"/>
              <a:t> residue &lt;= </a:t>
            </a:r>
            <a:r>
              <a:rPr lang="en-US" sz="2800" dirty="0" err="1"/>
              <a:t>residueN</a:t>
            </a:r>
            <a:r>
              <a:rPr lang="en-US" sz="2800" dirty="0" smtClean="0"/>
              <a:t>; </a:t>
            </a:r>
            <a:r>
              <a:rPr lang="en-US" sz="2800" dirty="0">
                <a:solidFill>
                  <a:srgbClr val="00B0F0"/>
                </a:solidFill>
              </a:rPr>
              <a:t>end if</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outwe</a:t>
            </a:r>
            <a:r>
              <a:rPr lang="en-US" sz="2800" dirty="0"/>
              <a:t> = '1'     </a:t>
            </a:r>
            <a:r>
              <a:rPr lang="en-US" sz="2800" dirty="0" smtClean="0"/>
              <a:t>     </a:t>
            </a:r>
            <a:r>
              <a:rPr lang="en-US" sz="2800" dirty="0">
                <a:solidFill>
                  <a:srgbClr val="00B0F0"/>
                </a:solidFill>
              </a:rPr>
              <a:t>then</a:t>
            </a:r>
            <a:r>
              <a:rPr lang="en-US" sz="2800" dirty="0"/>
              <a:t> out0 &lt;= S;                 </a:t>
            </a:r>
            <a:r>
              <a:rPr lang="en-US" sz="2800" dirty="0" smtClean="0"/>
              <a:t>  </a:t>
            </a:r>
            <a:r>
              <a:rPr lang="en-US" sz="2800" dirty="0" smtClean="0">
                <a:solidFill>
                  <a:srgbClr val="00B0F0"/>
                </a:solidFill>
              </a:rPr>
              <a:t>end </a:t>
            </a:r>
            <a:r>
              <a:rPr lang="en-US" sz="2800" dirty="0">
                <a:solidFill>
                  <a:srgbClr val="00B0F0"/>
                </a:solidFill>
              </a:rPr>
              <a:t>if</a:t>
            </a:r>
            <a:r>
              <a:rPr lang="en-US" sz="2800" dirty="0" smtClean="0"/>
              <a:t>;</a:t>
            </a:r>
          </a:p>
          <a:p>
            <a:pPr marL="0" indent="0">
              <a:buNone/>
            </a:pPr>
            <a:r>
              <a:rPr lang="en-US" sz="2800" dirty="0"/>
              <a:t>	</a:t>
            </a:r>
            <a:r>
              <a:rPr lang="en-US" sz="2800" dirty="0">
                <a:solidFill>
                  <a:srgbClr val="00B050"/>
                </a:solidFill>
              </a:rPr>
              <a:t>--</a:t>
            </a:r>
            <a:r>
              <a:rPr lang="en-US" sz="2800" dirty="0"/>
              <a:t> </a:t>
            </a:r>
            <a:r>
              <a:rPr lang="en-US" sz="2800" dirty="0">
                <a:solidFill>
                  <a:srgbClr val="00B050"/>
                </a:solidFill>
              </a:rPr>
              <a:t>for now only one output port</a:t>
            </a:r>
          </a:p>
          <a:p>
            <a:pPr marL="0" indent="0">
              <a:buNone/>
            </a:pPr>
            <a:r>
              <a:rPr lang="en-US" sz="2800" dirty="0">
                <a:solidFill>
                  <a:srgbClr val="00B0F0"/>
                </a:solidFill>
              </a:rPr>
              <a:t>end if</a:t>
            </a:r>
            <a:r>
              <a:rPr lang="en-US" sz="2800" dirty="0"/>
              <a:t>;</a:t>
            </a:r>
          </a:p>
          <a:p>
            <a:pPr marL="0" indent="0">
              <a:buNone/>
            </a:pPr>
            <a:r>
              <a:rPr lang="en-US" sz="2800" dirty="0">
                <a:solidFill>
                  <a:srgbClr val="00B0F0"/>
                </a:solidFill>
              </a:rPr>
              <a:t>end process</a:t>
            </a:r>
            <a:r>
              <a:rPr lang="en-US" sz="2800" dirty="0"/>
              <a:t>;	</a:t>
            </a:r>
            <a:r>
              <a:rPr lang="en-US" sz="2800" dirty="0">
                <a:solidFill>
                  <a:srgbClr val="00B050"/>
                </a:solidFill>
              </a:rPr>
              <a:t>--</a:t>
            </a:r>
            <a:r>
              <a:rPr lang="en-US" sz="2800" dirty="0"/>
              <a:t> </a:t>
            </a:r>
            <a:r>
              <a:rPr lang="en-US" sz="2800" dirty="0" smtClean="0">
                <a:solidFill>
                  <a:srgbClr val="00B050"/>
                </a:solidFill>
              </a:rPr>
              <a:t>register &amp; </a:t>
            </a:r>
            <a:r>
              <a:rPr lang="en-US" sz="2800" dirty="0">
                <a:solidFill>
                  <a:srgbClr val="00B050"/>
                </a:solidFill>
              </a:rPr>
              <a:t>state </a:t>
            </a:r>
            <a:r>
              <a:rPr lang="en-US" sz="2800" dirty="0" smtClean="0">
                <a:solidFill>
                  <a:srgbClr val="00B050"/>
                </a:solidFill>
              </a:rPr>
              <a:t>updates</a:t>
            </a:r>
          </a:p>
          <a:p>
            <a:pPr>
              <a:spcBef>
                <a:spcPts val="1200"/>
              </a:spcBef>
            </a:pPr>
            <a:r>
              <a:rPr lang="en-US" sz="2600" dirty="0"/>
              <a:t>Register file and memory also have updates using signals from the main process</a:t>
            </a:r>
          </a:p>
          <a:p>
            <a:endParaRPr lang="en-US" sz="2800" dirty="0"/>
          </a:p>
        </p:txBody>
      </p:sp>
    </p:spTree>
    <p:extLst>
      <p:ext uri="{BB962C8B-B14F-4D97-AF65-F5344CB8AC3E}">
        <p14:creationId xmlns:p14="http://schemas.microsoft.com/office/powerpoint/2010/main" val="1191766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Next </a:t>
            </a:r>
            <a:r>
              <a:rPr lang="en-US" sz="3600" dirty="0" smtClean="0"/>
              <a:t>steps</a:t>
            </a:r>
            <a:endParaRPr lang="en-US" sz="4000"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r>
              <a:rPr lang="en-US" sz="2800" dirty="0" smtClean="0"/>
              <a:t>Add test bench!  Will be a self checking program</a:t>
            </a:r>
          </a:p>
          <a:p>
            <a:pPr marL="457200" lvl="1" indent="0">
              <a:buNone/>
            </a:pPr>
            <a:r>
              <a:rPr lang="en-US" sz="2600" dirty="0" smtClean="0"/>
              <a:t>Add tag bits to register file:  </a:t>
            </a:r>
            <a:r>
              <a:rPr lang="en-US" sz="2600" i="1" dirty="0" smtClean="0"/>
              <a:t>done</a:t>
            </a:r>
          </a:p>
          <a:p>
            <a:pPr marL="457200" lvl="1" indent="0">
              <a:buNone/>
            </a:pPr>
            <a:r>
              <a:rPr lang="en-US" sz="2600" dirty="0" smtClean="0"/>
              <a:t>Load-immediate for additional data types:  </a:t>
            </a:r>
            <a:r>
              <a:rPr lang="en-US" sz="2600" i="1" dirty="0" smtClean="0"/>
              <a:t>done</a:t>
            </a:r>
            <a:endParaRPr lang="en-US" sz="2600" i="1" strike="sngStrike" dirty="0" smtClean="0"/>
          </a:p>
          <a:p>
            <a:pPr marL="457200" lvl="1" indent="0">
              <a:buNone/>
            </a:pPr>
            <a:r>
              <a:rPr lang="en-US" sz="2600" dirty="0" smtClean="0"/>
              <a:t>New data type operators, 2’s complement:  </a:t>
            </a:r>
            <a:r>
              <a:rPr lang="en-US" sz="2600" i="1" dirty="0" smtClean="0"/>
              <a:t>done</a:t>
            </a:r>
          </a:p>
          <a:p>
            <a:pPr marL="457200" lvl="1" indent="0">
              <a:buNone/>
            </a:pPr>
            <a:r>
              <a:rPr lang="en-US" sz="2600" dirty="0" smtClean="0"/>
              <a:t>Four port register file: </a:t>
            </a:r>
            <a:r>
              <a:rPr lang="en-US" sz="2600" i="1" dirty="0" smtClean="0"/>
              <a:t>done, </a:t>
            </a:r>
            <a:r>
              <a:rPr lang="en-US" sz="2600" dirty="0" smtClean="0"/>
              <a:t>reverted to two port</a:t>
            </a:r>
          </a:p>
          <a:p>
            <a:pPr marL="457200" lvl="1" indent="0">
              <a:buNone/>
            </a:pPr>
            <a:r>
              <a:rPr lang="en-US" sz="2600" dirty="0" smtClean="0"/>
              <a:t>Revise and document TROC16 ISA </a:t>
            </a:r>
            <a:r>
              <a:rPr lang="en-US" sz="2600" i="1" dirty="0" smtClean="0"/>
              <a:t>done</a:t>
            </a:r>
            <a:endParaRPr lang="en-US" sz="2600" dirty="0" smtClean="0"/>
          </a:p>
          <a:p>
            <a:pPr marL="457200" lvl="1" indent="0">
              <a:buNone/>
            </a:pPr>
            <a:r>
              <a:rPr lang="en-US" sz="2800" dirty="0" smtClean="0"/>
              <a:t>Instruction save register (ISR)</a:t>
            </a:r>
          </a:p>
          <a:p>
            <a:pPr marL="457200" lvl="1" indent="0">
              <a:buNone/>
            </a:pPr>
            <a:r>
              <a:rPr lang="en-US" sz="2600" dirty="0" smtClean="0"/>
              <a:t>Necessary for immediate values not fitting into memory path</a:t>
            </a:r>
          </a:p>
          <a:p>
            <a:r>
              <a:rPr lang="en-US" sz="2800" b="1" dirty="0" err="1" smtClean="0"/>
              <a:t>Burfication</a:t>
            </a:r>
            <a:endParaRPr lang="en-US" sz="2800" b="1" dirty="0"/>
          </a:p>
          <a:p>
            <a:pPr marL="457200" lvl="1" indent="0">
              <a:buNone/>
            </a:pPr>
            <a:r>
              <a:rPr lang="en-US" sz="2600" dirty="0" smtClean="0"/>
              <a:t>16-bit and 24/32-bit variants diverge:</a:t>
            </a:r>
          </a:p>
          <a:p>
            <a:pPr marL="457200" lvl="1" indent="0">
              <a:buNone/>
            </a:pPr>
            <a:r>
              <a:rPr lang="en-US" sz="2600" dirty="0" smtClean="0"/>
              <a:t>16-bit to remain half word only, no byte support</a:t>
            </a:r>
          </a:p>
          <a:p>
            <a:r>
              <a:rPr lang="en-US" sz="2800" dirty="0" smtClean="0"/>
              <a:t>New naming: e.g. TR16_42  &amp;  TR24-8234</a:t>
            </a:r>
          </a:p>
          <a:p>
            <a:pPr marL="457200" lvl="1" indent="0">
              <a:buNone/>
            </a:pPr>
            <a:r>
              <a:rPr lang="en-US" sz="2600" dirty="0"/>
              <a:t>ALU/register size, # of tag </a:t>
            </a:r>
            <a:r>
              <a:rPr lang="en-US" sz="2600" dirty="0" smtClean="0"/>
              <a:t>bits, # TROC instruction byte sizes</a:t>
            </a:r>
          </a:p>
        </p:txBody>
      </p:sp>
    </p:spTree>
    <p:extLst>
      <p:ext uri="{BB962C8B-B14F-4D97-AF65-F5344CB8AC3E}">
        <p14:creationId xmlns:p14="http://schemas.microsoft.com/office/powerpoint/2010/main" val="2354654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TR16_42</a:t>
            </a:r>
            <a:r>
              <a:rPr lang="en-US" sz="4000" dirty="0" smtClean="0"/>
              <a:t>*</a:t>
            </a:r>
            <a:endParaRPr lang="en-US" sz="4000" dirty="0"/>
          </a:p>
        </p:txBody>
      </p:sp>
      <p:sp>
        <p:nvSpPr>
          <p:cNvPr id="3" name="Content Placeholder 2"/>
          <p:cNvSpPr>
            <a:spLocks noGrp="1"/>
          </p:cNvSpPr>
          <p:nvPr>
            <p:ph idx="1"/>
          </p:nvPr>
        </p:nvSpPr>
        <p:spPr>
          <a:xfrm>
            <a:off x="457200" y="1219200"/>
            <a:ext cx="8229600" cy="5257800"/>
          </a:xfrm>
        </p:spPr>
        <p:txBody>
          <a:bodyPr>
            <a:normAutofit/>
          </a:bodyPr>
          <a:lstStyle/>
          <a:p>
            <a:r>
              <a:rPr lang="en-US" sz="2800" dirty="0" smtClean="0"/>
              <a:t>Using half word aligned instructions</a:t>
            </a:r>
            <a:endParaRPr lang="en-US" dirty="0"/>
          </a:p>
          <a:p>
            <a:r>
              <a:rPr lang="en-US" sz="2800" dirty="0" smtClean="0"/>
              <a:t>Half word alignment, 16-bit data only</a:t>
            </a:r>
          </a:p>
          <a:p>
            <a:pPr lvl="1"/>
            <a:r>
              <a:rPr lang="en-US" sz="2400" dirty="0" smtClean="0"/>
              <a:t>Immediate values are either -15…15 or full 16-bits</a:t>
            </a:r>
          </a:p>
          <a:p>
            <a:r>
              <a:rPr lang="en-US" sz="2800" dirty="0" smtClean="0"/>
              <a:t>24-bit instructions provide better load/store</a:t>
            </a:r>
          </a:p>
          <a:p>
            <a:pPr lvl="1"/>
            <a:r>
              <a:rPr lang="en-US" sz="2400" dirty="0" smtClean="0"/>
              <a:t>Requires three read ports/one write port register file</a:t>
            </a:r>
          </a:p>
          <a:p>
            <a:r>
              <a:rPr lang="en-US" sz="2800" dirty="0" smtClean="0"/>
              <a:t>16-bit single operand instructions </a:t>
            </a:r>
            <a:r>
              <a:rPr lang="en-US" sz="2800" dirty="0" err="1" smtClean="0"/>
              <a:t>func</a:t>
            </a:r>
            <a:r>
              <a:rPr lang="en-US" sz="2800" dirty="0" smtClean="0"/>
              <a:t>(D) =&gt; D</a:t>
            </a:r>
          </a:p>
          <a:p>
            <a:r>
              <a:rPr lang="en-US" sz="2800" dirty="0" smtClean="0"/>
              <a:t>No interrupt processing for now</a:t>
            </a:r>
          </a:p>
          <a:p>
            <a:r>
              <a:rPr lang="en-US" sz="2800" dirty="0" smtClean="0"/>
              <a:t>Complete detailed test program</a:t>
            </a:r>
          </a:p>
          <a:p>
            <a:pPr lvl="1"/>
            <a:r>
              <a:rPr lang="en-US" sz="2400" dirty="0" smtClean="0"/>
              <a:t>Set of instructions that exercise each op-code</a:t>
            </a:r>
          </a:p>
          <a:p>
            <a:endParaRPr lang="en-US" sz="2800" dirty="0" smtClean="0"/>
          </a:p>
          <a:p>
            <a:endParaRPr lang="en-US" sz="2800" dirty="0" smtClean="0"/>
          </a:p>
        </p:txBody>
      </p:sp>
    </p:spTree>
    <p:extLst>
      <p:ext uri="{BB962C8B-B14F-4D97-AF65-F5344CB8AC3E}">
        <p14:creationId xmlns:p14="http://schemas.microsoft.com/office/powerpoint/2010/main" val="22948733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TR24-8234</a:t>
            </a:r>
            <a:r>
              <a:rPr lang="en-US" sz="4000" dirty="0" smtClean="0"/>
              <a:t>*</a:t>
            </a:r>
            <a:endParaRPr lang="en-US" sz="4000" dirty="0"/>
          </a:p>
        </p:txBody>
      </p:sp>
      <p:sp>
        <p:nvSpPr>
          <p:cNvPr id="3" name="Content Placeholder 2"/>
          <p:cNvSpPr>
            <a:spLocks noGrp="1"/>
          </p:cNvSpPr>
          <p:nvPr>
            <p:ph idx="1"/>
          </p:nvPr>
        </p:nvSpPr>
        <p:spPr>
          <a:xfrm>
            <a:off x="457200" y="990600"/>
            <a:ext cx="8229600" cy="5257800"/>
          </a:xfrm>
        </p:spPr>
        <p:txBody>
          <a:bodyPr>
            <a:normAutofit lnSpcReduction="10000"/>
          </a:bodyPr>
          <a:lstStyle/>
          <a:p>
            <a:r>
              <a:rPr lang="en-US" sz="2800" dirty="0" smtClean="0"/>
              <a:t>Four port register file: </a:t>
            </a:r>
            <a:r>
              <a:rPr lang="en-US" sz="2800" i="1" dirty="0" smtClean="0"/>
              <a:t>done</a:t>
            </a:r>
          </a:p>
          <a:p>
            <a:r>
              <a:rPr lang="en-US" sz="2800" dirty="0" smtClean="0"/>
              <a:t>Instruction save register (ISR)</a:t>
            </a:r>
            <a:endParaRPr lang="en-US" sz="2800" i="1" dirty="0" smtClean="0"/>
          </a:p>
          <a:p>
            <a:r>
              <a:rPr lang="en-US" sz="2800" dirty="0" smtClean="0"/>
              <a:t>16, 24 and 32-bit instructions</a:t>
            </a:r>
          </a:p>
          <a:p>
            <a:pPr lvl="1"/>
            <a:r>
              <a:rPr lang="en-US" sz="2400" dirty="0" smtClean="0"/>
              <a:t>With variable length immediate values</a:t>
            </a:r>
          </a:p>
          <a:p>
            <a:r>
              <a:rPr lang="en-US" sz="2800" dirty="0" smtClean="0"/>
              <a:t>24-bit registers with 8-bit tags; 32-bit memory</a:t>
            </a:r>
          </a:p>
          <a:p>
            <a:pPr lvl="1"/>
            <a:r>
              <a:rPr lang="en-US" sz="2400" dirty="0" smtClean="0"/>
              <a:t>Need assembler to generate memory initialization</a:t>
            </a:r>
          </a:p>
          <a:p>
            <a:pPr lvl="1"/>
            <a:r>
              <a:rPr lang="en-US" sz="2400" dirty="0" smtClean="0"/>
              <a:t>Unless using word aligned instructions</a:t>
            </a:r>
          </a:p>
          <a:p>
            <a:pPr marL="514350" indent="-457200"/>
            <a:r>
              <a:rPr lang="en-US" sz="2800" dirty="0" smtClean="0"/>
              <a:t>Memory byte write enables</a:t>
            </a:r>
          </a:p>
          <a:p>
            <a:pPr marL="514350" indent="-457200"/>
            <a:r>
              <a:rPr lang="en-US" sz="2800" dirty="0" smtClean="0"/>
              <a:t>16-bit internal four port register file**</a:t>
            </a:r>
          </a:p>
          <a:p>
            <a:pPr lvl="1"/>
            <a:r>
              <a:rPr lang="en-US" sz="2400" dirty="0" smtClean="0"/>
              <a:t>Runtime state: configuration, rounding, interrupt enables</a:t>
            </a:r>
          </a:p>
          <a:p>
            <a:pPr lvl="1"/>
            <a:r>
              <a:rPr lang="en-US" sz="2400" dirty="0" smtClean="0"/>
              <a:t>Saved PC, interrupts pending, etc.</a:t>
            </a:r>
          </a:p>
          <a:p>
            <a:pPr lvl="1"/>
            <a:r>
              <a:rPr lang="en-US" sz="2400" dirty="0" smtClean="0"/>
              <a:t>Hardware </a:t>
            </a:r>
            <a:r>
              <a:rPr lang="en-US" sz="2400" dirty="0" err="1" smtClean="0"/>
              <a:t>config</a:t>
            </a:r>
            <a:r>
              <a:rPr lang="en-US" sz="2400" dirty="0" smtClean="0"/>
              <a:t>: build date, build name, available settings</a:t>
            </a:r>
            <a:endParaRPr lang="en-US" sz="2400" dirty="0"/>
          </a:p>
          <a:p>
            <a:pPr marL="57150" indent="0">
              <a:buNone/>
            </a:pPr>
            <a:endParaRPr lang="en-US" sz="2800" dirty="0" smtClean="0"/>
          </a:p>
        </p:txBody>
      </p:sp>
    </p:spTree>
    <p:extLst>
      <p:ext uri="{BB962C8B-B14F-4D97-AF65-F5344CB8AC3E}">
        <p14:creationId xmlns:p14="http://schemas.microsoft.com/office/powerpoint/2010/main" val="2294873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Goals</a:t>
            </a:r>
            <a:endParaRPr lang="en-US" sz="4000" dirty="0"/>
          </a:p>
        </p:txBody>
      </p:sp>
      <p:sp>
        <p:nvSpPr>
          <p:cNvPr id="3" name="Content Placeholder 2"/>
          <p:cNvSpPr>
            <a:spLocks noGrp="1"/>
          </p:cNvSpPr>
          <p:nvPr>
            <p:ph idx="1"/>
          </p:nvPr>
        </p:nvSpPr>
        <p:spPr>
          <a:xfrm>
            <a:off x="457200" y="1295400"/>
            <a:ext cx="8229600" cy="5181600"/>
          </a:xfrm>
        </p:spPr>
        <p:txBody>
          <a:bodyPr numCol="1">
            <a:normAutofit lnSpcReduction="10000"/>
          </a:bodyPr>
          <a:lstStyle/>
          <a:p>
            <a:r>
              <a:rPr lang="en-US" sz="2800" dirty="0" smtClean="0"/>
              <a:t>Generality: create an RTL (VHDL) template</a:t>
            </a:r>
          </a:p>
          <a:p>
            <a:r>
              <a:rPr lang="en-US" sz="2800" dirty="0" smtClean="0"/>
              <a:t>Efficiency: Register file with single cycle execution</a:t>
            </a:r>
          </a:p>
          <a:p>
            <a:r>
              <a:rPr lang="en-US" sz="2800" dirty="0" smtClean="0"/>
              <a:t>Code density</a:t>
            </a:r>
          </a:p>
          <a:p>
            <a:pPr lvl="1"/>
            <a:r>
              <a:rPr lang="en-US" sz="2400" dirty="0" smtClean="0"/>
              <a:t>Variable length instructions: 16, 24 &amp; 32-bits</a:t>
            </a:r>
          </a:p>
          <a:p>
            <a:pPr lvl="1"/>
            <a:r>
              <a:rPr lang="en-US" sz="2400" dirty="0" smtClean="0"/>
              <a:t>Variable length immediate values: </a:t>
            </a:r>
            <a:r>
              <a:rPr lang="en-US" sz="2400" dirty="0"/>
              <a:t>5</a:t>
            </a:r>
            <a:r>
              <a:rPr lang="en-US" sz="2400" dirty="0" smtClean="0"/>
              <a:t>, 12, 16, 24, … bits</a:t>
            </a:r>
            <a:endParaRPr lang="en-US" dirty="0"/>
          </a:p>
          <a:p>
            <a:r>
              <a:rPr lang="en-US" sz="2800" dirty="0" smtClean="0"/>
              <a:t>Generality again:</a:t>
            </a:r>
          </a:p>
          <a:p>
            <a:pPr lvl="1"/>
            <a:r>
              <a:rPr lang="en-US" sz="2400" dirty="0" smtClean="0"/>
              <a:t>Four data sizes: 8, 16, 24 &amp; 32-bits for example</a:t>
            </a:r>
          </a:p>
          <a:p>
            <a:pPr lvl="1"/>
            <a:r>
              <a:rPr lang="en-US" sz="2400" dirty="0" smtClean="0"/>
              <a:t>Four data types: unsigned, signed, float, experimental</a:t>
            </a:r>
          </a:p>
          <a:p>
            <a:pPr lvl="1"/>
            <a:r>
              <a:rPr lang="en-US" sz="2400" dirty="0" smtClean="0"/>
              <a:t>Adaptable to non-power of two word sizes</a:t>
            </a:r>
          </a:p>
          <a:p>
            <a:pPr lvl="1"/>
            <a:r>
              <a:rPr lang="en-US" sz="2400" dirty="0" smtClean="0"/>
              <a:t>With restrictions*, capable of high performance </a:t>
            </a:r>
          </a:p>
          <a:p>
            <a:r>
              <a:rPr lang="en-US" sz="2800" dirty="0" smtClean="0"/>
              <a:t>Continuation of </a:t>
            </a:r>
            <a:r>
              <a:rPr lang="en-US" sz="2800" i="1" dirty="0" smtClean="0"/>
              <a:t>Axiomatic </a:t>
            </a:r>
            <a:r>
              <a:rPr lang="en-US" sz="2800" i="1" dirty="0" err="1"/>
              <a:t>uP</a:t>
            </a:r>
            <a:r>
              <a:rPr lang="en-US" sz="2800" i="1" dirty="0"/>
              <a:t> </a:t>
            </a:r>
            <a:r>
              <a:rPr lang="en-US" sz="2800" i="1" dirty="0" smtClean="0"/>
              <a:t>Architecture</a:t>
            </a:r>
            <a:r>
              <a:rPr lang="en-US" sz="2800" dirty="0" smtClean="0"/>
              <a:t>, 2015</a:t>
            </a:r>
            <a:endParaRPr lang="en-US" sz="3000" dirty="0" smtClean="0"/>
          </a:p>
        </p:txBody>
      </p:sp>
    </p:spTree>
    <p:extLst>
      <p:ext uri="{BB962C8B-B14F-4D97-AF65-F5344CB8AC3E}">
        <p14:creationId xmlns:p14="http://schemas.microsoft.com/office/powerpoint/2010/main" val="1195601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4000" dirty="0" smtClean="0"/>
              <a:t>TROC naming codes </a:t>
            </a:r>
            <a:r>
              <a:rPr lang="en-US" sz="3600" i="1" dirty="0" err="1" smtClean="0"/>
              <a:t>tenative</a:t>
            </a:r>
            <a:r>
              <a:rPr lang="en-US" sz="3600" dirty="0" smtClean="0"/>
              <a:t>*</a:t>
            </a:r>
            <a:br>
              <a:rPr lang="en-US" sz="3600" dirty="0" smtClean="0"/>
            </a:br>
            <a:r>
              <a:rPr lang="en-US" sz="3600" dirty="0" err="1" smtClean="0"/>
              <a:t>TROCnn_tb</a:t>
            </a:r>
            <a:r>
              <a:rPr lang="en-US" baseline="-25000" dirty="0" err="1" smtClean="0"/>
              <a:t>i</a:t>
            </a:r>
            <a:r>
              <a:rPr lang="en-US" sz="3600" dirty="0" err="1" smtClean="0"/>
              <a:t>b</a:t>
            </a:r>
            <a:r>
              <a:rPr lang="en-US" sz="4000" baseline="-25000" dirty="0" err="1" smtClean="0"/>
              <a:t>d</a:t>
            </a:r>
            <a:r>
              <a:rPr lang="en-US" sz="3600" dirty="0" err="1" smtClean="0"/>
              <a:t>abc</a:t>
            </a:r>
            <a:endParaRPr lang="en-US" sz="4000" dirty="0"/>
          </a:p>
        </p:txBody>
      </p:sp>
      <p:sp>
        <p:nvSpPr>
          <p:cNvPr id="3" name="Content Placeholder 2"/>
          <p:cNvSpPr>
            <a:spLocks noGrp="1"/>
          </p:cNvSpPr>
          <p:nvPr>
            <p:ph idx="1"/>
          </p:nvPr>
        </p:nvSpPr>
        <p:spPr>
          <a:xfrm>
            <a:off x="457200" y="1524000"/>
            <a:ext cx="8229600" cy="4724400"/>
          </a:xfrm>
        </p:spPr>
        <p:txBody>
          <a:bodyPr>
            <a:normAutofit fontScale="92500" lnSpcReduction="10000"/>
          </a:bodyPr>
          <a:lstStyle/>
          <a:p>
            <a:pPr marL="57150" indent="0">
              <a:buNone/>
            </a:pPr>
            <a:r>
              <a:rPr lang="en-US" sz="2800" dirty="0" smtClean="0"/>
              <a:t>TROC: Tagged Register Oriented Computer</a:t>
            </a:r>
          </a:p>
          <a:p>
            <a:pPr marL="57150" indent="0">
              <a:buNone/>
            </a:pPr>
            <a:r>
              <a:rPr lang="en-US" sz="2800" dirty="0" err="1" smtClean="0"/>
              <a:t>nn</a:t>
            </a:r>
            <a:r>
              <a:rPr lang="en-US" sz="2800" dirty="0" smtClean="0"/>
              <a:t>:	Width of the ALU** in decimal, also of addresses</a:t>
            </a:r>
          </a:p>
          <a:p>
            <a:pPr marL="57150" indent="0">
              <a:buNone/>
            </a:pPr>
            <a:r>
              <a:rPr lang="en-US" sz="2800" dirty="0"/>
              <a:t>t</a:t>
            </a:r>
            <a:r>
              <a:rPr lang="en-US" sz="2800" dirty="0" smtClean="0"/>
              <a:t>:	number of tag bits character-code*** </a:t>
            </a:r>
          </a:p>
          <a:p>
            <a:pPr marL="57150" indent="0">
              <a:buNone/>
            </a:pPr>
            <a:r>
              <a:rPr lang="en-US" sz="2800" dirty="0" smtClean="0"/>
              <a:t>b</a:t>
            </a:r>
            <a:r>
              <a:rPr lang="en-US" sz="3600" baseline="-25000" dirty="0" smtClean="0"/>
              <a:t>i</a:t>
            </a:r>
            <a:r>
              <a:rPr lang="en-US" sz="2800" dirty="0" smtClean="0"/>
              <a:t>:	instruction byte size character-code</a:t>
            </a:r>
          </a:p>
          <a:p>
            <a:pPr marL="57150" indent="0">
              <a:buNone/>
            </a:pPr>
            <a:r>
              <a:rPr lang="en-US" sz="2800" dirty="0" err="1" smtClean="0"/>
              <a:t>b</a:t>
            </a:r>
            <a:r>
              <a:rPr lang="en-US" sz="3600" baseline="-25000" dirty="0" err="1" smtClean="0"/>
              <a:t>d</a:t>
            </a:r>
            <a:r>
              <a:rPr lang="en-US" sz="2800" dirty="0" smtClean="0"/>
              <a:t>:	data </a:t>
            </a:r>
            <a:r>
              <a:rPr lang="en-US" sz="2800" dirty="0"/>
              <a:t>byte size </a:t>
            </a:r>
            <a:r>
              <a:rPr lang="en-US" sz="2800" dirty="0" smtClean="0"/>
              <a:t>character-code</a:t>
            </a:r>
          </a:p>
          <a:p>
            <a:pPr marL="57150" indent="0">
              <a:buNone/>
            </a:pPr>
            <a:r>
              <a:rPr lang="en-US" sz="2800" dirty="0"/>
              <a:t>ab…:	instruction sizes in </a:t>
            </a:r>
            <a:r>
              <a:rPr lang="en-US" sz="2800" dirty="0" smtClean="0"/>
              <a:t>“bytes”</a:t>
            </a:r>
            <a:endParaRPr lang="en-US" sz="2800" dirty="0"/>
          </a:p>
          <a:p>
            <a:pPr marL="57150" indent="0">
              <a:buNone/>
            </a:pPr>
            <a:r>
              <a:rPr lang="en-US" sz="2800" dirty="0" smtClean="0"/>
              <a:t>Other architectures:</a:t>
            </a:r>
          </a:p>
          <a:p>
            <a:pPr marL="457200" lvl="1" indent="0">
              <a:buNone/>
            </a:pPr>
            <a:r>
              <a:rPr lang="en-US" sz="2400" dirty="0" smtClean="0"/>
              <a:t>TOOSM: Tagged one operand stack machine</a:t>
            </a:r>
          </a:p>
          <a:p>
            <a:pPr marL="457200" lvl="1" indent="0">
              <a:buNone/>
            </a:pPr>
            <a:r>
              <a:rPr lang="en-US" sz="2400" dirty="0" smtClean="0"/>
              <a:t>ROC: Register oriented computer (AKA RISC)</a:t>
            </a:r>
          </a:p>
          <a:p>
            <a:pPr marL="457200" lvl="1" indent="0">
              <a:buNone/>
            </a:pPr>
            <a:r>
              <a:rPr lang="en-US" sz="2400" dirty="0" smtClean="0"/>
              <a:t>ACM: Accumulator computing machine</a:t>
            </a:r>
          </a:p>
          <a:p>
            <a:pPr marL="457200" lvl="1" indent="0">
              <a:buNone/>
            </a:pPr>
            <a:r>
              <a:rPr lang="en-US" sz="2400" dirty="0" smtClean="0"/>
              <a:t>MAOC: </a:t>
            </a:r>
            <a:r>
              <a:rPr lang="en-US" sz="2400" dirty="0" err="1" smtClean="0"/>
              <a:t>Muli</a:t>
            </a:r>
            <a:r>
              <a:rPr lang="en-US" sz="2400" dirty="0" smtClean="0"/>
              <a:t>-Accumulator oriented computer (AKA CISC)</a:t>
            </a:r>
            <a:endParaRPr lang="en-US" sz="2400" dirty="0"/>
          </a:p>
          <a:p>
            <a:pPr marL="57150" indent="0">
              <a:buNone/>
            </a:pPr>
            <a:endParaRPr lang="en-US" sz="2800" dirty="0" smtClean="0"/>
          </a:p>
          <a:p>
            <a:pPr marL="57150" indent="0">
              <a:buNone/>
            </a:pPr>
            <a:endParaRPr lang="en-US" sz="2800" dirty="0" smtClean="0"/>
          </a:p>
        </p:txBody>
      </p:sp>
    </p:spTree>
    <p:extLst>
      <p:ext uri="{BB962C8B-B14F-4D97-AF65-F5344CB8AC3E}">
        <p14:creationId xmlns:p14="http://schemas.microsoft.com/office/powerpoint/2010/main" val="4057539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sz="4000" dirty="0" smtClean="0"/>
              <a:t>Some day</a:t>
            </a:r>
            <a:endParaRPr lang="en-US" sz="4000" dirty="0"/>
          </a:p>
        </p:txBody>
      </p:sp>
      <p:sp>
        <p:nvSpPr>
          <p:cNvPr id="3" name="Content Placeholder 2"/>
          <p:cNvSpPr>
            <a:spLocks noGrp="1"/>
          </p:cNvSpPr>
          <p:nvPr>
            <p:ph idx="1"/>
          </p:nvPr>
        </p:nvSpPr>
        <p:spPr>
          <a:xfrm>
            <a:off x="457200" y="838200"/>
            <a:ext cx="8229600" cy="5791200"/>
          </a:xfrm>
        </p:spPr>
        <p:txBody>
          <a:bodyPr>
            <a:noAutofit/>
          </a:bodyPr>
          <a:lstStyle/>
          <a:p>
            <a:r>
              <a:rPr lang="en-US" sz="2000" dirty="0" smtClean="0"/>
              <a:t>Implement assembler (not hard)</a:t>
            </a:r>
          </a:p>
          <a:p>
            <a:pPr lvl="1"/>
            <a:r>
              <a:rPr lang="en-US" sz="2000" dirty="0" smtClean="0"/>
              <a:t>Needed to generate memory initialization files</a:t>
            </a:r>
          </a:p>
          <a:p>
            <a:pPr lvl="1"/>
            <a:r>
              <a:rPr lang="en-US" sz="2000" dirty="0" smtClean="0"/>
              <a:t>Previously wrote a subroutine for each type of instruction, program was a long set of subroutine calls</a:t>
            </a:r>
          </a:p>
          <a:p>
            <a:r>
              <a:rPr lang="en-US" sz="2000" dirty="0" smtClean="0"/>
              <a:t>Implement compiler: SDCC does register allocation; another example:</a:t>
            </a:r>
          </a:p>
          <a:p>
            <a:pPr marL="457200" lvl="1" indent="0">
              <a:buNone/>
            </a:pPr>
            <a:r>
              <a:rPr lang="en-US" sz="2000" dirty="0">
                <a:hlinkClick r:id="rId3"/>
              </a:rPr>
              <a:t>https://www.cs.hiroshima-u.ac.jp/~</a:t>
            </a:r>
            <a:r>
              <a:rPr lang="en-US" sz="2000" dirty="0" smtClean="0">
                <a:hlinkClick r:id="rId3"/>
              </a:rPr>
              <a:t>nakano/wiki/wiki.cgi</a:t>
            </a:r>
            <a:r>
              <a:rPr lang="en-US" sz="2000" dirty="0" smtClean="0"/>
              <a:t>  *</a:t>
            </a:r>
          </a:p>
          <a:p>
            <a:r>
              <a:rPr lang="en-US" sz="2000" dirty="0"/>
              <a:t>Run </a:t>
            </a:r>
            <a:r>
              <a:rPr lang="en-US" sz="2000" dirty="0" smtClean="0"/>
              <a:t>benchmarks (there are many, these are shock wave)</a:t>
            </a:r>
          </a:p>
          <a:p>
            <a:pPr marL="457200" lvl="1" indent="0">
              <a:buNone/>
            </a:pPr>
            <a:r>
              <a:rPr lang="en-US" sz="2000" dirty="0">
                <a:hlinkClick r:id="rId4"/>
              </a:rPr>
              <a:t>https://</a:t>
            </a:r>
            <a:r>
              <a:rPr lang="en-US" sz="2000" dirty="0" smtClean="0">
                <a:hlinkClick r:id="rId4"/>
              </a:rPr>
              <a:t>www.researchgate.net/publication/323467921</a:t>
            </a:r>
            <a:r>
              <a:rPr lang="en-US" sz="2000" dirty="0" smtClean="0"/>
              <a:t> **</a:t>
            </a:r>
          </a:p>
          <a:p>
            <a:pPr marL="457200" lvl="1" indent="0">
              <a:buNone/>
            </a:pPr>
            <a:r>
              <a:rPr lang="en-US" sz="2000" dirty="0">
                <a:hlinkClick r:id="rId5"/>
              </a:rPr>
              <a:t>https://</a:t>
            </a:r>
            <a:r>
              <a:rPr lang="en-US" sz="2000" dirty="0" smtClean="0">
                <a:hlinkClick r:id="rId5"/>
              </a:rPr>
              <a:t>helper.ipam.ucla.edu/publications/bdcws2/bdcws2_15049.pdf</a:t>
            </a:r>
            <a:r>
              <a:rPr lang="en-US" sz="2000" dirty="0" smtClean="0"/>
              <a:t> </a:t>
            </a:r>
            <a:endParaRPr lang="en-US" sz="2000" dirty="0"/>
          </a:p>
          <a:p>
            <a:r>
              <a:rPr lang="en-US" sz="2000" dirty="0" smtClean="0"/>
              <a:t>Other floats: 16-bit fixed point logarithms</a:t>
            </a:r>
          </a:p>
          <a:p>
            <a:r>
              <a:rPr lang="en-US" sz="2000" dirty="0" smtClean="0"/>
              <a:t>Other word &amp; byte sizes</a:t>
            </a:r>
          </a:p>
          <a:p>
            <a:pPr lvl="1"/>
            <a:r>
              <a:rPr lang="en-US" sz="2000" dirty="0" smtClean="0"/>
              <a:t>There is a way to use ordinary DRAM with 36, 42 &amp; 48-bit word sizes***</a:t>
            </a:r>
          </a:p>
          <a:p>
            <a:pPr lvl="1"/>
            <a:r>
              <a:rPr lang="en-US" sz="2000" dirty="0"/>
              <a:t>Harvard architecture with 8-bit aligned instructions and separate 36, 42 or 48-bit data </a:t>
            </a:r>
            <a:r>
              <a:rPr lang="en-US" sz="2000" dirty="0" smtClean="0"/>
              <a:t>memory</a:t>
            </a:r>
          </a:p>
          <a:p>
            <a:r>
              <a:rPr lang="en-US" sz="2000" dirty="0" smtClean="0"/>
              <a:t>TR36_9234, TR42_9234, TR48_10234***</a:t>
            </a:r>
            <a:endParaRPr lang="en-US" sz="2000" dirty="0"/>
          </a:p>
        </p:txBody>
      </p:sp>
    </p:spTree>
    <p:extLst>
      <p:ext uri="{BB962C8B-B14F-4D97-AF65-F5344CB8AC3E}">
        <p14:creationId xmlns:p14="http://schemas.microsoft.com/office/powerpoint/2010/main" val="2365757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3600" dirty="0" smtClean="0"/>
              <a:t>Retrospective</a:t>
            </a:r>
            <a:endParaRPr lang="en-US" sz="4000" dirty="0"/>
          </a:p>
        </p:txBody>
      </p:sp>
      <p:sp>
        <p:nvSpPr>
          <p:cNvPr id="3" name="Content Placeholder 2"/>
          <p:cNvSpPr>
            <a:spLocks noGrp="1"/>
          </p:cNvSpPr>
          <p:nvPr>
            <p:ph idx="1"/>
          </p:nvPr>
        </p:nvSpPr>
        <p:spPr>
          <a:xfrm>
            <a:off x="381000" y="1219200"/>
            <a:ext cx="8229600" cy="4724400"/>
          </a:xfrm>
        </p:spPr>
        <p:txBody>
          <a:bodyPr>
            <a:normAutofit fontScale="77500" lnSpcReduction="20000"/>
          </a:bodyPr>
          <a:lstStyle/>
          <a:p>
            <a:r>
              <a:rPr lang="en-US" dirty="0" smtClean="0"/>
              <a:t>Was dragging my feet until considered the subset 16-bit ISA</a:t>
            </a:r>
          </a:p>
          <a:p>
            <a:pPr lvl="1"/>
            <a:r>
              <a:rPr lang="en-US" dirty="0"/>
              <a:t>W</a:t>
            </a:r>
            <a:r>
              <a:rPr lang="en-US" dirty="0" smtClean="0"/>
              <a:t>here to start? Minimal implementation &amp; gratification</a:t>
            </a:r>
          </a:p>
          <a:p>
            <a:r>
              <a:rPr lang="en-US" dirty="0" smtClean="0"/>
              <a:t>AMD/Xilinx </a:t>
            </a:r>
            <a:r>
              <a:rPr lang="en-US" dirty="0" err="1" smtClean="0"/>
              <a:t>Vivado</a:t>
            </a:r>
            <a:r>
              <a:rPr lang="en-US" dirty="0" smtClean="0"/>
              <a:t> gives advice and better error locations than previously.  Linter sometimes helpful.</a:t>
            </a:r>
          </a:p>
          <a:p>
            <a:r>
              <a:rPr lang="en-US" sz="3400" dirty="0"/>
              <a:t>Significant LUT count elasticity between area and </a:t>
            </a:r>
            <a:r>
              <a:rPr lang="en-US" sz="3400" dirty="0" smtClean="0"/>
              <a:t>speed!</a:t>
            </a:r>
            <a:endParaRPr lang="en-US" sz="3400" dirty="0"/>
          </a:p>
          <a:p>
            <a:r>
              <a:rPr lang="en-US" dirty="0" smtClean="0"/>
              <a:t>Used ~same implementation process as in 2016</a:t>
            </a:r>
          </a:p>
          <a:p>
            <a:pPr lvl="1"/>
            <a:r>
              <a:rPr lang="en-US" dirty="0" smtClean="0"/>
              <a:t>Not as concerned with creating temporaries to save LUTs: E.g. </a:t>
            </a:r>
            <a:r>
              <a:rPr lang="en-US" dirty="0" err="1" smtClean="0"/>
              <a:t>Vivado</a:t>
            </a:r>
            <a:r>
              <a:rPr lang="en-US" dirty="0" smtClean="0"/>
              <a:t> seems to optimize very well*</a:t>
            </a:r>
          </a:p>
          <a:p>
            <a:r>
              <a:rPr lang="en-US" dirty="0" smtClean="0"/>
              <a:t>Majority of the time goes into planning / evaluation</a:t>
            </a:r>
          </a:p>
          <a:p>
            <a:r>
              <a:rPr lang="en-US" dirty="0" smtClean="0"/>
              <a:t>Troc16 </a:t>
            </a:r>
            <a:r>
              <a:rPr lang="en-US" dirty="0"/>
              <a:t>seems to have a life of it’s own </a:t>
            </a:r>
            <a:r>
              <a:rPr lang="en-US" sz="2800" dirty="0"/>
              <a:t>(low LUT </a:t>
            </a:r>
            <a:r>
              <a:rPr lang="en-US" sz="2800" dirty="0" smtClean="0"/>
              <a:t>count!)</a:t>
            </a:r>
          </a:p>
          <a:p>
            <a:pPr marL="0" indent="0">
              <a:buNone/>
            </a:pPr>
            <a:endParaRPr lang="en-US" dirty="0" smtClean="0"/>
          </a:p>
          <a:p>
            <a:r>
              <a:rPr lang="en-US" dirty="0" smtClean="0"/>
              <a:t>An alternative to RISC-V?  Requires </a:t>
            </a:r>
            <a:r>
              <a:rPr lang="en-US" dirty="0"/>
              <a:t>frozen minimum ISA </a:t>
            </a:r>
            <a:r>
              <a:rPr lang="en-US" dirty="0" smtClean="0"/>
              <a:t>for </a:t>
            </a:r>
            <a:r>
              <a:rPr lang="en-US" dirty="0"/>
              <a:t>tool chain </a:t>
            </a:r>
            <a:r>
              <a:rPr lang="en-US" dirty="0" smtClean="0"/>
              <a:t>&amp; Linux </a:t>
            </a:r>
            <a:r>
              <a:rPr lang="en-US" dirty="0"/>
              <a:t>(</a:t>
            </a:r>
            <a:r>
              <a:rPr lang="en-US" dirty="0" smtClean="0"/>
              <a:t>no divide, no floats, interrupt support)</a:t>
            </a:r>
          </a:p>
        </p:txBody>
      </p:sp>
    </p:spTree>
    <p:extLst>
      <p:ext uri="{BB962C8B-B14F-4D97-AF65-F5344CB8AC3E}">
        <p14:creationId xmlns:p14="http://schemas.microsoft.com/office/powerpoint/2010/main" val="9864485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Glossary</a:t>
            </a:r>
            <a:endParaRPr lang="en-US" sz="3600" dirty="0"/>
          </a:p>
        </p:txBody>
      </p:sp>
      <p:sp>
        <p:nvSpPr>
          <p:cNvPr id="3" name="Content Placeholder 2"/>
          <p:cNvSpPr>
            <a:spLocks noGrp="1"/>
          </p:cNvSpPr>
          <p:nvPr>
            <p:ph idx="1"/>
          </p:nvPr>
        </p:nvSpPr>
        <p:spPr>
          <a:xfrm>
            <a:off x="457200" y="990600"/>
            <a:ext cx="8229600" cy="5029200"/>
          </a:xfrm>
        </p:spPr>
        <p:txBody>
          <a:bodyPr numCol="1">
            <a:normAutofit lnSpcReduction="10000"/>
          </a:bodyPr>
          <a:lstStyle/>
          <a:p>
            <a:pPr marL="0" indent="0">
              <a:buNone/>
            </a:pPr>
            <a:r>
              <a:rPr lang="en-US" sz="1800" b="1" dirty="0" smtClean="0"/>
              <a:t>ALU</a:t>
            </a:r>
            <a:r>
              <a:rPr lang="en-US" sz="1800" dirty="0" smtClean="0"/>
              <a:t>: (Arithmetic </a:t>
            </a:r>
            <a:r>
              <a:rPr lang="en-US" sz="1800" dirty="0"/>
              <a:t>L</a:t>
            </a:r>
            <a:r>
              <a:rPr lang="en-US" sz="1800" dirty="0" smtClean="0"/>
              <a:t>ogic Unit) device that performs arithmetic or logic on its </a:t>
            </a:r>
            <a:r>
              <a:rPr lang="en-US" sz="1800" i="1" dirty="0" smtClean="0"/>
              <a:t>data</a:t>
            </a:r>
            <a:r>
              <a:rPr lang="en-US" sz="1800" dirty="0" smtClean="0"/>
              <a:t> inputs</a:t>
            </a:r>
          </a:p>
          <a:p>
            <a:pPr marL="0" indent="0">
              <a:buNone/>
            </a:pPr>
            <a:r>
              <a:rPr lang="en-US" sz="1800" b="1" dirty="0"/>
              <a:t>Code </a:t>
            </a:r>
            <a:r>
              <a:rPr lang="en-US" sz="1800" b="1" dirty="0" smtClean="0"/>
              <a:t>density</a:t>
            </a:r>
            <a:r>
              <a:rPr lang="en-US" sz="1800" dirty="0" smtClean="0"/>
              <a:t>: number derived from comparing the relative binary sizes of a program on different computers or different programming languages</a:t>
            </a:r>
            <a:endParaRPr lang="en-US" sz="1800" dirty="0"/>
          </a:p>
          <a:p>
            <a:pPr marL="0" indent="0">
              <a:buNone/>
            </a:pPr>
            <a:r>
              <a:rPr lang="en-US" sz="1800" b="1" dirty="0" smtClean="0"/>
              <a:t>Data</a:t>
            </a:r>
            <a:r>
              <a:rPr lang="en-US" sz="1800" dirty="0" smtClean="0"/>
              <a:t>: a collection of bits, often called a word or byte, as the object of a program</a:t>
            </a:r>
          </a:p>
          <a:p>
            <a:pPr marL="0" indent="0">
              <a:buNone/>
            </a:pPr>
            <a:r>
              <a:rPr lang="en-US" sz="1800" b="1" dirty="0" smtClean="0"/>
              <a:t>Instruction</a:t>
            </a:r>
            <a:r>
              <a:rPr lang="en-US" sz="1800" dirty="0" smtClean="0"/>
              <a:t>: a collection of bits used to specify processing of data</a:t>
            </a:r>
          </a:p>
          <a:p>
            <a:pPr marL="0" indent="0">
              <a:buNone/>
            </a:pPr>
            <a:r>
              <a:rPr lang="en-US" sz="1800" b="1" dirty="0" smtClean="0"/>
              <a:t>IP:</a:t>
            </a:r>
            <a:r>
              <a:rPr lang="en-US" sz="1800" dirty="0" smtClean="0"/>
              <a:t> (Intellectual Property) well documented and tested soft core designs</a:t>
            </a:r>
            <a:endParaRPr lang="en-US" sz="1800" b="1" dirty="0" smtClean="0"/>
          </a:p>
          <a:p>
            <a:pPr marL="0" indent="0">
              <a:buNone/>
            </a:pPr>
            <a:r>
              <a:rPr lang="en-US" sz="1800" b="1" dirty="0" smtClean="0"/>
              <a:t>ISA</a:t>
            </a:r>
            <a:r>
              <a:rPr lang="en-US" sz="1800" dirty="0" smtClean="0"/>
              <a:t>: (Instruction Set Architecture) description of a digital computer from the programmer’s point of view.  </a:t>
            </a:r>
            <a:r>
              <a:rPr lang="en-US" sz="1800" dirty="0"/>
              <a:t>P</a:t>
            </a:r>
            <a:r>
              <a:rPr lang="en-US" sz="1800" dirty="0" smtClean="0"/>
              <a:t>recisely describes the operation of each instruction</a:t>
            </a:r>
            <a:endParaRPr lang="en-US" sz="1800" dirty="0"/>
          </a:p>
          <a:p>
            <a:pPr marL="0" indent="0">
              <a:buNone/>
            </a:pPr>
            <a:r>
              <a:rPr lang="en-US" sz="1800" b="1" dirty="0"/>
              <a:t>MUX</a:t>
            </a:r>
            <a:r>
              <a:rPr lang="en-US" sz="1800" dirty="0"/>
              <a:t>: </a:t>
            </a:r>
            <a:r>
              <a:rPr lang="en-US" sz="1800" i="1" dirty="0"/>
              <a:t>multiplexor</a:t>
            </a:r>
            <a:r>
              <a:rPr lang="en-US" sz="1800" dirty="0"/>
              <a:t> a device with control input that selects one of </a:t>
            </a:r>
            <a:r>
              <a:rPr lang="en-US" sz="1800" dirty="0" smtClean="0"/>
              <a:t>its </a:t>
            </a:r>
            <a:r>
              <a:rPr lang="en-US" sz="1800" i="1" dirty="0" smtClean="0"/>
              <a:t>data </a:t>
            </a:r>
            <a:r>
              <a:rPr lang="en-US" sz="1800" dirty="0"/>
              <a:t>inputs as its output</a:t>
            </a:r>
          </a:p>
          <a:p>
            <a:pPr marL="0" indent="0">
              <a:buNone/>
            </a:pPr>
            <a:r>
              <a:rPr lang="en-US" sz="1800" b="1" dirty="0" smtClean="0"/>
              <a:t>Op-code</a:t>
            </a:r>
            <a:r>
              <a:rPr lang="en-US" sz="1800" dirty="0"/>
              <a:t>: binary code or its alphanumeric equivalent of a specific instruction, e.g. “ADD” specifies the add </a:t>
            </a:r>
            <a:r>
              <a:rPr lang="en-US" sz="1800" dirty="0" smtClean="0"/>
              <a:t>instruction in binary</a:t>
            </a:r>
            <a:endParaRPr lang="en-US" sz="1800" dirty="0"/>
          </a:p>
          <a:p>
            <a:pPr marL="0" indent="0">
              <a:buNone/>
            </a:pPr>
            <a:r>
              <a:rPr lang="en-US" sz="1800" b="1" dirty="0" smtClean="0"/>
              <a:t>Register</a:t>
            </a:r>
            <a:r>
              <a:rPr lang="en-US" sz="1800" dirty="0" smtClean="0"/>
              <a:t>: circuit that will hold a binary vector indefinitely until changed</a:t>
            </a:r>
          </a:p>
          <a:p>
            <a:pPr marL="0" indent="0">
              <a:buNone/>
            </a:pPr>
            <a:r>
              <a:rPr lang="en-US" sz="1800" b="1" dirty="0" smtClean="0"/>
              <a:t>RISC</a:t>
            </a:r>
            <a:r>
              <a:rPr lang="en-US" sz="1800" dirty="0" smtClean="0"/>
              <a:t>: (</a:t>
            </a:r>
            <a:r>
              <a:rPr lang="en-US" sz="1800" dirty="0"/>
              <a:t>R</a:t>
            </a:r>
            <a:r>
              <a:rPr lang="en-US" sz="1800" dirty="0" smtClean="0"/>
              <a:t>educed </a:t>
            </a:r>
            <a:r>
              <a:rPr lang="en-US" sz="1800" dirty="0"/>
              <a:t>I</a:t>
            </a:r>
            <a:r>
              <a:rPr lang="en-US" sz="1800" dirty="0" smtClean="0"/>
              <a:t>nstruction </a:t>
            </a:r>
            <a:r>
              <a:rPr lang="en-US" sz="1800" dirty="0"/>
              <a:t>S</a:t>
            </a:r>
            <a:r>
              <a:rPr lang="en-US" sz="1800" dirty="0" smtClean="0"/>
              <a:t>et Computer) better characterized as containing a uniform register file with separation of memory load &amp; store from register processing</a:t>
            </a:r>
          </a:p>
          <a:p>
            <a:pPr marL="0" indent="0">
              <a:buNone/>
            </a:pPr>
            <a:r>
              <a:rPr lang="en-US" sz="1800" b="1" dirty="0" smtClean="0"/>
              <a:t>RTL</a:t>
            </a:r>
            <a:r>
              <a:rPr lang="en-US" sz="1800" dirty="0" smtClean="0"/>
              <a:t>: (Register Transfer Language) specifies in detail the operation of a digital circuit in terms of logic and registers.  Examples are VHDL and System Verilog.</a:t>
            </a:r>
          </a:p>
          <a:p>
            <a:pPr marL="0" indent="0">
              <a:buNone/>
            </a:pPr>
            <a:endParaRPr lang="en-US" sz="1800" dirty="0" smtClean="0"/>
          </a:p>
        </p:txBody>
      </p:sp>
    </p:spTree>
    <p:extLst>
      <p:ext uri="{BB962C8B-B14F-4D97-AF65-F5344CB8AC3E}">
        <p14:creationId xmlns:p14="http://schemas.microsoft.com/office/powerpoint/2010/main" val="20024799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References</a:t>
            </a:r>
            <a:endParaRPr lang="en-US" sz="3600" dirty="0"/>
          </a:p>
        </p:txBody>
      </p:sp>
      <p:sp>
        <p:nvSpPr>
          <p:cNvPr id="3" name="Content Placeholder 2"/>
          <p:cNvSpPr>
            <a:spLocks noGrp="1"/>
          </p:cNvSpPr>
          <p:nvPr>
            <p:ph idx="1"/>
          </p:nvPr>
        </p:nvSpPr>
        <p:spPr>
          <a:xfrm>
            <a:off x="457200" y="990600"/>
            <a:ext cx="8229600" cy="5029200"/>
          </a:xfrm>
        </p:spPr>
        <p:txBody>
          <a:bodyPr numCol="1">
            <a:normAutofit/>
          </a:bodyPr>
          <a:lstStyle/>
          <a:p>
            <a:pPr marL="0" indent="0">
              <a:buNone/>
            </a:pPr>
            <a:r>
              <a:rPr lang="en-US" sz="1800" dirty="0" smtClean="0"/>
              <a:t>Harris &amp; Harris: Digital Design and Computer Architecture: </a:t>
            </a:r>
            <a:r>
              <a:rPr lang="en-US" sz="1800" i="1" dirty="0" smtClean="0"/>
              <a:t>highly recommended book</a:t>
            </a:r>
          </a:p>
          <a:p>
            <a:pPr marL="0" indent="0">
              <a:buNone/>
            </a:pPr>
            <a:r>
              <a:rPr lang="en-US" sz="1800" dirty="0" smtClean="0"/>
              <a:t>IEEE-754: Floating-point arithmetic standard</a:t>
            </a:r>
          </a:p>
          <a:p>
            <a:pPr marL="0" indent="0">
              <a:buNone/>
            </a:pPr>
            <a:r>
              <a:rPr lang="en-US" sz="1800" dirty="0" smtClean="0"/>
              <a:t>RISC-V: A specific RISC computer ISA widely used in courses at universities</a:t>
            </a:r>
          </a:p>
          <a:p>
            <a:pPr marL="0" indent="0">
              <a:buNone/>
            </a:pPr>
            <a:r>
              <a:rPr lang="en-US" sz="1800" dirty="0" smtClean="0"/>
              <a:t>Open source CPUs: </a:t>
            </a:r>
            <a:r>
              <a:rPr lang="en-US" sz="1800" dirty="0" smtClean="0">
                <a:hlinkClick r:id="rId3"/>
              </a:rPr>
              <a:t>github.com/</a:t>
            </a:r>
            <a:r>
              <a:rPr lang="en-US" sz="1800" dirty="0" err="1" smtClean="0">
                <a:hlinkClick r:id="rId3"/>
              </a:rPr>
              <a:t>jimbrake</a:t>
            </a:r>
            <a:r>
              <a:rPr lang="en-US" sz="1800" dirty="0" smtClean="0">
                <a:hlinkClick r:id="rId3"/>
              </a:rPr>
              <a:t>/</a:t>
            </a:r>
            <a:r>
              <a:rPr lang="en-US" sz="1800" dirty="0" err="1" smtClean="0">
                <a:hlinkClick r:id="rId3"/>
              </a:rPr>
              <a:t>cpu_soft_cores</a:t>
            </a:r>
            <a:r>
              <a:rPr lang="en-US" sz="1800" dirty="0" smtClean="0"/>
              <a:t> Incomplete list of ~600 CPUs along with web-page, author and various details.  Hobby, educational &amp; IP</a:t>
            </a:r>
          </a:p>
          <a:p>
            <a:pPr marL="0" indent="0">
              <a:buNone/>
            </a:pPr>
            <a:r>
              <a:rPr lang="en-US" sz="1800" dirty="0"/>
              <a:t>POSIT: </a:t>
            </a:r>
            <a:r>
              <a:rPr lang="en-US" sz="1800" dirty="0" smtClean="0">
                <a:hlinkClick r:id="rId4"/>
              </a:rPr>
              <a:t>posithub.org/docs/posit_standard-2.pdf</a:t>
            </a:r>
            <a:r>
              <a:rPr lang="en-US" sz="1800" dirty="0" smtClean="0"/>
              <a:t> </a:t>
            </a:r>
          </a:p>
          <a:p>
            <a:pPr marL="0" indent="0">
              <a:buNone/>
            </a:pPr>
            <a:r>
              <a:rPr lang="en-US" sz="1800" dirty="0" smtClean="0"/>
              <a:t>PT-float: </a:t>
            </a:r>
            <a:r>
              <a:rPr lang="en-US" sz="1800" u="sng" dirty="0" smtClean="0">
                <a:hlinkClick r:id="rId5"/>
              </a:rPr>
              <a:t>www.ac.uma.es/arith2024/program.html</a:t>
            </a:r>
            <a:r>
              <a:rPr lang="en-US" sz="1800" dirty="0" smtClean="0"/>
              <a:t> </a:t>
            </a:r>
            <a:r>
              <a:rPr lang="en-US" sz="1800" dirty="0"/>
              <a:t>See Session 7 for paper and </a:t>
            </a:r>
            <a:r>
              <a:rPr lang="en-US" sz="1800" dirty="0" smtClean="0"/>
              <a:t>slides</a:t>
            </a:r>
          </a:p>
          <a:p>
            <a:pPr marL="0" indent="0">
              <a:spcBef>
                <a:spcPts val="600"/>
              </a:spcBef>
              <a:buNone/>
            </a:pPr>
            <a:r>
              <a:rPr lang="en-US" sz="1800" dirty="0"/>
              <a:t>FPGA tool chains: Intel/Altera, </a:t>
            </a:r>
            <a:r>
              <a:rPr lang="en-US" sz="1800" dirty="0" err="1"/>
              <a:t>Gowin</a:t>
            </a:r>
            <a:r>
              <a:rPr lang="en-US" sz="1800" dirty="0"/>
              <a:t>, </a:t>
            </a:r>
            <a:r>
              <a:rPr lang="en-US" sz="1800" dirty="0" err="1" smtClean="0"/>
              <a:t>Latticesemi</a:t>
            </a:r>
            <a:r>
              <a:rPr lang="en-US" sz="1800" dirty="0"/>
              <a:t>, </a:t>
            </a:r>
            <a:r>
              <a:rPr lang="en-US" sz="1800" dirty="0" smtClean="0"/>
              <a:t>Microchip/</a:t>
            </a:r>
            <a:r>
              <a:rPr lang="en-US" sz="1800" dirty="0" err="1" smtClean="0"/>
              <a:t>Actel</a:t>
            </a:r>
            <a:r>
              <a:rPr lang="en-US" sz="1800" dirty="0" smtClean="0"/>
              <a:t> &amp; AMD/Xilinx  each of these companies manufacture FPGA chips and provide “free” software tools to configure their chips via RTL (VHDL or </a:t>
            </a:r>
            <a:r>
              <a:rPr lang="en-US" sz="1800" dirty="0" err="1" smtClean="0"/>
              <a:t>verilog</a:t>
            </a:r>
            <a:r>
              <a:rPr lang="en-US" sz="1800" dirty="0" smtClean="0"/>
              <a:t>)</a:t>
            </a:r>
          </a:p>
          <a:p>
            <a:pPr marL="0" indent="0">
              <a:spcBef>
                <a:spcPts val="600"/>
              </a:spcBef>
              <a:buNone/>
            </a:pPr>
            <a:r>
              <a:rPr lang="en-US" sz="1800" dirty="0" smtClean="0">
                <a:hlinkClick r:id="rId6"/>
              </a:rPr>
              <a:t>www.intel.com/content/www/us/en/products/details/fpga/development-tools.html</a:t>
            </a:r>
            <a:r>
              <a:rPr lang="en-US" sz="1800" dirty="0" smtClean="0"/>
              <a:t> </a:t>
            </a:r>
          </a:p>
          <a:p>
            <a:pPr marL="0" indent="0">
              <a:spcBef>
                <a:spcPts val="600"/>
              </a:spcBef>
              <a:buNone/>
            </a:pPr>
            <a:r>
              <a:rPr lang="en-US" sz="1800" dirty="0">
                <a:hlinkClick r:id="rId7"/>
              </a:rPr>
              <a:t>www.gowinsemi.com/en/support/home/</a:t>
            </a:r>
            <a:r>
              <a:rPr lang="en-US" sz="1800" dirty="0"/>
              <a:t> </a:t>
            </a:r>
          </a:p>
          <a:p>
            <a:pPr marL="0" indent="0">
              <a:spcBef>
                <a:spcPts val="600"/>
              </a:spcBef>
              <a:buNone/>
            </a:pPr>
            <a:r>
              <a:rPr lang="en-US" sz="1800" dirty="0" smtClean="0">
                <a:hlinkClick r:id="rId8"/>
              </a:rPr>
              <a:t>www.latticesemi.com/software</a:t>
            </a:r>
            <a:r>
              <a:rPr lang="en-US" sz="1800" dirty="0" smtClean="0"/>
              <a:t> </a:t>
            </a:r>
          </a:p>
          <a:p>
            <a:pPr marL="0" indent="0">
              <a:spcBef>
                <a:spcPts val="600"/>
              </a:spcBef>
              <a:buNone/>
            </a:pPr>
            <a:r>
              <a:rPr lang="en-US" sz="1800" dirty="0" smtClean="0">
                <a:hlinkClick r:id="rId9"/>
              </a:rPr>
              <a:t>www.microchip.com/en-us/products/fpgas-and-plds/fpga-and-soc-design-tools</a:t>
            </a:r>
            <a:r>
              <a:rPr lang="en-US" sz="1800" dirty="0" smtClean="0"/>
              <a:t> </a:t>
            </a:r>
          </a:p>
          <a:p>
            <a:pPr marL="0" indent="0">
              <a:spcBef>
                <a:spcPts val="600"/>
              </a:spcBef>
              <a:buNone/>
            </a:pPr>
            <a:r>
              <a:rPr lang="en-US" sz="1800" dirty="0" smtClean="0">
                <a:hlinkClick r:id="rId10"/>
              </a:rPr>
              <a:t>www.xilinx.com/support/download.html</a:t>
            </a:r>
            <a:r>
              <a:rPr lang="en-US" sz="1800" dirty="0" smtClean="0"/>
              <a:t> </a:t>
            </a:r>
          </a:p>
        </p:txBody>
      </p:sp>
    </p:spTree>
    <p:extLst>
      <p:ext uri="{BB962C8B-B14F-4D97-AF65-F5344CB8AC3E}">
        <p14:creationId xmlns:p14="http://schemas.microsoft.com/office/powerpoint/2010/main" val="1581455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FPGA </a:t>
            </a:r>
            <a:r>
              <a:rPr lang="en-US" sz="3600" dirty="0" smtClean="0"/>
              <a:t>resources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LUT	Lookup table		3 to 6 inputs, 1 to 2 outputs*</a:t>
            </a:r>
          </a:p>
          <a:p>
            <a:pPr lvl="1"/>
            <a:r>
              <a:rPr lang="en-US" dirty="0" smtClean="0"/>
              <a:t>Includes carry chain for building adders</a:t>
            </a:r>
          </a:p>
          <a:p>
            <a:r>
              <a:rPr lang="en-US" dirty="0" smtClean="0"/>
              <a:t>DFF		D flip-flop	1 to 2 per LUT</a:t>
            </a:r>
          </a:p>
          <a:p>
            <a:r>
              <a:rPr lang="en-US" dirty="0" smtClean="0"/>
              <a:t>IO		Tristate transceiver with optional DFFs</a:t>
            </a:r>
          </a:p>
          <a:p>
            <a:r>
              <a:rPr lang="en-US" dirty="0" smtClean="0"/>
              <a:t>RAM	Variable aspect ratio, usually dual port</a:t>
            </a:r>
          </a:p>
          <a:p>
            <a:pPr lvl="1"/>
            <a:r>
              <a:rPr lang="en-US" dirty="0" smtClean="0"/>
              <a:t>LUT RAM: 		16x1, 64x1, 32x2</a:t>
            </a:r>
          </a:p>
          <a:p>
            <a:pPr lvl="1"/>
            <a:r>
              <a:rPr lang="en-US" dirty="0" smtClean="0"/>
              <a:t>Small block RAM: 	32x18, 32x20, 64x18</a:t>
            </a:r>
          </a:p>
          <a:p>
            <a:pPr lvl="1"/>
            <a:r>
              <a:rPr lang="en-US" dirty="0" smtClean="0"/>
              <a:t>Block RAM: 		128x36 to 1024x36</a:t>
            </a:r>
          </a:p>
          <a:p>
            <a:pPr lvl="1"/>
            <a:r>
              <a:rPr lang="en-US" dirty="0" smtClean="0"/>
              <a:t>Large block RAM: 	2Kx72, 4Kx72, 4Kx144</a:t>
            </a:r>
          </a:p>
          <a:p>
            <a:pPr lvl="1"/>
            <a:r>
              <a:rPr lang="en-US" dirty="0" smtClean="0"/>
              <a:t>External DRAM:		Built-in controller?</a:t>
            </a:r>
          </a:p>
          <a:p>
            <a:r>
              <a:rPr lang="en-US" dirty="0" smtClean="0"/>
              <a:t>Wiring Fabric</a:t>
            </a:r>
          </a:p>
          <a:p>
            <a:pPr lvl="1"/>
            <a:r>
              <a:rPr lang="en-US" dirty="0" smtClean="0"/>
              <a:t>Horizontal and vertical wire segments of various lengths</a:t>
            </a:r>
            <a:endParaRPr lang="en-US" dirty="0"/>
          </a:p>
        </p:txBody>
      </p:sp>
    </p:spTree>
    <p:extLst>
      <p:ext uri="{BB962C8B-B14F-4D97-AF65-F5344CB8AC3E}">
        <p14:creationId xmlns:p14="http://schemas.microsoft.com/office/powerpoint/2010/main" val="28571452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LUT + DFF</a:t>
            </a:r>
            <a:r>
              <a:rPr lang="en-US" dirty="0" smtClean="0"/>
              <a:t/>
            </a:r>
            <a:br>
              <a:rPr lang="en-US" dirty="0" smtClean="0"/>
            </a:br>
            <a:r>
              <a:rPr lang="en-US" sz="2700" dirty="0" smtClean="0"/>
              <a:t>Lattice Semiconductor iCE40FamilyHandbook.pdf pg6-2</a:t>
            </a:r>
            <a:endParaRPr lang="en-US" sz="27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3861" y="1600200"/>
            <a:ext cx="66762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413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Input – Output pins</a:t>
            </a:r>
            <a:r>
              <a:rPr lang="en-US" dirty="0" smtClean="0"/>
              <a:t/>
            </a:r>
            <a:br>
              <a:rPr lang="en-US" dirty="0" smtClean="0"/>
            </a:br>
            <a:r>
              <a:rPr lang="en-US" sz="2700" dirty="0" smtClean="0"/>
              <a:t>Lattice Semiconductor iCE40FamilyHandbook.pdf pg6-7</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2698" y="1600200"/>
            <a:ext cx="653860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097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Block RAM</a:t>
            </a:r>
            <a:r>
              <a:rPr lang="en-US" dirty="0" smtClean="0"/>
              <a:t/>
            </a:r>
            <a:br>
              <a:rPr lang="en-US" dirty="0" smtClean="0"/>
            </a:br>
            <a:r>
              <a:rPr lang="en-US" sz="2400" dirty="0" smtClean="0"/>
              <a:t>Xilinx Spartan-6 FPGA Block RAM Resources User Guide pg12</a:t>
            </a:r>
            <a:endParaRPr lang="en-US"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4343400"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7693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Simplified DSP48A1 slice</a:t>
            </a:r>
            <a:r>
              <a:rPr lang="en-US" dirty="0" smtClean="0"/>
              <a:t/>
            </a:r>
            <a:br>
              <a:rPr lang="en-US" dirty="0" smtClean="0"/>
            </a:br>
            <a:r>
              <a:rPr lang="en-US" sz="3600" dirty="0"/>
              <a:t>X</a:t>
            </a:r>
            <a:r>
              <a:rPr lang="en-US" sz="3600" dirty="0" smtClean="0"/>
              <a:t>ilinx Spartan-6 FPGA DSP48A1 Slice </a:t>
            </a:r>
            <a:r>
              <a:rPr lang="en-US" sz="3600" dirty="0" err="1" smtClean="0"/>
              <a:t>pg</a:t>
            </a:r>
            <a:r>
              <a:rPr lang="en-US" sz="3600" dirty="0" smtClean="0"/>
              <a:t> 17</a:t>
            </a:r>
            <a:endParaRPr lang="en-US" sz="3600"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3621" y="1600200"/>
            <a:ext cx="785675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553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The Adventure Begins</a:t>
            </a:r>
            <a:endParaRPr lang="en-US" sz="3600" dirty="0"/>
          </a:p>
        </p:txBody>
      </p:sp>
      <p:sp>
        <p:nvSpPr>
          <p:cNvPr id="3" name="Content Placeholder 2"/>
          <p:cNvSpPr>
            <a:spLocks noGrp="1"/>
          </p:cNvSpPr>
          <p:nvPr>
            <p:ph idx="1"/>
          </p:nvPr>
        </p:nvSpPr>
        <p:spPr>
          <a:xfrm>
            <a:off x="457200" y="1143000"/>
            <a:ext cx="8229600" cy="5105400"/>
          </a:xfrm>
        </p:spPr>
        <p:txBody>
          <a:bodyPr>
            <a:normAutofit fontScale="77500" lnSpcReduction="20000"/>
          </a:bodyPr>
          <a:lstStyle/>
          <a:p>
            <a:r>
              <a:rPr lang="en-US" dirty="0"/>
              <a:t>Monitored </a:t>
            </a:r>
            <a:r>
              <a:rPr lang="en-US" dirty="0" err="1"/>
              <a:t>usenet.comp.arch</a:t>
            </a:r>
            <a:r>
              <a:rPr lang="en-US" dirty="0"/>
              <a:t> &amp; interacted</a:t>
            </a:r>
          </a:p>
          <a:p>
            <a:pPr lvl="1"/>
            <a:r>
              <a:rPr lang="en-US" dirty="0"/>
              <a:t>Refined my goals, learned the fine points of high performance </a:t>
            </a:r>
            <a:r>
              <a:rPr lang="en-US" dirty="0" smtClean="0"/>
              <a:t>architecture</a:t>
            </a:r>
          </a:p>
          <a:p>
            <a:pPr lvl="1"/>
            <a:r>
              <a:rPr lang="en-US" dirty="0" smtClean="0"/>
              <a:t>Posted my axiomatic “mantra” to </a:t>
            </a:r>
            <a:r>
              <a:rPr lang="en-US" dirty="0" err="1" smtClean="0"/>
              <a:t>usenet</a:t>
            </a:r>
            <a:r>
              <a:rPr lang="en-US" dirty="0" smtClean="0"/>
              <a:t> March 3, 2015</a:t>
            </a:r>
          </a:p>
          <a:p>
            <a:pPr marL="457200" lvl="1" indent="0">
              <a:buNone/>
            </a:pPr>
            <a:r>
              <a:rPr lang="en-US" dirty="0" smtClean="0"/>
              <a:t>	</a:t>
            </a:r>
            <a:r>
              <a:rPr lang="en-US" sz="2400" dirty="0" smtClean="0"/>
              <a:t>available along with slide deck at meeting webpage</a:t>
            </a:r>
          </a:p>
          <a:p>
            <a:pPr lvl="1"/>
            <a:r>
              <a:rPr lang="en-US" dirty="0" smtClean="0"/>
              <a:t>Some ideas came from Mitch </a:t>
            </a:r>
            <a:r>
              <a:rPr lang="en-US" dirty="0" err="1" smtClean="0"/>
              <a:t>Alsup’s</a:t>
            </a:r>
            <a:r>
              <a:rPr lang="en-US" dirty="0" smtClean="0"/>
              <a:t> </a:t>
            </a:r>
            <a:r>
              <a:rPr lang="en-US" i="1" dirty="0" smtClean="0"/>
              <a:t>My 66000</a:t>
            </a:r>
          </a:p>
          <a:p>
            <a:pPr marL="457200" lvl="1" indent="0">
              <a:buNone/>
            </a:pPr>
            <a:r>
              <a:rPr lang="en-US" i="1" dirty="0"/>
              <a:t>	</a:t>
            </a:r>
            <a:r>
              <a:rPr lang="en-US" sz="2400" i="1" dirty="0">
                <a:hlinkClick r:id="rId3"/>
              </a:rPr>
              <a:t>www.linkedin.com/in/mitch-alsup-8691537</a:t>
            </a:r>
            <a:r>
              <a:rPr lang="en-US" sz="2400" i="1" dirty="0" smtClean="0">
                <a:hlinkClick r:id="rId3"/>
              </a:rPr>
              <a:t>/</a:t>
            </a:r>
            <a:r>
              <a:rPr lang="en-US" sz="2400" i="1" dirty="0" smtClean="0"/>
              <a:t> </a:t>
            </a:r>
            <a:endParaRPr lang="en-US" sz="2400" i="1" dirty="0"/>
          </a:p>
          <a:p>
            <a:r>
              <a:rPr lang="en-US" dirty="0" smtClean="0"/>
              <a:t>Considered both stack and RISC architectures</a:t>
            </a:r>
          </a:p>
          <a:p>
            <a:pPr lvl="1"/>
            <a:r>
              <a:rPr lang="en-US" dirty="0" smtClean="0"/>
              <a:t>Stack ISAs have shorter instructions</a:t>
            </a:r>
          </a:p>
          <a:p>
            <a:pPr lvl="1"/>
            <a:r>
              <a:rPr lang="en-US" dirty="0" smtClean="0"/>
              <a:t>RISC ISAs have greater generality of register use</a:t>
            </a:r>
          </a:p>
          <a:p>
            <a:pPr lvl="1"/>
            <a:r>
              <a:rPr lang="en-US" dirty="0" smtClean="0"/>
              <a:t>Had difficulty devising a </a:t>
            </a:r>
            <a:r>
              <a:rPr lang="en-US" i="1" dirty="0" smtClean="0"/>
              <a:t>complete</a:t>
            </a:r>
            <a:r>
              <a:rPr lang="en-US" dirty="0" smtClean="0"/>
              <a:t> </a:t>
            </a:r>
            <a:r>
              <a:rPr lang="en-US" dirty="0"/>
              <a:t>16-bit stack </a:t>
            </a:r>
            <a:r>
              <a:rPr lang="en-US" dirty="0" smtClean="0"/>
              <a:t>ISA</a:t>
            </a:r>
          </a:p>
          <a:p>
            <a:pPr lvl="1"/>
            <a:r>
              <a:rPr lang="en-US" dirty="0" smtClean="0"/>
              <a:t>Decided to use register tag bits to imply instruction variant (e.g. data type) to save some op-code space</a:t>
            </a:r>
          </a:p>
          <a:p>
            <a:r>
              <a:rPr lang="en-US" dirty="0" smtClean="0"/>
              <a:t>Early on decided on register field immediate encoding</a:t>
            </a:r>
          </a:p>
          <a:p>
            <a:pPr lvl="1"/>
            <a:r>
              <a:rPr lang="en-US" dirty="0" smtClean="0"/>
              <a:t>Yields 12-bit immediate on 24-bit instructions (32-bits total)</a:t>
            </a:r>
          </a:p>
        </p:txBody>
      </p:sp>
    </p:spTree>
    <p:extLst>
      <p:ext uri="{BB962C8B-B14F-4D97-AF65-F5344CB8AC3E}">
        <p14:creationId xmlns:p14="http://schemas.microsoft.com/office/powerpoint/2010/main" val="364056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Wiring Fabric</a:t>
            </a:r>
            <a:r>
              <a:rPr lang="en-US" dirty="0" smtClean="0"/>
              <a:t/>
            </a:r>
            <a:br>
              <a:rPr lang="en-US" dirty="0" smtClean="0"/>
            </a:br>
            <a:r>
              <a:rPr lang="en-US" sz="2400" dirty="0" smtClean="0"/>
              <a:t>Altera </a:t>
            </a:r>
            <a:r>
              <a:rPr lang="en-US" sz="2400" dirty="0" err="1" smtClean="0"/>
              <a:t>CycloneV</a:t>
            </a:r>
            <a:r>
              <a:rPr lang="en-US" sz="2400" dirty="0" smtClean="0"/>
              <a:t> Device Handbook pg1-2</a:t>
            </a:r>
            <a:endParaRPr lang="en-US" dirty="0"/>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943118"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376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a:t>
            </a:r>
            <a:endParaRPr lang="en-US" sz="3600" dirty="0"/>
          </a:p>
        </p:txBody>
      </p:sp>
      <p:sp>
        <p:nvSpPr>
          <p:cNvPr id="3" name="Content Placeholder 2"/>
          <p:cNvSpPr>
            <a:spLocks noGrp="1"/>
          </p:cNvSpPr>
          <p:nvPr>
            <p:ph idx="1"/>
          </p:nvPr>
        </p:nvSpPr>
        <p:spPr>
          <a:xfrm>
            <a:off x="457200" y="1371600"/>
            <a:ext cx="8229600" cy="5029200"/>
          </a:xfrm>
        </p:spPr>
        <p:txBody>
          <a:bodyPr>
            <a:normAutofit fontScale="85000" lnSpcReduction="20000"/>
          </a:bodyPr>
          <a:lstStyle/>
          <a:p>
            <a:pPr marL="342900" lvl="2" indent="-342900"/>
            <a:r>
              <a:rPr lang="en-US" sz="3200" dirty="0" smtClean="0"/>
              <a:t>More or less a standard RISC </a:t>
            </a:r>
            <a:r>
              <a:rPr lang="en-US" sz="3200" dirty="0" err="1" smtClean="0"/>
              <a:t>cpu</a:t>
            </a:r>
            <a:endParaRPr lang="en-US" sz="3200" dirty="0" smtClean="0"/>
          </a:p>
          <a:p>
            <a:pPr marL="342900" lvl="2" indent="-342900"/>
            <a:r>
              <a:rPr lang="en-US" sz="3200" dirty="0" smtClean="0"/>
              <a:t>64 </a:t>
            </a:r>
            <a:r>
              <a:rPr lang="en-US" sz="3200" dirty="0"/>
              <a:t>24-bit </a:t>
            </a:r>
            <a:r>
              <a:rPr lang="en-US" sz="3200" dirty="0" smtClean="0"/>
              <a:t>registers: uses 96 LUTs, quad ported</a:t>
            </a:r>
            <a:endParaRPr lang="en-US" sz="3200" dirty="0"/>
          </a:p>
          <a:p>
            <a:pPr marL="342900" lvl="2" indent="-342900"/>
            <a:r>
              <a:rPr lang="en-US" sz="3200" dirty="0"/>
              <a:t>24 bit instruction with 6-bit op-code and three 6-bit register </a:t>
            </a:r>
            <a:r>
              <a:rPr lang="en-US" sz="3200" dirty="0" smtClean="0"/>
              <a:t>designators</a:t>
            </a:r>
          </a:p>
          <a:p>
            <a:pPr marL="800100" lvl="3" indent="-342900"/>
            <a:r>
              <a:rPr lang="en-US" sz="2200" dirty="0" smtClean="0">
                <a:latin typeface="Arial" panose="020B0604020202020204" pitchFamily="34" charset="0"/>
                <a:cs typeface="Arial" panose="020B0604020202020204" pitchFamily="34" charset="0"/>
              </a:rPr>
              <a:t>XXXXXX DDDDDD RRRRRR SSSSSS		(DRS)</a:t>
            </a:r>
          </a:p>
          <a:p>
            <a:pPr marL="800100" lvl="3" indent="-342900"/>
            <a:r>
              <a:rPr lang="en-US" sz="2200" dirty="0">
                <a:latin typeface="Arial" panose="020B0604020202020204" pitchFamily="34" charset="0"/>
                <a:cs typeface="Arial" panose="020B0604020202020204" pitchFamily="34" charset="0"/>
              </a:rPr>
              <a:t>XXXXXX DDDDDD </a:t>
            </a:r>
            <a:r>
              <a:rPr lang="en-US" sz="2200" dirty="0" smtClean="0">
                <a:latin typeface="Arial" panose="020B0604020202020204" pitchFamily="34" charset="0"/>
                <a:cs typeface="Arial" panose="020B0604020202020204" pitchFamily="34" charset="0"/>
              </a:rPr>
              <a:t>RRRRRR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DRsN</a:t>
            </a:r>
            <a:r>
              <a:rPr lang="en-US" sz="2200" dirty="0" smtClean="0">
                <a:latin typeface="Arial" panose="020B0604020202020204" pitchFamily="34" charset="0"/>
                <a:cs typeface="Arial" panose="020B0604020202020204" pitchFamily="34" charset="0"/>
              </a:rPr>
              <a:t>)</a:t>
            </a:r>
          </a:p>
          <a:p>
            <a:pPr marL="800100" lvl="3" indent="-342900"/>
            <a:r>
              <a:rPr lang="en-US" sz="2200" dirty="0">
                <a:latin typeface="Arial" panose="020B0604020202020204" pitchFamily="34" charset="0"/>
                <a:cs typeface="Arial" panose="020B0604020202020204" pitchFamily="34" charset="0"/>
              </a:rPr>
              <a:t>XXXXXX DDDDDD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NNNNNN		(</a:t>
            </a:r>
            <a:r>
              <a:rPr lang="en-US" sz="2200" dirty="0" err="1" smtClean="0">
                <a:latin typeface="Arial" panose="020B0604020202020204" pitchFamily="34" charset="0"/>
                <a:cs typeface="Arial" panose="020B0604020202020204" pitchFamily="34" charset="0"/>
              </a:rPr>
              <a:t>DsNN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800100" lvl="3" indent="-342900"/>
            <a:r>
              <a:rPr lang="en-US" sz="2200" dirty="0" smtClean="0">
                <a:latin typeface="Arial" panose="020B0604020202020204" pitchFamily="34" charset="0"/>
                <a:cs typeface="Arial" panose="020B0604020202020204" pitchFamily="34" charset="0"/>
              </a:rPr>
              <a:t>XXXXXX </a:t>
            </a:r>
            <a:r>
              <a:rPr lang="en-US" sz="2200" dirty="0" err="1">
                <a:latin typeface="Arial" panose="020B0604020202020204" pitchFamily="34" charset="0"/>
                <a:cs typeface="Arial" panose="020B0604020202020204" pitchFamily="34" charset="0"/>
              </a:rPr>
              <a:t>sNNNNN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NNNNNN </a:t>
            </a:r>
            <a:r>
              <a:rPr lang="en-US" sz="2200" dirty="0" err="1" smtClean="0">
                <a:latin typeface="Arial" panose="020B0604020202020204" pitchFamily="34" charset="0"/>
                <a:cs typeface="Arial" panose="020B0604020202020204" pitchFamily="34" charset="0"/>
              </a:rPr>
              <a:t>NNNNNN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sNNN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lvl="2" indent="-342900"/>
            <a:r>
              <a:rPr lang="en-US" sz="3200" dirty="0"/>
              <a:t>24-bit by 1024 word </a:t>
            </a:r>
            <a:r>
              <a:rPr lang="en-US" sz="3200" dirty="0" smtClean="0"/>
              <a:t>block-RAM </a:t>
            </a:r>
            <a:r>
              <a:rPr lang="en-US" sz="3200" dirty="0"/>
              <a:t>main memory</a:t>
            </a:r>
          </a:p>
          <a:p>
            <a:r>
              <a:rPr lang="en-US" dirty="0"/>
              <a:t>IO ports </a:t>
            </a:r>
            <a:r>
              <a:rPr lang="en-US" dirty="0" smtClean="0"/>
              <a:t>directly connected to LEDs, Switches, Push button, 100MHz clock</a:t>
            </a:r>
          </a:p>
          <a:p>
            <a:r>
              <a:rPr lang="en-US" dirty="0" smtClean="0"/>
              <a:t>Status register: zero, sign, carry, overflow</a:t>
            </a:r>
          </a:p>
          <a:p>
            <a:r>
              <a:rPr lang="en-US" dirty="0" smtClean="0"/>
              <a:t>PC not part of register file</a:t>
            </a:r>
            <a:endParaRPr lang="en-US" dirty="0"/>
          </a:p>
        </p:txBody>
      </p:sp>
    </p:spTree>
    <p:extLst>
      <p:ext uri="{BB962C8B-B14F-4D97-AF65-F5344CB8AC3E}">
        <p14:creationId xmlns:p14="http://schemas.microsoft.com/office/powerpoint/2010/main" val="30133660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600" dirty="0" smtClean="0"/>
              <a:t>rois24_24uP block diagram</a:t>
            </a:r>
            <a:r>
              <a:rPr lang="en-US" sz="4000" dirty="0" smtClean="0"/>
              <a:t/>
            </a:r>
            <a:br>
              <a:rPr lang="en-US" sz="4000" dirty="0" smtClean="0"/>
            </a:br>
            <a:r>
              <a:rPr lang="en-US" sz="2000" dirty="0" smtClean="0"/>
              <a:t>write enables on all registers and RAMs</a:t>
            </a:r>
            <a:endParaRPr lang="en-US" sz="2000" dirty="0"/>
          </a:p>
        </p:txBody>
      </p:sp>
      <p:sp>
        <p:nvSpPr>
          <p:cNvPr id="3" name="Content Placeholder 2"/>
          <p:cNvSpPr>
            <a:spLocks noGrp="1"/>
          </p:cNvSpPr>
          <p:nvPr>
            <p:ph idx="1"/>
          </p:nvPr>
        </p:nvSpPr>
        <p:spPr>
          <a:xfrm>
            <a:off x="182880" y="1175266"/>
            <a:ext cx="2819400" cy="609600"/>
          </a:xfrm>
        </p:spPr>
        <p:txBody>
          <a:bodyPr/>
          <a:lstStyle/>
          <a:p>
            <a:pPr marL="0" indent="0">
              <a:buNone/>
            </a:pPr>
            <a:r>
              <a:rPr lang="en-US" dirty="0" smtClean="0"/>
              <a:t> </a:t>
            </a:r>
            <a:endParaRPr lang="en-US" dirty="0"/>
          </a:p>
        </p:txBody>
      </p:sp>
      <p:sp>
        <p:nvSpPr>
          <p:cNvPr id="4" name="TextBox 3"/>
          <p:cNvSpPr txBox="1"/>
          <p:nvPr/>
        </p:nvSpPr>
        <p:spPr>
          <a:xfrm>
            <a:off x="2438400" y="3810000"/>
            <a:ext cx="426720"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5" name="TextBox 4"/>
          <p:cNvSpPr txBox="1"/>
          <p:nvPr/>
        </p:nvSpPr>
        <p:spPr>
          <a:xfrm>
            <a:off x="838200" y="3800225"/>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676400" y="3800225"/>
            <a:ext cx="556563" cy="369332"/>
          </a:xfrm>
          <a:prstGeom prst="rect">
            <a:avLst/>
          </a:prstGeom>
          <a:noFill/>
          <a:ln w="15875">
            <a:solidFill>
              <a:schemeClr val="tx1">
                <a:lumMod val="95000"/>
                <a:lumOff val="5000"/>
              </a:schemeClr>
            </a:solidFill>
          </a:ln>
        </p:spPr>
        <p:txBody>
          <a:bodyPr wrap="none" rtlCol="0">
            <a:spAutoFit/>
          </a:bodyPr>
          <a:lstStyle/>
          <a:p>
            <a:r>
              <a:rPr lang="en-US" dirty="0" smtClean="0"/>
              <a:t>CCR</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733800" y="5791200"/>
            <a:ext cx="1620893"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a:t>
            </a:r>
            <a:endParaRPr lang="en-US" dirty="0"/>
          </a:p>
        </p:txBody>
      </p:sp>
      <p:sp>
        <p:nvSpPr>
          <p:cNvPr id="9" name="TextBox 8"/>
          <p:cNvSpPr txBox="1"/>
          <p:nvPr/>
        </p:nvSpPr>
        <p:spPr>
          <a:xfrm>
            <a:off x="5897044" y="3080266"/>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64x24</a:t>
            </a:r>
          </a:p>
          <a:p>
            <a:endParaRPr lang="en-US" dirty="0"/>
          </a:p>
        </p:txBody>
      </p:sp>
      <p:sp>
        <p:nvSpPr>
          <p:cNvPr id="10" name="TextBox 9"/>
          <p:cNvSpPr txBox="1"/>
          <p:nvPr/>
        </p:nvSpPr>
        <p:spPr>
          <a:xfrm>
            <a:off x="7178474" y="3884944"/>
            <a:ext cx="1194558" cy="1200329"/>
          </a:xfrm>
          <a:prstGeom prst="rect">
            <a:avLst/>
          </a:prstGeom>
          <a:noFill/>
          <a:ln w="28575">
            <a:solidFill>
              <a:schemeClr val="accent1">
                <a:lumMod val="75000"/>
              </a:schemeClr>
            </a:solidFill>
          </a:ln>
        </p:spPr>
        <p:txBody>
          <a:bodyPr wrap="none" rtlCol="0">
            <a:spAutoFit/>
          </a:bodyPr>
          <a:lstStyle/>
          <a:p>
            <a:pPr algn="ctr"/>
            <a:r>
              <a:rPr lang="en-US" dirty="0" smtClean="0"/>
              <a:t>Block RAM</a:t>
            </a:r>
          </a:p>
          <a:p>
            <a:pPr algn="ctr"/>
            <a:r>
              <a:rPr lang="en-US" dirty="0" smtClean="0"/>
              <a:t>1024x24</a:t>
            </a:r>
          </a:p>
          <a:p>
            <a:endParaRPr lang="en-US" dirty="0" smtClean="0"/>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4267200" y="4915257"/>
            <a:ext cx="277047" cy="8759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51760" y="5181600"/>
            <a:ext cx="85344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651760" y="4179332"/>
            <a:ext cx="0" cy="100226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6" idx="2"/>
          </p:cNvCxnSpPr>
          <p:nvPr/>
        </p:nvCxnSpPr>
        <p:spPr>
          <a:xfrm flipV="1">
            <a:off x="1954681" y="4169557"/>
            <a:ext cx="1" cy="11644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181100" y="5486400"/>
            <a:ext cx="2628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181100" y="4169557"/>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651760" y="3080266"/>
            <a:ext cx="0" cy="72973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51760" y="3080266"/>
            <a:ext cx="70104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0"/>
          </p:cNvCxnSpPr>
          <p:nvPr/>
        </p:nvCxnSpPr>
        <p:spPr>
          <a:xfrm flipV="1">
            <a:off x="1954682" y="2895600"/>
            <a:ext cx="0" cy="9046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181100" y="2743200"/>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1100" y="2743200"/>
            <a:ext cx="21717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9600"/>
            <a:ext cx="1143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324600" y="401247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81600" y="3810000"/>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9" idx="1"/>
          </p:cNvCxnSpPr>
          <p:nvPr/>
        </p:nvCxnSpPr>
        <p:spPr>
          <a:xfrm>
            <a:off x="5181600" y="3537466"/>
            <a:ext cx="715444" cy="44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5990742" y="2447353"/>
            <a:ext cx="4" cy="6329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236559" y="2133600"/>
            <a:ext cx="0" cy="946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6476898" y="1871683"/>
            <a:ext cx="12541" cy="120858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1" y="2447353"/>
            <a:ext cx="1046161" cy="403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18539" y="2142192"/>
            <a:ext cx="151802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4495800" y="1871683"/>
            <a:ext cx="1981098" cy="216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95800" y="1893332"/>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133600"/>
            <a:ext cx="0" cy="4733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447353"/>
            <a:ext cx="0" cy="1595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292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334000"/>
            <a:ext cx="27308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97274" y="4754736"/>
            <a:ext cx="19812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0" idx="2"/>
          </p:cNvCxnSpPr>
          <p:nvPr/>
        </p:nvCxnSpPr>
        <p:spPr>
          <a:xfrm flipV="1">
            <a:off x="7775753" y="5085273"/>
            <a:ext cx="0" cy="24872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5" y="1600200"/>
            <a:ext cx="31938" cy="22847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4202506" y="1600200"/>
            <a:ext cx="35413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202506" y="1600200"/>
            <a:ext cx="0" cy="1006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04481"/>
            <a:ext cx="1934760" cy="369332"/>
          </a:xfrm>
          <a:prstGeom prst="rect">
            <a:avLst/>
          </a:prstGeom>
          <a:noFill/>
        </p:spPr>
        <p:txBody>
          <a:bodyPr wrap="none" rtlCol="0">
            <a:spAutoFit/>
          </a:bodyPr>
          <a:lstStyle/>
          <a:p>
            <a:r>
              <a:rPr lang="en-US" dirty="0" smtClean="0"/>
              <a:t>Memory read data</a:t>
            </a:r>
            <a:endParaRPr lang="en-US" dirty="0"/>
          </a:p>
        </p:txBody>
      </p:sp>
      <p:sp>
        <p:nvSpPr>
          <p:cNvPr id="127" name="TextBox 126"/>
          <p:cNvSpPr txBox="1"/>
          <p:nvPr/>
        </p:nvSpPr>
        <p:spPr>
          <a:xfrm>
            <a:off x="5269179" y="1568712"/>
            <a:ext cx="844911" cy="369332"/>
          </a:xfrm>
          <a:prstGeom prst="rect">
            <a:avLst/>
          </a:prstGeom>
          <a:noFill/>
        </p:spPr>
        <p:txBody>
          <a:bodyPr wrap="none" rtlCol="0">
            <a:spAutoFit/>
          </a:bodyPr>
          <a:lstStyle/>
          <a:p>
            <a:r>
              <a:rPr lang="en-US" dirty="0" smtClean="0"/>
              <a:t>S value</a:t>
            </a:r>
            <a:endParaRPr lang="en-US" dirty="0"/>
          </a:p>
        </p:txBody>
      </p:sp>
      <p:sp>
        <p:nvSpPr>
          <p:cNvPr id="128" name="TextBox 127"/>
          <p:cNvSpPr txBox="1"/>
          <p:nvPr/>
        </p:nvSpPr>
        <p:spPr>
          <a:xfrm>
            <a:off x="5266629" y="1871683"/>
            <a:ext cx="864147" cy="369332"/>
          </a:xfrm>
          <a:prstGeom prst="rect">
            <a:avLst/>
          </a:prstGeom>
          <a:noFill/>
        </p:spPr>
        <p:txBody>
          <a:bodyPr wrap="none" rtlCol="0">
            <a:spAutoFit/>
          </a:bodyPr>
          <a:lstStyle/>
          <a:p>
            <a:r>
              <a:rPr lang="en-US" dirty="0"/>
              <a:t>R</a:t>
            </a:r>
            <a:r>
              <a:rPr lang="en-US" dirty="0" smtClean="0"/>
              <a:t> value</a:t>
            </a:r>
            <a:endParaRPr lang="en-US" dirty="0"/>
          </a:p>
        </p:txBody>
      </p:sp>
      <p:sp>
        <p:nvSpPr>
          <p:cNvPr id="129" name="TextBox 128"/>
          <p:cNvSpPr txBox="1"/>
          <p:nvPr/>
        </p:nvSpPr>
        <p:spPr>
          <a:xfrm>
            <a:off x="5248996" y="2130669"/>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412406" y="4077676"/>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793858" y="4428476"/>
            <a:ext cx="1366080" cy="369332"/>
          </a:xfrm>
          <a:prstGeom prst="rect">
            <a:avLst/>
          </a:prstGeom>
          <a:noFill/>
        </p:spPr>
        <p:txBody>
          <a:bodyPr wrap="none" rtlCol="0">
            <a:spAutoFit/>
          </a:bodyPr>
          <a:lstStyle/>
          <a:p>
            <a:r>
              <a:rPr lang="en-US" dirty="0" smtClean="0"/>
              <a:t>PC/mem </a:t>
            </a:r>
            <a:r>
              <a:rPr lang="en-US" dirty="0" err="1" smtClean="0"/>
              <a:t>adr</a:t>
            </a:r>
            <a:endParaRPr lang="en-US" dirty="0" smtClean="0"/>
          </a:p>
        </p:txBody>
      </p:sp>
      <p:sp>
        <p:nvSpPr>
          <p:cNvPr id="132" name="TextBox 131"/>
          <p:cNvSpPr txBox="1"/>
          <p:nvPr/>
        </p:nvSpPr>
        <p:spPr>
          <a:xfrm>
            <a:off x="5478003" y="5020740"/>
            <a:ext cx="1997791" cy="369332"/>
          </a:xfrm>
          <a:prstGeom prst="rect">
            <a:avLst/>
          </a:prstGeom>
          <a:noFill/>
        </p:spPr>
        <p:txBody>
          <a:bodyPr wrap="none" rtlCol="0">
            <a:spAutoFit/>
          </a:bodyPr>
          <a:lstStyle/>
          <a:p>
            <a:r>
              <a:rPr lang="en-US" dirty="0" smtClean="0"/>
              <a:t>Memory write data</a:t>
            </a:r>
            <a:endParaRPr lang="en-US" dirty="0"/>
          </a:p>
        </p:txBody>
      </p:sp>
      <p:sp>
        <p:nvSpPr>
          <p:cNvPr id="138" name="TextBox 137"/>
          <p:cNvSpPr txBox="1"/>
          <p:nvPr/>
        </p:nvSpPr>
        <p:spPr>
          <a:xfrm>
            <a:off x="5233255" y="289560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14745" y="3515612"/>
            <a:ext cx="622286" cy="369332"/>
          </a:xfrm>
          <a:prstGeom prst="rect">
            <a:avLst/>
          </a:prstGeom>
          <a:noFill/>
        </p:spPr>
        <p:txBody>
          <a:bodyPr wrap="none" rtlCol="0">
            <a:spAutoFit/>
          </a:bodyPr>
          <a:lstStyle/>
          <a:p>
            <a:r>
              <a:rPr lang="en-US" dirty="0" err="1" smtClean="0"/>
              <a:t>Radr</a:t>
            </a:r>
            <a:endParaRPr lang="en-US" dirty="0"/>
          </a:p>
        </p:txBody>
      </p:sp>
      <p:sp>
        <p:nvSpPr>
          <p:cNvPr id="140" name="TextBox 139"/>
          <p:cNvSpPr txBox="1"/>
          <p:nvPr/>
        </p:nvSpPr>
        <p:spPr>
          <a:xfrm>
            <a:off x="5232903" y="3207823"/>
            <a:ext cx="603050" cy="369332"/>
          </a:xfrm>
          <a:prstGeom prst="rect">
            <a:avLst/>
          </a:prstGeom>
          <a:noFill/>
        </p:spPr>
        <p:txBody>
          <a:bodyPr wrap="none" rtlCol="0">
            <a:spAutoFit/>
          </a:bodyPr>
          <a:lstStyle/>
          <a:p>
            <a:r>
              <a:rPr lang="en-US" dirty="0" smtClean="0"/>
              <a:t>Sadr</a:t>
            </a:r>
            <a:endParaRPr lang="en-US" dirty="0"/>
          </a:p>
        </p:txBody>
      </p:sp>
      <p:sp>
        <p:nvSpPr>
          <p:cNvPr id="155" name="TextBox 154"/>
          <p:cNvSpPr txBox="1"/>
          <p:nvPr/>
        </p:nvSpPr>
        <p:spPr>
          <a:xfrm>
            <a:off x="1625104" y="1970109"/>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25104"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1954683" y="2339441"/>
            <a:ext cx="114902" cy="2674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289971" y="2354420"/>
            <a:ext cx="129237" cy="244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8" idx="1"/>
          </p:cNvCxnSpPr>
          <p:nvPr/>
        </p:nvCxnSpPr>
        <p:spPr>
          <a:xfrm>
            <a:off x="3307526" y="5975866"/>
            <a:ext cx="42627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621089" y="2472898"/>
            <a:ext cx="329578"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51" name="TextBox 50"/>
          <p:cNvSpPr txBox="1"/>
          <p:nvPr/>
        </p:nvSpPr>
        <p:spPr>
          <a:xfrm>
            <a:off x="2450124" y="5770713"/>
            <a:ext cx="888961" cy="369332"/>
          </a:xfrm>
          <a:prstGeom prst="rect">
            <a:avLst/>
          </a:prstGeom>
          <a:noFill/>
        </p:spPr>
        <p:txBody>
          <a:bodyPr wrap="none" rtlCol="0">
            <a:spAutoFit/>
          </a:bodyPr>
          <a:lstStyle/>
          <a:p>
            <a:r>
              <a:rPr lang="en-US" dirty="0" smtClean="0"/>
              <a:t>clocked</a:t>
            </a:r>
            <a:endParaRPr lang="en-US" dirty="0"/>
          </a:p>
        </p:txBody>
      </p:sp>
    </p:spTree>
    <p:extLst>
      <p:ext uri="{BB962C8B-B14F-4D97-AF65-F5344CB8AC3E}">
        <p14:creationId xmlns:p14="http://schemas.microsoft.com/office/powerpoint/2010/main" val="2655608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a:t>
            </a:r>
            <a:r>
              <a:rPr lang="en-US" sz="3600" dirty="0" smtClean="0"/>
              <a:t>ois24_24uP instruction set</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smtClean="0"/>
              <a:t>Register zero always reads as zero</a:t>
            </a:r>
          </a:p>
          <a:p>
            <a:r>
              <a:rPr lang="en-US" sz="3300" u="sng" dirty="0" smtClean="0"/>
              <a:t>XXXXXX DDDDDD RRRRRRR SSSSSSS </a:t>
            </a:r>
            <a:r>
              <a:rPr lang="en-US" dirty="0" smtClean="0"/>
              <a:t>(DRS)</a:t>
            </a:r>
          </a:p>
          <a:p>
            <a:pPr lvl="1"/>
            <a:r>
              <a:rPr lang="en-US" dirty="0" smtClean="0"/>
              <a:t>Two operands &amp; result registers</a:t>
            </a:r>
          </a:p>
          <a:p>
            <a:pPr lvl="1"/>
            <a:r>
              <a:rPr lang="en-US" dirty="0" smtClean="0"/>
              <a:t>Add, add with carry, subtract, subtract with carry,</a:t>
            </a:r>
          </a:p>
          <a:p>
            <a:pPr lvl="1"/>
            <a:r>
              <a:rPr lang="en-US" dirty="0" smtClean="0"/>
              <a:t>AND, ANDC(2</a:t>
            </a:r>
            <a:r>
              <a:rPr lang="en-US" baseline="30000" dirty="0" smtClean="0"/>
              <a:t>nd</a:t>
            </a:r>
            <a:r>
              <a:rPr lang="en-US" dirty="0" smtClean="0"/>
              <a:t> operand complemented), OR, XOR</a:t>
            </a:r>
          </a:p>
          <a:p>
            <a:pPr lvl="1"/>
            <a:r>
              <a:rPr lang="en-US" dirty="0" smtClean="0"/>
              <a:t>Call (Jump if D=0; branch to mem[R+S])</a:t>
            </a:r>
          </a:p>
          <a:p>
            <a:r>
              <a:rPr lang="en-US" sz="3300" u="sng" dirty="0" smtClean="0"/>
              <a:t>XXXXXX DDDDDD RRRRRR </a:t>
            </a:r>
            <a:r>
              <a:rPr lang="en-US" sz="3300" u="sng" dirty="0" err="1" smtClean="0"/>
              <a:t>sNNNNN</a:t>
            </a:r>
            <a:r>
              <a:rPr lang="en-US" sz="3300" u="sng" dirty="0" smtClean="0"/>
              <a:t> </a:t>
            </a:r>
            <a:r>
              <a:rPr lang="en-US" dirty="0" smtClean="0"/>
              <a:t>(</a:t>
            </a:r>
            <a:r>
              <a:rPr lang="en-US" dirty="0" err="1" smtClean="0"/>
              <a:t>DRsN</a:t>
            </a:r>
            <a:r>
              <a:rPr lang="en-US" dirty="0" smtClean="0"/>
              <a:t>)</a:t>
            </a:r>
          </a:p>
          <a:p>
            <a:pPr lvl="1"/>
            <a:r>
              <a:rPr lang="en-US" dirty="0" smtClean="0"/>
              <a:t>Sign extended 6-bit immediate combined with R value</a:t>
            </a:r>
          </a:p>
          <a:p>
            <a:pPr lvl="1"/>
            <a:r>
              <a:rPr lang="en-US" dirty="0" err="1" smtClean="0"/>
              <a:t>Addi</a:t>
            </a:r>
            <a:r>
              <a:rPr lang="en-US" dirty="0" smtClean="0"/>
              <a:t>, </a:t>
            </a:r>
            <a:r>
              <a:rPr lang="en-US" dirty="0" err="1" smtClean="0"/>
              <a:t>adci</a:t>
            </a:r>
            <a:r>
              <a:rPr lang="en-US" dirty="0" smtClean="0"/>
              <a:t>, </a:t>
            </a:r>
            <a:r>
              <a:rPr lang="en-US" dirty="0" err="1" smtClean="0"/>
              <a:t>andi</a:t>
            </a:r>
            <a:r>
              <a:rPr lang="en-US" dirty="0" smtClean="0"/>
              <a:t>, </a:t>
            </a:r>
            <a:r>
              <a:rPr lang="en-US" dirty="0" err="1" smtClean="0"/>
              <a:t>ori</a:t>
            </a:r>
            <a:r>
              <a:rPr lang="en-US" dirty="0" smtClean="0"/>
              <a:t>, </a:t>
            </a:r>
            <a:r>
              <a:rPr lang="en-US" dirty="0" err="1" smtClean="0"/>
              <a:t>xori</a:t>
            </a:r>
            <a:endParaRPr lang="en-US" dirty="0" smtClean="0"/>
          </a:p>
          <a:p>
            <a:pPr lvl="1"/>
            <a:r>
              <a:rPr lang="en-US" dirty="0" smtClean="0"/>
              <a:t>Call </a:t>
            </a:r>
            <a:r>
              <a:rPr lang="en-US" dirty="0"/>
              <a:t>(Jump if </a:t>
            </a:r>
            <a:r>
              <a:rPr lang="en-US" dirty="0" smtClean="0"/>
              <a:t>D=0; absolute call/</a:t>
            </a:r>
            <a:r>
              <a:rPr lang="en-US" dirty="0" err="1" smtClean="0"/>
              <a:t>jmp</a:t>
            </a:r>
            <a:r>
              <a:rPr lang="en-US" dirty="0" smtClean="0"/>
              <a:t> if R=0; return if </a:t>
            </a:r>
            <a:r>
              <a:rPr lang="en-US" dirty="0" err="1" smtClean="0"/>
              <a:t>sN</a:t>
            </a:r>
            <a:r>
              <a:rPr lang="en-US" dirty="0" smtClean="0"/>
              <a:t>=0)</a:t>
            </a:r>
          </a:p>
          <a:p>
            <a:pPr lvl="1"/>
            <a:r>
              <a:rPr lang="en-US" dirty="0" smtClean="0"/>
              <a:t>In, Out</a:t>
            </a:r>
          </a:p>
        </p:txBody>
      </p:sp>
    </p:spTree>
    <p:extLst>
      <p:ext uri="{BB962C8B-B14F-4D97-AF65-F5344CB8AC3E}">
        <p14:creationId xmlns:p14="http://schemas.microsoft.com/office/powerpoint/2010/main" val="41994753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 </a:t>
            </a:r>
            <a:r>
              <a:rPr lang="en-US" sz="3600" dirty="0"/>
              <a:t>instruction </a:t>
            </a:r>
            <a:r>
              <a:rPr lang="en-US" sz="3600" dirty="0" smtClean="0"/>
              <a:t>set cont’d</a:t>
            </a:r>
            <a:endParaRPr lang="en-US" sz="3600" dirty="0"/>
          </a:p>
        </p:txBody>
      </p:sp>
      <p:sp>
        <p:nvSpPr>
          <p:cNvPr id="3" name="Content Placeholder 2"/>
          <p:cNvSpPr>
            <a:spLocks noGrp="1"/>
          </p:cNvSpPr>
          <p:nvPr>
            <p:ph idx="1"/>
          </p:nvPr>
        </p:nvSpPr>
        <p:spPr/>
        <p:txBody>
          <a:bodyPr>
            <a:normAutofit lnSpcReduction="10000"/>
          </a:bodyPr>
          <a:lstStyle/>
          <a:p>
            <a:r>
              <a:rPr lang="en-US" sz="2800" dirty="0"/>
              <a:t>Load and store: DRS &amp; </a:t>
            </a:r>
            <a:r>
              <a:rPr lang="en-US" sz="2800" dirty="0" err="1" smtClean="0"/>
              <a:t>DRsN</a:t>
            </a:r>
            <a:endParaRPr lang="en-US" sz="2800" dirty="0" smtClean="0"/>
          </a:p>
          <a:p>
            <a:pPr lvl="1"/>
            <a:r>
              <a:rPr lang="en-US" sz="2400" dirty="0" smtClean="0"/>
              <a:t>Load to D, Store from D</a:t>
            </a:r>
            <a:endParaRPr lang="en-US" sz="2400" dirty="0"/>
          </a:p>
          <a:p>
            <a:r>
              <a:rPr lang="en-US" sz="2800" u="sng" dirty="0" smtClean="0"/>
              <a:t>XXXXXX DDDDDD </a:t>
            </a:r>
            <a:r>
              <a:rPr lang="en-US" sz="2800" u="sng" dirty="0" err="1" smtClean="0"/>
              <a:t>sNNNNN</a:t>
            </a:r>
            <a:r>
              <a:rPr lang="en-US" sz="2800" u="sng" dirty="0" smtClean="0"/>
              <a:t> NNNNNN </a:t>
            </a:r>
            <a:r>
              <a:rPr lang="en-US" dirty="0" smtClean="0"/>
              <a:t>(</a:t>
            </a:r>
            <a:r>
              <a:rPr lang="en-US" dirty="0" err="1"/>
              <a:t>D</a:t>
            </a:r>
            <a:r>
              <a:rPr lang="en-US" dirty="0" err="1" smtClean="0"/>
              <a:t>sNN</a:t>
            </a:r>
            <a:r>
              <a:rPr lang="en-US" dirty="0" smtClean="0"/>
              <a:t>)</a:t>
            </a:r>
          </a:p>
          <a:p>
            <a:pPr lvl="1"/>
            <a:r>
              <a:rPr lang="en-US" dirty="0" smtClean="0"/>
              <a:t>Conditional branch relative (D is condition code)</a:t>
            </a:r>
          </a:p>
          <a:p>
            <a:pPr lvl="1"/>
            <a:r>
              <a:rPr lang="en-US" dirty="0" smtClean="0"/>
              <a:t>Load immediate</a:t>
            </a:r>
          </a:p>
          <a:p>
            <a:pPr lvl="1"/>
            <a:r>
              <a:rPr lang="en-US" dirty="0" smtClean="0"/>
              <a:t>Call relative</a:t>
            </a:r>
          </a:p>
          <a:p>
            <a:r>
              <a:rPr lang="en-US" sz="2800" u="sng" dirty="0" smtClean="0">
                <a:cs typeface="Times New Roman" panose="02020603050405020304" pitchFamily="18" charset="0"/>
              </a:rPr>
              <a:t>XXXXXX </a:t>
            </a:r>
            <a:r>
              <a:rPr lang="en-US" sz="2800" u="sng" dirty="0" err="1" smtClean="0">
                <a:cs typeface="Times New Roman" panose="02020603050405020304" pitchFamily="18" charset="0"/>
              </a:rPr>
              <a:t>sNNNNN</a:t>
            </a:r>
            <a:r>
              <a:rPr lang="en-US" sz="2800" u="sng" dirty="0" smtClean="0">
                <a:cs typeface="Times New Roman" panose="02020603050405020304" pitchFamily="18" charset="0"/>
              </a:rPr>
              <a:t> NNNNNN </a:t>
            </a:r>
            <a:r>
              <a:rPr lang="en-US" sz="2800" u="sng" dirty="0" err="1" smtClean="0">
                <a:cs typeface="Times New Roman" panose="02020603050405020304" pitchFamily="18" charset="0"/>
              </a:rPr>
              <a:t>NNNNNN</a:t>
            </a:r>
            <a:r>
              <a:rPr lang="en-US" sz="2800" u="sng" dirty="0" smtClean="0">
                <a:cs typeface="Times New Roman" panose="02020603050405020304" pitchFamily="18" charset="0"/>
              </a:rPr>
              <a:t> </a:t>
            </a:r>
            <a:r>
              <a:rPr lang="en-US" dirty="0" smtClean="0"/>
              <a:t>(</a:t>
            </a:r>
            <a:r>
              <a:rPr lang="en-US" dirty="0" err="1" smtClean="0"/>
              <a:t>sNNN</a:t>
            </a:r>
            <a:r>
              <a:rPr lang="en-US" dirty="0" smtClean="0"/>
              <a:t>)</a:t>
            </a:r>
          </a:p>
          <a:p>
            <a:pPr lvl="1"/>
            <a:r>
              <a:rPr lang="en-US" dirty="0" smtClean="0"/>
              <a:t>Prefix: </a:t>
            </a:r>
            <a:r>
              <a:rPr lang="en-US" dirty="0" err="1" smtClean="0"/>
              <a:t>sNNN</a:t>
            </a:r>
            <a:r>
              <a:rPr lang="en-US" dirty="0" smtClean="0"/>
              <a:t> will be prefixed to next </a:t>
            </a:r>
            <a:r>
              <a:rPr lang="en-US" dirty="0" err="1" smtClean="0"/>
              <a:t>sN</a:t>
            </a:r>
            <a:r>
              <a:rPr lang="en-US" dirty="0" smtClean="0"/>
              <a:t> </a:t>
            </a:r>
            <a:r>
              <a:rPr lang="en-US" dirty="0" err="1" smtClean="0"/>
              <a:t>inst</a:t>
            </a:r>
            <a:endParaRPr lang="en-US" dirty="0" smtClean="0"/>
          </a:p>
          <a:p>
            <a:r>
              <a:rPr lang="en-US" dirty="0" smtClean="0"/>
              <a:t>28 instructions currently, room for 64 inst.</a:t>
            </a:r>
          </a:p>
          <a:p>
            <a:endParaRPr lang="en-US" dirty="0"/>
          </a:p>
        </p:txBody>
      </p:sp>
    </p:spTree>
    <p:extLst>
      <p:ext uri="{BB962C8B-B14F-4D97-AF65-F5344CB8AC3E}">
        <p14:creationId xmlns:p14="http://schemas.microsoft.com/office/powerpoint/2010/main" val="19483846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 minimal program</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At 100MHz need more than 24-bits to get blinking lights</a:t>
            </a:r>
          </a:p>
          <a:p>
            <a:r>
              <a:rPr lang="en-US" dirty="0" smtClean="0"/>
              <a:t>Use two registers:</a:t>
            </a:r>
          </a:p>
          <a:p>
            <a:pPr lvl="1"/>
            <a:r>
              <a:rPr lang="en-US" dirty="0" smtClean="0"/>
              <a:t>Add one to first register</a:t>
            </a:r>
          </a:p>
          <a:p>
            <a:pPr lvl="1"/>
            <a:r>
              <a:rPr lang="en-US" dirty="0" smtClean="0"/>
              <a:t>Add carry to second register</a:t>
            </a:r>
          </a:p>
          <a:p>
            <a:pPr lvl="1"/>
            <a:r>
              <a:rPr lang="en-US" dirty="0" smtClean="0"/>
              <a:t>Output second register to LEDs</a:t>
            </a:r>
          </a:p>
          <a:p>
            <a:pPr lvl="1"/>
            <a:r>
              <a:rPr lang="en-US" dirty="0" smtClean="0"/>
              <a:t>Branch back to first instruction</a:t>
            </a:r>
          </a:p>
          <a:p>
            <a:r>
              <a:rPr lang="en-US" dirty="0" smtClean="0"/>
              <a:t>Four instruction loop</a:t>
            </a:r>
          </a:p>
          <a:p>
            <a:pPr lvl="1"/>
            <a:r>
              <a:rPr lang="en-US" dirty="0" smtClean="0"/>
              <a:t>2</a:t>
            </a:r>
            <a:r>
              <a:rPr lang="en-US" baseline="30000" dirty="0" smtClean="0"/>
              <a:t>nd</a:t>
            </a:r>
            <a:r>
              <a:rPr lang="en-US" dirty="0" smtClean="0"/>
              <a:t> register increments every 0.67 seconds</a:t>
            </a:r>
            <a:endParaRPr lang="en-US" dirty="0"/>
          </a:p>
        </p:txBody>
      </p:sp>
    </p:spTree>
    <p:extLst>
      <p:ext uri="{BB962C8B-B14F-4D97-AF65-F5344CB8AC3E}">
        <p14:creationId xmlns:p14="http://schemas.microsoft.com/office/powerpoint/2010/main" val="29083671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Is it working?</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Constraint file</a:t>
            </a:r>
          </a:p>
          <a:p>
            <a:pPr lvl="1"/>
            <a:r>
              <a:rPr lang="en-US" dirty="0" smtClean="0"/>
              <a:t>Sets clock speed</a:t>
            </a:r>
          </a:p>
          <a:p>
            <a:pPr lvl="1"/>
            <a:r>
              <a:rPr lang="en-US" dirty="0" smtClean="0"/>
              <a:t>Sets IO pin assignment</a:t>
            </a:r>
          </a:p>
          <a:p>
            <a:pPr lvl="1"/>
            <a:r>
              <a:rPr lang="en-US" dirty="0" smtClean="0"/>
              <a:t>Evaluation kit usually has a sample constraint file</a:t>
            </a:r>
          </a:p>
          <a:p>
            <a:r>
              <a:rPr lang="en-US" dirty="0" smtClean="0"/>
              <a:t>Simulate/debug</a:t>
            </a:r>
          </a:p>
          <a:p>
            <a:pPr lvl="1"/>
            <a:r>
              <a:rPr lang="en-US" dirty="0" smtClean="0"/>
              <a:t>Tools will generate a simple test bench</a:t>
            </a:r>
          </a:p>
          <a:p>
            <a:pPr lvl="1"/>
            <a:r>
              <a:rPr lang="en-US" dirty="0" smtClean="0"/>
              <a:t>Need to relay observed signals out to test bench</a:t>
            </a:r>
          </a:p>
          <a:p>
            <a:pPr lvl="1"/>
            <a:r>
              <a:rPr lang="en-US" dirty="0" smtClean="0"/>
              <a:t>Program acts as the test script</a:t>
            </a:r>
          </a:p>
          <a:p>
            <a:r>
              <a:rPr lang="en-US" dirty="0" smtClean="0"/>
              <a:t>Performance metrics &amp; goals</a:t>
            </a:r>
          </a:p>
          <a:p>
            <a:pPr lvl="1"/>
            <a:r>
              <a:rPr lang="en-US" dirty="0" smtClean="0"/>
              <a:t>Track LUT count, DFFs, </a:t>
            </a:r>
            <a:r>
              <a:rPr lang="en-US" dirty="0" err="1" smtClean="0"/>
              <a:t>Fmax</a:t>
            </a:r>
            <a:r>
              <a:rPr lang="en-US" dirty="0" smtClean="0"/>
              <a:t>, compile settings</a:t>
            </a:r>
          </a:p>
          <a:p>
            <a:pPr marL="0" indent="0">
              <a:buNone/>
            </a:pPr>
            <a:endParaRPr lang="en-US" dirty="0" smtClean="0"/>
          </a:p>
        </p:txBody>
      </p:sp>
    </p:spTree>
    <p:extLst>
      <p:ext uri="{BB962C8B-B14F-4D97-AF65-F5344CB8AC3E}">
        <p14:creationId xmlns:p14="http://schemas.microsoft.com/office/powerpoint/2010/main" val="25278573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Insights</a:t>
            </a:r>
            <a:endParaRPr lang="en-US" sz="3600" dirty="0"/>
          </a:p>
        </p:txBody>
      </p:sp>
      <p:sp>
        <p:nvSpPr>
          <p:cNvPr id="3" name="Content Placeholder 2"/>
          <p:cNvSpPr>
            <a:spLocks noGrp="1"/>
          </p:cNvSpPr>
          <p:nvPr>
            <p:ph idx="1"/>
          </p:nvPr>
        </p:nvSpPr>
        <p:spPr/>
        <p:txBody>
          <a:bodyPr>
            <a:normAutofit lnSpcReduction="10000"/>
          </a:bodyPr>
          <a:lstStyle/>
          <a:p>
            <a:r>
              <a:rPr lang="en-US" dirty="0"/>
              <a:t>A</a:t>
            </a:r>
            <a:r>
              <a:rPr lang="en-US" dirty="0" smtClean="0"/>
              <a:t> deliberate process:</a:t>
            </a:r>
          </a:p>
          <a:p>
            <a:r>
              <a:rPr lang="en-US" dirty="0" smtClean="0"/>
              <a:t>Get something bare bones working</a:t>
            </a:r>
          </a:p>
          <a:p>
            <a:pPr lvl="1"/>
            <a:r>
              <a:rPr lang="en-US" dirty="0" smtClean="0"/>
              <a:t>Minimum instruction set, minimum program</a:t>
            </a:r>
          </a:p>
          <a:p>
            <a:r>
              <a:rPr lang="en-US" dirty="0" smtClean="0"/>
              <a:t>Add instructions</a:t>
            </a:r>
          </a:p>
          <a:p>
            <a:r>
              <a:rPr lang="en-US" dirty="0" smtClean="0"/>
              <a:t>Add to test program</a:t>
            </a:r>
          </a:p>
          <a:p>
            <a:r>
              <a:rPr lang="en-US" dirty="0" smtClean="0"/>
              <a:t>Migrate to block RAM and data-path?*</a:t>
            </a:r>
          </a:p>
          <a:p>
            <a:pPr lvl="1"/>
            <a:r>
              <a:rPr lang="en-US" dirty="0" smtClean="0"/>
              <a:t>Data-path logic is harder to debug</a:t>
            </a:r>
          </a:p>
          <a:p>
            <a:r>
              <a:rPr lang="en-US" dirty="0" smtClean="0"/>
              <a:t>Lots of soft-core </a:t>
            </a:r>
            <a:r>
              <a:rPr lang="en-US" dirty="0" err="1" smtClean="0"/>
              <a:t>uPs</a:t>
            </a:r>
            <a:r>
              <a:rPr lang="en-US" dirty="0" smtClean="0"/>
              <a:t> at </a:t>
            </a:r>
            <a:r>
              <a:rPr lang="en-US" dirty="0" smtClean="0">
                <a:hlinkClick r:id="rId3"/>
              </a:rPr>
              <a:t>www.opencores.org</a:t>
            </a:r>
            <a:r>
              <a:rPr lang="en-US" dirty="0" smtClean="0"/>
              <a:t> </a:t>
            </a:r>
            <a:endParaRPr lang="en-US" dirty="0" smtClean="0">
              <a:solidFill>
                <a:srgbClr val="0070C0"/>
              </a:solidFill>
            </a:endParaRPr>
          </a:p>
        </p:txBody>
      </p:sp>
    </p:spTree>
    <p:extLst>
      <p:ext uri="{BB962C8B-B14F-4D97-AF65-F5344CB8AC3E}">
        <p14:creationId xmlns:p14="http://schemas.microsoft.com/office/powerpoint/2010/main" val="900767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4000" dirty="0" smtClean="0"/>
              <a:t>Axiomatic </a:t>
            </a:r>
            <a:r>
              <a:rPr lang="en-US" sz="4000" dirty="0" err="1" smtClean="0"/>
              <a:t>uP</a:t>
            </a:r>
            <a:r>
              <a:rPr lang="en-US" sz="4000" dirty="0" smtClean="0"/>
              <a:t> Architecture</a:t>
            </a:r>
            <a:br>
              <a:rPr lang="en-US" sz="4000" dirty="0" smtClean="0"/>
            </a:br>
            <a:r>
              <a:rPr lang="en-US" sz="3100" dirty="0" smtClean="0"/>
              <a:t>Jim </a:t>
            </a:r>
            <a:r>
              <a:rPr lang="en-US" sz="3100" dirty="0" err="1" smtClean="0"/>
              <a:t>Brakefield</a:t>
            </a:r>
            <a:r>
              <a:rPr lang="en-US" sz="3100" dirty="0" smtClean="0"/>
              <a:t> 2015</a:t>
            </a:r>
            <a:endParaRPr lang="en-US" sz="3100" dirty="0"/>
          </a:p>
        </p:txBody>
      </p:sp>
      <p:sp>
        <p:nvSpPr>
          <p:cNvPr id="3" name="Content Placeholder 2"/>
          <p:cNvSpPr>
            <a:spLocks noGrp="1"/>
          </p:cNvSpPr>
          <p:nvPr>
            <p:ph idx="1"/>
          </p:nvPr>
        </p:nvSpPr>
        <p:spPr>
          <a:xfrm>
            <a:off x="457200" y="1371600"/>
            <a:ext cx="8229600" cy="5029200"/>
          </a:xfrm>
        </p:spPr>
        <p:txBody>
          <a:bodyPr numCol="1">
            <a:normAutofit/>
          </a:bodyPr>
          <a:lstStyle/>
          <a:p>
            <a:pPr marL="514350" indent="-514350">
              <a:buFont typeface="+mj-lt"/>
              <a:buAutoNum type="arabicPeriod"/>
            </a:pPr>
            <a:r>
              <a:rPr lang="en-US" sz="1800" dirty="0"/>
              <a:t>The first priority is low power in the sense of </a:t>
            </a:r>
            <a:r>
              <a:rPr lang="en-US" sz="1800" dirty="0" err="1"/>
              <a:t>CoreMarks</a:t>
            </a:r>
            <a:r>
              <a:rPr lang="en-US" sz="1800" dirty="0"/>
              <a:t> per joule</a:t>
            </a:r>
            <a:r>
              <a:rPr lang="en-US" sz="1800" dirty="0" smtClean="0"/>
              <a:t>.</a:t>
            </a:r>
          </a:p>
          <a:p>
            <a:pPr marL="514350" indent="-514350">
              <a:buFont typeface="+mj-lt"/>
              <a:buAutoNum type="arabicPeriod"/>
            </a:pPr>
            <a:r>
              <a:rPr lang="en-US" sz="1800" dirty="0"/>
              <a:t>The second priority is code density</a:t>
            </a:r>
            <a:r>
              <a:rPr lang="en-US" sz="1800" dirty="0" smtClean="0"/>
              <a:t>.</a:t>
            </a:r>
          </a:p>
          <a:p>
            <a:pPr marL="514350" indent="-514350">
              <a:buFont typeface="+mj-lt"/>
              <a:buAutoNum type="arabicPeriod"/>
            </a:pPr>
            <a:r>
              <a:rPr lang="en-US" sz="1800" dirty="0"/>
              <a:t>The instruction set is open ended</a:t>
            </a:r>
            <a:r>
              <a:rPr lang="en-US" sz="1800" dirty="0" smtClean="0"/>
              <a:t>.</a:t>
            </a:r>
          </a:p>
          <a:p>
            <a:pPr marL="514350" indent="-514350">
              <a:buFont typeface="+mj-lt"/>
              <a:buAutoNum type="arabicPeriod"/>
            </a:pPr>
            <a:r>
              <a:rPr lang="en-US" sz="1800" dirty="0"/>
              <a:t>20% of the instruction space is unallocated</a:t>
            </a:r>
            <a:r>
              <a:rPr lang="en-US" sz="1800" dirty="0" smtClean="0"/>
              <a:t>.</a:t>
            </a:r>
          </a:p>
          <a:p>
            <a:pPr marL="514350" indent="-514350">
              <a:buFont typeface="+mj-lt"/>
              <a:buAutoNum type="arabicPeriod"/>
            </a:pPr>
            <a:r>
              <a:rPr lang="en-US" sz="1800" dirty="0" smtClean="0"/>
              <a:t>An </a:t>
            </a:r>
            <a:r>
              <a:rPr lang="en-US" sz="1800" dirty="0"/>
              <a:t>instruction or instruction sequence for in-line loading of </a:t>
            </a:r>
            <a:r>
              <a:rPr lang="en-US" sz="1800" dirty="0" smtClean="0"/>
              <a:t>any </a:t>
            </a:r>
            <a:r>
              <a:rPr lang="en-US" sz="1800" dirty="0"/>
              <a:t>size immediate</a:t>
            </a:r>
            <a:r>
              <a:rPr lang="en-US" sz="1800" dirty="0" smtClean="0"/>
              <a:t>.</a:t>
            </a:r>
          </a:p>
          <a:p>
            <a:pPr marL="514350" indent="-514350">
              <a:buFont typeface="+mj-lt"/>
              <a:buAutoNum type="arabicPeriod"/>
            </a:pPr>
            <a:r>
              <a:rPr lang="en-US" sz="1800" dirty="0"/>
              <a:t>Register size is unspecified, except, that there be reasonable mechanism for doing calculations on data larger than register </a:t>
            </a:r>
            <a:r>
              <a:rPr lang="en-US" sz="1800" dirty="0" smtClean="0"/>
              <a:t>size.</a:t>
            </a:r>
          </a:p>
          <a:p>
            <a:pPr marL="514350" indent="-514350">
              <a:buFont typeface="+mj-lt"/>
              <a:buAutoNum type="arabicPeriod"/>
            </a:pPr>
            <a:r>
              <a:rPr lang="en-US" sz="1800" dirty="0"/>
              <a:t>L</a:t>
            </a:r>
            <a:r>
              <a:rPr lang="en-US" sz="1800" dirty="0" smtClean="0"/>
              <a:t>oad/store </a:t>
            </a:r>
            <a:r>
              <a:rPr lang="en-US" sz="1800" dirty="0"/>
              <a:t>instructions shall be able to efficiently load and store data that is shorter than the register </a:t>
            </a:r>
            <a:r>
              <a:rPr lang="en-US" sz="1800" dirty="0" smtClean="0"/>
              <a:t>size.</a:t>
            </a:r>
          </a:p>
          <a:p>
            <a:pPr marL="514350" indent="-514350">
              <a:buFont typeface="+mj-lt"/>
              <a:buAutoNum type="arabicPeriod"/>
            </a:pPr>
            <a:r>
              <a:rPr lang="en-US" sz="1800" dirty="0"/>
              <a:t>8-bit character addressing shall be supported</a:t>
            </a:r>
            <a:r>
              <a:rPr lang="en-US" sz="1800" dirty="0" smtClean="0"/>
              <a:t>.</a:t>
            </a:r>
          </a:p>
          <a:p>
            <a:pPr marL="514350" indent="-514350">
              <a:buFont typeface="+mj-lt"/>
              <a:buAutoNum type="arabicPeriod"/>
            </a:pPr>
            <a:r>
              <a:rPr lang="en-US" sz="1800" dirty="0"/>
              <a:t>Unsigned, signed and floating-point formats shall be defined</a:t>
            </a:r>
            <a:r>
              <a:rPr lang="en-US" sz="1800" dirty="0" smtClean="0"/>
              <a:t>.</a:t>
            </a:r>
          </a:p>
          <a:p>
            <a:pPr marL="514350" indent="-514350">
              <a:buFont typeface="+mj-lt"/>
              <a:buAutoNum type="arabicPeriod"/>
            </a:pPr>
            <a:r>
              <a:rPr lang="en-US" sz="1800" dirty="0"/>
              <a:t>Reasonable means shall be provided to do multi-precision arithmetic</a:t>
            </a:r>
            <a:r>
              <a:rPr lang="en-US" sz="1800" dirty="0" smtClean="0"/>
              <a:t>.</a:t>
            </a:r>
          </a:p>
          <a:p>
            <a:pPr marL="514350" indent="-514350">
              <a:buFont typeface="+mj-lt"/>
              <a:buAutoNum type="arabicPeriod"/>
            </a:pPr>
            <a:r>
              <a:rPr lang="en-US" sz="1800" dirty="0"/>
              <a:t>It is required that code be position independent and thread base independent</a:t>
            </a:r>
            <a:r>
              <a:rPr lang="en-US" sz="1800" dirty="0" smtClean="0"/>
              <a:t>.</a:t>
            </a:r>
          </a:p>
          <a:p>
            <a:pPr marL="514350" indent="-514350">
              <a:buFont typeface="+mj-lt"/>
              <a:buAutoNum type="arabicPeriod"/>
            </a:pPr>
            <a:r>
              <a:rPr lang="en-US" sz="1800" dirty="0"/>
              <a:t>A case instruction or instruction sequence shall be provided</a:t>
            </a:r>
            <a:r>
              <a:rPr lang="en-US" sz="1800" dirty="0" smtClean="0"/>
              <a:t>.</a:t>
            </a:r>
          </a:p>
          <a:p>
            <a:pPr marL="514350" indent="-514350">
              <a:buFont typeface="+mj-lt"/>
              <a:buAutoNum type="arabicPeriod"/>
            </a:pPr>
            <a:r>
              <a:rPr lang="en-US" sz="1800" dirty="0"/>
              <a:t>A </a:t>
            </a:r>
            <a:r>
              <a:rPr lang="en-US" sz="1800" dirty="0" smtClean="0"/>
              <a:t>lookup-table/dispatch </a:t>
            </a:r>
            <a:r>
              <a:rPr lang="en-US" sz="1800" dirty="0"/>
              <a:t>instruction or instruction sequence shall be provided</a:t>
            </a:r>
            <a:r>
              <a:rPr lang="en-US" sz="1800" dirty="0" smtClean="0"/>
              <a:t>.</a:t>
            </a:r>
          </a:p>
        </p:txBody>
      </p:sp>
    </p:spTree>
    <p:extLst>
      <p:ext uri="{BB962C8B-B14F-4D97-AF65-F5344CB8AC3E}">
        <p14:creationId xmlns:p14="http://schemas.microsoft.com/office/powerpoint/2010/main" val="3369504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t>The Adventure Continued</a:t>
            </a:r>
            <a:endParaRPr lang="en-US" sz="3600" dirty="0"/>
          </a:p>
        </p:txBody>
      </p:sp>
      <p:sp>
        <p:nvSpPr>
          <p:cNvPr id="3" name="Content Placeholder 2"/>
          <p:cNvSpPr>
            <a:spLocks noGrp="1"/>
          </p:cNvSpPr>
          <p:nvPr>
            <p:ph idx="1"/>
          </p:nvPr>
        </p:nvSpPr>
        <p:spPr>
          <a:xfrm>
            <a:off x="457200" y="1295400"/>
            <a:ext cx="8229600" cy="4953000"/>
          </a:xfrm>
        </p:spPr>
        <p:txBody>
          <a:bodyPr>
            <a:normAutofit fontScale="85000" lnSpcReduction="20000"/>
          </a:bodyPr>
          <a:lstStyle/>
          <a:p>
            <a:r>
              <a:rPr lang="en-US" dirty="0" smtClean="0"/>
              <a:t>Initially went for 24 &amp; 32-bit instructions</a:t>
            </a:r>
          </a:p>
          <a:p>
            <a:r>
              <a:rPr lang="en-US" dirty="0" smtClean="0"/>
              <a:t>8-bit op-code of which two bits set instruction size</a:t>
            </a:r>
            <a:endParaRPr lang="en-US" dirty="0"/>
          </a:p>
          <a:p>
            <a:r>
              <a:rPr lang="en-US" dirty="0" smtClean="0"/>
              <a:t>Over half of the op-code space unused!</a:t>
            </a:r>
          </a:p>
          <a:p>
            <a:r>
              <a:rPr lang="en-US" dirty="0" smtClean="0"/>
              <a:t>Enough for a useful set of 16-bit instructions</a:t>
            </a:r>
          </a:p>
          <a:p>
            <a:pPr lvl="1"/>
            <a:r>
              <a:rPr lang="en-US" dirty="0" smtClean="0"/>
              <a:t>Only two register fields</a:t>
            </a:r>
          </a:p>
          <a:p>
            <a:pPr lvl="1"/>
            <a:r>
              <a:rPr lang="en-US" dirty="0" smtClean="0"/>
              <a:t>Limited to 32 instructions</a:t>
            </a:r>
          </a:p>
          <a:p>
            <a:pPr lvl="1"/>
            <a:r>
              <a:rPr lang="en-US" dirty="0" smtClean="0"/>
              <a:t>24 &amp; 32-bit instructions have 25% unused op-code space, enough to hold future 40 &amp; 48-bit instructions</a:t>
            </a:r>
          </a:p>
          <a:p>
            <a:r>
              <a:rPr lang="en-US" dirty="0"/>
              <a:t>Unique: residue register to capture overflow</a:t>
            </a:r>
          </a:p>
          <a:p>
            <a:pPr lvl="1"/>
            <a:r>
              <a:rPr lang="en-US" dirty="0"/>
              <a:t>As a distinct register, can be updated </a:t>
            </a:r>
            <a:r>
              <a:rPr lang="en-US" dirty="0" smtClean="0"/>
              <a:t>separately</a:t>
            </a:r>
          </a:p>
          <a:p>
            <a:r>
              <a:rPr lang="en-US" dirty="0" smtClean="0"/>
              <a:t>A simple small ISA is a good place to start</a:t>
            </a:r>
          </a:p>
          <a:p>
            <a:pPr lvl="1"/>
            <a:r>
              <a:rPr lang="en-US" dirty="0" smtClean="0"/>
              <a:t>Can add longer instructions later</a:t>
            </a:r>
          </a:p>
        </p:txBody>
      </p:sp>
    </p:spTree>
    <p:extLst>
      <p:ext uri="{BB962C8B-B14F-4D97-AF65-F5344CB8AC3E}">
        <p14:creationId xmlns:p14="http://schemas.microsoft.com/office/powerpoint/2010/main" val="384911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US" sz="4000" dirty="0" smtClean="0"/>
              <a:t>The Residue </a:t>
            </a:r>
            <a:r>
              <a:rPr lang="en-US" sz="3600" dirty="0" smtClean="0"/>
              <a:t>register</a:t>
            </a:r>
            <a:endParaRPr lang="en-US" sz="4000" dirty="0"/>
          </a:p>
        </p:txBody>
      </p:sp>
      <p:sp>
        <p:nvSpPr>
          <p:cNvPr id="3" name="Content Placeholder 2"/>
          <p:cNvSpPr>
            <a:spLocks noGrp="1"/>
          </p:cNvSpPr>
          <p:nvPr>
            <p:ph idx="1"/>
          </p:nvPr>
        </p:nvSpPr>
        <p:spPr>
          <a:xfrm>
            <a:off x="457200" y="1219200"/>
            <a:ext cx="8229600" cy="5257800"/>
          </a:xfrm>
        </p:spPr>
        <p:txBody>
          <a:bodyPr>
            <a:noAutofit/>
          </a:bodyPr>
          <a:lstStyle/>
          <a:p>
            <a:r>
              <a:rPr lang="en-US" sz="2800" dirty="0" smtClean="0"/>
              <a:t>Considered poor design to use status register for zero/carry/overflow signals</a:t>
            </a:r>
          </a:p>
          <a:p>
            <a:r>
              <a:rPr lang="en-US" sz="2800" dirty="0" smtClean="0"/>
              <a:t>Moving these signals to a register file register opens a more general and elegant approach</a:t>
            </a:r>
          </a:p>
          <a:p>
            <a:r>
              <a:rPr lang="en-US" sz="2800" dirty="0" smtClean="0"/>
              <a:t>Capturing the upper half multiply product and divide remainder solves several problems</a:t>
            </a:r>
          </a:p>
          <a:p>
            <a:pPr>
              <a:spcAft>
                <a:spcPts val="1200"/>
              </a:spcAft>
            </a:pPr>
            <a:r>
              <a:rPr lang="en-US" sz="2800" dirty="0" smtClean="0"/>
              <a:t>Provides a general and efficient approach for multi-word arithmetic</a:t>
            </a:r>
          </a:p>
          <a:p>
            <a:r>
              <a:rPr lang="en-US" sz="2800" dirty="0" smtClean="0"/>
              <a:t>IEEE-754 </a:t>
            </a:r>
            <a:r>
              <a:rPr lang="en-US" sz="2800" dirty="0"/>
              <a:t>now supports floating-point divide remainder and the residue (round-off portion) of add/subtract/multiply</a:t>
            </a:r>
            <a:r>
              <a:rPr lang="en-US" sz="2800" dirty="0" smtClean="0"/>
              <a:t>.</a:t>
            </a:r>
            <a:endParaRPr lang="en-US" sz="2000" dirty="0"/>
          </a:p>
        </p:txBody>
      </p:sp>
    </p:spTree>
    <p:extLst>
      <p:ext uri="{BB962C8B-B14F-4D97-AF65-F5344CB8AC3E}">
        <p14:creationId xmlns:p14="http://schemas.microsoft.com/office/powerpoint/2010/main" val="570852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TROC Instruction formats</a:t>
            </a:r>
            <a:br>
              <a:rPr lang="en-US" sz="4000" dirty="0" smtClean="0"/>
            </a:br>
            <a:r>
              <a:rPr lang="en-US" sz="3100" dirty="0" smtClean="0"/>
              <a:t>Little Endian</a:t>
            </a:r>
            <a:endParaRPr lang="en-US" sz="3100" dirty="0"/>
          </a:p>
        </p:txBody>
      </p:sp>
      <p:sp>
        <p:nvSpPr>
          <p:cNvPr id="3" name="Content Placeholder 2"/>
          <p:cNvSpPr>
            <a:spLocks noGrp="1"/>
          </p:cNvSpPr>
          <p:nvPr>
            <p:ph idx="1"/>
          </p:nvPr>
        </p:nvSpPr>
        <p:spPr>
          <a:xfrm>
            <a:off x="457200" y="1447800"/>
            <a:ext cx="8229600" cy="4525963"/>
          </a:xfrm>
        </p:spPr>
        <p:txBody>
          <a:bodyPr>
            <a:normAutofit lnSpcReduction="10000"/>
          </a:bodyPr>
          <a:lstStyle/>
          <a:p>
            <a:r>
              <a:rPr lang="en-US" dirty="0" smtClean="0"/>
              <a:t>16-bit	op-code specifies N versus </a:t>
            </a:r>
            <a:r>
              <a:rPr lang="en-US" dirty="0"/>
              <a:t>S</a:t>
            </a:r>
            <a:endParaRPr lang="en-US" dirty="0" smtClean="0"/>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err="1">
                <a:latin typeface="Courier New" panose="02070309020205020404" pitchFamily="49" charset="0"/>
                <a:ea typeface="Ebrima" panose="02000000000000000000" pitchFamily="2" charset="0"/>
                <a:cs typeface="Courier New" panose="02070309020205020404" pitchFamily="49" charset="0"/>
              </a:rPr>
              <a:t>n</a:t>
            </a:r>
            <a:r>
              <a:rPr lang="en-US" sz="2400" b="1" dirty="0" err="1" smtClean="0">
                <a:latin typeface="Courier New" panose="02070309020205020404" pitchFamily="49" charset="0"/>
                <a:ea typeface="Ebrima" panose="02000000000000000000" pitchFamily="2" charset="0"/>
                <a:cs typeface="Courier New" panose="02070309020205020404" pitchFamily="49" charset="0"/>
              </a:rPr>
              <a:t>nnnnnnn</a:t>
            </a:r>
            <a:r>
              <a:rPr lang="en-US" sz="2400" b="1" dirty="0" smtClean="0">
                <a:latin typeface="Courier New" panose="02070309020205020404" pitchFamily="49" charset="0"/>
                <a:ea typeface="Ebrima" panose="02000000000000000000" pitchFamily="2" charset="0"/>
                <a:cs typeface="Courier New" panose="02070309020205020404" pitchFamily="49" charset="0"/>
              </a:rPr>
              <a:t> </a:t>
            </a:r>
            <a:r>
              <a:rPr lang="en-US" sz="2400" b="1" dirty="0" err="1" smtClean="0">
                <a:latin typeface="Courier New" panose="02070309020205020404" pitchFamily="49" charset="0"/>
                <a:ea typeface="Ebrima" panose="02000000000000000000" pitchFamily="2" charset="0"/>
                <a:cs typeface="Courier New" panose="02070309020205020404" pitchFamily="49" charset="0"/>
              </a:rPr>
              <a:t>nnnnnnnn</a:t>
            </a:r>
            <a:r>
              <a:rPr lang="en-US" sz="2400" b="1" dirty="0">
                <a:latin typeface="Courier New" panose="02070309020205020404" pitchFamily="49" charset="0"/>
                <a:ea typeface="Ebrima" panose="02000000000000000000" pitchFamily="2" charset="0"/>
                <a:cs typeface="Courier New" panose="02070309020205020404" pitchFamily="49" charset="0"/>
              </a:rPr>
              <a:t>	</a:t>
            </a:r>
            <a:r>
              <a:rPr lang="en-US" sz="2400" b="1" dirty="0" smtClean="0">
                <a:latin typeface="Courier New" panose="02070309020205020404" pitchFamily="49" charset="0"/>
                <a:ea typeface="Ebrima" panose="02000000000000000000" pitchFamily="2" charset="0"/>
                <a:cs typeface="Courier New" panose="02070309020205020404" pitchFamily="49" charset="0"/>
              </a:rPr>
              <a:t>10000 </a:t>
            </a:r>
            <a:r>
              <a:rPr lang="en-US" sz="2400" b="1" dirty="0" err="1" smtClean="0">
                <a:latin typeface="Courier New" panose="02070309020205020404" pitchFamily="49" charset="0"/>
                <a:ea typeface="Ebrima" panose="02000000000000000000" pitchFamily="2" charset="0"/>
                <a:cs typeface="Courier New" panose="02070309020205020404" pitchFamily="49" charset="0"/>
              </a:rPr>
              <a:t>ddddd</a:t>
            </a:r>
            <a:r>
              <a:rPr lang="en-US" sz="2400" b="1" dirty="0">
                <a:latin typeface="Courier New" panose="02070309020205020404" pitchFamily="49" charset="0"/>
                <a:ea typeface="Ebrima" panose="02000000000000000000" pitchFamily="2" charset="0"/>
                <a:cs typeface="Courier New" panose="02070309020205020404" pitchFamily="49" charset="0"/>
              </a:rPr>
              <a:t> </a:t>
            </a:r>
            <a:r>
              <a:rPr lang="en-US" sz="2400" b="1" dirty="0" smtClean="0">
                <a:latin typeface="Courier New" panose="02070309020205020404" pitchFamily="49" charset="0"/>
                <a:ea typeface="Ebrima" panose="02000000000000000000" pitchFamily="2" charset="0"/>
                <a:cs typeface="Courier New" panose="02070309020205020404" pitchFamily="49" charset="0"/>
              </a:rPr>
              <a:t>xxxxx1</a:t>
            </a:r>
          </a:p>
          <a:p>
            <a:pPr marL="457200" lvl="1" indent="0">
              <a:buNone/>
            </a:pPr>
            <a:r>
              <a:rPr lang="en-US" sz="3200" dirty="0" smtClean="0"/>
              <a:t>24-bit	has immediate enable bit</a:t>
            </a:r>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0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1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endParaRPr lang="en-US" b="1" dirty="0" smtClean="0">
              <a:latin typeface="Courier New" panose="02070309020205020404" pitchFamily="49" charset="0"/>
              <a:cs typeface="Courier New" panose="02070309020205020404" pitchFamily="49" charset="0"/>
            </a:endParaRPr>
          </a:p>
          <a:p>
            <a:r>
              <a:rPr lang="en-US" dirty="0"/>
              <a:t>32-bit	</a:t>
            </a:r>
            <a:r>
              <a:rPr lang="en-US" dirty="0" smtClean="0"/>
              <a:t>has three additional op-code bits</a:t>
            </a:r>
          </a:p>
          <a:p>
            <a:pPr marL="457200" lvl="1" indent="0">
              <a:buNone/>
            </a:pPr>
            <a:r>
              <a:rPr lang="en-US" sz="2400" b="1" dirty="0" err="1">
                <a:latin typeface="Courier New" panose="02070309020205020404" pitchFamily="49" charset="0"/>
                <a:cs typeface="Courier New" panose="02070309020205020404" pitchFamily="49" charset="0"/>
              </a:rPr>
              <a:t>t</a:t>
            </a:r>
            <a:r>
              <a:rPr lang="en-US" sz="2400" b="1" dirty="0" err="1" smtClean="0">
                <a:latin typeface="Courier New" panose="02070309020205020404" pitchFamily="49" charset="0"/>
                <a:cs typeface="Courier New" panose="02070309020205020404" pitchFamily="49" charset="0"/>
              </a:rPr>
              <a:t>tttt</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1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011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16-bit</a:t>
            </a:r>
            <a:r>
              <a:rPr lang="en-US" sz="4000" dirty="0" smtClean="0"/>
              <a:t> TROC </a:t>
            </a:r>
            <a:r>
              <a:rPr lang="en-US" sz="3600" dirty="0" smtClean="0"/>
              <a:t>instructions</a:t>
            </a:r>
            <a:endParaRPr lang="en-US" sz="4000" dirty="0"/>
          </a:p>
        </p:txBody>
      </p:sp>
      <p:sp>
        <p:nvSpPr>
          <p:cNvPr id="3" name="Content Placeholder 2"/>
          <p:cNvSpPr>
            <a:spLocks noGrp="1"/>
          </p:cNvSpPr>
          <p:nvPr>
            <p:ph idx="1"/>
          </p:nvPr>
        </p:nvSpPr>
        <p:spPr>
          <a:xfrm>
            <a:off x="457200" y="1143000"/>
            <a:ext cx="8229600" cy="5105400"/>
          </a:xfrm>
        </p:spPr>
        <p:txBody>
          <a:bodyPr numCol="1">
            <a:normAutofit fontScale="92500" lnSpcReduction="10000"/>
          </a:bodyPr>
          <a:lstStyle/>
          <a:p>
            <a:r>
              <a:rPr lang="en-US" sz="2000" dirty="0" smtClean="0"/>
              <a:t>IN, OUT, LDT, STT		input/output to port n or M(N..N+1)</a:t>
            </a:r>
          </a:p>
          <a:p>
            <a:r>
              <a:rPr lang="en-US" sz="2000" dirty="0" smtClean="0"/>
              <a:t>BSR, BRZ, BRNZ, BRP, BRM		control instructions (PC+N)</a:t>
            </a:r>
          </a:p>
          <a:p>
            <a:r>
              <a:rPr lang="en-US" sz="2000" dirty="0" smtClean="0"/>
              <a:t>MOV					move register: S =&gt; D</a:t>
            </a:r>
          </a:p>
          <a:p>
            <a:r>
              <a:rPr lang="en-US" sz="2000" dirty="0" smtClean="0"/>
              <a:t>ADD,SUB,MUL,DIV,CMP,AND,OR,XOR	basic arithmetic: S op D =&gt; D</a:t>
            </a:r>
          </a:p>
          <a:p>
            <a:r>
              <a:rPr lang="en-US" sz="2000" dirty="0" smtClean="0"/>
              <a:t>ADDI,SUBI,MULI,DIVI,CMPI,ANDI,ORI,XORI	 immediate versions</a:t>
            </a:r>
          </a:p>
          <a:p>
            <a:r>
              <a:rPr lang="en-US" sz="2000" dirty="0" smtClean="0"/>
              <a:t>LDI, LDIS, LDIF, LDIF2		load typed data immediate</a:t>
            </a:r>
          </a:p>
          <a:p>
            <a:r>
              <a:rPr lang="en-US" sz="2000" dirty="0" smtClean="0">
                <a:solidFill>
                  <a:schemeClr val="bg1">
                    <a:lumMod val="50000"/>
                  </a:schemeClr>
                </a:solidFill>
              </a:rPr>
              <a:t>SHFTI</a:t>
            </a:r>
            <a:r>
              <a:rPr lang="en-US" sz="2000" dirty="0" smtClean="0"/>
              <a:t>				shift or adjust exponent</a:t>
            </a:r>
          </a:p>
          <a:p>
            <a:r>
              <a:rPr lang="en-US" sz="2000" dirty="0" smtClean="0">
                <a:solidFill>
                  <a:schemeClr val="bg1">
                    <a:lumMod val="50000"/>
                  </a:schemeClr>
                </a:solidFill>
              </a:rPr>
              <a:t>EXTCT, INSRT</a:t>
            </a:r>
            <a:r>
              <a:rPr lang="en-US" sz="2000" dirty="0" smtClean="0"/>
              <a:t>			extract/insert field and set type</a:t>
            </a:r>
          </a:p>
          <a:p>
            <a:r>
              <a:rPr lang="en-US" sz="2000" dirty="0">
                <a:solidFill>
                  <a:schemeClr val="bg1">
                    <a:lumMod val="50000"/>
                  </a:schemeClr>
                </a:solidFill>
              </a:rPr>
              <a:t>A</a:t>
            </a:r>
            <a:r>
              <a:rPr lang="en-US" sz="2000" dirty="0" smtClean="0">
                <a:solidFill>
                  <a:schemeClr val="bg1">
                    <a:lumMod val="50000"/>
                  </a:schemeClr>
                </a:solidFill>
              </a:rPr>
              <a:t>OB, SOB</a:t>
            </a:r>
            <a:r>
              <a:rPr lang="en-US" sz="2000" dirty="0" smtClean="0"/>
              <a:t>			add/subtract one and branch not zero</a:t>
            </a:r>
          </a:p>
          <a:p>
            <a:r>
              <a:rPr lang="en-US" sz="2000" dirty="0" smtClean="0"/>
              <a:t>LD, ST			load/store D from M(S), use D’s data type</a:t>
            </a:r>
          </a:p>
          <a:p>
            <a:pPr marL="342900" lvl="1" indent="-342900">
              <a:buFont typeface="Arial" panose="020B0604020202020204" pitchFamily="34" charset="0"/>
              <a:buChar char="•"/>
            </a:pPr>
            <a:r>
              <a:rPr lang="en-US" sz="2000" dirty="0">
                <a:solidFill>
                  <a:schemeClr val="bg1">
                    <a:lumMod val="50000"/>
                  </a:schemeClr>
                </a:solidFill>
              </a:rPr>
              <a:t>FUNCT</a:t>
            </a:r>
            <a:r>
              <a:rPr lang="en-US" sz="2000" dirty="0"/>
              <a:t>	</a:t>
            </a:r>
            <a:r>
              <a:rPr lang="en-US" sz="2000" dirty="0" smtClean="0"/>
              <a:t>31 functions </a:t>
            </a:r>
            <a:r>
              <a:rPr lang="en-US" sz="2000" dirty="0"/>
              <a:t>on D =&gt; </a:t>
            </a:r>
            <a:r>
              <a:rPr lang="en-US" sz="2000" dirty="0" smtClean="0"/>
              <a:t>D: force type, </a:t>
            </a:r>
            <a:r>
              <a:rPr lang="en-US" sz="2000" dirty="0"/>
              <a:t>type conversion</a:t>
            </a:r>
            <a:r>
              <a:rPr lang="en-US" sz="2000" dirty="0" smtClean="0"/>
              <a:t>, etc... </a:t>
            </a:r>
          </a:p>
          <a:p>
            <a:pPr marL="342900" lvl="1" indent="-342900">
              <a:buFont typeface="Arial" panose="020B0604020202020204" pitchFamily="34" charset="0"/>
              <a:buChar char="•"/>
            </a:pPr>
            <a:r>
              <a:rPr lang="en-US" sz="2000" dirty="0" smtClean="0"/>
              <a:t>Currently only supports unsigned &amp; signed 16-bit data types</a:t>
            </a:r>
          </a:p>
          <a:p>
            <a:pPr marL="742950" lvl="2" indent="-342900"/>
            <a:r>
              <a:rPr lang="en-US" sz="1800" dirty="0" smtClean="0"/>
              <a:t>Sign &amp; magnitude versus 2’s complement under evaluation, 2’c complement won</a:t>
            </a:r>
          </a:p>
          <a:p>
            <a:pPr marL="742950" lvl="2" indent="-342900"/>
            <a:r>
              <a:rPr lang="en-US" sz="1800" dirty="0" smtClean="0"/>
              <a:t>For multiply very little difference in timing or LUT count</a:t>
            </a:r>
          </a:p>
          <a:p>
            <a:pPr marL="742950" lvl="2" indent="-342900"/>
            <a:r>
              <a:rPr lang="en-US" sz="1800" dirty="0" smtClean="0"/>
              <a:t>Divide not currently implemented</a:t>
            </a:r>
          </a:p>
        </p:txBody>
      </p:sp>
    </p:spTree>
    <p:extLst>
      <p:ext uri="{BB962C8B-B14F-4D97-AF65-F5344CB8AC3E}">
        <p14:creationId xmlns:p14="http://schemas.microsoft.com/office/powerpoint/2010/main" val="886273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4801</TotalTime>
  <Words>5050</Words>
  <Application>Microsoft Office PowerPoint</Application>
  <PresentationFormat>On-screen Show (4:3)</PresentationFormat>
  <Paragraphs>777</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Designing a Digital Computer for experimentation</vt:lpstr>
      <vt:lpstr>Introduction and overview</vt:lpstr>
      <vt:lpstr>Goals</vt:lpstr>
      <vt:lpstr>The Adventure Begins</vt:lpstr>
      <vt:lpstr>Axiomatic uP Architecture Jim Brakefield 2015</vt:lpstr>
      <vt:lpstr>The Adventure Continued</vt:lpstr>
      <vt:lpstr>The Residue register</vt:lpstr>
      <vt:lpstr>TROC Instruction formats Little Endian</vt:lpstr>
      <vt:lpstr>16-bit TROC instructions</vt:lpstr>
      <vt:lpstr>16-bit TROC FUNCT instructions</vt:lpstr>
      <vt:lpstr>TROC 24 &amp; 32-bit Op-code list</vt:lpstr>
      <vt:lpstr>Variable length immediate values</vt:lpstr>
      <vt:lpstr>Data formats</vt:lpstr>
      <vt:lpstr>Example 16-bit data formats</vt:lpstr>
      <vt:lpstr>The initial implementation Troc16_16min</vt:lpstr>
      <vt:lpstr>A better implementation Troc16_16hwa</vt:lpstr>
      <vt:lpstr>16-bit implementation with tag bits Troc16_16hwatag</vt:lpstr>
      <vt:lpstr>16-bit implementation, 4 port register file Troc16_16qphwa</vt:lpstr>
      <vt:lpstr>Full 16-bit implementation Troc16_16full</vt:lpstr>
      <vt:lpstr>Tracking LUT growth area optimization results</vt:lpstr>
      <vt:lpstr>FPGA Implementation</vt:lpstr>
      <vt:lpstr>Troc16 block diagram write enables on all registers and both RAMs</vt:lpstr>
      <vt:lpstr>Single clock cycle events</vt:lpstr>
      <vt:lpstr>Main file (rtoc16_… .vhd)</vt:lpstr>
      <vt:lpstr>Instruction Processing</vt:lpstr>
      <vt:lpstr>Register update RTL</vt:lpstr>
      <vt:lpstr>Next steps</vt:lpstr>
      <vt:lpstr>TR16_42*</vt:lpstr>
      <vt:lpstr>TR24-8234*</vt:lpstr>
      <vt:lpstr>TROC naming codes tenative* TROCnn_tbibdabc</vt:lpstr>
      <vt:lpstr>Some day</vt:lpstr>
      <vt:lpstr>Retrospective</vt:lpstr>
      <vt:lpstr>Glossary</vt:lpstr>
      <vt:lpstr>References</vt:lpstr>
      <vt:lpstr>FPGA resources</vt:lpstr>
      <vt:lpstr>LUT + DFF Lattice Semiconductor iCE40FamilyHandbook.pdf pg6-2</vt:lpstr>
      <vt:lpstr>Input – Output pins Lattice Semiconductor iCE40FamilyHandbook.pdf pg6-7</vt:lpstr>
      <vt:lpstr>Block RAM Xilinx Spartan-6 FPGA Block RAM Resources User Guide pg12</vt:lpstr>
      <vt:lpstr>Simplified DSP48A1 slice Xilinx Spartan-6 FPGA DSP48A1 Slice pg 17</vt:lpstr>
      <vt:lpstr>Wiring Fabric Altera CycloneV Device Handbook pg1-2</vt:lpstr>
      <vt:lpstr>ROIS24_24uP</vt:lpstr>
      <vt:lpstr>rois24_24uP block diagram write enables on all registers and RAMs</vt:lpstr>
      <vt:lpstr>rois24_24uP instruction set</vt:lpstr>
      <vt:lpstr>rois24_24uP instruction set cont’d</vt:lpstr>
      <vt:lpstr>Rois24_24uP minimal program</vt:lpstr>
      <vt:lpstr>Is it working?</vt:lpstr>
      <vt:lpstr>Insights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Grande Tour of FPGA Land</dc:title>
  <dc:creator>jimbrake</dc:creator>
  <cp:lastModifiedBy>James Brakefield</cp:lastModifiedBy>
  <cp:revision>318</cp:revision>
  <cp:lastPrinted>2016-02-16T21:37:51Z</cp:lastPrinted>
  <dcterms:created xsi:type="dcterms:W3CDTF">2015-03-15T00:52:45Z</dcterms:created>
  <dcterms:modified xsi:type="dcterms:W3CDTF">2025-07-29T03:34:01Z</dcterms:modified>
</cp:coreProperties>
</file>