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6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B3334-D1A1-4238-896F-B8CF7A4C24BF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BFB95-25B7-45FD-BF5D-9907518C2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Cut and paste from trinity_talk_041129.doc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BFB95-25B7-45FD-BF5D-9907518C22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7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589D-40D9-49DF-AA90-65CB82E5B2FE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D95C-3836-4442-A30C-1D99C6B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3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589D-40D9-49DF-AA90-65CB82E5B2FE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D95C-3836-4442-A30C-1D99C6B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1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589D-40D9-49DF-AA90-65CB82E5B2FE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D95C-3836-4442-A30C-1D99C6B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8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589D-40D9-49DF-AA90-65CB82E5B2FE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D95C-3836-4442-A30C-1D99C6B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4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589D-40D9-49DF-AA90-65CB82E5B2FE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D95C-3836-4442-A30C-1D99C6B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5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589D-40D9-49DF-AA90-65CB82E5B2FE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D95C-3836-4442-A30C-1D99C6B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4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589D-40D9-49DF-AA90-65CB82E5B2FE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D95C-3836-4442-A30C-1D99C6B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6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589D-40D9-49DF-AA90-65CB82E5B2FE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D95C-3836-4442-A30C-1D99C6B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2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589D-40D9-49DF-AA90-65CB82E5B2FE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D95C-3836-4442-A30C-1D99C6B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91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589D-40D9-49DF-AA90-65CB82E5B2FE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D95C-3836-4442-A30C-1D99C6B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4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9589D-40D9-49DF-AA90-65CB82E5B2FE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8D95C-3836-4442-A30C-1D99C6B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5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9589D-40D9-49DF-AA90-65CB82E5B2FE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8D95C-3836-4442-A30C-1D99C6BC7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9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igilentinc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Design &amp; Implement a Custom Micro-Controller in One Week or </a:t>
            </a:r>
            <a:r>
              <a:rPr lang="en-US" sz="3600" b="1" dirty="0" smtClean="0"/>
              <a:t>Less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58140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AKA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 </a:t>
            </a:r>
            <a:r>
              <a:rPr lang="en-US" sz="2800" b="1" dirty="0" smtClean="0">
                <a:solidFill>
                  <a:schemeClr val="tx1"/>
                </a:solidFill>
              </a:rPr>
              <a:t>Hello </a:t>
            </a:r>
            <a:r>
              <a:rPr lang="en-US" sz="2800" b="1" dirty="0">
                <a:solidFill>
                  <a:schemeClr val="tx1"/>
                </a:solidFill>
              </a:rPr>
              <a:t>World for </a:t>
            </a:r>
            <a:r>
              <a:rPr lang="en-US" sz="2800" b="1" dirty="0" smtClean="0">
                <a:solidFill>
                  <a:schemeClr val="tx1"/>
                </a:solidFill>
              </a:rPr>
              <a:t>FPGAs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en-US" sz="2800" b="1" dirty="0" smtClean="0">
                <a:solidFill>
                  <a:schemeClr val="tx1"/>
                </a:solidFill>
              </a:rPr>
              <a:t>y James Brakefield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98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Combinatorial Section: 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--	state dispatch</a:t>
            </a:r>
          </a:p>
          <a:p>
            <a:pPr marL="0" indent="0">
              <a:buNone/>
            </a:pPr>
            <a:r>
              <a:rPr lang="en-US" dirty="0" smtClean="0"/>
              <a:t>case </a:t>
            </a:r>
            <a:r>
              <a:rPr lang="en-US" dirty="0" err="1"/>
              <a:t>dly</a:t>
            </a:r>
            <a:r>
              <a:rPr lang="en-US" dirty="0"/>
              <a:t> is	</a:t>
            </a:r>
            <a:r>
              <a:rPr lang="en-US" dirty="0" smtClean="0"/>
              <a:t>-- </a:t>
            </a:r>
            <a:r>
              <a:rPr lang="en-US" dirty="0"/>
              <a:t>“</a:t>
            </a:r>
            <a:r>
              <a:rPr lang="en-US" dirty="0" err="1"/>
              <a:t>dly</a:t>
            </a:r>
            <a:r>
              <a:rPr lang="en-US" dirty="0"/>
              <a:t>” is the state variable</a:t>
            </a:r>
          </a:p>
          <a:p>
            <a:pPr marL="0" indent="0">
              <a:buNone/>
            </a:pPr>
            <a:r>
              <a:rPr lang="en-US" dirty="0" smtClean="0"/>
              <a:t>     when </a:t>
            </a:r>
            <a:r>
              <a:rPr lang="en-US" dirty="0" err="1"/>
              <a:t>hlt</a:t>
            </a:r>
            <a:r>
              <a:rPr lang="en-US" dirty="0"/>
              <a:t>	=&gt;</a:t>
            </a:r>
          </a:p>
          <a:p>
            <a:pPr marL="0" indent="0">
              <a:buNone/>
            </a:pPr>
            <a:r>
              <a:rPr lang="en-US" dirty="0"/>
              <a:t>	if start = '1' then </a:t>
            </a:r>
            <a:r>
              <a:rPr lang="en-US" dirty="0" err="1"/>
              <a:t>nxdly</a:t>
            </a:r>
            <a:r>
              <a:rPr lang="en-US" dirty="0"/>
              <a:t> &lt;= run; else </a:t>
            </a:r>
            <a:r>
              <a:rPr lang="en-US" dirty="0" err="1"/>
              <a:t>nxdly</a:t>
            </a:r>
            <a:r>
              <a:rPr lang="en-US" dirty="0"/>
              <a:t> &lt;= </a:t>
            </a:r>
            <a:r>
              <a:rPr lang="en-US" dirty="0" err="1"/>
              <a:t>hlt</a:t>
            </a:r>
            <a:r>
              <a:rPr lang="en-US" dirty="0"/>
              <a:t>; end if;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xacc</a:t>
            </a:r>
            <a:r>
              <a:rPr lang="en-US" dirty="0"/>
              <a:t> &lt;= '1';	</a:t>
            </a:r>
            <a:r>
              <a:rPr lang="en-US" dirty="0" err="1"/>
              <a:t>nxacc</a:t>
            </a:r>
            <a:r>
              <a:rPr lang="en-US" dirty="0"/>
              <a:t> &lt;= '0';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xpc</a:t>
            </a:r>
            <a:r>
              <a:rPr lang="en-US" dirty="0"/>
              <a:t>  &lt;= '1</a:t>
            </a:r>
            <a:r>
              <a:rPr lang="en-US" dirty="0" smtClean="0"/>
              <a:t>';</a:t>
            </a:r>
            <a:r>
              <a:rPr lang="en-US" dirty="0"/>
              <a:t>	</a:t>
            </a:r>
            <a:r>
              <a:rPr lang="en-US" dirty="0" err="1"/>
              <a:t>nxpc</a:t>
            </a:r>
            <a:r>
              <a:rPr lang="en-US" dirty="0"/>
              <a:t> &lt;= (others =&gt; '0');	-- keep PC reset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xcry</a:t>
            </a:r>
            <a:r>
              <a:rPr lang="en-US" dirty="0" smtClean="0"/>
              <a:t> </a:t>
            </a:r>
            <a:r>
              <a:rPr lang="en-US" dirty="0"/>
              <a:t>&lt;= '1';	</a:t>
            </a:r>
            <a:r>
              <a:rPr lang="en-US" dirty="0" err="1"/>
              <a:t>nxcry</a:t>
            </a:r>
            <a:r>
              <a:rPr lang="en-US" dirty="0"/>
              <a:t> &lt;= '0';	</a:t>
            </a:r>
            <a:r>
              <a:rPr lang="en-US" dirty="0" err="1"/>
              <a:t>nxwe</a:t>
            </a:r>
            <a:r>
              <a:rPr lang="en-US" dirty="0"/>
              <a:t> &lt;= '0';</a:t>
            </a:r>
          </a:p>
          <a:p>
            <a:pPr marL="0" indent="0">
              <a:buNone/>
            </a:pPr>
            <a:r>
              <a:rPr lang="en-US" dirty="0" smtClean="0"/>
              <a:t>    when </a:t>
            </a:r>
            <a:r>
              <a:rPr lang="en-US" dirty="0"/>
              <a:t>run	</a:t>
            </a:r>
            <a:r>
              <a:rPr lang="en-US" dirty="0" smtClean="0"/>
              <a:t>=&gt;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972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Combinatorial Section: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misc</a:t>
            </a:r>
            <a:r>
              <a:rPr lang="en-US" dirty="0"/>
              <a:t>.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case </a:t>
            </a:r>
            <a:r>
              <a:rPr lang="en-US" dirty="0" err="1" smtClean="0"/>
              <a:t>inst</a:t>
            </a:r>
            <a:r>
              <a:rPr lang="en-US" dirty="0" smtClean="0"/>
              <a:t> is	--	op-code dispatch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when </a:t>
            </a:r>
            <a:r>
              <a:rPr lang="en-US" dirty="0" err="1" smtClean="0"/>
              <a:t>opMSC</a:t>
            </a:r>
            <a:r>
              <a:rPr lang="en-US" dirty="0" smtClean="0"/>
              <a:t> =&gt;</a:t>
            </a:r>
          </a:p>
          <a:p>
            <a:pPr marL="0" indent="0">
              <a:buNone/>
            </a:pPr>
            <a:r>
              <a:rPr lang="en-US" dirty="0" smtClean="0"/>
              <a:t>         case </a:t>
            </a:r>
            <a:r>
              <a:rPr lang="en-US" dirty="0" err="1" smtClean="0"/>
              <a:t>ir</a:t>
            </a:r>
            <a:r>
              <a:rPr lang="en-US" dirty="0" smtClean="0"/>
              <a:t>(5 </a:t>
            </a:r>
            <a:r>
              <a:rPr lang="en-US" dirty="0" err="1" smtClean="0"/>
              <a:t>downto</a:t>
            </a:r>
            <a:r>
              <a:rPr lang="en-US" dirty="0" smtClean="0"/>
              <a:t> 4) is	 </a:t>
            </a:r>
          </a:p>
          <a:p>
            <a:pPr marL="0" indent="0">
              <a:buNone/>
            </a:pPr>
            <a:r>
              <a:rPr lang="en-US" dirty="0" smtClean="0"/>
              <a:t>               when </a:t>
            </a:r>
            <a:r>
              <a:rPr lang="en-US" dirty="0" err="1" smtClean="0"/>
              <a:t>opHLT</a:t>
            </a:r>
            <a:r>
              <a:rPr lang="en-US" dirty="0" smtClean="0"/>
              <a:t> =&gt;  </a:t>
            </a:r>
            <a:r>
              <a:rPr lang="en-US" dirty="0" err="1" smtClean="0"/>
              <a:t>nxdly</a:t>
            </a:r>
            <a:r>
              <a:rPr lang="en-US" dirty="0" smtClean="0"/>
              <a:t> &lt;= </a:t>
            </a:r>
            <a:r>
              <a:rPr lang="en-US" dirty="0" err="1" smtClean="0"/>
              <a:t>hlt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	when </a:t>
            </a:r>
            <a:r>
              <a:rPr lang="en-US" dirty="0" err="1"/>
              <a:t>opAnC</a:t>
            </a:r>
            <a:r>
              <a:rPr lang="en-US" dirty="0"/>
              <a:t> </a:t>
            </a:r>
            <a:r>
              <a:rPr lang="en-US" dirty="0" smtClean="0"/>
              <a:t>=&gt; </a:t>
            </a:r>
            <a:r>
              <a:rPr lang="en-US" dirty="0" err="1" smtClean="0"/>
              <a:t>nxdly</a:t>
            </a:r>
            <a:r>
              <a:rPr lang="en-US" dirty="0" smtClean="0"/>
              <a:t> </a:t>
            </a:r>
            <a:r>
              <a:rPr lang="en-US" dirty="0"/>
              <a:t>&lt;= run;</a:t>
            </a:r>
          </a:p>
          <a:p>
            <a:pPr marL="0" indent="0">
              <a:buNone/>
            </a:pPr>
            <a:r>
              <a:rPr lang="en-US" dirty="0"/>
              <a:t>  	</a:t>
            </a:r>
            <a:r>
              <a:rPr lang="en-US" dirty="0" smtClean="0"/>
              <a:t>case </a:t>
            </a:r>
            <a:r>
              <a:rPr lang="en-US" dirty="0" err="1"/>
              <a:t>ir</a:t>
            </a:r>
            <a:r>
              <a:rPr lang="en-US" dirty="0"/>
              <a:t>(3 </a:t>
            </a:r>
            <a:r>
              <a:rPr lang="en-US" dirty="0" err="1"/>
              <a:t>downto</a:t>
            </a:r>
            <a:r>
              <a:rPr lang="en-US" dirty="0"/>
              <a:t> 0) is</a:t>
            </a:r>
          </a:p>
          <a:p>
            <a:pPr marL="0" indent="0">
              <a:buNone/>
            </a:pPr>
            <a:r>
              <a:rPr lang="en-US" sz="2900" dirty="0"/>
              <a:t>when "0000" =&gt; </a:t>
            </a:r>
            <a:r>
              <a:rPr lang="en-US" sz="2900" dirty="0" err="1" smtClean="0"/>
              <a:t>xacc</a:t>
            </a:r>
            <a:r>
              <a:rPr lang="en-US" sz="2900" dirty="0" smtClean="0"/>
              <a:t> </a:t>
            </a:r>
            <a:r>
              <a:rPr lang="en-US" sz="2900" dirty="0"/>
              <a:t>&lt;= '1'; </a:t>
            </a:r>
            <a:r>
              <a:rPr lang="en-US" sz="2900" dirty="0" err="1"/>
              <a:t>nxacc</a:t>
            </a:r>
            <a:r>
              <a:rPr lang="en-US" sz="2900" dirty="0"/>
              <a:t> &lt;= '0'; </a:t>
            </a:r>
            <a:r>
              <a:rPr lang="en-US" sz="2900" dirty="0" err="1"/>
              <a:t>xcry</a:t>
            </a:r>
            <a:r>
              <a:rPr lang="en-US" sz="2900" dirty="0"/>
              <a:t> &lt;= '1'; </a:t>
            </a:r>
            <a:r>
              <a:rPr lang="en-US" sz="2900" dirty="0" err="1"/>
              <a:t>nxcry</a:t>
            </a:r>
            <a:r>
              <a:rPr lang="en-US" sz="2900" dirty="0"/>
              <a:t> &lt;= '0'; -- A,C = 0,0</a:t>
            </a:r>
          </a:p>
          <a:p>
            <a:pPr marL="0" indent="0">
              <a:buNone/>
            </a:pPr>
            <a:r>
              <a:rPr lang="en-US" sz="2900" dirty="0"/>
              <a:t>when "1001" =&gt; 	</a:t>
            </a:r>
            <a:r>
              <a:rPr lang="en-US" sz="2900" dirty="0" err="1"/>
              <a:t>xacc</a:t>
            </a:r>
            <a:r>
              <a:rPr lang="en-US" sz="2900" dirty="0"/>
              <a:t> &lt;= '1'; </a:t>
            </a:r>
            <a:r>
              <a:rPr lang="en-US" sz="2900" dirty="0" err="1"/>
              <a:t>nxacc</a:t>
            </a:r>
            <a:r>
              <a:rPr lang="en-US" sz="2900" dirty="0"/>
              <a:t> &lt;= not </a:t>
            </a:r>
            <a:r>
              <a:rPr lang="en-US" sz="2900" dirty="0" err="1"/>
              <a:t>acc</a:t>
            </a:r>
            <a:r>
              <a:rPr lang="en-US" sz="2900" dirty="0" smtClean="0"/>
              <a:t>;  </a:t>
            </a:r>
            <a:r>
              <a:rPr lang="en-US" sz="2900" dirty="0" err="1"/>
              <a:t>xcry</a:t>
            </a:r>
            <a:r>
              <a:rPr lang="en-US" sz="2900" dirty="0"/>
              <a:t> &lt;= '0';	-- A = not A</a:t>
            </a:r>
          </a:p>
          <a:p>
            <a:pPr marL="0" indent="0">
              <a:buNone/>
            </a:pPr>
            <a:r>
              <a:rPr lang="en-US" sz="2900" dirty="0"/>
              <a:t>when "1100" =&gt; 	</a:t>
            </a:r>
            <a:r>
              <a:rPr lang="en-US" sz="2900" dirty="0" err="1"/>
              <a:t>xacc</a:t>
            </a:r>
            <a:r>
              <a:rPr lang="en-US" sz="2900" dirty="0"/>
              <a:t> &lt;= '0'; </a:t>
            </a:r>
            <a:r>
              <a:rPr lang="en-US" sz="2900" dirty="0" err="1"/>
              <a:t>xcry</a:t>
            </a:r>
            <a:r>
              <a:rPr lang="en-US" sz="2900" dirty="0"/>
              <a:t> &lt;= '1'; </a:t>
            </a:r>
            <a:r>
              <a:rPr lang="en-US" sz="2900" dirty="0" err="1"/>
              <a:t>nxcry</a:t>
            </a:r>
            <a:r>
              <a:rPr lang="en-US" sz="2900" dirty="0"/>
              <a:t> &lt;= </a:t>
            </a:r>
            <a:r>
              <a:rPr lang="en-US" sz="2900" dirty="0" err="1"/>
              <a:t>acc</a:t>
            </a:r>
            <a:r>
              <a:rPr lang="en-US" sz="2900" dirty="0"/>
              <a:t> AND cry;	-- C = A &amp; C</a:t>
            </a:r>
          </a:p>
          <a:p>
            <a:pPr marL="0" indent="0">
              <a:buNone/>
            </a:pPr>
            <a:r>
              <a:rPr lang="en-US" sz="2900" dirty="0"/>
              <a:t>when "1101" =&gt; 	</a:t>
            </a:r>
            <a:r>
              <a:rPr lang="en-US" sz="2900" dirty="0" err="1"/>
              <a:t>xacc</a:t>
            </a:r>
            <a:r>
              <a:rPr lang="en-US" sz="2900" dirty="0"/>
              <a:t> &lt;= '1'; </a:t>
            </a:r>
            <a:r>
              <a:rPr lang="en-US" sz="2900" dirty="0" err="1"/>
              <a:t>nxacc</a:t>
            </a:r>
            <a:r>
              <a:rPr lang="en-US" sz="2900" dirty="0"/>
              <a:t> &lt;= cry;	 </a:t>
            </a:r>
            <a:r>
              <a:rPr lang="en-US" sz="2900" dirty="0" err="1"/>
              <a:t>xcry</a:t>
            </a:r>
            <a:r>
              <a:rPr lang="en-US" sz="2900" dirty="0"/>
              <a:t> &lt;= '0'; -- A = C</a:t>
            </a:r>
          </a:p>
          <a:p>
            <a:pPr marL="0" indent="0">
              <a:buNone/>
            </a:pPr>
            <a:r>
              <a:rPr lang="en-US" dirty="0" smtClean="0"/>
              <a:t>     end </a:t>
            </a:r>
            <a:r>
              <a:rPr lang="en-US" dirty="0"/>
              <a:t>case;	</a:t>
            </a:r>
          </a:p>
          <a:p>
            <a:pPr marL="0" indent="0">
              <a:buNone/>
            </a:pPr>
            <a:r>
              <a:rPr lang="en-US" dirty="0" err="1"/>
              <a:t>xpc</a:t>
            </a:r>
            <a:r>
              <a:rPr lang="en-US" dirty="0"/>
              <a:t> &lt;= '1</a:t>
            </a:r>
            <a:r>
              <a:rPr lang="en-US" dirty="0" smtClean="0"/>
              <a:t>'; </a:t>
            </a:r>
            <a:r>
              <a:rPr lang="en-US" dirty="0" err="1" smtClean="0"/>
              <a:t>nxpc</a:t>
            </a:r>
            <a:r>
              <a:rPr lang="en-US" dirty="0" smtClean="0"/>
              <a:t> </a:t>
            </a:r>
            <a:r>
              <a:rPr lang="en-US" dirty="0"/>
              <a:t>&lt;= pc + 1; </a:t>
            </a:r>
            <a:r>
              <a:rPr lang="en-US" dirty="0" err="1"/>
              <a:t>nxwe</a:t>
            </a:r>
            <a:r>
              <a:rPr lang="en-US" dirty="0"/>
              <a:t> &lt;= '0';</a:t>
            </a:r>
          </a:p>
          <a:p>
            <a:pPr marL="0" indent="0">
              <a:buNone/>
            </a:pPr>
            <a:r>
              <a:rPr lang="en-US" dirty="0" smtClean="0"/>
              <a:t>   when </a:t>
            </a:r>
            <a:r>
              <a:rPr lang="en-US" dirty="0"/>
              <a:t>others =&gt;	null;	</a:t>
            </a:r>
          </a:p>
          <a:p>
            <a:pPr marL="0" indent="0">
              <a:buNone/>
            </a:pPr>
            <a:r>
              <a:rPr lang="en-US" dirty="0"/>
              <a:t>end case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498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Combinatorial </a:t>
            </a:r>
            <a:r>
              <a:rPr lang="en-US" dirty="0" smtClean="0"/>
              <a:t>Section:</a:t>
            </a:r>
            <a:br>
              <a:rPr lang="en-US" dirty="0" smtClean="0"/>
            </a:br>
            <a:r>
              <a:rPr lang="en-US" dirty="0" smtClean="0"/>
              <a:t>normal </a:t>
            </a:r>
            <a:r>
              <a:rPr lang="en-US" dirty="0"/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when </a:t>
            </a:r>
            <a:r>
              <a:rPr lang="en-US" sz="2000" dirty="0" err="1"/>
              <a:t>opST</a:t>
            </a:r>
            <a:r>
              <a:rPr lang="en-US" sz="2000" dirty="0"/>
              <a:t>  =&gt;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nxdly</a:t>
            </a:r>
            <a:r>
              <a:rPr lang="en-US" sz="2000" dirty="0"/>
              <a:t>	&lt;= run;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xacc</a:t>
            </a:r>
            <a:r>
              <a:rPr lang="en-US" sz="2000" dirty="0"/>
              <a:t>	&lt;= '0';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xpc</a:t>
            </a:r>
            <a:r>
              <a:rPr lang="en-US" sz="2000" dirty="0"/>
              <a:t>	</a:t>
            </a:r>
            <a:r>
              <a:rPr lang="en-US" sz="2000" dirty="0" smtClean="0"/>
              <a:t>&lt;= </a:t>
            </a:r>
            <a:r>
              <a:rPr lang="en-US" sz="2000" dirty="0"/>
              <a:t>'1';	</a:t>
            </a:r>
            <a:r>
              <a:rPr lang="en-US" sz="2000" dirty="0" err="1" smtClean="0"/>
              <a:t>nxpc</a:t>
            </a:r>
            <a:r>
              <a:rPr lang="en-US" sz="2000" dirty="0" smtClean="0"/>
              <a:t> &lt;= </a:t>
            </a:r>
            <a:r>
              <a:rPr lang="en-US" sz="2000" dirty="0"/>
              <a:t>pc + 1;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xcry</a:t>
            </a:r>
            <a:r>
              <a:rPr lang="en-US" sz="2000" dirty="0"/>
              <a:t>	&lt;= '0';	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nxwe</a:t>
            </a:r>
            <a:r>
              <a:rPr lang="en-US" sz="2000" dirty="0"/>
              <a:t>	&lt;= '1';	</a:t>
            </a:r>
            <a:r>
              <a:rPr lang="en-US" sz="2000" dirty="0" err="1" smtClean="0"/>
              <a:t>nxmem</a:t>
            </a:r>
            <a:r>
              <a:rPr lang="en-US" sz="2000" dirty="0" smtClean="0"/>
              <a:t> &lt;= </a:t>
            </a:r>
            <a:r>
              <a:rPr lang="en-US" sz="2000" dirty="0" err="1"/>
              <a:t>acc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when </a:t>
            </a:r>
            <a:r>
              <a:rPr lang="en-US" sz="2000" dirty="0" err="1"/>
              <a:t>opADC</a:t>
            </a:r>
            <a:r>
              <a:rPr lang="en-US" sz="2000" dirty="0"/>
              <a:t> =&gt;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nxdly</a:t>
            </a:r>
            <a:r>
              <a:rPr lang="en-US" sz="2000" dirty="0"/>
              <a:t>	&lt;= run</a:t>
            </a:r>
            <a:r>
              <a:rPr lang="en-US" sz="2000" dirty="0" smtClean="0"/>
              <a:t>; </a:t>
            </a:r>
            <a:r>
              <a:rPr lang="en-US" sz="2000" dirty="0" err="1" smtClean="0"/>
              <a:t>xpc</a:t>
            </a:r>
            <a:r>
              <a:rPr lang="en-US" sz="2000" dirty="0" smtClean="0"/>
              <a:t> &lt;= </a:t>
            </a:r>
            <a:r>
              <a:rPr lang="en-US" sz="2000" dirty="0"/>
              <a:t>'1</a:t>
            </a:r>
            <a:r>
              <a:rPr lang="en-US" sz="2000" dirty="0" smtClean="0"/>
              <a:t>'; </a:t>
            </a:r>
            <a:r>
              <a:rPr lang="en-US" sz="2000" dirty="0" err="1" smtClean="0"/>
              <a:t>nxpc</a:t>
            </a:r>
            <a:r>
              <a:rPr lang="en-US" sz="2000" dirty="0" smtClean="0"/>
              <a:t> &lt;= </a:t>
            </a:r>
            <a:r>
              <a:rPr lang="en-US" sz="2000" dirty="0"/>
              <a:t>pc + 1; </a:t>
            </a:r>
            <a:r>
              <a:rPr lang="en-US" sz="2000" dirty="0" err="1" smtClean="0"/>
              <a:t>nxwe</a:t>
            </a:r>
            <a:r>
              <a:rPr lang="en-US" sz="2000" dirty="0" smtClean="0"/>
              <a:t> &lt;= </a:t>
            </a:r>
            <a:r>
              <a:rPr lang="en-US" sz="2000" dirty="0"/>
              <a:t>'0';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xacc</a:t>
            </a:r>
            <a:r>
              <a:rPr lang="en-US" sz="2000" dirty="0"/>
              <a:t>	&lt;= '1';	</a:t>
            </a:r>
            <a:r>
              <a:rPr lang="en-US" sz="2000" dirty="0" err="1"/>
              <a:t>nxacc</a:t>
            </a:r>
            <a:r>
              <a:rPr lang="en-US" sz="2000" dirty="0"/>
              <a:t>	&lt;= </a:t>
            </a:r>
            <a:r>
              <a:rPr lang="en-US" sz="2000" dirty="0" err="1"/>
              <a:t>acc</a:t>
            </a:r>
            <a:r>
              <a:rPr lang="en-US" sz="2000" dirty="0"/>
              <a:t> </a:t>
            </a:r>
            <a:r>
              <a:rPr lang="en-US" sz="2000" dirty="0" err="1"/>
              <a:t>xor</a:t>
            </a:r>
            <a:r>
              <a:rPr lang="en-US" sz="2000" dirty="0"/>
              <a:t> </a:t>
            </a:r>
            <a:r>
              <a:rPr lang="en-US" sz="2000" dirty="0" err="1"/>
              <a:t>memrd</a:t>
            </a:r>
            <a:r>
              <a:rPr lang="en-US" sz="2000" dirty="0"/>
              <a:t> </a:t>
            </a:r>
            <a:r>
              <a:rPr lang="en-US" sz="2000" dirty="0" err="1"/>
              <a:t>xor</a:t>
            </a:r>
            <a:r>
              <a:rPr lang="en-US" sz="2000" dirty="0"/>
              <a:t> cry;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xcry</a:t>
            </a:r>
            <a:r>
              <a:rPr lang="en-US" sz="2000" dirty="0"/>
              <a:t>	&lt;= '1';	</a:t>
            </a:r>
            <a:r>
              <a:rPr lang="en-US" sz="2000" dirty="0" err="1"/>
              <a:t>nxcry</a:t>
            </a:r>
            <a:r>
              <a:rPr lang="en-US" sz="2000" dirty="0"/>
              <a:t>	&lt;=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(</a:t>
            </a:r>
            <a:r>
              <a:rPr lang="en-US" sz="2000" dirty="0" err="1"/>
              <a:t>acc</a:t>
            </a:r>
            <a:r>
              <a:rPr lang="en-US" sz="2000" dirty="0"/>
              <a:t> and cry) or (</a:t>
            </a:r>
            <a:r>
              <a:rPr lang="en-US" sz="2000" dirty="0" err="1"/>
              <a:t>acc</a:t>
            </a:r>
            <a:r>
              <a:rPr lang="en-US" sz="2000" dirty="0"/>
              <a:t> and </a:t>
            </a:r>
            <a:r>
              <a:rPr lang="en-US" sz="2000" dirty="0" err="1"/>
              <a:t>memrd</a:t>
            </a:r>
            <a:r>
              <a:rPr lang="en-US" sz="2000" dirty="0"/>
              <a:t>) or (cry and </a:t>
            </a:r>
            <a:r>
              <a:rPr lang="en-US" sz="2000" dirty="0" err="1"/>
              <a:t>memrd</a:t>
            </a:r>
            <a:r>
              <a:rPr lang="en-US" sz="2000" dirty="0" smtClean="0"/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4236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/>
              <a:t>Results: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No pipelines</a:t>
            </a:r>
          </a:p>
          <a:p>
            <a:pPr marL="0" indent="0">
              <a:buNone/>
            </a:pPr>
            <a:r>
              <a:rPr lang="en-US" dirty="0"/>
              <a:t>And 50+ </a:t>
            </a:r>
            <a:r>
              <a:rPr lang="en-US" dirty="0" err="1"/>
              <a:t>Mhz</a:t>
            </a:r>
            <a:r>
              <a:rPr lang="en-US" dirty="0"/>
              <a:t> (the 166 instructions in “hello world” in 3.32us)</a:t>
            </a:r>
          </a:p>
          <a:p>
            <a:pPr marL="0" indent="0">
              <a:buNone/>
            </a:pPr>
            <a:r>
              <a:rPr lang="en-US" dirty="0"/>
              <a:t>Design will run at 121 </a:t>
            </a:r>
            <a:r>
              <a:rPr lang="en-US" dirty="0" err="1"/>
              <a:t>Mhz</a:t>
            </a:r>
            <a:r>
              <a:rPr lang="en-US" dirty="0"/>
              <a:t> (need to do a clock generator)</a:t>
            </a:r>
          </a:p>
          <a:p>
            <a:pPr marL="0" indent="0">
              <a:buNone/>
            </a:pPr>
            <a:r>
              <a:rPr lang="en-US" dirty="0"/>
              <a:t>	Which uses a “slow” speed grade Spartan-3</a:t>
            </a:r>
          </a:p>
          <a:p>
            <a:pPr marL="0" indent="0">
              <a:buNone/>
            </a:pPr>
            <a:r>
              <a:rPr lang="en-US" dirty="0"/>
              <a:t>100-200 </a:t>
            </a:r>
            <a:r>
              <a:rPr lang="en-US" dirty="0" err="1"/>
              <a:t>Mhz</a:t>
            </a:r>
            <a:r>
              <a:rPr lang="en-US" dirty="0"/>
              <a:t> ? for Virtex-4 &amp; Stratix-2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Instruction set easily edited</a:t>
            </a:r>
          </a:p>
          <a:p>
            <a:pPr marL="0" indent="0">
              <a:buNone/>
            </a:pPr>
            <a:r>
              <a:rPr lang="en-US" dirty="0"/>
              <a:t>	CASE construct</a:t>
            </a:r>
          </a:p>
          <a:p>
            <a:pPr marL="0" indent="0">
              <a:buNone/>
            </a:pPr>
            <a:r>
              <a:rPr lang="en-US" dirty="0"/>
              <a:t>	Each instruction entered separately</a:t>
            </a:r>
          </a:p>
          <a:p>
            <a:pPr marL="0" indent="0">
              <a:buNone/>
            </a:pPr>
            <a:r>
              <a:rPr lang="en-US" b="1" dirty="0"/>
              <a:t>		Enables for register updates</a:t>
            </a:r>
          </a:p>
          <a:p>
            <a:pPr marL="0" indent="0">
              <a:buNone/>
            </a:pPr>
            <a:r>
              <a:rPr lang="en-US" dirty="0"/>
              <a:t>And then optimized by VHDL compiler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Altera does not have distributed RAM</a:t>
            </a:r>
          </a:p>
          <a:p>
            <a:pPr marL="0" indent="0">
              <a:buNone/>
            </a:pPr>
            <a:r>
              <a:rPr lang="en-US" dirty="0"/>
              <a:t>Requires a 2</a:t>
            </a:r>
            <a:r>
              <a:rPr lang="en-US" baseline="30000" dirty="0"/>
              <a:t>nd</a:t>
            </a:r>
            <a:r>
              <a:rPr lang="en-US" dirty="0"/>
              <a:t> clock phase to emulate asynchronous </a:t>
            </a:r>
            <a:r>
              <a:rPr lang="en-US" dirty="0" smtClean="0"/>
              <a:t>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080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/>
              <a:t>After FPGA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To get a realistic micro-controller:</a:t>
            </a:r>
          </a:p>
          <a:p>
            <a:pPr marL="0" indent="0">
              <a:buNone/>
            </a:pPr>
            <a:r>
              <a:rPr lang="en-US" dirty="0"/>
              <a:t>	Expand instruction set</a:t>
            </a:r>
          </a:p>
          <a:p>
            <a:pPr marL="0" indent="0">
              <a:buNone/>
            </a:pPr>
            <a:r>
              <a:rPr lang="en-US" dirty="0"/>
              <a:t>	Expand instruction word size</a:t>
            </a:r>
          </a:p>
          <a:p>
            <a:pPr marL="0" indent="0">
              <a:buNone/>
            </a:pPr>
            <a:r>
              <a:rPr lang="en-US" dirty="0"/>
              <a:t>	Expand memory word size</a:t>
            </a:r>
          </a:p>
          <a:p>
            <a:pPr marL="0" indent="0">
              <a:buNone/>
            </a:pPr>
            <a:r>
              <a:rPr lang="en-US" dirty="0"/>
              <a:t>Can add dual port distributed RAM (for MIPS &amp; RISC)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Design Process Supports:</a:t>
            </a:r>
          </a:p>
          <a:p>
            <a:pPr marL="0" indent="0">
              <a:buNone/>
            </a:pPr>
            <a:r>
              <a:rPr lang="en-US" b="1" dirty="0"/>
              <a:t>	Classical accumulator designs</a:t>
            </a:r>
          </a:p>
          <a:p>
            <a:pPr marL="0" indent="0">
              <a:buNone/>
            </a:pPr>
            <a:r>
              <a:rPr lang="en-US" dirty="0"/>
              <a:t>	Register to register designs</a:t>
            </a:r>
          </a:p>
          <a:p>
            <a:pPr marL="0" indent="0">
              <a:buNone/>
            </a:pPr>
            <a:r>
              <a:rPr lang="en-US" dirty="0"/>
              <a:t>	Stack machines</a:t>
            </a:r>
          </a:p>
          <a:p>
            <a:pPr marL="0" indent="0">
              <a:buNone/>
            </a:pPr>
            <a:r>
              <a:rPr lang="en-US" dirty="0"/>
              <a:t>	De-coupled pipelines</a:t>
            </a:r>
          </a:p>
          <a:p>
            <a:pPr marL="0" indent="0">
              <a:buNone/>
            </a:pPr>
            <a:r>
              <a:rPr lang="en-US" dirty="0"/>
              <a:t>	High levels of parallelism: </a:t>
            </a:r>
          </a:p>
          <a:p>
            <a:pPr marL="0" indent="0">
              <a:buNone/>
            </a:pPr>
            <a:r>
              <a:rPr lang="en-US" dirty="0"/>
              <a:t>24 u-controllers on XC3S200 (via 12 shared block RAMs)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503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/>
              <a:t>After FPGA Hello World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LEM1_9MIN expansion via unused op-code space:</a:t>
            </a:r>
          </a:p>
          <a:p>
            <a:pPr marL="0" indent="0">
              <a:buNone/>
            </a:pPr>
            <a:r>
              <a:rPr lang="en-US" sz="2400" dirty="0" smtClean="0"/>
              <a:t>    Repeat </a:t>
            </a:r>
            <a:r>
              <a:rPr lang="en-US" sz="2400" dirty="0"/>
              <a:t>loops</a:t>
            </a:r>
          </a:p>
          <a:p>
            <a:pPr marL="0" indent="0">
              <a:buNone/>
            </a:pPr>
            <a:r>
              <a:rPr lang="en-US" sz="2400" dirty="0"/>
              <a:t>	Hold loop instructions in shift registers</a:t>
            </a:r>
          </a:p>
          <a:p>
            <a:pPr marL="0" indent="0">
              <a:buNone/>
            </a:pPr>
            <a:r>
              <a:rPr lang="en-US" sz="2400" dirty="0"/>
              <a:t>	Auto-increment memory addresses each loop</a:t>
            </a:r>
          </a:p>
          <a:p>
            <a:pPr marL="0" indent="0">
              <a:buNone/>
            </a:pPr>
            <a:r>
              <a:rPr lang="en-US" sz="2400" dirty="0" smtClean="0"/>
              <a:t>    Branches </a:t>
            </a:r>
            <a:r>
              <a:rPr lang="en-US" sz="2400" dirty="0"/>
              <a:t>&amp; calls using a PC stack</a:t>
            </a:r>
          </a:p>
          <a:p>
            <a:pPr marL="0" indent="0">
              <a:buNone/>
            </a:pPr>
            <a:r>
              <a:rPr lang="en-US" sz="2400" dirty="0" smtClean="0"/>
              <a:t>    Lookup </a:t>
            </a:r>
            <a:r>
              <a:rPr lang="en-US" sz="2400" dirty="0"/>
              <a:t>table instructions with tables in program memory</a:t>
            </a:r>
          </a:p>
          <a:p>
            <a:pPr marL="0" indent="0">
              <a:buNone/>
            </a:pPr>
            <a:r>
              <a:rPr lang="en-US" sz="2400" dirty="0"/>
              <a:t>	Requires 2</a:t>
            </a:r>
            <a:r>
              <a:rPr lang="en-US" sz="2400" baseline="30000" dirty="0"/>
              <a:t>nd</a:t>
            </a:r>
            <a:r>
              <a:rPr lang="en-US" sz="2400" dirty="0"/>
              <a:t> address register and block RAM address mux</a:t>
            </a:r>
          </a:p>
          <a:p>
            <a:pPr marL="0" indent="0">
              <a:buNone/>
            </a:pPr>
            <a:r>
              <a:rPr lang="en-US" sz="2400" dirty="0" smtClean="0"/>
              <a:t>“</a:t>
            </a:r>
            <a:r>
              <a:rPr lang="en-US" sz="2400" dirty="0"/>
              <a:t>Hello World” should be implemented as</a:t>
            </a:r>
          </a:p>
          <a:p>
            <a:pPr marL="0" indent="0">
              <a:buNone/>
            </a:pPr>
            <a:r>
              <a:rPr lang="en-US" sz="2400" dirty="0" smtClean="0"/>
              <a:t>    24-bit </a:t>
            </a:r>
            <a:r>
              <a:rPr lang="en-US" sz="2400" dirty="0"/>
              <a:t>memory increment</a:t>
            </a:r>
          </a:p>
          <a:p>
            <a:pPr marL="0" indent="0">
              <a:buNone/>
            </a:pPr>
            <a:r>
              <a:rPr lang="en-US" sz="2400" dirty="0" smtClean="0"/>
              <a:t>    4-bit </a:t>
            </a:r>
            <a:r>
              <a:rPr lang="en-US" sz="2400" dirty="0"/>
              <a:t>add</a:t>
            </a:r>
          </a:p>
          <a:p>
            <a:pPr marL="0" indent="0">
              <a:buNone/>
            </a:pPr>
            <a:r>
              <a:rPr lang="en-US" sz="2400" dirty="0" smtClean="0"/>
              <a:t>    Digit-select </a:t>
            </a:r>
            <a:r>
              <a:rPr lang="en-US" sz="2400" dirty="0"/>
              <a:t>table lookup (four entries of 4-bits each)</a:t>
            </a:r>
          </a:p>
          <a:p>
            <a:pPr marL="0" indent="0">
              <a:buNone/>
            </a:pPr>
            <a:r>
              <a:rPr lang="en-US" sz="2400" dirty="0" smtClean="0"/>
              <a:t>    Seven-segment </a:t>
            </a:r>
            <a:r>
              <a:rPr lang="en-US" sz="2400" dirty="0"/>
              <a:t>table lookup (16 entries of 7-bits each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3145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/>
              <a:t>After FPGA Hello World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Uses: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Interrupt </a:t>
            </a:r>
            <a:r>
              <a:rPr lang="en-US" dirty="0"/>
              <a:t>controllers, one for each interrupt</a:t>
            </a:r>
          </a:p>
          <a:p>
            <a:pPr marL="0" indent="0">
              <a:buNone/>
            </a:pPr>
            <a:r>
              <a:rPr lang="en-US" dirty="0" smtClean="0"/>
              <a:t>    Parallel </a:t>
            </a:r>
            <a:r>
              <a:rPr lang="en-US" dirty="0"/>
              <a:t>processing research</a:t>
            </a:r>
          </a:p>
          <a:p>
            <a:pPr marL="0" indent="0">
              <a:buNone/>
            </a:pPr>
            <a:r>
              <a:rPr lang="en-US" dirty="0" smtClean="0"/>
              <a:t>    Motor/motion </a:t>
            </a:r>
            <a:r>
              <a:rPr lang="en-US" dirty="0"/>
              <a:t>control:</a:t>
            </a:r>
          </a:p>
          <a:p>
            <a:pPr marL="0" indent="0">
              <a:buNone/>
            </a:pPr>
            <a:r>
              <a:rPr lang="en-US" dirty="0"/>
              <a:t>	At 50M instructions/sec one can do</a:t>
            </a:r>
          </a:p>
          <a:p>
            <a:pPr marL="0" indent="0">
              <a:buNone/>
            </a:pPr>
            <a:r>
              <a:rPr lang="en-US" dirty="0" smtClean="0"/>
              <a:t>    5K </a:t>
            </a:r>
            <a:r>
              <a:rPr lang="en-US" dirty="0"/>
              <a:t>instructions 10K times per second.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 smtClean="0"/>
              <a:t>Other </a:t>
            </a:r>
            <a:r>
              <a:rPr lang="en-US" b="1" dirty="0"/>
              <a:t>tools: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JHDL</a:t>
            </a:r>
            <a:r>
              <a:rPr lang="en-US" dirty="0"/>
              <a:t>: unified environment &amp; simulation</a:t>
            </a:r>
          </a:p>
          <a:p>
            <a:pPr marL="0" indent="0">
              <a:buNone/>
            </a:pPr>
            <a:r>
              <a:rPr lang="en-US" dirty="0" smtClean="0"/>
              <a:t>    Confluence</a:t>
            </a:r>
            <a:r>
              <a:rPr lang="en-US" dirty="0"/>
              <a:t>: 3X denser than VHDL or Verilog</a:t>
            </a:r>
          </a:p>
          <a:p>
            <a:pPr marL="0" indent="0">
              <a:buNone/>
            </a:pPr>
            <a:r>
              <a:rPr lang="en-US" dirty="0" smtClean="0"/>
              <a:t>    Custom </a:t>
            </a:r>
            <a:r>
              <a:rPr lang="en-US" dirty="0"/>
              <a:t>microprocessor environments: </a:t>
            </a:r>
            <a:r>
              <a:rPr lang="en-US" dirty="0" err="1"/>
              <a:t>Tensilica</a:t>
            </a:r>
            <a:r>
              <a:rPr lang="en-US" dirty="0"/>
              <a:t>, etc.</a:t>
            </a:r>
          </a:p>
          <a:p>
            <a:pPr marL="0" indent="0">
              <a:buNone/>
            </a:pPr>
            <a:r>
              <a:rPr lang="en-US" dirty="0" smtClean="0"/>
              <a:t>    TBD</a:t>
            </a:r>
            <a:r>
              <a:rPr lang="en-US" dirty="0"/>
              <a:t>: new class of FPGAs for processor </a:t>
            </a:r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3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/>
              <a:t>Spartan-3 Evaluation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From Xilinx or </a:t>
            </a:r>
            <a:r>
              <a:rPr lang="en-US" u="sng" dirty="0">
                <a:hlinkClick r:id="rId2"/>
              </a:rPr>
              <a:t>www.digilentinc.com</a:t>
            </a:r>
            <a:r>
              <a:rPr lang="en-US" dirty="0"/>
              <a:t> for $99</a:t>
            </a:r>
          </a:p>
          <a:p>
            <a:r>
              <a:rPr lang="en-US" dirty="0"/>
              <a:t>Spartan-3 XC3S200: 12 18K-bit block RAMs, 3840 LUTs</a:t>
            </a:r>
          </a:p>
          <a:p>
            <a:r>
              <a:rPr lang="en-US" dirty="0"/>
              <a:t>JTAG programming cable</a:t>
            </a:r>
          </a:p>
          <a:p>
            <a:r>
              <a:rPr lang="en-US" dirty="0"/>
              <a:t>VGA connector, keyboard connector</a:t>
            </a:r>
          </a:p>
          <a:p>
            <a:r>
              <a:rPr lang="en-US" b="1" dirty="0"/>
              <a:t>Four digit / 7-segment multiplexed display</a:t>
            </a:r>
          </a:p>
          <a:p>
            <a:r>
              <a:rPr lang="en-US" dirty="0"/>
              <a:t>	Four digit enables, active low</a:t>
            </a:r>
          </a:p>
          <a:p>
            <a:r>
              <a:rPr lang="en-US" dirty="0"/>
              <a:t>	Eight segment enables, active low</a:t>
            </a:r>
          </a:p>
          <a:p>
            <a:r>
              <a:rPr lang="en-US" b="1" dirty="0"/>
              <a:t>Switches, LEDs, buttons</a:t>
            </a:r>
          </a:p>
          <a:p>
            <a:r>
              <a:rPr lang="en-US" dirty="0"/>
              <a:t>256Kx32 SRAM</a:t>
            </a:r>
          </a:p>
          <a:p>
            <a:r>
              <a:rPr lang="en-US" dirty="0"/>
              <a:t>Serial EPROM for booting FPGA chip</a:t>
            </a:r>
          </a:p>
          <a:p>
            <a:r>
              <a:rPr lang="en-US" dirty="0" err="1"/>
              <a:t>WebPack</a:t>
            </a:r>
            <a:r>
              <a:rPr lang="en-US" dirty="0"/>
              <a:t> software </a:t>
            </a:r>
          </a:p>
        </p:txBody>
      </p:sp>
    </p:spTree>
    <p:extLst>
      <p:ext uri="{BB962C8B-B14F-4D97-AF65-F5344CB8AC3E}">
        <p14:creationId xmlns:p14="http://schemas.microsoft.com/office/powerpoint/2010/main" val="143236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Design Realm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/>
              <a:t>Single Clock Synchronous Design</a:t>
            </a:r>
          </a:p>
          <a:p>
            <a:pPr marL="0" indent="0">
              <a:buNone/>
            </a:pPr>
            <a:r>
              <a:rPr lang="en-US" sz="3400" b="1" dirty="0"/>
              <a:t>All FF &amp; registers clocked on rising edge</a:t>
            </a:r>
          </a:p>
          <a:p>
            <a:pPr marL="0" indent="0">
              <a:buNone/>
            </a:pPr>
            <a:r>
              <a:rPr lang="en-US" sz="3400" dirty="0"/>
              <a:t>Block RAM synchronous only</a:t>
            </a:r>
            <a:endParaRPr lang="en-US" sz="3400" b="1" dirty="0"/>
          </a:p>
          <a:p>
            <a:pPr marL="0" indent="0">
              <a:buNone/>
            </a:pPr>
            <a:r>
              <a:rPr lang="en-US" sz="3400" dirty="0"/>
              <a:t>Distributed RAM with asynchronous read and synchronous write</a:t>
            </a:r>
            <a:endParaRPr lang="en-US" dirty="0"/>
          </a:p>
          <a:p>
            <a:pPr marL="0" indent="0">
              <a:buNone/>
            </a:pPr>
            <a:r>
              <a:rPr lang="en-US" sz="3400" b="1" dirty="0"/>
              <a:t>Therefore:</a:t>
            </a:r>
            <a:endParaRPr lang="en-US" sz="3400" dirty="0"/>
          </a:p>
          <a:p>
            <a:pPr marL="0" indent="0">
              <a:buNone/>
            </a:pPr>
            <a:r>
              <a:rPr lang="en-US" sz="3400" dirty="0"/>
              <a:t>Read Block RAM for instructions at rising clock edge</a:t>
            </a:r>
          </a:p>
          <a:p>
            <a:pPr marL="0" indent="0">
              <a:buNone/>
            </a:pPr>
            <a:r>
              <a:rPr lang="en-US" sz="3400" dirty="0"/>
              <a:t>Decode instruction &amp; forward register address to distributed RAM</a:t>
            </a:r>
          </a:p>
          <a:p>
            <a:pPr marL="0" indent="0">
              <a:buNone/>
            </a:pPr>
            <a:r>
              <a:rPr lang="en-US" sz="3400" dirty="0"/>
              <a:t>Perform combinatorial function on distributed RAM value</a:t>
            </a:r>
          </a:p>
          <a:p>
            <a:pPr marL="0" indent="0">
              <a:buNone/>
            </a:pPr>
            <a:r>
              <a:rPr lang="en-US" sz="3400" dirty="0"/>
              <a:t>Write </a:t>
            </a:r>
            <a:r>
              <a:rPr lang="en-US" sz="3400" b="1" dirty="0"/>
              <a:t>combinatorial </a:t>
            </a:r>
            <a:r>
              <a:rPr lang="en-US" sz="3400" dirty="0"/>
              <a:t>result back to distributed RAM, block RAM,</a:t>
            </a:r>
            <a:endParaRPr lang="en-US" sz="3400" b="1" dirty="0"/>
          </a:p>
          <a:p>
            <a:pPr marL="0" indent="0">
              <a:buNone/>
            </a:pPr>
            <a:r>
              <a:rPr lang="en-US" sz="3400" dirty="0"/>
              <a:t>and registers/FF on next rising clock edge</a:t>
            </a:r>
            <a:endParaRPr lang="en-US" sz="3400" b="1" dirty="0"/>
          </a:p>
          <a:p>
            <a:pPr marL="0" indent="0">
              <a:buNone/>
            </a:pPr>
            <a:r>
              <a:rPr lang="en-US" sz="3400" dirty="0"/>
              <a:t>Scheme works as block &amp; distributed RAM very fast (~2 &amp; ~1 ns)</a:t>
            </a:r>
          </a:p>
          <a:p>
            <a:pPr marL="0" indent="0">
              <a:buNone/>
            </a:pPr>
            <a:r>
              <a:rPr lang="en-US" sz="3400" dirty="0"/>
              <a:t>And distributed RAM write occurs during block RAM </a:t>
            </a:r>
            <a:r>
              <a:rPr lang="en-US" sz="3400" dirty="0" smtClean="0"/>
              <a:t>read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06701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/>
              <a:t>Design </a:t>
            </a:r>
            <a:r>
              <a:rPr lang="en-US" sz="3600" dirty="0" smtClean="0"/>
              <a:t>Realm</a:t>
            </a:r>
            <a:endParaRPr lang="en-US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32390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536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And now for a really simple micro-controller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3-bit op-code, 6-bit address</a:t>
            </a:r>
          </a:p>
          <a:p>
            <a:pPr lvl="1"/>
            <a:r>
              <a:rPr lang="en-US" dirty="0" smtClean="0"/>
              <a:t>Block </a:t>
            </a:r>
            <a:r>
              <a:rPr lang="en-US" dirty="0"/>
              <a:t>RAM organized as 2048x9</a:t>
            </a:r>
          </a:p>
          <a:p>
            <a:r>
              <a:rPr lang="en-US" dirty="0"/>
              <a:t>Bit serial arithmetic</a:t>
            </a:r>
          </a:p>
          <a:p>
            <a:pPr lvl="1"/>
            <a:r>
              <a:rPr lang="en-US" dirty="0" smtClean="0"/>
              <a:t>Memory </a:t>
            </a:r>
            <a:r>
              <a:rPr lang="en-US" dirty="0"/>
              <a:t>organized as 64x1</a:t>
            </a:r>
          </a:p>
          <a:p>
            <a:r>
              <a:rPr lang="en-US" dirty="0"/>
              <a:t>Execute / Wait cycle</a:t>
            </a:r>
          </a:p>
          <a:p>
            <a:pPr lvl="1"/>
            <a:r>
              <a:rPr lang="en-US" dirty="0" smtClean="0"/>
              <a:t>Execute </a:t>
            </a:r>
            <a:r>
              <a:rPr lang="en-US" dirty="0"/>
              <a:t>until halt instruction, wait for next start signal</a:t>
            </a:r>
          </a:p>
          <a:p>
            <a:r>
              <a:rPr lang="en-US" dirty="0"/>
              <a:t>Designed for logic emulation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really low LUT counts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5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/>
              <a:t>Instruction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LD	</a:t>
            </a:r>
            <a:r>
              <a:rPr lang="en-US" b="1" dirty="0" smtClean="0"/>
              <a:t>load</a:t>
            </a:r>
            <a:r>
              <a:rPr lang="en-US" dirty="0" smtClean="0"/>
              <a:t> </a:t>
            </a:r>
            <a:r>
              <a:rPr lang="en-US" dirty="0"/>
              <a:t>memory bit to accumulator</a:t>
            </a:r>
          </a:p>
          <a:p>
            <a:pPr marL="0" indent="0">
              <a:buNone/>
            </a:pPr>
            <a:r>
              <a:rPr lang="en-US" dirty="0"/>
              <a:t>LDC	</a:t>
            </a:r>
            <a:r>
              <a:rPr lang="en-US" b="1" dirty="0"/>
              <a:t>load complement </a:t>
            </a:r>
            <a:r>
              <a:rPr lang="en-US" dirty="0"/>
              <a:t>memory bit to accumulator</a:t>
            </a:r>
          </a:p>
          <a:p>
            <a:pPr marL="0" indent="0">
              <a:buNone/>
            </a:pPr>
            <a:r>
              <a:rPr lang="en-US" dirty="0"/>
              <a:t>ST	</a:t>
            </a:r>
            <a:r>
              <a:rPr lang="en-US" b="1" dirty="0" smtClean="0"/>
              <a:t>store</a:t>
            </a:r>
            <a:r>
              <a:rPr lang="en-US" dirty="0" smtClean="0"/>
              <a:t> </a:t>
            </a:r>
            <a:r>
              <a:rPr lang="en-US" dirty="0"/>
              <a:t>accumulator to memory</a:t>
            </a:r>
          </a:p>
          <a:p>
            <a:pPr marL="0" indent="0">
              <a:buNone/>
            </a:pPr>
            <a:r>
              <a:rPr lang="en-US" dirty="0"/>
              <a:t>AND	</a:t>
            </a:r>
            <a:r>
              <a:rPr lang="en-US" b="1" dirty="0"/>
              <a:t>and</a:t>
            </a:r>
            <a:r>
              <a:rPr lang="en-US" dirty="0"/>
              <a:t> memory bit with accumulator</a:t>
            </a:r>
          </a:p>
          <a:p>
            <a:pPr marL="0" indent="0">
              <a:buNone/>
            </a:pPr>
            <a:r>
              <a:rPr lang="en-US" dirty="0"/>
              <a:t>OR	</a:t>
            </a:r>
            <a:r>
              <a:rPr lang="en-US" b="1" dirty="0" smtClean="0"/>
              <a:t>or</a:t>
            </a:r>
            <a:r>
              <a:rPr lang="en-US" dirty="0" smtClean="0"/>
              <a:t> </a:t>
            </a:r>
            <a:r>
              <a:rPr lang="en-US" dirty="0"/>
              <a:t>memory bit with accumulator</a:t>
            </a:r>
          </a:p>
          <a:p>
            <a:pPr marL="0" indent="0">
              <a:buNone/>
            </a:pPr>
            <a:r>
              <a:rPr lang="en-US" dirty="0"/>
              <a:t>XOR	</a:t>
            </a:r>
            <a:r>
              <a:rPr lang="en-US" b="1" dirty="0"/>
              <a:t>exclusive-or</a:t>
            </a:r>
            <a:r>
              <a:rPr lang="en-US" dirty="0"/>
              <a:t> memory bit with accumulator</a:t>
            </a:r>
          </a:p>
          <a:p>
            <a:pPr marL="0" indent="0">
              <a:buNone/>
            </a:pPr>
            <a:r>
              <a:rPr lang="en-US" dirty="0"/>
              <a:t>ADC	</a:t>
            </a:r>
            <a:r>
              <a:rPr lang="en-US" b="1" dirty="0"/>
              <a:t>add</a:t>
            </a:r>
            <a:r>
              <a:rPr lang="en-US" dirty="0"/>
              <a:t> memory bit to accumulator and update carry</a:t>
            </a:r>
          </a:p>
          <a:p>
            <a:pPr marL="0" indent="0">
              <a:buNone/>
            </a:pPr>
            <a:r>
              <a:rPr lang="en-US" dirty="0"/>
              <a:t>HLT	</a:t>
            </a:r>
            <a:r>
              <a:rPr lang="en-US" b="1" dirty="0"/>
              <a:t>zero program counter </a:t>
            </a:r>
            <a:r>
              <a:rPr lang="en-US" dirty="0"/>
              <a:t>and wait for start signal</a:t>
            </a:r>
          </a:p>
          <a:p>
            <a:pPr marL="0" indent="0">
              <a:buNone/>
            </a:pPr>
            <a:r>
              <a:rPr lang="en-US" dirty="0" err="1"/>
              <a:t>Misc</a:t>
            </a:r>
            <a:r>
              <a:rPr lang="en-US" dirty="0"/>
              <a:t>	variety of functions on accumulator and carry</a:t>
            </a:r>
          </a:p>
          <a:p>
            <a:pPr marL="457200" lvl="1" indent="0">
              <a:buNone/>
            </a:pPr>
            <a:r>
              <a:rPr lang="en-US" dirty="0"/>
              <a:t>(clear, set, complement, copy, swap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53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/>
              <a:t>VHDL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Processor (d3_lem9_1min.vhd):</a:t>
            </a:r>
          </a:p>
          <a:p>
            <a:pPr marL="0" indent="0">
              <a:buNone/>
            </a:pPr>
            <a:r>
              <a:rPr lang="en-US" b="1" dirty="0"/>
              <a:t>RAM definitions</a:t>
            </a:r>
          </a:p>
          <a:p>
            <a:pPr marL="0" indent="0">
              <a:buNone/>
            </a:pPr>
            <a:r>
              <a:rPr lang="en-US" dirty="0"/>
              <a:t>Interface description</a:t>
            </a:r>
          </a:p>
          <a:p>
            <a:pPr marL="0" indent="0">
              <a:buNone/>
            </a:pPr>
            <a:r>
              <a:rPr lang="en-US" dirty="0"/>
              <a:t>Signal declarations</a:t>
            </a:r>
          </a:p>
          <a:p>
            <a:pPr marL="0" indent="0">
              <a:buNone/>
            </a:pPr>
            <a:r>
              <a:rPr lang="en-US" dirty="0"/>
              <a:t>RAM Port maps, Initialize Block RAM with assembler output</a:t>
            </a:r>
          </a:p>
          <a:p>
            <a:pPr marL="0" indent="0">
              <a:buNone/>
            </a:pPr>
            <a:r>
              <a:rPr lang="en-US" dirty="0"/>
              <a:t>Combinatorial section</a:t>
            </a:r>
          </a:p>
          <a:p>
            <a:pPr marL="0" indent="0">
              <a:buNone/>
            </a:pPr>
            <a:r>
              <a:rPr lang="en-US" dirty="0"/>
              <a:t>Register update section</a:t>
            </a:r>
          </a:p>
          <a:p>
            <a:pPr marL="0" indent="0">
              <a:buNone/>
            </a:pPr>
            <a:r>
              <a:rPr lang="en-US" dirty="0"/>
              <a:t>Test Fixture(d3_lem9_1min_hw.vhd):</a:t>
            </a:r>
          </a:p>
          <a:p>
            <a:pPr marL="0" indent="0">
              <a:buNone/>
            </a:pPr>
            <a:r>
              <a:rPr lang="en-US" dirty="0"/>
              <a:t>	Define interface to circuit board</a:t>
            </a:r>
          </a:p>
          <a:p>
            <a:pPr marL="0" indent="0">
              <a:buNone/>
            </a:pPr>
            <a:r>
              <a:rPr lang="en-US" dirty="0"/>
              <a:t>	Watch distributed RAM writes</a:t>
            </a:r>
          </a:p>
          <a:p>
            <a:pPr marL="0" indent="0">
              <a:buNone/>
            </a:pPr>
            <a:r>
              <a:rPr lang="en-US" dirty="0"/>
              <a:t>Constraint File(d3_lem9_1min_hw.ucf): pin #s and clock </a:t>
            </a:r>
            <a:r>
              <a:rPr lang="en-US" dirty="0" smtClean="0"/>
              <a:t>speed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463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b="1" dirty="0"/>
              <a:t>Register Update </a:t>
            </a:r>
            <a:r>
              <a:rPr lang="en-US" sz="4000" b="1" dirty="0" smtClean="0"/>
              <a:t>Section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3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update: process(</a:t>
            </a:r>
            <a:r>
              <a:rPr lang="en-US" dirty="0" err="1"/>
              <a:t>clk,reset</a:t>
            </a:r>
            <a:r>
              <a:rPr lang="en-US" dirty="0"/>
              <a:t>) begin  if reset='1'	-- master reset</a:t>
            </a:r>
          </a:p>
          <a:p>
            <a:pPr marL="0" indent="0">
              <a:buNone/>
            </a:pPr>
            <a:r>
              <a:rPr lang="en-US" dirty="0"/>
              <a:t>then	</a:t>
            </a:r>
            <a:r>
              <a:rPr lang="en-US" dirty="0" err="1" smtClean="0"/>
              <a:t>dly</a:t>
            </a:r>
            <a:r>
              <a:rPr lang="en-US" dirty="0" smtClean="0"/>
              <a:t> &lt;= </a:t>
            </a:r>
            <a:r>
              <a:rPr lang="en-US" dirty="0" err="1"/>
              <a:t>hlt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 smtClean="0"/>
              <a:t>acc</a:t>
            </a:r>
            <a:r>
              <a:rPr lang="en-US" dirty="0" smtClean="0"/>
              <a:t> &lt;= </a:t>
            </a:r>
            <a:r>
              <a:rPr lang="en-US" dirty="0"/>
              <a:t>'0';  …..  </a:t>
            </a:r>
            <a:r>
              <a:rPr lang="en-US" dirty="0" err="1"/>
              <a:t>mem_rd</a:t>
            </a:r>
            <a:r>
              <a:rPr lang="en-US" dirty="0"/>
              <a:t>	&lt;= (others =&gt; '0');</a:t>
            </a:r>
          </a:p>
          <a:p>
            <a:pPr marL="0" indent="0">
              <a:buNone/>
            </a:pPr>
            <a:r>
              <a:rPr lang="en-US" dirty="0" err="1"/>
              <a:t>elsif</a:t>
            </a:r>
            <a:r>
              <a:rPr lang="en-US" dirty="0"/>
              <a:t> (</a:t>
            </a:r>
            <a:r>
              <a:rPr lang="en-US" dirty="0" err="1"/>
              <a:t>clk'event</a:t>
            </a:r>
            <a:r>
              <a:rPr lang="en-US" dirty="0"/>
              <a:t> and </a:t>
            </a:r>
            <a:r>
              <a:rPr lang="en-US" dirty="0" err="1"/>
              <a:t>clk</a:t>
            </a:r>
            <a:r>
              <a:rPr lang="en-US" dirty="0"/>
              <a:t>='1') then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dly</a:t>
            </a:r>
            <a:r>
              <a:rPr lang="en-US" dirty="0" smtClean="0"/>
              <a:t> &lt;= </a:t>
            </a:r>
            <a:r>
              <a:rPr lang="en-US" dirty="0" err="1"/>
              <a:t>nxdly</a:t>
            </a:r>
            <a:r>
              <a:rPr lang="en-US" dirty="0"/>
              <a:t>;						--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--		state </a:t>
            </a:r>
            <a:r>
              <a:rPr lang="en-US" dirty="0"/>
              <a:t>variable update</a:t>
            </a:r>
          </a:p>
          <a:p>
            <a:pPr marL="0" indent="0">
              <a:buNone/>
            </a:pPr>
            <a:r>
              <a:rPr lang="en-US" dirty="0"/>
              <a:t>	if </a:t>
            </a:r>
            <a:r>
              <a:rPr lang="en-US" dirty="0" err="1"/>
              <a:t>xacc</a:t>
            </a:r>
            <a:r>
              <a:rPr lang="en-US" dirty="0"/>
              <a:t> = '1'	then </a:t>
            </a:r>
            <a:r>
              <a:rPr lang="en-US" dirty="0" err="1"/>
              <a:t>acc</a:t>
            </a:r>
            <a:r>
              <a:rPr lang="en-US" dirty="0"/>
              <a:t> &lt;= </a:t>
            </a:r>
            <a:r>
              <a:rPr lang="en-US" dirty="0" err="1"/>
              <a:t>nxacc</a:t>
            </a:r>
            <a:r>
              <a:rPr lang="en-US" dirty="0"/>
              <a:t>; end if; -- </a:t>
            </a:r>
            <a:r>
              <a:rPr lang="en-US" dirty="0" err="1"/>
              <a:t>accum</a:t>
            </a:r>
            <a:r>
              <a:rPr lang="en-US" dirty="0"/>
              <a:t> update</a:t>
            </a:r>
          </a:p>
          <a:p>
            <a:pPr marL="0" indent="0">
              <a:buNone/>
            </a:pPr>
            <a:r>
              <a:rPr lang="en-US" dirty="0"/>
              <a:t>	if </a:t>
            </a:r>
            <a:r>
              <a:rPr lang="en-US" dirty="0" err="1"/>
              <a:t>xcry</a:t>
            </a:r>
            <a:r>
              <a:rPr lang="en-US" dirty="0"/>
              <a:t> = '1'	then cry &lt;= </a:t>
            </a:r>
            <a:r>
              <a:rPr lang="en-US" dirty="0" err="1"/>
              <a:t>nxcry</a:t>
            </a:r>
            <a:r>
              <a:rPr lang="en-US" dirty="0"/>
              <a:t>; end if; </a:t>
            </a:r>
            <a:r>
              <a:rPr lang="en-US" dirty="0" smtClean="0"/>
              <a:t> -- </a:t>
            </a:r>
            <a:r>
              <a:rPr lang="en-US" dirty="0"/>
              <a:t>update carry bit</a:t>
            </a:r>
          </a:p>
          <a:p>
            <a:pPr marL="0" indent="0">
              <a:buNone/>
            </a:pPr>
            <a:r>
              <a:rPr lang="en-US" dirty="0"/>
              <a:t>	if </a:t>
            </a:r>
            <a:r>
              <a:rPr lang="en-US" dirty="0" err="1"/>
              <a:t>xpc</a:t>
            </a:r>
            <a:r>
              <a:rPr lang="en-US" dirty="0"/>
              <a:t> = '1'	</a:t>
            </a:r>
            <a:r>
              <a:rPr lang="en-US" dirty="0" smtClean="0"/>
              <a:t>then </a:t>
            </a:r>
            <a:r>
              <a:rPr lang="en-US" dirty="0"/>
              <a:t>pc	  &lt;= </a:t>
            </a:r>
            <a:r>
              <a:rPr lang="en-US" dirty="0" err="1"/>
              <a:t>nxpc</a:t>
            </a:r>
            <a:r>
              <a:rPr lang="en-US" dirty="0"/>
              <a:t>; end if</a:t>
            </a:r>
            <a:r>
              <a:rPr lang="en-US" dirty="0" smtClean="0"/>
              <a:t>;  -- </a:t>
            </a:r>
            <a:r>
              <a:rPr lang="en-US" dirty="0"/>
              <a:t>PC update</a:t>
            </a:r>
          </a:p>
          <a:p>
            <a:pPr marL="0" indent="0">
              <a:buNone/>
            </a:pPr>
            <a:r>
              <a:rPr lang="en-US" dirty="0" smtClean="0"/>
              <a:t>--</a:t>
            </a:r>
            <a:r>
              <a:rPr lang="en-US" dirty="0"/>
              <a:t>		monitoring signals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acc_cpy</a:t>
            </a:r>
            <a:r>
              <a:rPr lang="en-US" dirty="0" smtClean="0"/>
              <a:t>  &lt;= </a:t>
            </a:r>
            <a:r>
              <a:rPr lang="en-US" dirty="0" err="1"/>
              <a:t>acc</a:t>
            </a:r>
            <a:r>
              <a:rPr lang="en-US" dirty="0"/>
              <a:t>;   ….. 	</a:t>
            </a:r>
            <a:r>
              <a:rPr lang="en-US" dirty="0" err="1" smtClean="0"/>
              <a:t>mem_rd</a:t>
            </a:r>
            <a:r>
              <a:rPr lang="en-US" dirty="0" smtClean="0"/>
              <a:t> &lt;= </a:t>
            </a:r>
            <a:r>
              <a:rPr lang="en-US" dirty="0" err="1"/>
              <a:t>inst</a:t>
            </a:r>
            <a:r>
              <a:rPr lang="en-US" dirty="0"/>
              <a:t> &amp; </a:t>
            </a:r>
            <a:r>
              <a:rPr lang="en-US" dirty="0" err="1"/>
              <a:t>nxadr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end if;      end process update;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Combinatorial Section: default </a:t>
            </a:r>
            <a:r>
              <a:rPr lang="en-US" b="1" dirty="0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-- instruction </a:t>
            </a:r>
            <a:r>
              <a:rPr lang="en-US" dirty="0"/>
              <a:t>processing</a:t>
            </a:r>
          </a:p>
          <a:p>
            <a:pPr marL="0" indent="0">
              <a:buNone/>
            </a:pPr>
            <a:r>
              <a:rPr lang="en-US" dirty="0"/>
              <a:t>decode: process(</a:t>
            </a:r>
            <a:r>
              <a:rPr lang="en-US" dirty="0" err="1"/>
              <a:t>dly,start,memrd,acc,cry,inst,pc,ir</a:t>
            </a:r>
            <a:r>
              <a:rPr lang="en-US" dirty="0"/>
              <a:t>) begin</a:t>
            </a:r>
          </a:p>
          <a:p>
            <a:pPr marL="0" indent="0">
              <a:buNone/>
            </a:pPr>
            <a:r>
              <a:rPr lang="en-US" dirty="0" smtClean="0"/>
              <a:t>-- default </a:t>
            </a:r>
            <a:r>
              <a:rPr lang="en-US" dirty="0"/>
              <a:t>values for update enables &amp; "</a:t>
            </a:r>
            <a:r>
              <a:rPr lang="en-US" dirty="0" err="1"/>
              <a:t>nx</a:t>
            </a:r>
            <a:r>
              <a:rPr lang="en-US" dirty="0"/>
              <a:t>" signals</a:t>
            </a:r>
          </a:p>
          <a:p>
            <a:pPr marL="0" indent="0">
              <a:buNone/>
            </a:pPr>
            <a:r>
              <a:rPr lang="en-US" dirty="0" err="1"/>
              <a:t>nxdlyv</a:t>
            </a:r>
            <a:r>
              <a:rPr lang="en-US" dirty="0"/>
              <a:t> &lt;= </a:t>
            </a:r>
            <a:r>
              <a:rPr lang="en-US" dirty="0" err="1" smtClean="0"/>
              <a:t>hlt</a:t>
            </a:r>
            <a:r>
              <a:rPr lang="en-US" dirty="0" smtClean="0"/>
              <a:t>;   </a:t>
            </a:r>
            <a:r>
              <a:rPr lang="en-US" dirty="0" err="1" smtClean="0"/>
              <a:t>xpc</a:t>
            </a:r>
            <a:r>
              <a:rPr lang="en-US" dirty="0" smtClean="0"/>
              <a:t> </a:t>
            </a:r>
            <a:r>
              <a:rPr lang="en-US" dirty="0"/>
              <a:t>&lt;= </a:t>
            </a:r>
            <a:r>
              <a:rPr lang="en-US" dirty="0" smtClean="0"/>
              <a:t>'-';  </a:t>
            </a:r>
            <a:r>
              <a:rPr lang="en-US" dirty="0" err="1" smtClean="0"/>
              <a:t>nxpc</a:t>
            </a:r>
            <a:r>
              <a:rPr lang="en-US" dirty="0" smtClean="0"/>
              <a:t> </a:t>
            </a:r>
            <a:r>
              <a:rPr lang="en-US" dirty="0"/>
              <a:t>&lt;= (others =&gt; '-');</a:t>
            </a:r>
          </a:p>
          <a:p>
            <a:pPr marL="0" indent="0">
              <a:buNone/>
            </a:pPr>
            <a:r>
              <a:rPr lang="en-US" dirty="0" err="1"/>
              <a:t>nxwe</a:t>
            </a:r>
            <a:r>
              <a:rPr lang="en-US" dirty="0"/>
              <a:t> &lt;= </a:t>
            </a:r>
            <a:r>
              <a:rPr lang="en-US" dirty="0" smtClean="0"/>
              <a:t>'-';      </a:t>
            </a:r>
            <a:r>
              <a:rPr lang="en-US" dirty="0" err="1" smtClean="0"/>
              <a:t>nxmem</a:t>
            </a:r>
            <a:r>
              <a:rPr lang="en-US" dirty="0" smtClean="0"/>
              <a:t> </a:t>
            </a:r>
            <a:r>
              <a:rPr lang="en-US" dirty="0"/>
              <a:t>&lt;= </a:t>
            </a:r>
            <a:r>
              <a:rPr lang="en-US" dirty="0" smtClean="0"/>
              <a:t>'-';    </a:t>
            </a:r>
            <a:r>
              <a:rPr lang="en-US" dirty="0" err="1" smtClean="0"/>
              <a:t>xacc</a:t>
            </a:r>
            <a:r>
              <a:rPr lang="en-US" dirty="0" smtClean="0"/>
              <a:t> </a:t>
            </a:r>
            <a:r>
              <a:rPr lang="en-US" dirty="0"/>
              <a:t>&lt;= '-';</a:t>
            </a:r>
          </a:p>
          <a:p>
            <a:pPr marL="0" indent="0">
              <a:buNone/>
            </a:pPr>
            <a:r>
              <a:rPr lang="en-US" dirty="0" err="1"/>
              <a:t>nxacc</a:t>
            </a:r>
            <a:r>
              <a:rPr lang="en-US" dirty="0"/>
              <a:t> &lt;= </a:t>
            </a:r>
            <a:r>
              <a:rPr lang="en-US" dirty="0" smtClean="0"/>
              <a:t>'-';      </a:t>
            </a:r>
            <a:r>
              <a:rPr lang="en-US" dirty="0" err="1" smtClean="0"/>
              <a:t>xcry</a:t>
            </a:r>
            <a:r>
              <a:rPr lang="en-US" dirty="0" smtClean="0"/>
              <a:t> </a:t>
            </a:r>
            <a:r>
              <a:rPr lang="en-US" dirty="0"/>
              <a:t>&lt;= '-';	</a:t>
            </a:r>
            <a:r>
              <a:rPr lang="en-US" dirty="0" smtClean="0"/>
              <a:t>    </a:t>
            </a:r>
            <a:r>
              <a:rPr lang="en-US" dirty="0" err="1" smtClean="0"/>
              <a:t>nxcry</a:t>
            </a:r>
            <a:r>
              <a:rPr lang="en-US" dirty="0" smtClean="0"/>
              <a:t> &lt;= '-';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99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395</Words>
  <Application>Microsoft Office PowerPoint</Application>
  <PresentationFormat>On-screen Show (4:3)</PresentationFormat>
  <Paragraphs>174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Design &amp; Implement a Custom Micro-Controller in One Week or Less</vt:lpstr>
      <vt:lpstr>Spartan-3 Evaluation Board</vt:lpstr>
      <vt:lpstr>Design Realm</vt:lpstr>
      <vt:lpstr>Design Realm</vt:lpstr>
      <vt:lpstr>And now for a really simple micro-controller</vt:lpstr>
      <vt:lpstr>Instruction Set</vt:lpstr>
      <vt:lpstr>VHDL Code</vt:lpstr>
      <vt:lpstr>Register Update Section</vt:lpstr>
      <vt:lpstr>Combinatorial Section: default values</vt:lpstr>
      <vt:lpstr>Combinatorial Section: state machine</vt:lpstr>
      <vt:lpstr>Combinatorial Section:  misc. instructions</vt:lpstr>
      <vt:lpstr>Combinatorial Section: normal instructions</vt:lpstr>
      <vt:lpstr>Results:</vt:lpstr>
      <vt:lpstr>After FPGA Hello World</vt:lpstr>
      <vt:lpstr>After FPGA Hello World cont’d</vt:lpstr>
      <vt:lpstr>After FPGA Hello World cont’d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&amp; Implement a Custom Micro-Controller in One Week or Less</dc:title>
  <dc:creator>James Brakefield</dc:creator>
  <cp:lastModifiedBy>James Brakefield</cp:lastModifiedBy>
  <cp:revision>6</cp:revision>
  <dcterms:created xsi:type="dcterms:W3CDTF">2025-09-03T04:42:51Z</dcterms:created>
  <dcterms:modified xsi:type="dcterms:W3CDTF">2025-09-03T05:25:57Z</dcterms:modified>
</cp:coreProperties>
</file>