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1" r:id="rId14"/>
    <p:sldId id="267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0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ADCB-C469-44B4-9698-0F940D5FE33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A1CCF-365F-47AF-A34A-44539F0B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A1CCF-365F-47AF-A34A-44539F0BA8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5CF6-BD7C-4A8C-905D-447F88B21BE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23C4-5148-4C0A-B0B6-A5FA6423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.vtools.ieee.org/m/22091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er-devel/Main_MiSTer/wiki/Arcade-Cores-List" TargetMode="External"/><Relationship Id="rId2" Type="http://schemas.openxmlformats.org/officeDocument/2006/relationships/hyperlink" Target="http://emulation.gametechwiki.com/index.php/Mi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res.org/" TargetMode="External"/><Relationship Id="rId2" Type="http://schemas.openxmlformats.org/officeDocument/2006/relationships/hyperlink" Target="https://www.intel.com/content/www/us/en/software/programmable/quartus-prime/over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er-devel/Main_MiSTer/wiki/Folders-and-File-nam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rorgb.com/mister-cores-without-add-on-boards.html" TargetMode="External"/><Relationship Id="rId2" Type="http://schemas.openxmlformats.org/officeDocument/2006/relationships/hyperlink" Target="https://github.com/MiSTer-devel/Main_MiSTer/wiki/SDRAM-Requirement-by-co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ulation.gametechwiki.com/index.php/MiST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STer-devel/Main_MiSTer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mist-devel/mist-board/wik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erasic.com.tw/cgi-bin/page/archive.pl?Language=English&amp;CategoryNo=167&amp;No=104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hackers.com/porting-mister-to-arrow-sockit-fpga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sterfpga.co.u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pen-source_video_ga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the </a:t>
            </a:r>
            <a:r>
              <a:rPr lang="en-US" dirty="0" err="1" smtClean="0"/>
              <a:t>MiSTer</a:t>
            </a:r>
            <a:r>
              <a:rPr lang="en-US" dirty="0" smtClean="0"/>
              <a:t> Gamming Console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Jim </a:t>
            </a:r>
            <a:r>
              <a:rPr lang="en-US" dirty="0" err="1" smtClean="0">
                <a:solidFill>
                  <a:schemeClr val="tx1"/>
                </a:solidFill>
              </a:rPr>
              <a:t>Brakefield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IEEE San Antonio Computer chapter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19 Feb. </a:t>
            </a:r>
            <a:r>
              <a:rPr lang="en-US" dirty="0" smtClean="0">
                <a:solidFill>
                  <a:schemeClr val="tx1"/>
                </a:solidFill>
              </a:rPr>
              <a:t>2020</a:t>
            </a:r>
          </a:p>
          <a:p>
            <a:r>
              <a:rPr lang="en-US" dirty="0">
                <a:hlinkClick r:id="rId2"/>
              </a:rPr>
              <a:t>https://events.vtools.ieee.org/m/220917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 err="1" smtClean="0"/>
              <a:t>MiSTer</a:t>
            </a:r>
            <a:r>
              <a:rPr lang="en-US" dirty="0" smtClean="0"/>
              <a:t> “games”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Consoles: </a:t>
            </a:r>
            <a:r>
              <a:rPr lang="en-US" sz="2800" dirty="0" smtClean="0">
                <a:hlinkClick r:id="rId2"/>
              </a:rPr>
              <a:t>http://emulation.gametechwiki.com/index.php/MiSTer</a:t>
            </a:r>
            <a:endParaRPr lang="en-US" sz="2800" dirty="0" smtClean="0"/>
          </a:p>
          <a:p>
            <a:r>
              <a:rPr lang="en-US" dirty="0" smtClean="0"/>
              <a:t>Arcade games: </a:t>
            </a:r>
            <a:r>
              <a:rPr lang="en-US" sz="2800" dirty="0" smtClean="0">
                <a:hlinkClick r:id="rId3"/>
              </a:rPr>
              <a:t>https://github.com/MiSTer-devel/Main_MiSTer/wiki/Arcade-Cores-List</a:t>
            </a:r>
            <a:endParaRPr lang="en-US" sz="2800" dirty="0" smtClean="0"/>
          </a:p>
          <a:p>
            <a:r>
              <a:rPr lang="en-US" dirty="0" smtClean="0"/>
              <a:t>DIY:  Register &amp; download </a:t>
            </a:r>
            <a:r>
              <a:rPr lang="en-US" dirty="0" err="1" smtClean="0"/>
              <a:t>Quartus</a:t>
            </a:r>
            <a:r>
              <a:rPr lang="en-US" dirty="0" smtClean="0"/>
              <a:t> Lite</a:t>
            </a:r>
          </a:p>
          <a:p>
            <a:pPr lvl="1"/>
            <a:r>
              <a:rPr lang="en-US" dirty="0" smtClean="0"/>
              <a:t>Select the most similar project &amp;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MiSTer</a:t>
            </a:r>
            <a:r>
              <a:rPr lang="en-US" dirty="0" smtClean="0"/>
              <a:t> FPGA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Cyclone V FPGA chip with:</a:t>
            </a:r>
          </a:p>
          <a:p>
            <a:pPr lvl="1"/>
            <a:r>
              <a:rPr lang="en-US" dirty="0" smtClean="0"/>
              <a:t>Two ARM Cortex A9 at 800 MHz</a:t>
            </a:r>
          </a:p>
          <a:p>
            <a:pPr lvl="1"/>
            <a:r>
              <a:rPr lang="en-US" dirty="0" smtClean="0"/>
              <a:t>110K “logic cells”</a:t>
            </a:r>
          </a:p>
          <a:p>
            <a:pPr lvl="1"/>
            <a:r>
              <a:rPr lang="en-US" dirty="0" smtClean="0"/>
              <a:t>502KB of block RAM (e.g. &gt; 64KB of 8-bit </a:t>
            </a:r>
            <a:r>
              <a:rPr lang="en-US" dirty="0" err="1" smtClean="0"/>
              <a:t>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112 hardware multipliers</a:t>
            </a:r>
          </a:p>
          <a:p>
            <a:r>
              <a:rPr lang="en-US" dirty="0" smtClean="0"/>
              <a:t>Two pair of 20-pin IO</a:t>
            </a:r>
          </a:p>
          <a:p>
            <a:r>
              <a:rPr lang="en-US" dirty="0" smtClean="0"/>
              <a:t>Arduino IOs </a:t>
            </a:r>
          </a:p>
          <a:p>
            <a:r>
              <a:rPr lang="en-US" dirty="0" smtClean="0"/>
              <a:t>1GB DDR3</a:t>
            </a:r>
          </a:p>
          <a:p>
            <a:r>
              <a:rPr lang="en-US" dirty="0" smtClean="0"/>
              <a:t>HDMI video out</a:t>
            </a:r>
          </a:p>
          <a:p>
            <a:r>
              <a:rPr lang="en-US" dirty="0" smtClean="0"/>
              <a:t>Linear Technology A2D &amp; D2A add-on card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DE10-nano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FPGA ARM Cortex A9 core</a:t>
            </a:r>
          </a:p>
          <a:p>
            <a:r>
              <a:rPr lang="en-US" dirty="0" smtClean="0"/>
              <a:t>Linux environment</a:t>
            </a:r>
          </a:p>
          <a:p>
            <a:r>
              <a:rPr lang="en-US" dirty="0" smtClean="0"/>
              <a:t>FPGA fabric independent from ARM </a:t>
            </a:r>
            <a:r>
              <a:rPr lang="en-US" dirty="0" smtClean="0"/>
              <a:t>cores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Quartus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4177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Intel/Altera </a:t>
            </a:r>
            <a:r>
              <a:rPr lang="en-US" sz="4000" dirty="0" err="1" smtClean="0"/>
              <a:t>Quartus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>
                <a:hlinkClick r:id="rId2"/>
              </a:rPr>
              <a:t>https</a:t>
            </a:r>
            <a:r>
              <a:rPr lang="en-US" sz="3100" dirty="0">
                <a:hlinkClick r:id="rId2"/>
              </a:rPr>
              <a:t>://www.intel.com/content/www/us/en/software/programmable/quartus-prime/overview.html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1658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Software for utilizing Intel/Altera FPGAs</a:t>
            </a:r>
          </a:p>
          <a:p>
            <a:r>
              <a:rPr lang="en-US" dirty="0" smtClean="0"/>
              <a:t>Supports: Verilog, VHDL &amp; System-Verilog RTL (</a:t>
            </a:r>
            <a:r>
              <a:rPr lang="en-US" dirty="0"/>
              <a:t>R</a:t>
            </a:r>
            <a:r>
              <a:rPr lang="en-US" dirty="0" smtClean="0"/>
              <a:t>egister </a:t>
            </a:r>
            <a:r>
              <a:rPr lang="en-US" dirty="0"/>
              <a:t>T</a:t>
            </a:r>
            <a:r>
              <a:rPr lang="en-US" dirty="0" smtClean="0"/>
              <a:t>ransfer Languages)</a:t>
            </a:r>
          </a:p>
          <a:p>
            <a:r>
              <a:rPr lang="en-US" dirty="0" smtClean="0"/>
              <a:t>Editor, compiler, place &amp; route and bit file generation</a:t>
            </a:r>
          </a:p>
          <a:p>
            <a:r>
              <a:rPr lang="en-US" dirty="0" smtClean="0"/>
              <a:t>Free IP (Intellectual </a:t>
            </a:r>
            <a:r>
              <a:rPr lang="en-US" dirty="0"/>
              <a:t>P</a:t>
            </a:r>
            <a:r>
              <a:rPr lang="en-US" dirty="0" smtClean="0"/>
              <a:t>roperty) such as memory, DSP, FFT, serial ports, etc. (see also </a:t>
            </a:r>
            <a:r>
              <a:rPr lang="en-US" dirty="0">
                <a:hlinkClick r:id="rId3"/>
              </a:rPr>
              <a:t>https://opencores.org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training videos, trade shows &amp; seminars</a:t>
            </a:r>
          </a:p>
        </p:txBody>
      </p:sp>
    </p:spTree>
    <p:extLst>
      <p:ext uri="{BB962C8B-B14F-4D97-AF65-F5344CB8AC3E}">
        <p14:creationId xmlns:p14="http://schemas.microsoft.com/office/powerpoint/2010/main" val="161997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MiSTer</a:t>
            </a:r>
            <a:r>
              <a:rPr lang="en-US" dirty="0" smtClean="0"/>
              <a:t>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https://github.com/MiSTer-devel/Main_MiSTer/wiki/Folders-and-File-naming </a:t>
            </a:r>
            <a:endParaRPr lang="en-US" dirty="0" smtClean="0"/>
          </a:p>
          <a:p>
            <a:r>
              <a:rPr lang="en-US" dirty="0" smtClean="0"/>
              <a:t>Linux environment</a:t>
            </a:r>
          </a:p>
          <a:p>
            <a:r>
              <a:rPr lang="en-US" dirty="0" smtClean="0"/>
              <a:t>Root directory holds FPGA .</a:t>
            </a:r>
            <a:r>
              <a:rPr lang="en-US" dirty="0" err="1" smtClean="0"/>
              <a:t>rbf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Other directories hold game cartridge ROM files </a:t>
            </a:r>
          </a:p>
          <a:p>
            <a:r>
              <a:rPr lang="en-US" dirty="0" smtClean="0"/>
              <a:t>Keyboard F12 used to escape current </a:t>
            </a:r>
            <a:r>
              <a:rPr lang="en-US" dirty="0" smtClean="0"/>
              <a:t>game</a:t>
            </a:r>
          </a:p>
          <a:p>
            <a:r>
              <a:rPr lang="en-US" b="1" dirty="0" smtClean="0"/>
              <a:t>Update script </a:t>
            </a:r>
            <a:r>
              <a:rPr lang="en-US" dirty="0" smtClean="0"/>
              <a:t>refreshes all games/consoles/</a:t>
            </a:r>
            <a:r>
              <a:rPr lang="en-US" dirty="0" err="1" smtClean="0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MiSTer</a:t>
            </a:r>
            <a:r>
              <a:rPr lang="en-US" dirty="0" smtClean="0"/>
              <a:t> 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Well organized and consistent</a:t>
            </a:r>
          </a:p>
          <a:p>
            <a:r>
              <a:rPr lang="en-US" dirty="0" smtClean="0"/>
              <a:t>Many YouTube videos</a:t>
            </a:r>
          </a:p>
          <a:p>
            <a:r>
              <a:rPr lang="en-US" dirty="0" err="1" smtClean="0"/>
              <a:t>SmokeMonster</a:t>
            </a:r>
            <a:r>
              <a:rPr lang="en-US" dirty="0" smtClean="0"/>
              <a:t> commentary on arcade cores</a:t>
            </a:r>
          </a:p>
          <a:p>
            <a:pPr lvl="1"/>
            <a:r>
              <a:rPr lang="en-US" dirty="0" smtClean="0"/>
              <a:t>Has list of games running on bare FPGA </a:t>
            </a:r>
            <a:r>
              <a:rPr lang="en-US" dirty="0" smtClean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6416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https://github.com/MiSTer-devel/Main_MiSTer/wiki/SDRAM-Requirement-by-cores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www.retrorgb.com/mister-cores-without-add-on-boards.html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80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card, FPGA card &amp; USB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0150"/>
            <a:ext cx="5877874" cy="3394472"/>
          </a:xfrm>
        </p:spPr>
      </p:pic>
      <p:sp>
        <p:nvSpPr>
          <p:cNvPr id="5" name="TextBox 4"/>
          <p:cNvSpPr txBox="1"/>
          <p:nvPr/>
        </p:nvSpPr>
        <p:spPr>
          <a:xfrm>
            <a:off x="1600200" y="386715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 card tucked next to IO card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V="1">
            <a:off x="2895600" y="3028950"/>
            <a:ext cx="484632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62800" y="127635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http://emulation.gametechwiki.com/index.php/MiSTer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272415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https://github.com/MiSTer-devel/Main_MiSTer/wiki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MIST project</a:t>
            </a:r>
            <a:br>
              <a:rPr lang="en-US" dirty="0" smtClean="0"/>
            </a:br>
            <a:r>
              <a:rPr lang="en-US" sz="3100" dirty="0" smtClean="0">
                <a:hlinkClick r:id="rId2"/>
              </a:rPr>
              <a:t>https://github.com/mist-devel/mist-board/wiki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3950"/>
            <a:ext cx="6477000" cy="3620286"/>
          </a:xfrm>
        </p:spPr>
      </p:pic>
    </p:spTree>
    <p:extLst>
      <p:ext uri="{BB962C8B-B14F-4D97-AF65-F5344CB8AC3E}">
        <p14:creationId xmlns:p14="http://schemas.microsoft.com/office/powerpoint/2010/main" val="22036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MiSTer</a:t>
            </a:r>
            <a:r>
              <a:rPr lang="en-US" dirty="0" smtClean="0"/>
              <a:t> FPGA card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https://www.terasic.com.tw/cgi-bin/page/archive.pl?Language=English&amp;CategoryNo=167&amp;No=1046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6350"/>
            <a:ext cx="5715000" cy="3774426"/>
          </a:xfrm>
        </p:spPr>
      </p:pic>
    </p:spTree>
    <p:extLst>
      <p:ext uri="{BB962C8B-B14F-4D97-AF65-F5344CB8AC3E}">
        <p14:creationId xmlns:p14="http://schemas.microsoft.com/office/powerpoint/2010/main" val="408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FPGA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3943350"/>
          </a:xfrm>
        </p:spPr>
      </p:pic>
    </p:spTree>
    <p:extLst>
      <p:ext uri="{BB962C8B-B14F-4D97-AF65-F5344CB8AC3E}">
        <p14:creationId xmlns:p14="http://schemas.microsoft.com/office/powerpoint/2010/main" val="26617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Raffle FPGA card (DE10-Standard)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8726"/>
            <a:ext cx="5562600" cy="4171950"/>
          </a:xfrm>
        </p:spPr>
      </p:pic>
      <p:sp>
        <p:nvSpPr>
          <p:cNvPr id="5" name="TextBox 4"/>
          <p:cNvSpPr txBox="1"/>
          <p:nvPr/>
        </p:nvSpPr>
        <p:spPr>
          <a:xfrm>
            <a:off x="914400" y="4552950"/>
            <a:ext cx="624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http://modernhackers.com/porting-mister-to-arrow-sockit-fpga/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MiSTer</a:t>
            </a:r>
            <a:r>
              <a:rPr lang="en-US" dirty="0" smtClean="0"/>
              <a:t> mantra: exact replica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MiSTer</a:t>
            </a:r>
            <a:r>
              <a:rPr lang="en-US" dirty="0"/>
              <a:t> is an open project that aims to recreate various classic </a:t>
            </a:r>
            <a:r>
              <a:rPr lang="en-US" b="1" dirty="0"/>
              <a:t>computers</a:t>
            </a:r>
            <a:r>
              <a:rPr lang="en-US" dirty="0"/>
              <a:t>, </a:t>
            </a:r>
            <a:r>
              <a:rPr lang="en-US" b="1" dirty="0"/>
              <a:t>game consoles</a:t>
            </a:r>
            <a:r>
              <a:rPr lang="en-US" dirty="0"/>
              <a:t> and </a:t>
            </a:r>
            <a:r>
              <a:rPr lang="en-US" b="1" dirty="0"/>
              <a:t>arcade machines</a:t>
            </a:r>
            <a:r>
              <a:rPr lang="en-US" dirty="0"/>
              <a:t>, using modern hardware. It allows software and game images to run as they would on original hardware, using peripherals such as mice, keyboards, joysticks and other game controllers.</a:t>
            </a:r>
          </a:p>
        </p:txBody>
      </p:sp>
    </p:spTree>
    <p:extLst>
      <p:ext uri="{BB962C8B-B14F-4D97-AF65-F5344CB8AC3E}">
        <p14:creationId xmlns:p14="http://schemas.microsoft.com/office/powerpoint/2010/main" val="35797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Bare add-on cards with CAD files</a:t>
            </a:r>
          </a:p>
          <a:p>
            <a:pPr lvl="1"/>
            <a:r>
              <a:rPr lang="en-US" dirty="0" smtClean="0"/>
              <a:t>IO card: RGB, Audio, Fan</a:t>
            </a:r>
          </a:p>
          <a:p>
            <a:pPr lvl="1"/>
            <a:r>
              <a:rPr lang="en-US" dirty="0" smtClean="0"/>
              <a:t>Memory card: 128MB SDR RAM: </a:t>
            </a:r>
            <a:r>
              <a:rPr lang="en-US" dirty="0" smtClean="0">
                <a:hlinkClick r:id="rId2"/>
              </a:rPr>
              <a:t>https://misterfpga.co.uk/</a:t>
            </a:r>
            <a:r>
              <a:rPr lang="en-US" dirty="0" smtClean="0"/>
              <a:t> required by some </a:t>
            </a:r>
            <a:r>
              <a:rPr lang="en-US" dirty="0" smtClean="0"/>
              <a:t>games (recommended)</a:t>
            </a:r>
            <a:endParaRPr lang="en-US" dirty="0" smtClean="0"/>
          </a:p>
          <a:p>
            <a:pPr lvl="1"/>
            <a:r>
              <a:rPr lang="en-US" dirty="0" smtClean="0"/>
              <a:t>USB port expander</a:t>
            </a:r>
          </a:p>
          <a:p>
            <a:r>
              <a:rPr lang="en-US" dirty="0" smtClean="0"/>
              <a:t>FPGA projects (142 of them)</a:t>
            </a:r>
          </a:p>
          <a:p>
            <a:pPr lvl="1"/>
            <a:r>
              <a:rPr lang="en-US" dirty="0" smtClean="0"/>
              <a:t>Altera/Intel </a:t>
            </a:r>
            <a:r>
              <a:rPr lang="en-US" dirty="0" err="1" smtClean="0"/>
              <a:t>Quartus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lite/free</a:t>
            </a:r>
            <a:r>
              <a:rPr lang="en-US" dirty="0" smtClean="0"/>
              <a:t> </a:t>
            </a:r>
            <a:r>
              <a:rPr lang="en-US" dirty="0" smtClean="0"/>
              <a:t>version)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 err="1" smtClean="0"/>
              <a:t>Quartus</a:t>
            </a:r>
            <a:r>
              <a:rPr lang="en-US" dirty="0" smtClean="0"/>
              <a:t> </a:t>
            </a:r>
            <a:r>
              <a:rPr lang="en-US" dirty="0" smtClean="0"/>
              <a:t>projects:  *.</a:t>
            </a:r>
            <a:r>
              <a:rPr lang="en-US" dirty="0" err="1" smtClean="0"/>
              <a:t>qpf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open source </a:t>
            </a:r>
            <a:r>
              <a:rPr lang="en-US" dirty="0" smtClean="0"/>
              <a:t>microprocessor</a:t>
            </a:r>
            <a:r>
              <a:rPr lang="en-US" dirty="0" smtClean="0"/>
              <a:t> </a:t>
            </a:r>
            <a:r>
              <a:rPr lang="en-US" dirty="0" smtClean="0"/>
              <a:t>cores (Z80, </a:t>
            </a:r>
            <a:r>
              <a:rPr lang="en-US" dirty="0" smtClean="0"/>
              <a:t>6502</a:t>
            </a:r>
            <a:r>
              <a:rPr lang="en-US" dirty="0" smtClean="0"/>
              <a:t>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Gaming console &amp; cartridge</a:t>
            </a:r>
          </a:p>
          <a:p>
            <a:pPr lvl="1"/>
            <a:r>
              <a:rPr lang="en-US" dirty="0" smtClean="0"/>
              <a:t>Legacy: Nintendo, etc.</a:t>
            </a:r>
          </a:p>
          <a:p>
            <a:pPr lvl="1"/>
            <a:r>
              <a:rPr lang="en-US" dirty="0" smtClean="0"/>
              <a:t>Modern: </a:t>
            </a:r>
            <a:r>
              <a:rPr lang="en-US" dirty="0" err="1" smtClean="0"/>
              <a:t>Playstation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PC with fast graphics</a:t>
            </a:r>
          </a:p>
          <a:p>
            <a:r>
              <a:rPr lang="en-US" dirty="0" smtClean="0"/>
              <a:t>Open source game software:</a:t>
            </a:r>
          </a:p>
          <a:p>
            <a:r>
              <a:rPr lang="en-US" dirty="0" smtClean="0">
                <a:hlinkClick r:id="rId2"/>
              </a:rPr>
              <a:t>https://en.wikipedia.org/wiki/List_of_open-source_video_games</a:t>
            </a:r>
            <a:endParaRPr lang="en-US" dirty="0" smtClean="0"/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405</Words>
  <Application>Microsoft Office PowerPoint</Application>
  <PresentationFormat>On-screen Show (16:9)</PresentationFormat>
  <Paragraphs>78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Review of the MiSTer Gamming Console</vt:lpstr>
      <vt:lpstr>IO card, FPGA card &amp; USB hub</vt:lpstr>
      <vt:lpstr>MIST project https://github.com/mist-devel/mist-board/wiki</vt:lpstr>
      <vt:lpstr>MiSTer FPGA card https://www.terasic.com.tw/cgi-bin/page/archive.pl?Language=English&amp;CategoryNo=167&amp;No=1046</vt:lpstr>
      <vt:lpstr>Similar FPGA cards</vt:lpstr>
      <vt:lpstr>Raffle FPGA card (DE10-Standard)</vt:lpstr>
      <vt:lpstr>MiSTer mantra: exact replica</vt:lpstr>
      <vt:lpstr>Open Source</vt:lpstr>
      <vt:lpstr>Alternatives</vt:lpstr>
      <vt:lpstr>Available MiSTer “games”</vt:lpstr>
      <vt:lpstr>MiSTer FPGA card</vt:lpstr>
      <vt:lpstr>DE10-nano SD card</vt:lpstr>
      <vt:lpstr>Intel/Altera Quartus https://www.intel.com/content/www/us/en/software/programmable/quartus-prime/overview.html</vt:lpstr>
      <vt:lpstr>MiSTer SD card</vt:lpstr>
      <vt:lpstr>MiSTer impressions</vt:lpstr>
      <vt:lpstr>SDRAM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Brakefield</dc:creator>
  <cp:lastModifiedBy>James Brakefield</cp:lastModifiedBy>
  <cp:revision>31</cp:revision>
  <dcterms:created xsi:type="dcterms:W3CDTF">2020-02-18T23:31:23Z</dcterms:created>
  <dcterms:modified xsi:type="dcterms:W3CDTF">2020-02-19T22:21:49Z</dcterms:modified>
</cp:coreProperties>
</file>