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5"/>
  </p:handoutMasterIdLst>
  <p:sldIdLst>
    <p:sldId id="256" r:id="rId2"/>
    <p:sldId id="257" r:id="rId3"/>
    <p:sldId id="274" r:id="rId4"/>
    <p:sldId id="275" r:id="rId5"/>
    <p:sldId id="277" r:id="rId6"/>
    <p:sldId id="278" r:id="rId7"/>
    <p:sldId id="264" r:id="rId8"/>
    <p:sldId id="261" r:id="rId9"/>
    <p:sldId id="263" r:id="rId10"/>
    <p:sldId id="276" r:id="rId11"/>
    <p:sldId id="266" r:id="rId12"/>
    <p:sldId id="268" r:id="rId13"/>
    <p:sldId id="269" r:id="rId14"/>
    <p:sldId id="270" r:id="rId15"/>
    <p:sldId id="271" r:id="rId16"/>
    <p:sldId id="272" r:id="rId17"/>
    <p:sldId id="258" r:id="rId18"/>
    <p:sldId id="259" r:id="rId19"/>
    <p:sldId id="273" r:id="rId20"/>
    <p:sldId id="265" r:id="rId21"/>
    <p:sldId id="260" r:id="rId22"/>
    <p:sldId id="267" r:id="rId23"/>
    <p:sldId id="262" r:id="rId24"/>
  </p:sldIdLst>
  <p:sldSz cx="9144000" cy="6858000" type="screen4x3"/>
  <p:notesSz cx="9393238" cy="7077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34" y="-84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70403" cy="353854"/>
          </a:xfrm>
          <a:prstGeom prst="rect">
            <a:avLst/>
          </a:prstGeom>
        </p:spPr>
        <p:txBody>
          <a:bodyPr vert="horz" lIns="94110" tIns="47055" rIns="94110" bIns="4705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320661" y="0"/>
            <a:ext cx="4070403" cy="353854"/>
          </a:xfrm>
          <a:prstGeom prst="rect">
            <a:avLst/>
          </a:prstGeom>
        </p:spPr>
        <p:txBody>
          <a:bodyPr vert="horz" lIns="94110" tIns="47055" rIns="94110" bIns="47055" rtlCol="0"/>
          <a:lstStyle>
            <a:lvl1pPr algn="r">
              <a:defRPr sz="1200"/>
            </a:lvl1pPr>
          </a:lstStyle>
          <a:p>
            <a:fld id="{5DA5BF0B-C748-454D-9D67-30ED41DC5D3E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721993"/>
            <a:ext cx="4070403" cy="353854"/>
          </a:xfrm>
          <a:prstGeom prst="rect">
            <a:avLst/>
          </a:prstGeom>
        </p:spPr>
        <p:txBody>
          <a:bodyPr vert="horz" lIns="94110" tIns="47055" rIns="94110" bIns="4705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20661" y="6721993"/>
            <a:ext cx="4070403" cy="353854"/>
          </a:xfrm>
          <a:prstGeom prst="rect">
            <a:avLst/>
          </a:prstGeom>
        </p:spPr>
        <p:txBody>
          <a:bodyPr vert="horz" lIns="94110" tIns="47055" rIns="94110" bIns="47055" rtlCol="0" anchor="b"/>
          <a:lstStyle>
            <a:lvl1pPr algn="r">
              <a:defRPr sz="1200"/>
            </a:lvl1pPr>
          </a:lstStyle>
          <a:p>
            <a:fld id="{750E7F98-65AC-4F71-8D5D-64BE4387A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5559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5080F-059A-4A50-85CE-30F0A6933837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ECBE4-2DBE-44AE-A64C-56ED88317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473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5080F-059A-4A50-85CE-30F0A6933837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ECBE4-2DBE-44AE-A64C-56ED88317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537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5080F-059A-4A50-85CE-30F0A6933837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ECBE4-2DBE-44AE-A64C-56ED88317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098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5080F-059A-4A50-85CE-30F0A6933837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ECBE4-2DBE-44AE-A64C-56ED88317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779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5080F-059A-4A50-85CE-30F0A6933837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ECBE4-2DBE-44AE-A64C-56ED88317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524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5080F-059A-4A50-85CE-30F0A6933837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ECBE4-2DBE-44AE-A64C-56ED88317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485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5080F-059A-4A50-85CE-30F0A6933837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ECBE4-2DBE-44AE-A64C-56ED88317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214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5080F-059A-4A50-85CE-30F0A6933837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ECBE4-2DBE-44AE-A64C-56ED88317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356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5080F-059A-4A50-85CE-30F0A6933837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ECBE4-2DBE-44AE-A64C-56ED88317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943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5080F-059A-4A50-85CE-30F0A6933837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ECBE4-2DBE-44AE-A64C-56ED88317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581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5080F-059A-4A50-85CE-30F0A6933837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ECBE4-2DBE-44AE-A64C-56ED88317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042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5080F-059A-4A50-85CE-30F0A6933837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ECBE4-2DBE-44AE-A64C-56ED88317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168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ouser.com/" TargetMode="External"/><Relationship Id="rId2" Type="http://schemas.openxmlformats.org/officeDocument/2006/relationships/hyperlink" Target="http://www.digikey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arrow.com/" TargetMode="External"/><Relationship Id="rId5" Type="http://schemas.openxmlformats.org/officeDocument/2006/relationships/hyperlink" Target="http://www.avnet.com/" TargetMode="External"/><Relationship Id="rId4" Type="http://schemas.openxmlformats.org/officeDocument/2006/relationships/hyperlink" Target="http://www.newark.com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eil.com/dd/chips/all/arm.htm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ransistor_count" TargetMode="External"/><Relationship Id="rId2" Type="http://schemas.openxmlformats.org/officeDocument/2006/relationships/hyperlink" Target="https://en.wikipedia.org/wiki/7_nm_proces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Small </a:t>
            </a:r>
            <a:r>
              <a:rPr lang="en-US" dirty="0" smtClean="0"/>
              <a:t>Chip Landscape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100" dirty="0" smtClean="0"/>
              <a:t>Jim </a:t>
            </a:r>
            <a:r>
              <a:rPr lang="en-US" sz="3100" dirty="0" err="1" smtClean="0"/>
              <a:t>Brakefield</a:t>
            </a:r>
            <a:r>
              <a:rPr lang="en-US" sz="3100" dirty="0" smtClean="0"/>
              <a:t/>
            </a:r>
            <a:br>
              <a:rPr lang="en-US" sz="3100" dirty="0" smtClean="0"/>
            </a:br>
            <a:r>
              <a:rPr lang="en-US" sz="3100" dirty="0" smtClean="0"/>
              <a:t>jim.brakefield@ieee.org</a:t>
            </a:r>
            <a:endParaRPr lang="en-US" sz="31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The smallest parts commercially available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8584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 </a:t>
            </a:r>
            <a:r>
              <a:rPr lang="en-US" dirty="0" err="1" smtClean="0"/>
              <a:t>uP</a:t>
            </a:r>
            <a:r>
              <a:rPr lang="en-US" dirty="0" smtClean="0"/>
              <a:t> chip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733800"/>
          </a:xfrm>
        </p:spPr>
        <p:txBody>
          <a:bodyPr/>
          <a:lstStyle/>
          <a:p>
            <a:r>
              <a:rPr lang="en-US" dirty="0" smtClean="0"/>
              <a:t>Atmel/Microchip AVR ATTINY20</a:t>
            </a:r>
          </a:p>
          <a:p>
            <a:r>
              <a:rPr lang="en-US" dirty="0" smtClean="0"/>
              <a:t>1.4mm by 1.56 mm WLCSP package</a:t>
            </a:r>
          </a:p>
          <a:p>
            <a:r>
              <a:rPr lang="en-US" dirty="0" smtClean="0"/>
              <a:t>2K bytes of flash</a:t>
            </a:r>
          </a:p>
          <a:p>
            <a:r>
              <a:rPr lang="en-US" dirty="0" smtClean="0"/>
              <a:t>10-bit A2D</a:t>
            </a:r>
          </a:p>
          <a:p>
            <a:r>
              <a:rPr lang="en-US" dirty="0" smtClean="0"/>
              <a:t>IO: PWM, I2C, SPI, …</a:t>
            </a:r>
          </a:p>
          <a:p>
            <a:r>
              <a:rPr lang="en-US" dirty="0" smtClean="0"/>
              <a:t>Same </a:t>
            </a:r>
            <a:r>
              <a:rPr lang="en-US" dirty="0" err="1" smtClean="0"/>
              <a:t>uP</a:t>
            </a:r>
            <a:r>
              <a:rPr lang="en-US" dirty="0" smtClean="0"/>
              <a:t> as Arduino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2819400"/>
            <a:ext cx="3305637" cy="326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69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3D </a:t>
            </a:r>
            <a:r>
              <a:rPr lang="en-US" dirty="0" smtClean="0"/>
              <a:t>gyro&amp; </a:t>
            </a:r>
            <a:r>
              <a:rPr lang="en-US" dirty="0" smtClean="0"/>
              <a:t>3D accelerometer combo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Invensense</a:t>
            </a:r>
            <a:r>
              <a:rPr lang="en-US" dirty="0" smtClean="0"/>
              <a:t> MPU-9250</a:t>
            </a:r>
          </a:p>
          <a:p>
            <a:pPr lvl="1"/>
            <a:r>
              <a:rPr lang="en-US" dirty="0" smtClean="0"/>
              <a:t>3mm </a:t>
            </a:r>
            <a:r>
              <a:rPr lang="en-US" dirty="0" smtClean="0"/>
              <a:t>X 3mm X </a:t>
            </a:r>
            <a:r>
              <a:rPr lang="en-US" dirty="0" smtClean="0"/>
              <a:t>1mm </a:t>
            </a:r>
          </a:p>
          <a:p>
            <a:pPr lvl="1"/>
            <a:r>
              <a:rPr lang="en-US" dirty="0" smtClean="0"/>
              <a:t>24 </a:t>
            </a:r>
            <a:r>
              <a:rPr lang="en-US" dirty="0" smtClean="0"/>
              <a:t>pins, I2C and SPI </a:t>
            </a:r>
            <a:endParaRPr lang="en-US" dirty="0" smtClean="0"/>
          </a:p>
          <a:p>
            <a:pPr lvl="1"/>
            <a:r>
              <a:rPr lang="en-US" dirty="0" smtClean="0"/>
              <a:t>Three </a:t>
            </a:r>
            <a:r>
              <a:rPr lang="en-US" dirty="0" smtClean="0"/>
              <a:t>stacked chips</a:t>
            </a:r>
          </a:p>
          <a:p>
            <a:pPr lvl="1"/>
            <a:r>
              <a:rPr lang="en-US" dirty="0" smtClean="0"/>
              <a:t>Includes signal processor</a:t>
            </a:r>
          </a:p>
          <a:p>
            <a:pPr lvl="1"/>
            <a:r>
              <a:rPr lang="en-US" dirty="0" smtClean="0"/>
              <a:t>Add pressure sensor for complete inertial package</a:t>
            </a:r>
          </a:p>
          <a:p>
            <a:pPr lvl="2"/>
            <a:r>
              <a:rPr lang="en-US" dirty="0" smtClean="0"/>
              <a:t>Bosch BMP183: 3.6mm x 3.8mm</a:t>
            </a:r>
          </a:p>
          <a:p>
            <a:pPr lvl="2"/>
            <a:r>
              <a:rPr lang="en-US" dirty="0" smtClean="0"/>
              <a:t>1 foot altitude resolution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1447800"/>
            <a:ext cx="2838846" cy="2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606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Silicon oscillators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SiTime</a:t>
            </a:r>
            <a:r>
              <a:rPr lang="en-US" dirty="0" smtClean="0"/>
              <a:t> SiT1532</a:t>
            </a:r>
          </a:p>
          <a:p>
            <a:pPr lvl="1"/>
            <a:r>
              <a:rPr lang="en-US" dirty="0" smtClean="0"/>
              <a:t>0.8mm X 1.5mm X 0.55mm = 1.2mm</a:t>
            </a:r>
            <a:r>
              <a:rPr lang="en-US" baseline="30000" dirty="0" smtClean="0"/>
              <a:t>2</a:t>
            </a:r>
            <a:r>
              <a:rPr lang="en-US" dirty="0" smtClean="0"/>
              <a:t> &amp; 0.66mm</a:t>
            </a:r>
            <a:r>
              <a:rPr lang="en-US" baseline="30000" dirty="0" smtClean="0"/>
              <a:t>3</a:t>
            </a:r>
            <a:endParaRPr lang="en-US" dirty="0"/>
          </a:p>
          <a:p>
            <a:pPr lvl="1"/>
            <a:r>
              <a:rPr lang="en-US" dirty="0" smtClean="0"/>
              <a:t>4 pins, 32.768KHz</a:t>
            </a:r>
            <a:endParaRPr lang="en-US" dirty="0"/>
          </a:p>
          <a:p>
            <a:pPr lvl="1"/>
            <a:r>
              <a:rPr lang="en-US" dirty="0" smtClean="0"/>
              <a:t>Frequencies to 200MHz in standard oscillator packages</a:t>
            </a:r>
          </a:p>
          <a:p>
            <a:pPr lvl="1"/>
            <a:r>
              <a:rPr lang="en-US" dirty="0" smtClean="0"/>
              <a:t>Very low jitter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3733800"/>
            <a:ext cx="3964560" cy="2983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130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Rohm SLMP34 RGB LED</a:t>
            </a:r>
          </a:p>
          <a:p>
            <a:pPr lvl="1"/>
            <a:r>
              <a:rPr lang="en-US" dirty="0" smtClean="0"/>
              <a:t>1mm </a:t>
            </a:r>
            <a:r>
              <a:rPr lang="en-US" dirty="0"/>
              <a:t>X </a:t>
            </a:r>
            <a:r>
              <a:rPr lang="en-US" dirty="0" smtClean="0"/>
              <a:t>1mm </a:t>
            </a:r>
            <a:r>
              <a:rPr lang="en-US" dirty="0"/>
              <a:t>X </a:t>
            </a:r>
            <a:r>
              <a:rPr lang="en-US" dirty="0" smtClean="0"/>
              <a:t>0.2mm </a:t>
            </a:r>
            <a:r>
              <a:rPr lang="en-US" dirty="0"/>
              <a:t>= </a:t>
            </a:r>
            <a:r>
              <a:rPr lang="en-US" dirty="0" smtClean="0"/>
              <a:t>1mm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smtClean="0"/>
              <a:t>0.2mm</a:t>
            </a:r>
            <a:r>
              <a:rPr lang="en-US" baseline="30000" dirty="0" smtClean="0"/>
              <a:t>3</a:t>
            </a:r>
            <a:endParaRPr lang="en-US" dirty="0"/>
          </a:p>
          <a:p>
            <a:pPr lvl="1"/>
            <a:r>
              <a:rPr lang="en-US" dirty="0" smtClean="0"/>
              <a:t>4 pins, V</a:t>
            </a:r>
            <a:r>
              <a:rPr lang="en-US" baseline="-25000" dirty="0" smtClean="0"/>
              <a:t>F</a:t>
            </a:r>
            <a:r>
              <a:rPr lang="en-US" dirty="0" smtClean="0"/>
              <a:t> RGB of 2.2, 3.3 &amp; 3.2vdc</a:t>
            </a:r>
          </a:p>
          <a:p>
            <a:endParaRPr lang="en-US" dirty="0" smtClean="0"/>
          </a:p>
          <a:p>
            <a:r>
              <a:rPr lang="en-US" dirty="0" smtClean="0"/>
              <a:t>Rohm SLM-P1</a:t>
            </a:r>
          </a:p>
          <a:p>
            <a:pPr lvl="1"/>
            <a:r>
              <a:rPr lang="en-US" dirty="0" smtClean="0"/>
              <a:t>1mm X 0.6mm</a:t>
            </a:r>
          </a:p>
          <a:p>
            <a:pPr lvl="1"/>
            <a:r>
              <a:rPr lang="en-US" dirty="0" smtClean="0"/>
              <a:t>Single color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3276600"/>
            <a:ext cx="4495799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6905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92162"/>
          </a:xfrm>
        </p:spPr>
        <p:txBody>
          <a:bodyPr>
            <a:normAutofit/>
          </a:bodyPr>
          <a:lstStyle/>
          <a:p>
            <a:r>
              <a:rPr lang="en-US" sz="4000" dirty="0"/>
              <a:t>R</a:t>
            </a:r>
            <a:r>
              <a:rPr lang="en-US" sz="4000" dirty="0" smtClean="0"/>
              <a:t>esistors, capacitors &amp; inductors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36280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sz="3500" dirty="0" smtClean="0"/>
              <a:t>Standardized sizes in hundredths of inch (mm)</a:t>
            </a:r>
          </a:p>
          <a:p>
            <a:pPr lvl="1"/>
            <a:r>
              <a:rPr lang="en-US" dirty="0" smtClean="0"/>
              <a:t>01005	(0.4 x 0.2 x .13), 1/32 watt, “black dots”</a:t>
            </a:r>
          </a:p>
          <a:p>
            <a:pPr lvl="1"/>
            <a:r>
              <a:rPr lang="en-US" dirty="0" smtClean="0"/>
              <a:t>0201	(0.6 x 0.3 x .23), 0.05 watt</a:t>
            </a:r>
          </a:p>
          <a:p>
            <a:pPr lvl="1"/>
            <a:r>
              <a:rPr lang="en-US" dirty="0" smtClean="0"/>
              <a:t>0402	(1.0 x 0.5 x .35), 0.1 watt</a:t>
            </a:r>
          </a:p>
          <a:p>
            <a:pPr lvl="1"/>
            <a:r>
              <a:rPr lang="en-US" dirty="0" smtClean="0"/>
              <a:t>0603	(1.6 x 0.8 x .45), 0.1 watt, sometimes printed number code</a:t>
            </a:r>
          </a:p>
          <a:p>
            <a:pPr lvl="1"/>
            <a:r>
              <a:rPr lang="en-US" dirty="0" smtClean="0"/>
              <a:t>0805	(2.0 x 1.25x.60), 0.125 watt</a:t>
            </a:r>
          </a:p>
          <a:p>
            <a:pPr lvl="1"/>
            <a:r>
              <a:rPr lang="en-US" dirty="0" smtClean="0"/>
              <a:t>1206	(3.2 x 1.6 x .60), .25 watt</a:t>
            </a:r>
          </a:p>
          <a:p>
            <a:pPr lvl="1"/>
            <a:r>
              <a:rPr lang="en-US" dirty="0" smtClean="0"/>
              <a:t>2010	(5.0 x 2.5 x .60), .5 watt</a:t>
            </a:r>
          </a:p>
          <a:p>
            <a:pPr lvl="1"/>
            <a:r>
              <a:rPr lang="en-US" dirty="0" smtClean="0"/>
              <a:t>2512	(6.4 x 3.2 x .60), 1 watt</a:t>
            </a:r>
          </a:p>
          <a:p>
            <a:r>
              <a:rPr lang="en-US" dirty="0" smtClean="0"/>
              <a:t>Color:		</a:t>
            </a:r>
            <a:r>
              <a:rPr lang="en-US" sz="2900" dirty="0" smtClean="0"/>
              <a:t>01005	0201	0402	0603	0805	1206</a:t>
            </a:r>
          </a:p>
          <a:p>
            <a:pPr lvl="1"/>
            <a:r>
              <a:rPr lang="en-US" dirty="0" smtClean="0"/>
              <a:t>resistors: black </a:t>
            </a:r>
          </a:p>
          <a:p>
            <a:pPr lvl="1"/>
            <a:r>
              <a:rPr lang="en-US" dirty="0" smtClean="0"/>
              <a:t>caps: light brown </a:t>
            </a:r>
          </a:p>
          <a:p>
            <a:pPr lvl="1"/>
            <a:r>
              <a:rPr lang="en-US" dirty="0" smtClean="0"/>
              <a:t>inductors: ferrite</a:t>
            </a:r>
          </a:p>
          <a:p>
            <a:pPr marL="0" indent="0">
              <a:buNone/>
            </a:pPr>
            <a:r>
              <a:rPr lang="en-US" sz="2900" dirty="0"/>
              <a:t> </a:t>
            </a:r>
            <a:r>
              <a:rPr lang="en-US" sz="2900" dirty="0" smtClean="0"/>
              <a:t>  1210, 1812, 2010, 2512</a:t>
            </a:r>
            <a:r>
              <a:rPr lang="en-US" dirty="0" smtClean="0"/>
              <a:t> =&gt;</a:t>
            </a:r>
            <a:endParaRPr lang="en-US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5788" y="4648200"/>
            <a:ext cx="4656224" cy="166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489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Digital cameras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/>
          <a:lstStyle/>
          <a:p>
            <a:r>
              <a:rPr lang="en-US" dirty="0" err="1" smtClean="0"/>
              <a:t>OmniVision</a:t>
            </a:r>
            <a:r>
              <a:rPr lang="en-US" dirty="0" smtClean="0"/>
              <a:t> OV6948(200x200 pixels)</a:t>
            </a:r>
            <a:endParaRPr lang="en-US" dirty="0" smtClean="0"/>
          </a:p>
          <a:p>
            <a:pPr lvl="1"/>
            <a:r>
              <a:rPr lang="en-US" dirty="0" smtClean="0"/>
              <a:t>0.75mm </a:t>
            </a:r>
            <a:r>
              <a:rPr lang="en-US" dirty="0"/>
              <a:t>X </a:t>
            </a:r>
            <a:r>
              <a:rPr lang="en-US" dirty="0" smtClean="0"/>
              <a:t>0.75mm, thickness depends on lens</a:t>
            </a:r>
            <a:endParaRPr lang="en-US" dirty="0"/>
          </a:p>
          <a:p>
            <a:pPr lvl="1"/>
            <a:r>
              <a:rPr lang="en-US" dirty="0" smtClean="0"/>
              <a:t>4 </a:t>
            </a:r>
            <a:r>
              <a:rPr lang="en-US" dirty="0" smtClean="0"/>
              <a:t>pins</a:t>
            </a:r>
          </a:p>
          <a:p>
            <a:pPr lvl="1"/>
            <a:r>
              <a:rPr lang="en-US" dirty="0" smtClean="0"/>
              <a:t>Fixed focus</a:t>
            </a:r>
          </a:p>
          <a:p>
            <a:r>
              <a:rPr lang="en-US" dirty="0" smtClean="0"/>
              <a:t>Digital Optics </a:t>
            </a:r>
            <a:r>
              <a:rPr lang="en-US" dirty="0" err="1" smtClean="0"/>
              <a:t>mems</a:t>
            </a:r>
            <a:r>
              <a:rPr lang="en-US" dirty="0" smtClean="0"/>
              <a:t>/cam</a:t>
            </a:r>
          </a:p>
          <a:p>
            <a:pPr lvl="1"/>
            <a:r>
              <a:rPr lang="en-US" dirty="0" smtClean="0"/>
              <a:t>8mm X 8mm X 5mm</a:t>
            </a:r>
          </a:p>
          <a:p>
            <a:pPr lvl="1"/>
            <a:r>
              <a:rPr lang="en-US" dirty="0" smtClean="0"/>
              <a:t>Autofocus</a:t>
            </a:r>
          </a:p>
          <a:p>
            <a:pPr lvl="1"/>
            <a:r>
              <a:rPr lang="en-US" dirty="0" smtClean="0"/>
              <a:t>UWXGA</a:t>
            </a:r>
            <a:endParaRPr lang="en-US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019" y="4114800"/>
            <a:ext cx="2608017" cy="25046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2514600"/>
            <a:ext cx="2953162" cy="147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3340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Nordic Semi: Nrf52805 low power Bluetooth</a:t>
            </a:r>
            <a:endParaRPr lang="en-US" dirty="0" smtClean="0"/>
          </a:p>
          <a:p>
            <a:pPr lvl="1"/>
            <a:r>
              <a:rPr lang="en-US" dirty="0" smtClean="0"/>
              <a:t>2.5</a:t>
            </a:r>
            <a:r>
              <a:rPr lang="en-US" dirty="0" smtClean="0"/>
              <a:t>mm </a:t>
            </a:r>
            <a:r>
              <a:rPr lang="en-US" dirty="0"/>
              <a:t>by </a:t>
            </a:r>
            <a:r>
              <a:rPr lang="en-US" dirty="0" smtClean="0"/>
              <a:t>2.5</a:t>
            </a:r>
            <a:r>
              <a:rPr lang="en-US" dirty="0" smtClean="0"/>
              <a:t>mm </a:t>
            </a:r>
            <a:r>
              <a:rPr lang="en-US" dirty="0"/>
              <a:t>by </a:t>
            </a:r>
            <a:r>
              <a:rPr lang="en-US" dirty="0" smtClean="0"/>
              <a:t>0.5mm</a:t>
            </a:r>
            <a:endParaRPr lang="en-US" baseline="30000" dirty="0" smtClean="0"/>
          </a:p>
          <a:p>
            <a:pPr lvl="1"/>
            <a:r>
              <a:rPr lang="en-US" dirty="0" smtClean="0"/>
              <a:t>Includes ARM cortex M4 </a:t>
            </a:r>
            <a:r>
              <a:rPr lang="en-US" dirty="0" err="1" smtClean="0"/>
              <a:t>uP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Taiyo-Yuden AF216M245001 antenna</a:t>
            </a:r>
          </a:p>
          <a:p>
            <a:pPr lvl="1"/>
            <a:r>
              <a:rPr lang="en-US" dirty="0" smtClean="0"/>
              <a:t>2.5mm </a:t>
            </a:r>
            <a:r>
              <a:rPr lang="en-US" dirty="0"/>
              <a:t>by </a:t>
            </a:r>
            <a:r>
              <a:rPr lang="en-US" dirty="0" smtClean="0"/>
              <a:t>1.6mm </a:t>
            </a:r>
            <a:r>
              <a:rPr lang="en-US" dirty="0"/>
              <a:t>by </a:t>
            </a:r>
            <a:r>
              <a:rPr lang="en-US" dirty="0" smtClean="0"/>
              <a:t>1.6mm </a:t>
            </a:r>
            <a:r>
              <a:rPr lang="en-US" dirty="0"/>
              <a:t>= 4</a:t>
            </a:r>
            <a:r>
              <a:rPr lang="en-US" dirty="0" smtClean="0"/>
              <a:t>mm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smtClean="0"/>
              <a:t>6.4mm</a:t>
            </a:r>
            <a:r>
              <a:rPr lang="en-US" baseline="30000" dirty="0" smtClean="0"/>
              <a:t>3</a:t>
            </a:r>
            <a:endParaRPr lang="en-US" baseline="30000" dirty="0"/>
          </a:p>
          <a:p>
            <a:pPr lvl="1"/>
            <a:r>
              <a:rPr lang="en-US" dirty="0" smtClean="0"/>
              <a:t>2.4GHz band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7941" y="5410200"/>
            <a:ext cx="864659" cy="7420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8963" y="2133600"/>
            <a:ext cx="2362199" cy="2354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355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Places to get chips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hlinkClick r:id="rId2"/>
              </a:rPr>
              <a:t>www.digikey.com</a:t>
            </a:r>
            <a:r>
              <a:rPr lang="en-US" dirty="0" smtClean="0"/>
              <a:t>	original mail-order house</a:t>
            </a:r>
          </a:p>
          <a:p>
            <a:r>
              <a:rPr lang="en-US" dirty="0" smtClean="0">
                <a:hlinkClick r:id="rId3"/>
              </a:rPr>
              <a:t>www.mouser.com</a:t>
            </a:r>
            <a:r>
              <a:rPr lang="en-US" dirty="0" smtClean="0"/>
              <a:t>	some parts only at mouser</a:t>
            </a:r>
          </a:p>
          <a:p>
            <a:r>
              <a:rPr lang="en-US" dirty="0" smtClean="0">
                <a:hlinkClick r:id="rId4"/>
              </a:rPr>
              <a:t>www.newark.com</a:t>
            </a:r>
            <a:r>
              <a:rPr lang="en-US" dirty="0" smtClean="0"/>
              <a:t>	stock scopes &amp; such</a:t>
            </a:r>
          </a:p>
          <a:p>
            <a:r>
              <a:rPr lang="en-US" dirty="0" smtClean="0">
                <a:hlinkClick r:id="rId5"/>
              </a:rPr>
              <a:t>www.avnet.com</a:t>
            </a:r>
            <a:r>
              <a:rPr lang="en-US" dirty="0" smtClean="0"/>
              <a:t>	high volumes</a:t>
            </a:r>
          </a:p>
          <a:p>
            <a:r>
              <a:rPr lang="en-US" dirty="0" smtClean="0">
                <a:hlinkClick r:id="rId6"/>
              </a:rPr>
              <a:t>www.arrow.com</a:t>
            </a:r>
            <a:r>
              <a:rPr lang="en-US" dirty="0" smtClean="0"/>
              <a:t>	high volumes</a:t>
            </a:r>
          </a:p>
          <a:p>
            <a:r>
              <a:rPr lang="en-US" dirty="0" smtClean="0"/>
              <a:t>Manufacturer’s web sites</a:t>
            </a:r>
          </a:p>
          <a:p>
            <a:r>
              <a:rPr lang="en-US" dirty="0" smtClean="0"/>
              <a:t>Keep an eye on inventory levels: </a:t>
            </a:r>
          </a:p>
          <a:p>
            <a:pPr lvl="1"/>
            <a:r>
              <a:rPr lang="en-US" dirty="0" smtClean="0"/>
              <a:t>choose popular and stocked parts if possible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9652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chip Manufacturers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2060"/>
                </a:solidFill>
              </a:rPr>
              <a:t>a</a:t>
            </a:r>
            <a:r>
              <a:rPr lang="en-US" dirty="0" err="1" smtClean="0">
                <a:solidFill>
                  <a:srgbClr val="002060"/>
                </a:solidFill>
              </a:rPr>
              <a:t>ctel</a:t>
            </a:r>
            <a:r>
              <a:rPr lang="en-US" dirty="0" smtClean="0"/>
              <a:t> (now </a:t>
            </a:r>
            <a:r>
              <a:rPr lang="en-US" dirty="0" err="1" smtClean="0"/>
              <a:t>microsemi</a:t>
            </a:r>
            <a:r>
              <a:rPr lang="en-US" dirty="0" smtClean="0"/>
              <a:t>), </a:t>
            </a:r>
            <a:r>
              <a:rPr lang="en-US" dirty="0" err="1" smtClean="0">
                <a:solidFill>
                  <a:srgbClr val="002060"/>
                </a:solidFill>
              </a:rPr>
              <a:t>altera</a:t>
            </a:r>
            <a:r>
              <a:rPr lang="en-US" dirty="0" smtClean="0"/>
              <a:t>, </a:t>
            </a:r>
            <a:r>
              <a:rPr lang="en-US" i="1" dirty="0" err="1" smtClean="0"/>
              <a:t>amd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analog</a:t>
            </a:r>
            <a:r>
              <a:rPr lang="en-US" dirty="0" smtClean="0"/>
              <a:t> (devices), </a:t>
            </a:r>
            <a:r>
              <a:rPr lang="en-US" i="1" dirty="0" smtClean="0"/>
              <a:t>arm</a:t>
            </a:r>
            <a:r>
              <a:rPr lang="en-US" dirty="0" smtClean="0"/>
              <a:t>, </a:t>
            </a:r>
            <a:r>
              <a:rPr lang="en-US" i="1" dirty="0" err="1" smtClean="0"/>
              <a:t>atmel</a:t>
            </a:r>
            <a:r>
              <a:rPr lang="en-US" dirty="0" smtClean="0"/>
              <a:t>, </a:t>
            </a:r>
            <a:r>
              <a:rPr lang="en-US" dirty="0" err="1" smtClean="0"/>
              <a:t>austriamicrosystems</a:t>
            </a:r>
            <a:r>
              <a:rPr lang="en-US" dirty="0" smtClean="0"/>
              <a:t>, </a:t>
            </a:r>
            <a:r>
              <a:rPr lang="en-US" dirty="0" err="1" smtClean="0"/>
              <a:t>bosch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cirrus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7030A0"/>
                </a:solidFill>
              </a:rPr>
              <a:t>cree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70C0"/>
                </a:solidFill>
              </a:rPr>
              <a:t>cypress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C000"/>
                </a:solidFill>
              </a:rPr>
              <a:t>diodes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00B050"/>
                </a:solidFill>
              </a:rPr>
              <a:t>everspin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FFC000"/>
                </a:solidFill>
              </a:rPr>
              <a:t>fairchildsemi</a:t>
            </a:r>
            <a:r>
              <a:rPr lang="en-US" dirty="0" smtClean="0"/>
              <a:t>, </a:t>
            </a:r>
            <a:r>
              <a:rPr lang="en-US" i="1" dirty="0" err="1" smtClean="0"/>
              <a:t>freescale</a:t>
            </a:r>
            <a:r>
              <a:rPr lang="en-US" dirty="0" smtClean="0"/>
              <a:t>, </a:t>
            </a:r>
            <a:r>
              <a:rPr lang="en-US" dirty="0" err="1" smtClean="0"/>
              <a:t>ftdichip</a:t>
            </a:r>
            <a:r>
              <a:rPr lang="en-US" dirty="0" smtClean="0"/>
              <a:t>, </a:t>
            </a:r>
            <a:r>
              <a:rPr lang="en-US" dirty="0" err="1" smtClean="0"/>
              <a:t>hittite</a:t>
            </a:r>
            <a:r>
              <a:rPr lang="en-US" dirty="0" smtClean="0"/>
              <a:t>, </a:t>
            </a:r>
            <a:r>
              <a:rPr lang="en-US" dirty="0" err="1" smtClean="0"/>
              <a:t>holtic</a:t>
            </a:r>
            <a:r>
              <a:rPr lang="en-US" dirty="0" smtClean="0"/>
              <a:t>, </a:t>
            </a:r>
            <a:r>
              <a:rPr lang="en-US" i="1" dirty="0" err="1" smtClean="0"/>
              <a:t>ibm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00B050"/>
                </a:solidFill>
              </a:rPr>
              <a:t>idt</a:t>
            </a:r>
            <a:r>
              <a:rPr lang="en-US" dirty="0" smtClean="0"/>
              <a:t>, </a:t>
            </a:r>
            <a:r>
              <a:rPr lang="en-US" dirty="0" err="1" smtClean="0"/>
              <a:t>infineon</a:t>
            </a:r>
            <a:r>
              <a:rPr lang="en-US" dirty="0" smtClean="0"/>
              <a:t>, </a:t>
            </a:r>
            <a:r>
              <a:rPr lang="en-US" i="1" dirty="0" smtClean="0"/>
              <a:t>intel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intersil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00B050"/>
                </a:solidFill>
              </a:rPr>
              <a:t>issi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002060"/>
                </a:solidFill>
              </a:rPr>
              <a:t>latticesemi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linear</a:t>
            </a:r>
            <a:r>
              <a:rPr lang="en-US" dirty="0" smtClean="0"/>
              <a:t>, </a:t>
            </a:r>
            <a:r>
              <a:rPr lang="en-US" dirty="0" err="1" smtClean="0"/>
              <a:t>marvell</a:t>
            </a:r>
            <a:r>
              <a:rPr lang="en-US" dirty="0" smtClean="0"/>
              <a:t>, maxim-</a:t>
            </a:r>
            <a:r>
              <a:rPr lang="en-US" dirty="0" err="1" smtClean="0"/>
              <a:t>ic</a:t>
            </a:r>
            <a:r>
              <a:rPr lang="en-US" dirty="0" smtClean="0"/>
              <a:t>, </a:t>
            </a:r>
            <a:r>
              <a:rPr lang="en-US" i="1" dirty="0" smtClean="0"/>
              <a:t>microchip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B050"/>
                </a:solidFill>
              </a:rPr>
              <a:t>micron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national</a:t>
            </a:r>
            <a:r>
              <a:rPr lang="en-US" dirty="0" smtClean="0"/>
              <a:t> (now TI), </a:t>
            </a:r>
            <a:r>
              <a:rPr lang="en-US" dirty="0" err="1" smtClean="0"/>
              <a:t>nec</a:t>
            </a:r>
            <a:r>
              <a:rPr lang="en-US" dirty="0" smtClean="0"/>
              <a:t>, </a:t>
            </a:r>
            <a:r>
              <a:rPr lang="en-US" i="1" dirty="0" err="1" smtClean="0"/>
              <a:t>nordic</a:t>
            </a:r>
            <a:r>
              <a:rPr lang="en-US" dirty="0" smtClean="0"/>
              <a:t>, </a:t>
            </a:r>
            <a:r>
              <a:rPr lang="en-US" i="1" dirty="0" err="1" smtClean="0"/>
              <a:t>nvidia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0070C0"/>
                </a:solidFill>
              </a:rPr>
              <a:t>nxp</a:t>
            </a:r>
            <a:r>
              <a:rPr lang="en-US" dirty="0" smtClean="0"/>
              <a:t>, </a:t>
            </a:r>
            <a:r>
              <a:rPr lang="en-US" dirty="0" err="1" smtClean="0"/>
              <a:t>okisemi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FFC000"/>
                </a:solidFill>
              </a:rPr>
              <a:t>onsemi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FFC000"/>
                </a:solidFill>
              </a:rPr>
              <a:t>panasonic</a:t>
            </a:r>
            <a:r>
              <a:rPr lang="en-US" dirty="0" smtClean="0"/>
              <a:t>, </a:t>
            </a:r>
            <a:r>
              <a:rPr lang="en-US" i="1" dirty="0" err="1" smtClean="0"/>
              <a:t>rabbitsemiconductor</a:t>
            </a:r>
            <a:r>
              <a:rPr lang="en-US" dirty="0" smtClean="0"/>
              <a:t>, </a:t>
            </a:r>
            <a:r>
              <a:rPr lang="en-US" i="1" dirty="0" err="1" smtClean="0"/>
              <a:t>renesas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0070C0"/>
                </a:solidFill>
              </a:rPr>
              <a:t>samsung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silabs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00B050"/>
                </a:solidFill>
              </a:rPr>
              <a:t>spansion</a:t>
            </a:r>
            <a:r>
              <a:rPr lang="en-US" dirty="0" smtClean="0"/>
              <a:t>, </a:t>
            </a:r>
            <a:r>
              <a:rPr lang="en-US" dirty="0" err="1" smtClean="0"/>
              <a:t>sst</a:t>
            </a:r>
            <a:r>
              <a:rPr lang="en-US" dirty="0" smtClean="0"/>
              <a:t>, </a:t>
            </a:r>
            <a:r>
              <a:rPr lang="en-US" i="1" dirty="0" err="1" smtClean="0"/>
              <a:t>st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0070C0"/>
                </a:solidFill>
              </a:rPr>
              <a:t>ti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0070C0"/>
                </a:solidFill>
              </a:rPr>
              <a:t>toshiba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7030A0"/>
                </a:solidFill>
              </a:rPr>
              <a:t>we-online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002060"/>
                </a:solidFill>
              </a:rPr>
              <a:t>xilinx</a:t>
            </a:r>
            <a:r>
              <a:rPr lang="en-US" dirty="0" smtClean="0"/>
              <a:t>, </a:t>
            </a:r>
            <a:r>
              <a:rPr lang="en-US" i="1" dirty="0" err="1" smtClean="0"/>
              <a:t>xmos</a:t>
            </a:r>
            <a:r>
              <a:rPr lang="en-US" dirty="0" smtClean="0"/>
              <a:t>, </a:t>
            </a:r>
            <a:r>
              <a:rPr lang="en-US" i="1" dirty="0" err="1" smtClean="0"/>
              <a:t>zilog</a:t>
            </a:r>
            <a:endParaRPr lang="en-US" i="1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002060"/>
                </a:solidFill>
              </a:rPr>
              <a:t>FPGA</a:t>
            </a:r>
            <a:r>
              <a:rPr lang="en-US" dirty="0" smtClean="0"/>
              <a:t> </a:t>
            </a:r>
            <a:r>
              <a:rPr lang="en-US" i="1" dirty="0" err="1" smtClean="0"/>
              <a:t>uP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analog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50"/>
                </a:solidFill>
              </a:rPr>
              <a:t>memory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diverse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7030A0"/>
                </a:solidFill>
              </a:rPr>
              <a:t>passives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C000"/>
                </a:solidFill>
              </a:rPr>
              <a:t>simple</a:t>
            </a:r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6502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Keeping Up-to-date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Trade shows</a:t>
            </a:r>
          </a:p>
          <a:p>
            <a:pPr lvl="1"/>
            <a:r>
              <a:rPr lang="en-US" dirty="0" smtClean="0"/>
              <a:t>Embedded Systems Conference</a:t>
            </a:r>
          </a:p>
          <a:p>
            <a:r>
              <a:rPr lang="en-US" dirty="0" smtClean="0"/>
              <a:t>Magazines: requires business address &amp; web site</a:t>
            </a:r>
          </a:p>
          <a:p>
            <a:pPr lvl="1"/>
            <a:r>
              <a:rPr lang="en-US" dirty="0" smtClean="0"/>
              <a:t>EE Times</a:t>
            </a:r>
          </a:p>
          <a:p>
            <a:pPr lvl="1"/>
            <a:r>
              <a:rPr lang="en-US" dirty="0" smtClean="0"/>
              <a:t>Electronic Products</a:t>
            </a:r>
          </a:p>
          <a:p>
            <a:pPr lvl="1"/>
            <a:r>
              <a:rPr lang="en-US" dirty="0" smtClean="0"/>
              <a:t>EDN (Electronic Design News)</a:t>
            </a:r>
          </a:p>
          <a:p>
            <a:pPr lvl="1"/>
            <a:r>
              <a:rPr lang="en-US" dirty="0" smtClean="0"/>
              <a:t>Many others: PCB design, Specialty markets</a:t>
            </a:r>
          </a:p>
          <a:p>
            <a:r>
              <a:rPr lang="en-US" dirty="0" smtClean="0"/>
              <a:t>News Letters</a:t>
            </a:r>
          </a:p>
          <a:p>
            <a:pPr lvl="1"/>
            <a:r>
              <a:rPr lang="en-US" dirty="0" smtClean="0"/>
              <a:t>Manufacturers</a:t>
            </a:r>
          </a:p>
          <a:p>
            <a:pPr lvl="1"/>
            <a:r>
              <a:rPr lang="en-US" dirty="0" smtClean="0"/>
              <a:t>Trade Press (weekly)</a:t>
            </a:r>
          </a:p>
          <a:p>
            <a:pPr lvl="1"/>
            <a:r>
              <a:rPr lang="en-US" dirty="0" smtClean="0"/>
              <a:t>Distributors</a:t>
            </a:r>
          </a:p>
          <a:p>
            <a:pPr lvl="1"/>
            <a:r>
              <a:rPr lang="en-US" dirty="0" smtClean="0"/>
              <a:t>Tool vendors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380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Reasons for Small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Lower power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attery driven design</a:t>
            </a:r>
          </a:p>
          <a:p>
            <a:pPr lvl="1"/>
            <a:r>
              <a:rPr lang="en-US" dirty="0" smtClean="0"/>
              <a:t>Thermal management is simpler</a:t>
            </a:r>
          </a:p>
          <a:p>
            <a:r>
              <a:rPr lang="en-US" dirty="0" smtClean="0"/>
              <a:t>Lower cost: silicon area savings are passed on</a:t>
            </a:r>
          </a:p>
          <a:p>
            <a:r>
              <a:rPr lang="en-US" dirty="0" smtClean="0"/>
              <a:t>Newer/smaller chips are faster and more capable</a:t>
            </a:r>
          </a:p>
          <a:p>
            <a:r>
              <a:rPr lang="en-US" dirty="0" smtClean="0"/>
              <a:t>Use single PCB</a:t>
            </a:r>
          </a:p>
          <a:p>
            <a:pPr lvl="1"/>
            <a:r>
              <a:rPr lang="en-US" dirty="0" smtClean="0"/>
              <a:t>Connectors are a weak point</a:t>
            </a:r>
          </a:p>
          <a:p>
            <a:r>
              <a:rPr lang="en-US" dirty="0" smtClean="0"/>
              <a:t>Lower weight</a:t>
            </a:r>
          </a:p>
          <a:p>
            <a:r>
              <a:rPr lang="en-US" dirty="0" smtClean="0"/>
              <a:t>And of course, less volume: in X, Y and Z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7572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Tiny 32-bit Microprocessor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780384"/>
          </a:xfrm>
        </p:spPr>
        <p:txBody>
          <a:bodyPr/>
          <a:lstStyle/>
          <a:p>
            <a:r>
              <a:rPr lang="en-US" dirty="0" err="1" smtClean="0"/>
              <a:t>Freescale</a:t>
            </a:r>
            <a:r>
              <a:rPr lang="en-US" dirty="0" smtClean="0"/>
              <a:t> </a:t>
            </a:r>
            <a:r>
              <a:rPr lang="en-US" dirty="0" err="1" smtClean="0"/>
              <a:t>Kinetis</a:t>
            </a:r>
            <a:r>
              <a:rPr lang="en-US" dirty="0" smtClean="0"/>
              <a:t> KL02 ARM Cortex M0</a:t>
            </a:r>
          </a:p>
          <a:p>
            <a:pPr lvl="1"/>
            <a:r>
              <a:rPr lang="en-US" dirty="0" smtClean="0"/>
              <a:t>1.9mm X 2.0mm X 0.4mm </a:t>
            </a:r>
            <a:r>
              <a:rPr lang="en-US" dirty="0"/>
              <a:t>= </a:t>
            </a:r>
            <a:r>
              <a:rPr lang="en-US" dirty="0" smtClean="0"/>
              <a:t>3.8mm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smtClean="0"/>
              <a:t>1.5mm</a:t>
            </a:r>
            <a:r>
              <a:rPr lang="en-US" baseline="30000" dirty="0" smtClean="0"/>
              <a:t>3</a:t>
            </a:r>
            <a:endParaRPr lang="en-US" baseline="30000" dirty="0"/>
          </a:p>
          <a:p>
            <a:pPr lvl="1"/>
            <a:r>
              <a:rPr lang="en-US" dirty="0" smtClean="0"/>
              <a:t>18 user IOs, 32KB flash, 4KB ram, 48MHz</a:t>
            </a:r>
          </a:p>
          <a:p>
            <a:pPr lvl="1"/>
            <a:r>
              <a:rPr lang="en-US" dirty="0" smtClean="0"/>
              <a:t>UART, SPI, (2) I</a:t>
            </a:r>
            <a:r>
              <a:rPr lang="en-US" baseline="30000" dirty="0" smtClean="0"/>
              <a:t>2</a:t>
            </a:r>
            <a:r>
              <a:rPr lang="en-US" dirty="0" smtClean="0"/>
              <a:t>C, (2) PWM, 12-bit ATD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4399384"/>
            <a:ext cx="7978775" cy="2133600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81000"/>
            <a:ext cx="1371719" cy="1044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6315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ARM chips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hlinkClick r:id="rId2"/>
              </a:rPr>
              <a:t>www.keil.com/dd/chips/all/arm.htm</a:t>
            </a:r>
            <a:endParaRPr lang="en-US" dirty="0" smtClean="0"/>
          </a:p>
          <a:p>
            <a:pPr lvl="1"/>
            <a:r>
              <a:rPr lang="en-US" dirty="0" smtClean="0"/>
              <a:t>Massive list of the more than </a:t>
            </a:r>
            <a:r>
              <a:rPr lang="en-US" b="1" dirty="0" smtClean="0"/>
              <a:t>1200</a:t>
            </a:r>
            <a:r>
              <a:rPr lang="en-US" dirty="0" smtClean="0"/>
              <a:t> distinct ARM chips that are supported by </a:t>
            </a:r>
            <a:r>
              <a:rPr lang="en-US" dirty="0" err="1" smtClean="0"/>
              <a:t>Keil</a:t>
            </a:r>
            <a:endParaRPr lang="en-US" dirty="0" smtClean="0"/>
          </a:p>
          <a:p>
            <a:pPr lvl="1"/>
            <a:r>
              <a:rPr lang="en-US" dirty="0" smtClean="0"/>
              <a:t>A summary sheet for each part</a:t>
            </a:r>
          </a:p>
          <a:p>
            <a:r>
              <a:rPr lang="en-US" dirty="0" smtClean="0"/>
              <a:t>At </a:t>
            </a:r>
            <a:r>
              <a:rPr lang="en-US" dirty="0" err="1" smtClean="0"/>
              <a:t>Digikey</a:t>
            </a:r>
            <a:r>
              <a:rPr lang="en-US" dirty="0" smtClean="0"/>
              <a:t> or Mouser or Newark:</a:t>
            </a:r>
          </a:p>
          <a:p>
            <a:pPr lvl="1"/>
            <a:r>
              <a:rPr lang="en-US" dirty="0" smtClean="0"/>
              <a:t>Search on “microcontrollers” or “microprocessors”</a:t>
            </a:r>
          </a:p>
          <a:p>
            <a:pPr lvl="1"/>
            <a:r>
              <a:rPr lang="en-US" dirty="0" smtClean="0"/>
              <a:t>Narrow to an ARM family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Manufacturer sites</a:t>
            </a:r>
          </a:p>
          <a:p>
            <a:pPr lvl="1"/>
            <a:r>
              <a:rPr lang="en-US" dirty="0" smtClean="0"/>
              <a:t>Comparison spreadsheets for each </a:t>
            </a:r>
            <a:r>
              <a:rPr lang="en-US" dirty="0" err="1" smtClean="0"/>
              <a:t>uP</a:t>
            </a:r>
            <a:r>
              <a:rPr lang="en-US" dirty="0" smtClean="0"/>
              <a:t> family</a:t>
            </a:r>
          </a:p>
        </p:txBody>
      </p:sp>
    </p:spTree>
    <p:extLst>
      <p:ext uri="{BB962C8B-B14F-4D97-AF65-F5344CB8AC3E}">
        <p14:creationId xmlns:p14="http://schemas.microsoft.com/office/powerpoint/2010/main" val="42709700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</a:t>
            </a:r>
            <a:r>
              <a:rPr lang="en-US" dirty="0" smtClean="0"/>
              <a:t>D inertial sensor breakout boards</a:t>
            </a:r>
            <a:endParaRPr lang="en-US" dirty="0"/>
          </a:p>
        </p:txBody>
      </p:sp>
      <p:pic>
        <p:nvPicPr>
          <p:cNvPr id="5" name="Content Placeholder 4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24000"/>
            <a:ext cx="4274959" cy="3484800"/>
          </a:xfr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2133600"/>
            <a:ext cx="2971800" cy="2406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3251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comparisons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447800"/>
            <a:ext cx="5226570" cy="3048000"/>
          </a:xfr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4648200"/>
            <a:ext cx="3865273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736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IC Transistor Density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7nm process: ~100M transistors / mm</a:t>
            </a:r>
            <a:r>
              <a:rPr lang="en-US" baseline="30000" dirty="0" smtClean="0"/>
              <a:t>2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en.wikipedia.org/wiki/7_nm_process</a:t>
            </a:r>
            <a:endParaRPr lang="en-US" dirty="0" smtClean="0"/>
          </a:p>
          <a:p>
            <a:r>
              <a:rPr lang="en-US" dirty="0" smtClean="0"/>
              <a:t>Small </a:t>
            </a:r>
            <a:r>
              <a:rPr lang="en-US" dirty="0" err="1" smtClean="0"/>
              <a:t>uP</a:t>
            </a:r>
            <a:r>
              <a:rPr lang="en-US" dirty="0" smtClean="0"/>
              <a:t>: 10K transistors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en.wikipedia.org/wiki/Transistor_count</a:t>
            </a:r>
            <a:endParaRPr lang="en-US" dirty="0" smtClean="0"/>
          </a:p>
          <a:p>
            <a:pPr lvl="1"/>
            <a:r>
              <a:rPr lang="en-US" dirty="0" smtClean="0"/>
              <a:t>RISC </a:t>
            </a:r>
            <a:r>
              <a:rPr lang="en-US" dirty="0" err="1" smtClean="0"/>
              <a:t>uP</a:t>
            </a:r>
            <a:r>
              <a:rPr lang="en-US" dirty="0" smtClean="0"/>
              <a:t> with cache: 1M transistors</a:t>
            </a:r>
          </a:p>
          <a:p>
            <a:pPr lvl="1"/>
            <a:r>
              <a:rPr lang="en-US" dirty="0" smtClean="0"/>
              <a:t>Large FPGA: 100 billion transistors</a:t>
            </a:r>
          </a:p>
          <a:p>
            <a:pPr lvl="1"/>
            <a:r>
              <a:rPr lang="en-US" dirty="0" smtClean="0"/>
              <a:t>Single chip stacked flash: 2 trillion transistors</a:t>
            </a:r>
          </a:p>
          <a:p>
            <a:pPr lvl="2"/>
            <a:r>
              <a:rPr lang="en-US" dirty="0" smtClean="0"/>
              <a:t>Multiple chips in single package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588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PCB fabrication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Use CAD package to input schematic</a:t>
            </a:r>
          </a:p>
          <a:p>
            <a:pPr lvl="1"/>
            <a:r>
              <a:rPr lang="en-US" dirty="0" smtClean="0"/>
              <a:t>Auto or manually route signal traces</a:t>
            </a:r>
          </a:p>
          <a:p>
            <a:r>
              <a:rPr lang="en-US" dirty="0" smtClean="0"/>
              <a:t>Generate Gerber files</a:t>
            </a:r>
          </a:p>
          <a:p>
            <a:r>
              <a:rPr lang="en-US" dirty="0" smtClean="0"/>
              <a:t>Have PCB fabricated</a:t>
            </a:r>
          </a:p>
          <a:p>
            <a:r>
              <a:rPr lang="en-US" dirty="0" smtClean="0"/>
              <a:t>Send chips and PCBs to assembly house</a:t>
            </a:r>
          </a:p>
          <a:p>
            <a:pPr lvl="1"/>
            <a:r>
              <a:rPr lang="en-US" dirty="0" smtClean="0"/>
              <a:t>Or DIY with hot air gun or oven</a:t>
            </a:r>
          </a:p>
          <a:p>
            <a:r>
              <a:rPr lang="en-US" dirty="0" smtClean="0"/>
              <a:t>See if board works</a:t>
            </a:r>
          </a:p>
          <a:p>
            <a:r>
              <a:rPr lang="en-US" dirty="0" smtClean="0"/>
              <a:t>Solder stencils now optional: can ink-jet print solder paste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744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LCD Digital Microscope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Battery powered</a:t>
            </a:r>
          </a:p>
          <a:p>
            <a:r>
              <a:rPr lang="en-US" dirty="0" smtClean="0"/>
              <a:t>HD resolution</a:t>
            </a:r>
          </a:p>
          <a:p>
            <a:r>
              <a:rPr lang="en-US" dirty="0" smtClean="0"/>
              <a:t>LED illumination</a:t>
            </a:r>
          </a:p>
          <a:p>
            <a:r>
              <a:rPr lang="en-US" dirty="0" smtClean="0"/>
              <a:t>Many products all</a:t>
            </a:r>
          </a:p>
          <a:p>
            <a:pPr marL="0" indent="0">
              <a:buNone/>
            </a:pPr>
            <a:r>
              <a:rPr lang="en-US" dirty="0" smtClean="0"/>
              <a:t>   made by the same</a:t>
            </a:r>
          </a:p>
          <a:p>
            <a:pPr marL="0" indent="0">
              <a:buNone/>
            </a:pPr>
            <a:r>
              <a:rPr lang="en-US" dirty="0" smtClean="0"/>
              <a:t>   company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1295400"/>
            <a:ext cx="3210812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506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Tweezers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Miniware</a:t>
            </a:r>
            <a:r>
              <a:rPr lang="en-US" dirty="0"/>
              <a:t> DT71 Mini Digital Tweezers</a:t>
            </a:r>
          </a:p>
          <a:p>
            <a:r>
              <a:rPr lang="en-US" dirty="0" smtClean="0"/>
              <a:t>Resistance, Capacitance, Inductance, Voltage &amp; Frequency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2971800"/>
            <a:ext cx="5306166" cy="3134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078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 Packages</a:t>
            </a:r>
            <a:endParaRPr lang="en-US" dirty="0"/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524000"/>
            <a:ext cx="8635662" cy="4876800"/>
          </a:xfrm>
        </p:spPr>
      </p:pic>
    </p:spTree>
    <p:extLst>
      <p:ext uri="{BB962C8B-B14F-4D97-AF65-F5344CB8AC3E}">
        <p14:creationId xmlns:p14="http://schemas.microsoft.com/office/powerpoint/2010/main" val="1085462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nexperia</a:t>
            </a:r>
            <a:r>
              <a:rPr lang="en-US" dirty="0" smtClean="0"/>
              <a:t> </a:t>
            </a:r>
            <a:r>
              <a:rPr lang="en-US" dirty="0" smtClean="0"/>
              <a:t>two</a:t>
            </a:r>
            <a:r>
              <a:rPr lang="en-US" dirty="0" smtClean="0"/>
              <a:t> input XOR gate 74LV1T86GXH</a:t>
            </a:r>
            <a:endParaRPr lang="en-US" dirty="0" smtClean="0"/>
          </a:p>
          <a:p>
            <a:pPr lvl="1"/>
            <a:r>
              <a:rPr lang="en-US" dirty="0" smtClean="0"/>
              <a:t>0.8</a:t>
            </a:r>
            <a:r>
              <a:rPr lang="en-US" dirty="0" smtClean="0"/>
              <a:t>mm </a:t>
            </a:r>
            <a:r>
              <a:rPr lang="en-US" dirty="0" smtClean="0"/>
              <a:t>by </a:t>
            </a:r>
            <a:r>
              <a:rPr lang="en-US" dirty="0" smtClean="0"/>
              <a:t>0.8mm </a:t>
            </a:r>
            <a:r>
              <a:rPr lang="en-US" dirty="0" smtClean="0"/>
              <a:t>by </a:t>
            </a:r>
            <a:r>
              <a:rPr lang="en-US" dirty="0" smtClean="0"/>
              <a:t>0.35mm </a:t>
            </a:r>
            <a:r>
              <a:rPr lang="en-US" dirty="0" smtClean="0"/>
              <a:t>= </a:t>
            </a:r>
            <a:r>
              <a:rPr lang="en-US" dirty="0" smtClean="0"/>
              <a:t>.64mm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r>
              <a:rPr lang="en-US" dirty="0" smtClean="0"/>
              <a:t>and </a:t>
            </a:r>
            <a:r>
              <a:rPr lang="en-US" dirty="0" smtClean="0"/>
              <a:t>.224mm</a:t>
            </a:r>
            <a:r>
              <a:rPr lang="en-US" baseline="30000" dirty="0" smtClean="0"/>
              <a:t>3</a:t>
            </a:r>
            <a:endParaRPr lang="en-US" baseline="30000" dirty="0" smtClean="0"/>
          </a:p>
          <a:p>
            <a:pPr lvl="1"/>
            <a:r>
              <a:rPr lang="en-US" dirty="0" smtClean="0"/>
              <a:t>Five</a:t>
            </a:r>
            <a:r>
              <a:rPr lang="en-US" dirty="0" smtClean="0"/>
              <a:t> pin QFN package</a:t>
            </a:r>
            <a:endParaRPr lang="en-US" dirty="0" smtClean="0"/>
          </a:p>
          <a:p>
            <a:pPr lvl="1"/>
            <a:r>
              <a:rPr lang="en-US" dirty="0" smtClean="0"/>
              <a:t>0.8 to 3.3 </a:t>
            </a:r>
            <a:r>
              <a:rPr lang="en-US" dirty="0" err="1" smtClean="0"/>
              <a:t>vdc</a:t>
            </a:r>
            <a:endParaRPr lang="en-US" dirty="0" smtClean="0"/>
          </a:p>
          <a:p>
            <a:pPr lvl="1"/>
            <a:r>
              <a:rPr lang="en-US" dirty="0" smtClean="0"/>
              <a:t>100X area </a:t>
            </a:r>
            <a:r>
              <a:rPr lang="en-US" dirty="0" smtClean="0"/>
              <a:t>advantage</a:t>
            </a:r>
            <a:endParaRPr lang="en-US" dirty="0" smtClean="0"/>
          </a:p>
          <a:p>
            <a:r>
              <a:rPr lang="en-US" dirty="0" smtClean="0"/>
              <a:t>Compare with TTL logic</a:t>
            </a:r>
          </a:p>
          <a:p>
            <a:pPr lvl="1"/>
            <a:r>
              <a:rPr lang="en-US" dirty="0" smtClean="0"/>
              <a:t>11mm by 20mm by 8 </a:t>
            </a:r>
            <a:r>
              <a:rPr lang="en-US" dirty="0" smtClean="0"/>
              <a:t>mm</a:t>
            </a:r>
            <a:endParaRPr lang="en-US" baseline="30000" dirty="0"/>
          </a:p>
          <a:p>
            <a:pPr lvl="1"/>
            <a:r>
              <a:rPr lang="en-US" dirty="0" smtClean="0"/>
              <a:t>16 pins</a:t>
            </a:r>
          </a:p>
          <a:p>
            <a:pPr lvl="1"/>
            <a:r>
              <a:rPr lang="en-US" dirty="0" smtClean="0"/>
              <a:t>5.0 </a:t>
            </a:r>
            <a:r>
              <a:rPr lang="en-US" dirty="0" err="1" smtClean="0"/>
              <a:t>vdc</a:t>
            </a:r>
            <a:endParaRPr lang="en-US" dirty="0" smtClean="0"/>
          </a:p>
          <a:p>
            <a:pPr lvl="1"/>
            <a:r>
              <a:rPr lang="en-US" dirty="0" smtClean="0"/>
              <a:t>Uses both sides of PCB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2895600"/>
            <a:ext cx="2657846" cy="257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692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Small FPGA chip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Latticesemi</a:t>
            </a:r>
            <a:r>
              <a:rPr lang="en-US" dirty="0" smtClean="0"/>
              <a:t> </a:t>
            </a:r>
            <a:r>
              <a:rPr lang="en-US" dirty="0" smtClean="0"/>
              <a:t>ICE40UL1K</a:t>
            </a:r>
            <a:endParaRPr lang="en-US" dirty="0" smtClean="0"/>
          </a:p>
          <a:p>
            <a:pPr lvl="1"/>
            <a:r>
              <a:rPr lang="en-US" dirty="0" smtClean="0"/>
              <a:t>1.4</a:t>
            </a:r>
            <a:r>
              <a:rPr lang="en-US" dirty="0" smtClean="0"/>
              <a:t>mm </a:t>
            </a:r>
            <a:r>
              <a:rPr lang="en-US" dirty="0" smtClean="0"/>
              <a:t>X </a:t>
            </a:r>
            <a:r>
              <a:rPr lang="en-US" dirty="0" smtClean="0"/>
              <a:t>1.4</a:t>
            </a:r>
            <a:r>
              <a:rPr lang="en-US" dirty="0" smtClean="0"/>
              <a:t>mm </a:t>
            </a:r>
            <a:r>
              <a:rPr lang="en-US" dirty="0" smtClean="0"/>
              <a:t>X 0.6mm = </a:t>
            </a:r>
            <a:r>
              <a:rPr lang="en-US" dirty="0" smtClean="0"/>
              <a:t>1.99mm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r>
              <a:rPr lang="en-US" dirty="0" smtClean="0"/>
              <a:t>&amp; </a:t>
            </a:r>
            <a:r>
              <a:rPr lang="en-US" dirty="0" smtClean="0"/>
              <a:t>1.19</a:t>
            </a:r>
            <a:r>
              <a:rPr lang="en-US" dirty="0" smtClean="0"/>
              <a:t>mm</a:t>
            </a:r>
            <a:r>
              <a:rPr lang="en-US" baseline="30000" dirty="0" smtClean="0"/>
              <a:t>3</a:t>
            </a:r>
            <a:endParaRPr lang="en-US" baseline="30000" dirty="0" smtClean="0"/>
          </a:p>
          <a:p>
            <a:pPr lvl="1"/>
            <a:r>
              <a:rPr lang="en-US" dirty="0" smtClean="0"/>
              <a:t>10</a:t>
            </a:r>
            <a:r>
              <a:rPr lang="en-US" dirty="0" smtClean="0"/>
              <a:t> </a:t>
            </a:r>
            <a:r>
              <a:rPr lang="en-US" dirty="0" smtClean="0"/>
              <a:t>user IOs </a:t>
            </a:r>
            <a:endParaRPr lang="en-US" dirty="0" smtClean="0"/>
          </a:p>
          <a:p>
            <a:pPr lvl="1"/>
            <a:r>
              <a:rPr lang="en-US" dirty="0" smtClean="0"/>
              <a:t>Flash</a:t>
            </a:r>
            <a:r>
              <a:rPr lang="en-US" dirty="0" smtClean="0"/>
              <a:t>, I2C, SPI, PWM &amp; oscillator built-in</a:t>
            </a:r>
          </a:p>
          <a:p>
            <a:pPr lvl="1"/>
            <a:r>
              <a:rPr lang="en-US" dirty="0" smtClean="0"/>
              <a:t>1.2 </a:t>
            </a:r>
            <a:r>
              <a:rPr lang="en-US" dirty="0" err="1" smtClean="0"/>
              <a:t>vdc</a:t>
            </a:r>
            <a:r>
              <a:rPr lang="en-US" dirty="0" smtClean="0"/>
              <a:t> to 3.3 </a:t>
            </a:r>
            <a:r>
              <a:rPr lang="en-US" dirty="0" err="1" smtClean="0"/>
              <a:t>vdc</a:t>
            </a:r>
            <a:r>
              <a:rPr lang="en-US" dirty="0" smtClean="0"/>
              <a:t> IOs</a:t>
            </a:r>
          </a:p>
          <a:p>
            <a:pPr lvl="1"/>
            <a:r>
              <a:rPr lang="en-US" dirty="0" smtClean="0"/>
              <a:t>1280 LUTs, </a:t>
            </a:r>
            <a:r>
              <a:rPr lang="en-US" dirty="0" smtClean="0"/>
              <a:t>14</a:t>
            </a:r>
            <a:r>
              <a:rPr lang="en-US" dirty="0" smtClean="0"/>
              <a:t> </a:t>
            </a:r>
            <a:r>
              <a:rPr lang="en-US" dirty="0" smtClean="0"/>
              <a:t>block </a:t>
            </a:r>
            <a:r>
              <a:rPr lang="en-US" dirty="0" smtClean="0"/>
              <a:t>RAMs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3810000"/>
            <a:ext cx="2953162" cy="255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784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814</TotalTime>
  <Words>759</Words>
  <Application>Microsoft Office PowerPoint</Application>
  <PresentationFormat>On-screen Show (4:3)</PresentationFormat>
  <Paragraphs>164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Small Chip Landscape Jim Brakefield jim.brakefield@ieee.org</vt:lpstr>
      <vt:lpstr>Reasons for Small</vt:lpstr>
      <vt:lpstr>IC Transistor Density</vt:lpstr>
      <vt:lpstr>PCB fabrication</vt:lpstr>
      <vt:lpstr>LCD Digital Microscope</vt:lpstr>
      <vt:lpstr>Digital Tweezers</vt:lpstr>
      <vt:lpstr>Small Packages</vt:lpstr>
      <vt:lpstr>Digital logic</vt:lpstr>
      <vt:lpstr>Small FPGA chip</vt:lpstr>
      <vt:lpstr>Small uP chip</vt:lpstr>
      <vt:lpstr>3D gyro&amp; 3D accelerometer combo</vt:lpstr>
      <vt:lpstr>Silicon oscillators</vt:lpstr>
      <vt:lpstr>LED</vt:lpstr>
      <vt:lpstr>Resistors, capacitors &amp; inductors</vt:lpstr>
      <vt:lpstr> Digital cameras</vt:lpstr>
      <vt:lpstr>Radio</vt:lpstr>
      <vt:lpstr>Places to get chips</vt:lpstr>
      <vt:lpstr>Some chip Manufacturers</vt:lpstr>
      <vt:lpstr>Keeping Up-to-date</vt:lpstr>
      <vt:lpstr>  Tiny 32-bit Microprocessor</vt:lpstr>
      <vt:lpstr>ARM chips</vt:lpstr>
      <vt:lpstr>9D inertial sensor breakout boards</vt:lpstr>
      <vt:lpstr>Package comparisons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Small Chips</dc:title>
  <dc:creator>jimbrake</dc:creator>
  <cp:lastModifiedBy>James Brakefield</cp:lastModifiedBy>
  <cp:revision>120</cp:revision>
  <cp:lastPrinted>2013-06-24T20:58:34Z</cp:lastPrinted>
  <dcterms:created xsi:type="dcterms:W3CDTF">2013-06-20T19:35:36Z</dcterms:created>
  <dcterms:modified xsi:type="dcterms:W3CDTF">2021-03-16T20:41:55Z</dcterms:modified>
</cp:coreProperties>
</file>