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74" r:id="rId4"/>
    <p:sldId id="279" r:id="rId5"/>
    <p:sldId id="277" r:id="rId6"/>
    <p:sldId id="278" r:id="rId7"/>
    <p:sldId id="264" r:id="rId8"/>
    <p:sldId id="261" r:id="rId9"/>
    <p:sldId id="263" r:id="rId10"/>
    <p:sldId id="276" r:id="rId11"/>
    <p:sldId id="266" r:id="rId12"/>
    <p:sldId id="268" r:id="rId13"/>
    <p:sldId id="269" r:id="rId14"/>
    <p:sldId id="270" r:id="rId15"/>
    <p:sldId id="271" r:id="rId16"/>
    <p:sldId id="272" r:id="rId17"/>
    <p:sldId id="258" r:id="rId18"/>
    <p:sldId id="259" r:id="rId19"/>
    <p:sldId id="275" r:id="rId20"/>
    <p:sldId id="280" r:id="rId21"/>
  </p:sldIdLst>
  <p:sldSz cx="9144000" cy="6858000" type="screen4x3"/>
  <p:notesSz cx="9393238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78" y="-168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20661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r">
              <a:defRPr sz="1200"/>
            </a:lvl1pPr>
          </a:lstStyle>
          <a:p>
            <a:fld id="{5DA5BF0B-C748-454D-9D67-30ED41DC5D3E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20661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r">
              <a:defRPr sz="1200"/>
            </a:lvl1pPr>
          </a:lstStyle>
          <a:p>
            <a:fld id="{750E7F98-65AC-4F71-8D5D-64BE4387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5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80F-059A-4A50-85CE-30F0A6933837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row.com/" TargetMode="External"/><Relationship Id="rId5" Type="http://schemas.openxmlformats.org/officeDocument/2006/relationships/hyperlink" Target="http://www.avnet.com/" TargetMode="External"/><Relationship Id="rId4" Type="http://schemas.openxmlformats.org/officeDocument/2006/relationships/hyperlink" Target="http://www.newark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istor_count" TargetMode="External"/><Relationship Id="rId2" Type="http://schemas.openxmlformats.org/officeDocument/2006/relationships/hyperlink" Target="https://en.wikipedia.org/wiki/7_nm_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Small Chips and their Usages</a:t>
            </a:r>
            <a:br>
              <a:rPr lang="en-US" dirty="0" smtClean="0"/>
            </a:br>
            <a:r>
              <a:rPr lang="en-US" sz="3100" dirty="0" smtClean="0"/>
              <a:t>Jim </a:t>
            </a:r>
            <a:r>
              <a:rPr lang="en-US" sz="3100" dirty="0" err="1" smtClean="0"/>
              <a:t>Brakefield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886200"/>
            <a:ext cx="2133600" cy="381000"/>
          </a:xfrm>
        </p:spPr>
        <p:txBody>
          <a:bodyPr>
            <a:normAutofit fontScale="70000" lnSpcReduction="20000"/>
          </a:bodyPr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94230"/>
            <a:ext cx="5587523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8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microprocessor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US" dirty="0" smtClean="0"/>
              <a:t>Atmel/Microchip AVR ATTINY20</a:t>
            </a:r>
          </a:p>
          <a:p>
            <a:r>
              <a:rPr lang="en-US" dirty="0" smtClean="0"/>
              <a:t>1.4mm by 1.56 mm WLCSP package</a:t>
            </a:r>
          </a:p>
          <a:p>
            <a:r>
              <a:rPr lang="en-US" dirty="0" smtClean="0"/>
              <a:t>2K bytes of flash</a:t>
            </a:r>
          </a:p>
          <a:p>
            <a:r>
              <a:rPr lang="en-US" dirty="0" smtClean="0"/>
              <a:t>10-bit A2D</a:t>
            </a:r>
          </a:p>
          <a:p>
            <a:r>
              <a:rPr lang="en-US" dirty="0" smtClean="0"/>
              <a:t>IO: PWM, I2C, SPI, …</a:t>
            </a:r>
          </a:p>
          <a:p>
            <a:r>
              <a:rPr lang="en-US" dirty="0" smtClean="0"/>
              <a:t>Same </a:t>
            </a:r>
            <a:r>
              <a:rPr lang="en-US" dirty="0" err="1" smtClean="0"/>
              <a:t>uP</a:t>
            </a:r>
            <a:r>
              <a:rPr lang="en-US" dirty="0" smtClean="0"/>
              <a:t> as Arduino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19400"/>
            <a:ext cx="330563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3D gyro accelerometer and magnetometer combo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Invensense</a:t>
            </a:r>
            <a:r>
              <a:rPr lang="en-US" dirty="0" smtClean="0"/>
              <a:t> MPU-9250</a:t>
            </a:r>
          </a:p>
          <a:p>
            <a:pPr lvl="1"/>
            <a:r>
              <a:rPr lang="en-US" dirty="0" smtClean="0"/>
              <a:t>3mm X 3mm X 1mm </a:t>
            </a:r>
          </a:p>
          <a:p>
            <a:pPr lvl="1"/>
            <a:r>
              <a:rPr lang="en-US" dirty="0" smtClean="0"/>
              <a:t>24 pins, I2C and SPI </a:t>
            </a:r>
          </a:p>
          <a:p>
            <a:pPr lvl="1"/>
            <a:r>
              <a:rPr lang="en-US" dirty="0" smtClean="0"/>
              <a:t>Three stacked chips</a:t>
            </a:r>
          </a:p>
          <a:p>
            <a:pPr lvl="1"/>
            <a:r>
              <a:rPr lang="en-US" dirty="0" smtClean="0"/>
              <a:t>Includes signal processor</a:t>
            </a:r>
          </a:p>
          <a:p>
            <a:pPr lvl="1"/>
            <a:r>
              <a:rPr lang="en-US" dirty="0" smtClean="0"/>
              <a:t>Add pressure sensor for complete inertial package</a:t>
            </a:r>
          </a:p>
          <a:p>
            <a:pPr lvl="2"/>
            <a:r>
              <a:rPr lang="en-US" dirty="0" smtClean="0"/>
              <a:t>Bosch BMP183: 3.6mm x 3.8mm</a:t>
            </a:r>
          </a:p>
          <a:p>
            <a:pPr lvl="2"/>
            <a:r>
              <a:rPr lang="en-US" dirty="0" smtClean="0"/>
              <a:t>1 foot altitude resolution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283884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</a:t>
            </a:r>
            <a:r>
              <a:rPr lang="en-US" dirty="0" smtClean="0"/>
              <a:t>oscillator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SiTime</a:t>
            </a:r>
            <a:r>
              <a:rPr lang="en-US" dirty="0" smtClean="0"/>
              <a:t> SiT1532</a:t>
            </a:r>
          </a:p>
          <a:p>
            <a:pPr lvl="1"/>
            <a:r>
              <a:rPr lang="en-US" dirty="0" smtClean="0"/>
              <a:t>0.8mm X 1.5mm X 0.55mm = 1.2mm</a:t>
            </a:r>
            <a:r>
              <a:rPr lang="en-US" baseline="30000" dirty="0" smtClean="0"/>
              <a:t>2</a:t>
            </a:r>
            <a:r>
              <a:rPr lang="en-US" dirty="0" smtClean="0"/>
              <a:t> &amp; 0.66mm</a:t>
            </a:r>
            <a:r>
              <a:rPr lang="en-US" baseline="30000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4 pins, 32.768KHz</a:t>
            </a:r>
            <a:endParaRPr lang="en-US" dirty="0"/>
          </a:p>
          <a:p>
            <a:pPr lvl="1"/>
            <a:r>
              <a:rPr lang="en-US" dirty="0" smtClean="0"/>
              <a:t>Frequencies to 200MHz in standard oscillator packages</a:t>
            </a:r>
          </a:p>
          <a:p>
            <a:pPr lvl="1"/>
            <a:r>
              <a:rPr lang="en-US" dirty="0" smtClean="0"/>
              <a:t>Very low jitter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3964560" cy="29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3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Rohm SLMP34 RGB LED</a:t>
            </a:r>
          </a:p>
          <a:p>
            <a:pPr lvl="1"/>
            <a:r>
              <a:rPr lang="en-US" dirty="0" smtClean="0"/>
              <a:t>1mm </a:t>
            </a:r>
            <a:r>
              <a:rPr lang="en-US" dirty="0"/>
              <a:t>X </a:t>
            </a:r>
            <a:r>
              <a:rPr lang="en-US" dirty="0" smtClean="0"/>
              <a:t>1mm </a:t>
            </a:r>
            <a:r>
              <a:rPr lang="en-US" dirty="0"/>
              <a:t>X </a:t>
            </a:r>
            <a:r>
              <a:rPr lang="en-US" dirty="0" smtClean="0"/>
              <a:t>0.2mm </a:t>
            </a:r>
            <a:r>
              <a:rPr lang="en-US" dirty="0"/>
              <a:t>= </a:t>
            </a:r>
            <a:r>
              <a:rPr lang="en-US" dirty="0" smtClean="0"/>
              <a:t>1mm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0.2mm</a:t>
            </a:r>
            <a:r>
              <a:rPr lang="en-US" baseline="30000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4 pins, V</a:t>
            </a:r>
            <a:r>
              <a:rPr lang="en-US" baseline="-25000" dirty="0" smtClean="0"/>
              <a:t>F</a:t>
            </a:r>
            <a:r>
              <a:rPr lang="en-US" dirty="0" smtClean="0"/>
              <a:t> RGB of 2.2, 3.3 &amp; 3.2vdc</a:t>
            </a:r>
          </a:p>
          <a:p>
            <a:endParaRPr lang="en-US" dirty="0" smtClean="0"/>
          </a:p>
          <a:p>
            <a:r>
              <a:rPr lang="en-US" dirty="0" smtClean="0"/>
              <a:t>Rohm SLM-P1</a:t>
            </a:r>
          </a:p>
          <a:p>
            <a:pPr lvl="1"/>
            <a:r>
              <a:rPr lang="en-US" dirty="0" smtClean="0"/>
              <a:t>1mm X 0.6mm</a:t>
            </a:r>
          </a:p>
          <a:p>
            <a:pPr lvl="1"/>
            <a:r>
              <a:rPr lang="en-US" dirty="0" smtClean="0"/>
              <a:t>Single color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76600"/>
            <a:ext cx="44957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esistors, capacitors &amp; inductors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36281"/>
            <a:ext cx="8229600" cy="4026320"/>
          </a:xfrm>
        </p:spPr>
        <p:txBody>
          <a:bodyPr>
            <a:normAutofit fontScale="62500" lnSpcReduction="20000"/>
          </a:bodyPr>
          <a:lstStyle/>
          <a:p>
            <a:r>
              <a:rPr lang="en-US" sz="3500" dirty="0" smtClean="0"/>
              <a:t>Standardized sizes in hundredths of inch (mm)</a:t>
            </a:r>
          </a:p>
          <a:p>
            <a:pPr lvl="1"/>
            <a:r>
              <a:rPr lang="en-US" dirty="0" smtClean="0"/>
              <a:t>01005	(0.4 x 0.2 x .13), 1/32 watt, “black dots”</a:t>
            </a:r>
          </a:p>
          <a:p>
            <a:pPr lvl="1"/>
            <a:r>
              <a:rPr lang="en-US" dirty="0" smtClean="0"/>
              <a:t>0201	(0.6 x 0.3 x .23), 0.05 watt</a:t>
            </a:r>
          </a:p>
          <a:p>
            <a:pPr lvl="1"/>
            <a:r>
              <a:rPr lang="en-US" dirty="0" smtClean="0"/>
              <a:t>0402	(1.0 x 0.5 x .35), 0.1 watt</a:t>
            </a:r>
          </a:p>
          <a:p>
            <a:pPr lvl="1"/>
            <a:r>
              <a:rPr lang="en-US" dirty="0" smtClean="0"/>
              <a:t>0603	(1.6 x 0.8 x .45), 0.1 watt, sometimes printed resistance code</a:t>
            </a:r>
          </a:p>
          <a:p>
            <a:pPr lvl="1"/>
            <a:r>
              <a:rPr lang="en-US" dirty="0" smtClean="0"/>
              <a:t>0805	(2.0 x 1.25x.60), 0.125 watt</a:t>
            </a:r>
          </a:p>
          <a:p>
            <a:pPr lvl="1"/>
            <a:r>
              <a:rPr lang="en-US" dirty="0" smtClean="0"/>
              <a:t>1206	(3.2 x 1.6 x .60), .25 watt</a:t>
            </a:r>
          </a:p>
          <a:p>
            <a:pPr lvl="1"/>
            <a:r>
              <a:rPr lang="en-US" dirty="0" smtClean="0"/>
              <a:t>2010	(5.0 x 2.5 x .60), .5 watt</a:t>
            </a:r>
          </a:p>
          <a:p>
            <a:pPr lvl="1"/>
            <a:r>
              <a:rPr lang="en-US" dirty="0" smtClean="0"/>
              <a:t>2512	(6.4 x 3.2 x .60), 1 watt</a:t>
            </a:r>
          </a:p>
          <a:p>
            <a:r>
              <a:rPr lang="en-US" dirty="0" smtClean="0"/>
              <a:t>Color:		</a:t>
            </a:r>
            <a:r>
              <a:rPr lang="en-US" sz="2900" dirty="0" smtClean="0"/>
              <a:t>01005	0201	0402	0603	0805	1206</a:t>
            </a:r>
          </a:p>
          <a:p>
            <a:pPr lvl="1"/>
            <a:r>
              <a:rPr lang="en-US" dirty="0" smtClean="0"/>
              <a:t>resistors: black </a:t>
            </a:r>
          </a:p>
          <a:p>
            <a:pPr lvl="1"/>
            <a:r>
              <a:rPr lang="en-US" dirty="0" smtClean="0"/>
              <a:t>caps: light brown </a:t>
            </a:r>
          </a:p>
          <a:p>
            <a:pPr lvl="1"/>
            <a:r>
              <a:rPr lang="en-US" dirty="0" smtClean="0"/>
              <a:t>inductors: ferrite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1210, 1812, 2010, 2512</a:t>
            </a:r>
            <a:r>
              <a:rPr lang="en-US" dirty="0" smtClean="0"/>
              <a:t> =&gt;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88" y="4648200"/>
            <a:ext cx="465622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Digital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err="1" smtClean="0"/>
              <a:t>OmniVision</a:t>
            </a:r>
            <a:r>
              <a:rPr lang="en-US" dirty="0" smtClean="0"/>
              <a:t> OV6948(200x200 pixels)</a:t>
            </a:r>
          </a:p>
          <a:p>
            <a:pPr lvl="1"/>
            <a:r>
              <a:rPr lang="en-US" dirty="0" smtClean="0"/>
              <a:t>0.75mm </a:t>
            </a:r>
            <a:r>
              <a:rPr lang="en-US" dirty="0"/>
              <a:t>X </a:t>
            </a:r>
            <a:r>
              <a:rPr lang="en-US" dirty="0" smtClean="0"/>
              <a:t>0.75mm, thickness depends on lens</a:t>
            </a:r>
            <a:endParaRPr lang="en-US" dirty="0"/>
          </a:p>
          <a:p>
            <a:pPr lvl="1"/>
            <a:r>
              <a:rPr lang="en-US" dirty="0" smtClean="0"/>
              <a:t>4 pins</a:t>
            </a:r>
          </a:p>
          <a:p>
            <a:pPr lvl="1"/>
            <a:r>
              <a:rPr lang="en-US" dirty="0" smtClean="0"/>
              <a:t>Analog out</a:t>
            </a:r>
          </a:p>
          <a:p>
            <a:r>
              <a:rPr lang="en-US" dirty="0" smtClean="0"/>
              <a:t>Digital Optics </a:t>
            </a:r>
            <a:r>
              <a:rPr lang="en-US" dirty="0" err="1" smtClean="0"/>
              <a:t>mems</a:t>
            </a:r>
            <a:r>
              <a:rPr lang="en-US" dirty="0" smtClean="0"/>
              <a:t>/cam</a:t>
            </a:r>
          </a:p>
          <a:p>
            <a:pPr lvl="1"/>
            <a:r>
              <a:rPr lang="en-US" dirty="0" smtClean="0"/>
              <a:t>8mm X 8mm X 5mm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UWXGA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19" y="4114800"/>
            <a:ext cx="2608017" cy="2504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0"/>
            <a:ext cx="295316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3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Nordic Semi: Nrf52805 low power Bluetooth</a:t>
            </a:r>
          </a:p>
          <a:p>
            <a:pPr lvl="1"/>
            <a:r>
              <a:rPr lang="en-US" dirty="0" smtClean="0"/>
              <a:t>2.5mm </a:t>
            </a:r>
            <a:r>
              <a:rPr lang="en-US" dirty="0"/>
              <a:t>by </a:t>
            </a:r>
            <a:r>
              <a:rPr lang="en-US" dirty="0" smtClean="0"/>
              <a:t>2.5mm </a:t>
            </a:r>
            <a:r>
              <a:rPr lang="en-US" dirty="0"/>
              <a:t>by </a:t>
            </a:r>
            <a:r>
              <a:rPr lang="en-US" dirty="0" smtClean="0"/>
              <a:t>0.5mm</a:t>
            </a:r>
            <a:endParaRPr lang="en-US" baseline="30000" dirty="0" smtClean="0"/>
          </a:p>
          <a:p>
            <a:pPr lvl="1"/>
            <a:r>
              <a:rPr lang="en-US" dirty="0" smtClean="0"/>
              <a:t>Includes ARM cortex M4 </a:t>
            </a:r>
            <a:r>
              <a:rPr lang="en-US" dirty="0" err="1" smtClean="0"/>
              <a:t>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Taiyo-Yuden AF216M245001 antenna</a:t>
            </a:r>
          </a:p>
          <a:p>
            <a:pPr lvl="1"/>
            <a:r>
              <a:rPr lang="en-US" dirty="0" smtClean="0"/>
              <a:t>2.5mm </a:t>
            </a:r>
            <a:r>
              <a:rPr lang="en-US" dirty="0"/>
              <a:t>by </a:t>
            </a:r>
            <a:r>
              <a:rPr lang="en-US" dirty="0" smtClean="0"/>
              <a:t>1.6mm </a:t>
            </a:r>
            <a:r>
              <a:rPr lang="en-US" dirty="0"/>
              <a:t>by </a:t>
            </a:r>
            <a:r>
              <a:rPr lang="en-US" dirty="0" smtClean="0"/>
              <a:t>1.6mm </a:t>
            </a:r>
            <a:r>
              <a:rPr lang="en-US" dirty="0"/>
              <a:t>= 4</a:t>
            </a:r>
            <a:r>
              <a:rPr lang="en-US" dirty="0" smtClean="0"/>
              <a:t>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6.4mm</a:t>
            </a:r>
            <a:r>
              <a:rPr lang="en-US" baseline="30000" dirty="0" smtClean="0"/>
              <a:t>3</a:t>
            </a:r>
            <a:endParaRPr lang="en-US" baseline="30000" dirty="0"/>
          </a:p>
          <a:p>
            <a:pPr lvl="1"/>
            <a:r>
              <a:rPr lang="en-US" dirty="0" smtClean="0"/>
              <a:t>2.4GHz band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41" y="5410200"/>
            <a:ext cx="864659" cy="742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3" y="2133600"/>
            <a:ext cx="2362199" cy="23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to get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www.digikey.com</a:t>
            </a:r>
            <a:r>
              <a:rPr lang="en-US" dirty="0" smtClean="0"/>
              <a:t>	original mail-order house</a:t>
            </a:r>
          </a:p>
          <a:p>
            <a:r>
              <a:rPr lang="en-US" dirty="0" smtClean="0">
                <a:hlinkClick r:id="rId3"/>
              </a:rPr>
              <a:t>www.mouser.com</a:t>
            </a:r>
            <a:r>
              <a:rPr lang="en-US" dirty="0" smtClean="0"/>
              <a:t>	some parts only at mouser</a:t>
            </a:r>
          </a:p>
          <a:p>
            <a:r>
              <a:rPr lang="en-US" dirty="0" smtClean="0">
                <a:hlinkClick r:id="rId4"/>
              </a:rPr>
              <a:t>www.newark.com</a:t>
            </a:r>
            <a:r>
              <a:rPr lang="en-US" dirty="0" smtClean="0"/>
              <a:t>	stock oscilloscopes &amp; such</a:t>
            </a:r>
          </a:p>
          <a:p>
            <a:r>
              <a:rPr lang="en-US" dirty="0" smtClean="0">
                <a:hlinkClick r:id="rId5"/>
              </a:rPr>
              <a:t>www.avnet.com</a:t>
            </a:r>
            <a:r>
              <a:rPr lang="en-US" dirty="0" smtClean="0"/>
              <a:t>	high volumes</a:t>
            </a:r>
          </a:p>
          <a:p>
            <a:r>
              <a:rPr lang="en-US" dirty="0" smtClean="0">
                <a:hlinkClick r:id="rId6"/>
              </a:rPr>
              <a:t>www.arrow.com</a:t>
            </a:r>
            <a:r>
              <a:rPr lang="en-US" dirty="0" smtClean="0"/>
              <a:t>	high volumes</a:t>
            </a:r>
          </a:p>
          <a:p>
            <a:r>
              <a:rPr lang="en-US" dirty="0" smtClean="0"/>
              <a:t>Manufacturer’s web sites</a:t>
            </a:r>
          </a:p>
          <a:p>
            <a:r>
              <a:rPr lang="en-US" dirty="0" smtClean="0"/>
              <a:t>Keep an eye on inventory levels: </a:t>
            </a:r>
          </a:p>
          <a:p>
            <a:pPr lvl="1"/>
            <a:r>
              <a:rPr lang="en-US" dirty="0" smtClean="0"/>
              <a:t>choose popular and stocked parts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6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chip Manufacturers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ctel</a:t>
            </a:r>
            <a:r>
              <a:rPr lang="en-US" dirty="0" smtClean="0"/>
              <a:t> (now </a:t>
            </a:r>
            <a:r>
              <a:rPr lang="en-US" dirty="0" err="1" smtClean="0"/>
              <a:t>microsemi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002060"/>
                </a:solidFill>
              </a:rPr>
              <a:t>altera</a:t>
            </a:r>
            <a:r>
              <a:rPr lang="en-US" dirty="0" smtClean="0">
                <a:solidFill>
                  <a:srgbClr val="002060"/>
                </a:solidFill>
              </a:rPr>
              <a:t> (now intel)</a:t>
            </a:r>
            <a:r>
              <a:rPr lang="en-US" dirty="0" smtClean="0"/>
              <a:t>, </a:t>
            </a:r>
            <a:r>
              <a:rPr lang="en-US" i="1" dirty="0" err="1" smtClean="0"/>
              <a:t>amd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analog</a:t>
            </a:r>
            <a:r>
              <a:rPr lang="en-US" dirty="0" smtClean="0"/>
              <a:t> (devices), </a:t>
            </a:r>
            <a:r>
              <a:rPr lang="en-US" i="1" dirty="0" smtClean="0"/>
              <a:t>arm</a:t>
            </a:r>
            <a:r>
              <a:rPr lang="en-US" dirty="0" smtClean="0"/>
              <a:t>, </a:t>
            </a:r>
            <a:r>
              <a:rPr lang="en-US" i="1" dirty="0" err="1" smtClean="0"/>
              <a:t>atmel</a:t>
            </a:r>
            <a:r>
              <a:rPr lang="en-US" dirty="0" smtClean="0"/>
              <a:t>, </a:t>
            </a:r>
            <a:r>
              <a:rPr lang="en-US" dirty="0" err="1" smtClean="0"/>
              <a:t>austriamicrosystems</a:t>
            </a:r>
            <a:r>
              <a:rPr lang="en-US" dirty="0" smtClean="0"/>
              <a:t>, </a:t>
            </a:r>
            <a:r>
              <a:rPr lang="en-US" dirty="0" err="1" smtClean="0"/>
              <a:t>bosch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cirrus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cree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cypress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diodes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everspin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fairchildsemi</a:t>
            </a:r>
            <a:r>
              <a:rPr lang="en-US" dirty="0" smtClean="0"/>
              <a:t>, </a:t>
            </a:r>
            <a:r>
              <a:rPr lang="en-US" i="1" dirty="0" err="1" smtClean="0"/>
              <a:t>freescale</a:t>
            </a:r>
            <a:r>
              <a:rPr lang="en-US" dirty="0" smtClean="0"/>
              <a:t>, </a:t>
            </a:r>
            <a:r>
              <a:rPr lang="en-US" dirty="0" err="1" smtClean="0"/>
              <a:t>ftdichip</a:t>
            </a:r>
            <a:r>
              <a:rPr lang="en-US" dirty="0" smtClean="0"/>
              <a:t>, </a:t>
            </a:r>
            <a:r>
              <a:rPr lang="en-US" dirty="0" err="1" smtClean="0"/>
              <a:t>hittite</a:t>
            </a:r>
            <a:r>
              <a:rPr lang="en-US" dirty="0" smtClean="0"/>
              <a:t>, </a:t>
            </a:r>
            <a:r>
              <a:rPr lang="en-US" dirty="0" err="1" smtClean="0"/>
              <a:t>holtic</a:t>
            </a:r>
            <a:r>
              <a:rPr lang="en-US" dirty="0" smtClean="0"/>
              <a:t>, </a:t>
            </a:r>
            <a:r>
              <a:rPr lang="en-US" i="1" dirty="0" err="1" smtClean="0"/>
              <a:t>ibm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idt</a:t>
            </a:r>
            <a:r>
              <a:rPr lang="en-US" dirty="0" smtClean="0"/>
              <a:t>, </a:t>
            </a:r>
            <a:r>
              <a:rPr lang="en-US" dirty="0" err="1" smtClean="0"/>
              <a:t>infineon</a:t>
            </a:r>
            <a:r>
              <a:rPr lang="en-US" dirty="0" smtClean="0"/>
              <a:t>, </a:t>
            </a:r>
            <a:r>
              <a:rPr lang="en-US" i="1" dirty="0" smtClean="0"/>
              <a:t>intel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intersil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issi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latticesemi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, </a:t>
            </a:r>
            <a:r>
              <a:rPr lang="en-US" dirty="0" err="1" smtClean="0"/>
              <a:t>marvell</a:t>
            </a:r>
            <a:r>
              <a:rPr lang="en-US" dirty="0" smtClean="0"/>
              <a:t>, maxim-</a:t>
            </a:r>
            <a:r>
              <a:rPr lang="en-US" dirty="0" err="1" smtClean="0"/>
              <a:t>ic</a:t>
            </a:r>
            <a:r>
              <a:rPr lang="en-US" dirty="0" smtClean="0"/>
              <a:t>, </a:t>
            </a:r>
            <a:r>
              <a:rPr lang="en-US" i="1" dirty="0" smtClean="0"/>
              <a:t>microchip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micron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national</a:t>
            </a:r>
            <a:r>
              <a:rPr lang="en-US" dirty="0" smtClean="0"/>
              <a:t> (now TI), </a:t>
            </a:r>
            <a:r>
              <a:rPr lang="en-US" dirty="0" err="1" smtClean="0"/>
              <a:t>nec</a:t>
            </a:r>
            <a:r>
              <a:rPr lang="en-US" dirty="0" smtClean="0"/>
              <a:t>, </a:t>
            </a:r>
            <a:r>
              <a:rPr lang="en-US" i="1" dirty="0" err="1" smtClean="0"/>
              <a:t>nordic</a:t>
            </a:r>
            <a:r>
              <a:rPr lang="en-US" dirty="0" smtClean="0"/>
              <a:t>, </a:t>
            </a:r>
            <a:r>
              <a:rPr lang="en-US" i="1" dirty="0" err="1" smtClean="0"/>
              <a:t>nvidia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nxp</a:t>
            </a:r>
            <a:r>
              <a:rPr lang="en-US" dirty="0" smtClean="0"/>
              <a:t>, </a:t>
            </a:r>
            <a:r>
              <a:rPr lang="en-US" dirty="0" err="1" smtClean="0"/>
              <a:t>okisemi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onsemi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panasonic</a:t>
            </a:r>
            <a:r>
              <a:rPr lang="en-US" dirty="0" smtClean="0"/>
              <a:t>, </a:t>
            </a:r>
            <a:r>
              <a:rPr lang="en-US" i="1" dirty="0" err="1" smtClean="0"/>
              <a:t>rabbitsemiconductor</a:t>
            </a:r>
            <a:r>
              <a:rPr lang="en-US" dirty="0" smtClean="0"/>
              <a:t>, </a:t>
            </a:r>
            <a:r>
              <a:rPr lang="en-US" i="1" dirty="0" err="1" smtClean="0"/>
              <a:t>renesas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samsung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silabs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spansion</a:t>
            </a:r>
            <a:r>
              <a:rPr lang="en-US" dirty="0" smtClean="0"/>
              <a:t>, </a:t>
            </a:r>
            <a:r>
              <a:rPr lang="en-US" dirty="0" err="1" smtClean="0"/>
              <a:t>sst</a:t>
            </a:r>
            <a:r>
              <a:rPr lang="en-US" dirty="0" smtClean="0"/>
              <a:t>, </a:t>
            </a:r>
            <a:r>
              <a:rPr lang="en-US" i="1" dirty="0" err="1" smtClean="0"/>
              <a:t>st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toshiba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we-online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xilinx</a:t>
            </a:r>
            <a:r>
              <a:rPr lang="en-US" dirty="0" smtClean="0"/>
              <a:t>, </a:t>
            </a:r>
            <a:r>
              <a:rPr lang="en-US" i="1" dirty="0" err="1" smtClean="0"/>
              <a:t>xmos</a:t>
            </a:r>
            <a:r>
              <a:rPr lang="en-US" dirty="0" smtClean="0"/>
              <a:t>, </a:t>
            </a:r>
            <a:r>
              <a:rPr lang="en-US" i="1" dirty="0" err="1" smtClean="0"/>
              <a:t>zilog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FPGA</a:t>
            </a:r>
            <a:r>
              <a:rPr lang="en-US" dirty="0" smtClean="0"/>
              <a:t> </a:t>
            </a:r>
            <a:r>
              <a:rPr lang="en-US" i="1" dirty="0" err="1" smtClean="0"/>
              <a:t>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analog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diverse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passives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simple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5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fabrication &amp; assembly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CAD package to input schematic</a:t>
            </a:r>
          </a:p>
          <a:p>
            <a:pPr lvl="1"/>
            <a:r>
              <a:rPr lang="en-US" dirty="0" smtClean="0"/>
              <a:t>Auto or manually route signal traces</a:t>
            </a:r>
          </a:p>
          <a:p>
            <a:r>
              <a:rPr lang="en-US" dirty="0" smtClean="0"/>
              <a:t>Generate Gerber files</a:t>
            </a:r>
          </a:p>
          <a:p>
            <a:r>
              <a:rPr lang="en-US" dirty="0" smtClean="0"/>
              <a:t>Have PCB fabricated</a:t>
            </a:r>
          </a:p>
          <a:p>
            <a:r>
              <a:rPr lang="en-US" dirty="0" smtClean="0"/>
              <a:t>Send chips and PCBs to assembly house</a:t>
            </a:r>
          </a:p>
          <a:p>
            <a:pPr lvl="1"/>
            <a:r>
              <a:rPr lang="en-US" dirty="0" smtClean="0"/>
              <a:t>Or DIY with hot air gun or oven</a:t>
            </a:r>
          </a:p>
          <a:p>
            <a:r>
              <a:rPr lang="en-US" dirty="0" smtClean="0"/>
              <a:t>See if board works</a:t>
            </a:r>
          </a:p>
          <a:p>
            <a:r>
              <a:rPr lang="en-US" dirty="0" smtClean="0"/>
              <a:t>Solder stencils now optional: can ink-jet print solder 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Lower power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driven design</a:t>
            </a:r>
          </a:p>
          <a:p>
            <a:pPr lvl="1"/>
            <a:r>
              <a:rPr lang="en-US" dirty="0" smtClean="0"/>
              <a:t>Thermal management is simpler</a:t>
            </a:r>
          </a:p>
          <a:p>
            <a:r>
              <a:rPr lang="en-US" dirty="0" smtClean="0"/>
              <a:t>Lower cost: silicon area savings are passed on</a:t>
            </a:r>
          </a:p>
          <a:p>
            <a:r>
              <a:rPr lang="en-US" dirty="0" smtClean="0"/>
              <a:t>Newer/smaller chips are faster and more capable</a:t>
            </a:r>
          </a:p>
          <a:p>
            <a:r>
              <a:rPr lang="en-US" dirty="0" smtClean="0"/>
              <a:t>Use single PCB</a:t>
            </a:r>
          </a:p>
          <a:p>
            <a:pPr lvl="1"/>
            <a:r>
              <a:rPr lang="en-US" dirty="0" smtClean="0"/>
              <a:t>Connectors are a weak point</a:t>
            </a:r>
          </a:p>
          <a:p>
            <a:r>
              <a:rPr lang="en-US" dirty="0" smtClean="0"/>
              <a:t>Lower weight</a:t>
            </a:r>
          </a:p>
          <a:p>
            <a:r>
              <a:rPr lang="en-US" dirty="0" smtClean="0"/>
              <a:t>And of course, less volume: in X, Y and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94650"/>
            <a:ext cx="7069247" cy="914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Small parts spreadsheet excerpts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3" y="1524053"/>
            <a:ext cx="7873388" cy="223931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3" y="1143000"/>
            <a:ext cx="7924800" cy="3810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553" y="3810000"/>
            <a:ext cx="79248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Transistor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7nm process: ~100M transistors / mm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en.wikipedia.org/wiki/7_nm_process</a:t>
            </a:r>
            <a:endParaRPr lang="en-US" dirty="0" smtClean="0"/>
          </a:p>
          <a:p>
            <a:r>
              <a:rPr lang="en-US" dirty="0" smtClean="0"/>
              <a:t>Small </a:t>
            </a:r>
            <a:r>
              <a:rPr lang="en-US" dirty="0" err="1" smtClean="0"/>
              <a:t>uP</a:t>
            </a:r>
            <a:r>
              <a:rPr lang="en-US" dirty="0" smtClean="0"/>
              <a:t>: 10K transistors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en.wikipedia.org/wiki/Transistor_count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icroprocessor with cache: 1M transistors</a:t>
            </a:r>
          </a:p>
          <a:p>
            <a:pPr lvl="1"/>
            <a:r>
              <a:rPr lang="en-US" dirty="0" smtClean="0"/>
              <a:t>Large FPGA: 100 billion transistors</a:t>
            </a:r>
          </a:p>
          <a:p>
            <a:pPr lvl="1"/>
            <a:r>
              <a:rPr lang="en-US" dirty="0" smtClean="0"/>
              <a:t>Single chip 3D </a:t>
            </a:r>
            <a:r>
              <a:rPr lang="en-US" dirty="0" err="1" smtClean="0"/>
              <a:t>nand</a:t>
            </a:r>
            <a:r>
              <a:rPr lang="en-US" dirty="0" smtClean="0"/>
              <a:t> flash: </a:t>
            </a:r>
            <a:r>
              <a:rPr lang="en-US" b="1" dirty="0" smtClean="0"/>
              <a:t>2 trillion </a:t>
            </a:r>
            <a:r>
              <a:rPr lang="en-US" dirty="0" smtClean="0"/>
              <a:t>transistors</a:t>
            </a:r>
          </a:p>
          <a:p>
            <a:pPr marL="914400" lvl="2" indent="0">
              <a:buNone/>
            </a:pPr>
            <a:r>
              <a:rPr lang="en-US" b="1" dirty="0" smtClean="0"/>
              <a:t>+</a:t>
            </a:r>
            <a:r>
              <a:rPr lang="en-US" dirty="0" smtClean="0"/>
              <a:t> Multiple chips in single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IC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Analog to digital, Digital to analog</a:t>
            </a:r>
          </a:p>
          <a:p>
            <a:r>
              <a:rPr lang="en-US" dirty="0" smtClean="0"/>
              <a:t>Computation</a:t>
            </a:r>
          </a:p>
          <a:p>
            <a:r>
              <a:rPr lang="en-US" dirty="0" smtClean="0"/>
              <a:t>Control</a:t>
            </a:r>
          </a:p>
          <a:p>
            <a:r>
              <a:rPr lang="en-US" dirty="0" smtClean="0"/>
              <a:t>Communication</a:t>
            </a:r>
          </a:p>
          <a:p>
            <a:pPr lvl="1"/>
            <a:r>
              <a:rPr lang="en-US" dirty="0" smtClean="0"/>
              <a:t>RF</a:t>
            </a:r>
          </a:p>
          <a:p>
            <a:pPr lvl="1"/>
            <a:r>
              <a:rPr lang="en-US" dirty="0" smtClean="0"/>
              <a:t>Wired</a:t>
            </a:r>
          </a:p>
          <a:p>
            <a:pPr lvl="1"/>
            <a:r>
              <a:rPr lang="en-US" dirty="0" smtClean="0"/>
              <a:t>LED</a:t>
            </a:r>
          </a:p>
          <a:p>
            <a:pPr lvl="1"/>
            <a:r>
              <a:rPr lang="en-US" dirty="0" smtClean="0"/>
              <a:t>Camera</a:t>
            </a:r>
          </a:p>
          <a:p>
            <a:r>
              <a:rPr lang="en-US" dirty="0" smtClean="0"/>
              <a:t>DC to DC (chip &amp; PCB voltage needs)</a:t>
            </a:r>
          </a:p>
          <a:p>
            <a:r>
              <a:rPr lang="en-US" dirty="0" smtClean="0"/>
              <a:t>Protection (over voltage, transients, fuse)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5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Digital Microscope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powered</a:t>
            </a:r>
          </a:p>
          <a:p>
            <a:r>
              <a:rPr lang="en-US" dirty="0" smtClean="0"/>
              <a:t>HD resolution</a:t>
            </a:r>
          </a:p>
          <a:p>
            <a:r>
              <a:rPr lang="en-US" dirty="0" smtClean="0"/>
              <a:t>LED illumination</a:t>
            </a:r>
          </a:p>
          <a:p>
            <a:r>
              <a:rPr lang="en-US" dirty="0" smtClean="0"/>
              <a:t>Many products all</a:t>
            </a:r>
          </a:p>
          <a:p>
            <a:pPr marL="0" indent="0">
              <a:buNone/>
            </a:pPr>
            <a:r>
              <a:rPr lang="en-US" dirty="0" smtClean="0"/>
              <a:t>   made by the same</a:t>
            </a:r>
          </a:p>
          <a:p>
            <a:pPr marL="0" indent="0">
              <a:buNone/>
            </a:pPr>
            <a:r>
              <a:rPr lang="en-US" dirty="0" smtClean="0"/>
              <a:t>   company?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95400"/>
            <a:ext cx="32108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Tweezers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Miniware</a:t>
            </a:r>
            <a:r>
              <a:rPr lang="en-US" dirty="0"/>
              <a:t> DT71 Mini Digital Tweezers</a:t>
            </a:r>
          </a:p>
          <a:p>
            <a:r>
              <a:rPr lang="en-US" dirty="0" smtClean="0"/>
              <a:t>Resistance, Capacitance, Inductance, Voltage &amp;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71800"/>
            <a:ext cx="5306166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</a:t>
            </a:r>
            <a:r>
              <a:rPr lang="en-US" dirty="0"/>
              <a:t>Packages</a:t>
            </a:r>
            <a:br>
              <a:rPr lang="en-US" dirty="0"/>
            </a:br>
            <a:r>
              <a:rPr lang="en-US" sz="3600" dirty="0">
                <a:solidFill>
                  <a:srgbClr val="0070C0"/>
                </a:solidFill>
              </a:rPr>
              <a:t>https://www.nxp.com/packages/search?q</a:t>
            </a:r>
            <a:r>
              <a:rPr lang="en-US" sz="3600" dirty="0" smtClean="0">
                <a:solidFill>
                  <a:srgbClr val="0070C0"/>
                </a:solidFill>
              </a:rPr>
              <a:t>=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93" y="1600200"/>
            <a:ext cx="7253821" cy="4953000"/>
          </a:xfrm>
        </p:spPr>
      </p:pic>
      <p:pic>
        <p:nvPicPr>
          <p:cNvPr id="13" name="Content Placeholder 5" descr="Screen Clipping"/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69" y="1447800"/>
            <a:ext cx="863566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4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nexperia</a:t>
            </a:r>
            <a:r>
              <a:rPr lang="en-US" dirty="0" smtClean="0"/>
              <a:t> two input XOR gate 74LV1T86GXH</a:t>
            </a:r>
          </a:p>
          <a:p>
            <a:pPr lvl="1"/>
            <a:r>
              <a:rPr lang="en-US" dirty="0" smtClean="0"/>
              <a:t>0.8mm by 0.8mm by 0.35mm = .64mm</a:t>
            </a:r>
            <a:r>
              <a:rPr lang="en-US" baseline="30000" dirty="0" smtClean="0"/>
              <a:t>2</a:t>
            </a:r>
            <a:r>
              <a:rPr lang="en-US" dirty="0" smtClean="0"/>
              <a:t> and .224mm</a:t>
            </a:r>
            <a:r>
              <a:rPr lang="en-US" baseline="30000" dirty="0" smtClean="0"/>
              <a:t>3</a:t>
            </a:r>
          </a:p>
          <a:p>
            <a:pPr lvl="1"/>
            <a:r>
              <a:rPr lang="en-US" dirty="0" smtClean="0"/>
              <a:t>Five lead QFN package</a:t>
            </a:r>
          </a:p>
          <a:p>
            <a:pPr lvl="1"/>
            <a:r>
              <a:rPr lang="en-US" dirty="0" smtClean="0"/>
              <a:t>1.2 to 5.0 </a:t>
            </a:r>
            <a:r>
              <a:rPr lang="en-US" dirty="0" err="1" smtClean="0"/>
              <a:t>vdc</a:t>
            </a:r>
            <a:endParaRPr lang="en-US" dirty="0" smtClean="0"/>
          </a:p>
          <a:p>
            <a:pPr lvl="1"/>
            <a:r>
              <a:rPr lang="en-US" dirty="0"/>
              <a:t>1</a:t>
            </a:r>
            <a:r>
              <a:rPr lang="en-US" dirty="0" smtClean="0"/>
              <a:t>00X area advantage</a:t>
            </a:r>
          </a:p>
          <a:p>
            <a:r>
              <a:rPr lang="en-US" dirty="0" smtClean="0"/>
              <a:t>Compare with TTL logic</a:t>
            </a:r>
          </a:p>
          <a:p>
            <a:pPr lvl="1"/>
            <a:r>
              <a:rPr lang="en-US" dirty="0" smtClean="0"/>
              <a:t>11mm by 20mm by 8 mm</a:t>
            </a:r>
            <a:endParaRPr lang="en-US" baseline="30000" dirty="0"/>
          </a:p>
          <a:p>
            <a:pPr lvl="1"/>
            <a:r>
              <a:rPr lang="en-US" dirty="0" smtClean="0"/>
              <a:t>16 pins</a:t>
            </a:r>
          </a:p>
          <a:p>
            <a:pPr lvl="1"/>
            <a:r>
              <a:rPr lang="en-US" dirty="0" smtClean="0"/>
              <a:t>5.0 </a:t>
            </a:r>
            <a:r>
              <a:rPr lang="en-US" dirty="0" err="1" smtClean="0"/>
              <a:t>vdc</a:t>
            </a:r>
            <a:endParaRPr lang="en-US" dirty="0" smtClean="0"/>
          </a:p>
          <a:p>
            <a:pPr lvl="1"/>
            <a:r>
              <a:rPr lang="en-US" dirty="0" smtClean="0"/>
              <a:t>One chip</a:t>
            </a:r>
            <a:r>
              <a:rPr lang="en-US" dirty="0"/>
              <a:t> (4 gates)</a:t>
            </a:r>
            <a:r>
              <a:rPr lang="en-US" dirty="0" smtClean="0"/>
              <a:t> uses both sides of PCB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95600"/>
            <a:ext cx="265784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Tiny FPGA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Latticesemi</a:t>
            </a:r>
            <a:r>
              <a:rPr lang="en-US" dirty="0" smtClean="0"/>
              <a:t> ICE40UL1K</a:t>
            </a:r>
          </a:p>
          <a:p>
            <a:pPr lvl="1"/>
            <a:r>
              <a:rPr lang="en-US" dirty="0" smtClean="0"/>
              <a:t>1.4mm X 1.4mm X 0.6mm = 1.99mm</a:t>
            </a:r>
            <a:r>
              <a:rPr lang="en-US" baseline="30000" dirty="0" smtClean="0"/>
              <a:t>2</a:t>
            </a:r>
            <a:r>
              <a:rPr lang="en-US" dirty="0" smtClean="0"/>
              <a:t> &amp; 1.19mm</a:t>
            </a:r>
            <a:r>
              <a:rPr lang="en-US" baseline="30000" dirty="0" smtClean="0"/>
              <a:t>3</a:t>
            </a:r>
          </a:p>
          <a:p>
            <a:pPr lvl="1"/>
            <a:r>
              <a:rPr lang="en-US" dirty="0" smtClean="0"/>
              <a:t>10 user IOs </a:t>
            </a:r>
          </a:p>
          <a:p>
            <a:pPr lvl="1"/>
            <a:r>
              <a:rPr lang="en-US" dirty="0" smtClean="0"/>
              <a:t>Flash, I2C, SPI, PWM &amp; oscillator built-in</a:t>
            </a:r>
          </a:p>
          <a:p>
            <a:pPr lvl="1"/>
            <a:r>
              <a:rPr lang="en-US" dirty="0" smtClean="0"/>
              <a:t>1.2 </a:t>
            </a:r>
            <a:r>
              <a:rPr lang="en-US" dirty="0" err="1" smtClean="0"/>
              <a:t>vdc</a:t>
            </a:r>
            <a:r>
              <a:rPr lang="en-US" dirty="0" smtClean="0"/>
              <a:t> to 3.3 </a:t>
            </a:r>
            <a:r>
              <a:rPr lang="en-US" dirty="0" err="1" smtClean="0"/>
              <a:t>vdc</a:t>
            </a:r>
            <a:r>
              <a:rPr lang="en-US" dirty="0" smtClean="0"/>
              <a:t> IOs</a:t>
            </a:r>
          </a:p>
          <a:p>
            <a:pPr lvl="1"/>
            <a:r>
              <a:rPr lang="en-US" dirty="0" smtClean="0"/>
              <a:t>1280 LUTs, 14 block 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10000"/>
            <a:ext cx="2953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663</Words>
  <Application>Microsoft Office PowerPoint</Application>
  <PresentationFormat>On-screen Show (4:3)</PresentationFormat>
  <Paragraphs>146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Small Chips and their Usages Jim Brakefield</vt:lpstr>
      <vt:lpstr>Reasons for Small</vt:lpstr>
      <vt:lpstr>IC Transistor Density</vt:lpstr>
      <vt:lpstr>Small IC Applications</vt:lpstr>
      <vt:lpstr>LCD Digital Microscope</vt:lpstr>
      <vt:lpstr>Digital Tweezers</vt:lpstr>
      <vt:lpstr>Small Packages https://www.nxp.com/packages/search?q=</vt:lpstr>
      <vt:lpstr>Digital logic</vt:lpstr>
      <vt:lpstr>Tiny FPGA chip</vt:lpstr>
      <vt:lpstr>Tiny microprocessor chip</vt:lpstr>
      <vt:lpstr>3D gyro accelerometer and magnetometer combo</vt:lpstr>
      <vt:lpstr>Silicon oscillator</vt:lpstr>
      <vt:lpstr>LED</vt:lpstr>
      <vt:lpstr>Resistors, capacitors &amp; inductors</vt:lpstr>
      <vt:lpstr> Digital cameras</vt:lpstr>
      <vt:lpstr>Radio</vt:lpstr>
      <vt:lpstr>Places to get chips</vt:lpstr>
      <vt:lpstr>Some chip Manufacturers</vt:lpstr>
      <vt:lpstr>PCB fabrication &amp; assembly</vt:lpstr>
      <vt:lpstr>Small parts spreadsheet excerpts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Chips</dc:title>
  <dc:creator>jimbrake</dc:creator>
  <cp:lastModifiedBy>James Brakefield</cp:lastModifiedBy>
  <cp:revision>174</cp:revision>
  <cp:lastPrinted>2013-06-24T20:58:34Z</cp:lastPrinted>
  <dcterms:created xsi:type="dcterms:W3CDTF">2013-06-20T19:35:36Z</dcterms:created>
  <dcterms:modified xsi:type="dcterms:W3CDTF">2021-03-18T02:15:53Z</dcterms:modified>
</cp:coreProperties>
</file>