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56" r:id="rId2"/>
    <p:sldId id="257" r:id="rId3"/>
    <p:sldId id="258" r:id="rId4"/>
    <p:sldId id="319" r:id="rId5"/>
    <p:sldId id="301" r:id="rId6"/>
    <p:sldId id="259" r:id="rId7"/>
    <p:sldId id="323" r:id="rId8"/>
    <p:sldId id="260" r:id="rId9"/>
    <p:sldId id="261" r:id="rId10"/>
    <p:sldId id="262" r:id="rId11"/>
    <p:sldId id="283" r:id="rId12"/>
    <p:sldId id="263" r:id="rId13"/>
    <p:sldId id="264" r:id="rId14"/>
    <p:sldId id="265" r:id="rId15"/>
    <p:sldId id="302" r:id="rId16"/>
    <p:sldId id="303" r:id="rId17"/>
    <p:sldId id="304" r:id="rId18"/>
    <p:sldId id="322" r:id="rId19"/>
    <p:sldId id="305" r:id="rId20"/>
    <p:sldId id="306" r:id="rId21"/>
    <p:sldId id="307" r:id="rId22"/>
    <p:sldId id="308" r:id="rId23"/>
    <p:sldId id="312" r:id="rId24"/>
    <p:sldId id="320" r:id="rId25"/>
    <p:sldId id="313" r:id="rId26"/>
    <p:sldId id="314" r:id="rId27"/>
    <p:sldId id="315" r:id="rId28"/>
    <p:sldId id="316" r:id="rId29"/>
    <p:sldId id="317" r:id="rId30"/>
    <p:sldId id="309" r:id="rId31"/>
    <p:sldId id="318" r:id="rId32"/>
    <p:sldId id="310" r:id="rId33"/>
    <p:sldId id="311" r:id="rId34"/>
    <p:sldId id="289" r:id="rId35"/>
    <p:sldId id="321" r:id="rId36"/>
    <p:sldId id="295" r:id="rId37"/>
    <p:sldId id="293" r:id="rId38"/>
    <p:sldId id="275" r:id="rId39"/>
    <p:sldId id="276" r:id="rId40"/>
    <p:sldId id="291" r:id="rId41"/>
  </p:sldIdLst>
  <p:sldSz cx="9144000" cy="6858000" type="screen4x3"/>
  <p:notesSz cx="9388475" cy="7102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67" autoAdjust="0"/>
    <p:restoredTop sz="94549" autoAdjust="0"/>
  </p:normalViewPr>
  <p:slideViewPr>
    <p:cSldViewPr>
      <p:cViewPr varScale="1">
        <p:scale>
          <a:sx n="79" d="100"/>
          <a:sy n="79" d="100"/>
        </p:scale>
        <p:origin x="-91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68339" cy="3551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r>
              <a:rPr lang="en-US" smtClean="0"/>
              <a:t>DIY uP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317963" y="0"/>
            <a:ext cx="4068339" cy="3551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r>
              <a:rPr lang="en-US" smtClean="0"/>
              <a:t>2/16/2016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746119"/>
            <a:ext cx="4068339" cy="3551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r>
              <a:rPr lang="en-US" smtClean="0"/>
              <a:t>Jim Brakefield 2016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17963" y="6746119"/>
            <a:ext cx="4068339" cy="3551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D815F126-D0BB-4ABD-8E98-C894FC613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9822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68339" cy="3551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r>
              <a:rPr lang="en-US" smtClean="0"/>
              <a:t>DIY uP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317963" y="0"/>
            <a:ext cx="4068339" cy="3551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r>
              <a:rPr lang="en-US" smtClean="0"/>
              <a:t>2/16/2016</a:t>
            </a: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19413" y="533400"/>
            <a:ext cx="3549650" cy="26622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8848" y="3373676"/>
            <a:ext cx="7510780" cy="3196114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746119"/>
            <a:ext cx="4068339" cy="3551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r>
              <a:rPr lang="en-US" smtClean="0"/>
              <a:t>Jim Brakefield 2016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317963" y="6746119"/>
            <a:ext cx="4068339" cy="3551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0E080357-2401-457E-B2E8-CE0541A88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805816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80357-2401-457E-B2E8-CE0541A88319}" type="slidenum">
              <a:rPr lang="en-US" smtClean="0"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2/16/2016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Jim Brakefield 2016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smtClean="0"/>
              <a:t>DIY 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643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080357-2401-457E-B2E8-CE0541A88319}" type="slidenum">
              <a:rPr lang="en-US" smtClean="0"/>
              <a:t>9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2/16/2016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Jim Brakefield 2016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smtClean="0"/>
              <a:t>DIY 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933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B3554-E48D-4042-8BC8-156CF19819B1}" type="datetime1">
              <a:rPr lang="en-US" smtClean="0"/>
              <a:t>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915E3-0B55-498E-8533-E3BB9F551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263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48482-27D4-4490-93F1-FC478CD1D69D}" type="datetime1">
              <a:rPr lang="en-US" smtClean="0"/>
              <a:t>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915E3-0B55-498E-8533-E3BB9F551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565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3C183-9D35-4B57-BCA0-E77552C5783A}" type="datetime1">
              <a:rPr lang="en-US" smtClean="0"/>
              <a:t>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915E3-0B55-498E-8533-E3BB9F551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170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6FFBC-5CCE-47DA-92C8-69397CF800F5}" type="datetime1">
              <a:rPr lang="en-US" smtClean="0"/>
              <a:t>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915E3-0B55-498E-8533-E3BB9F551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715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51FC4-1B5A-4A7C-AA95-15844BE05AA9}" type="datetime1">
              <a:rPr lang="en-US" smtClean="0"/>
              <a:t>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915E3-0B55-498E-8533-E3BB9F551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81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B0DD6-CB45-457F-A1DA-9E3A0E3683D6}" type="datetime1">
              <a:rPr lang="en-US" smtClean="0"/>
              <a:t>2/17/2016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915E3-0B55-498E-8533-E3BB9F551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47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58FD7-BAE3-4CDD-8C19-AD20F5972751}" type="datetime1">
              <a:rPr lang="en-US" smtClean="0"/>
              <a:t>2/17/2016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915E3-0B55-498E-8533-E3BB9F551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372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E4D94-E4FF-4667-9276-D4665BFC9DCB}" type="datetime1">
              <a:rPr lang="en-US" smtClean="0"/>
              <a:t>2/17/2016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915E3-0B55-498E-8533-E3BB9F551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69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DFC15-7203-4972-853B-6FEACD84F7DF}" type="datetime1">
              <a:rPr lang="en-US" smtClean="0"/>
              <a:t>2/17/2016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915E3-0B55-498E-8533-E3BB9F551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726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1DEEB-6358-41BB-B985-D3DD34568FA1}" type="datetime1">
              <a:rPr lang="en-US" smtClean="0"/>
              <a:t>2/17/2016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915E3-0B55-498E-8533-E3BB9F551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533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CCB68-27F7-431D-B234-05878582807D}" type="datetime1">
              <a:rPr lang="en-US" smtClean="0"/>
              <a:t>2/17/2016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915E3-0B55-498E-8533-E3BB9F551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444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7569B-FE9D-4E13-9399-A8B5AD924944}" type="datetime1">
              <a:rPr lang="en-US" smtClean="0"/>
              <a:t>2/17/2016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915E3-0B55-498E-8533-E3BB9F551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572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xilinx.com/support/university.html" TargetMode="External"/><Relationship Id="rId2" Type="http://schemas.openxmlformats.org/officeDocument/2006/relationships/hyperlink" Target="http://www.xilinx.com/training/free-video-courses.ht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ltiumvideos.live.altium.com/" TargetMode="External"/><Relationship Id="rId4" Type="http://schemas.openxmlformats.org/officeDocument/2006/relationships/hyperlink" Target="https://www.altera.com/support/training/university/overview.html" TargetMode="Externa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pencores.or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 smtClean="0"/>
              <a:t>DIY soft-core </a:t>
            </a:r>
            <a:r>
              <a:rPr lang="en-US" sz="4900" dirty="0" err="1" smtClean="0"/>
              <a:t>uP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dirty="0" smtClean="0"/>
              <a:t>Microprocessor design using an FPGA</a:t>
            </a:r>
            <a:br>
              <a:rPr lang="en-US" dirty="0" smtClean="0"/>
            </a:br>
            <a:r>
              <a:rPr lang="en-US" dirty="0" smtClean="0"/>
              <a:t>“made simple”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19600"/>
            <a:ext cx="6400800" cy="17526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/>
                </a:solidFill>
              </a:rPr>
              <a:t>Jim Brakefield</a:t>
            </a:r>
            <a:endParaRPr lang="en-US" sz="3600" dirty="0">
              <a:solidFill>
                <a:schemeClr val="tx1"/>
              </a:solidFill>
            </a:endParaRPr>
          </a:p>
        </p:txBody>
      </p:sp>
      <p:pic>
        <p:nvPicPr>
          <p:cNvPr id="1026" name="Picture 2" descr="C:\jcb_doc\papers\ieee_DIY_uP_talk_160216\tinkertoy_im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379" y="3352800"/>
            <a:ext cx="2490787" cy="2877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5787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Block RAM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Xilinx Spartan-6 FPGA Block RAM Resources User Guide pg12</a:t>
            </a:r>
            <a:endParaRPr lang="en-US" dirty="0"/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600200"/>
            <a:ext cx="4343400" cy="4800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376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Simplified DSP48A1 slice</a:t>
            </a:r>
            <a:br>
              <a:rPr lang="en-US" dirty="0" smtClean="0"/>
            </a:br>
            <a:r>
              <a:rPr lang="en-US" sz="3600" dirty="0"/>
              <a:t>X</a:t>
            </a:r>
            <a:r>
              <a:rPr lang="en-US" sz="3600" dirty="0" smtClean="0"/>
              <a:t>ilinx Spartan-6 FPGA DSP48A1 Slice </a:t>
            </a:r>
            <a:r>
              <a:rPr lang="en-US" sz="3600" dirty="0" err="1" smtClean="0"/>
              <a:t>pg</a:t>
            </a:r>
            <a:r>
              <a:rPr lang="en-US" sz="3600" dirty="0" smtClean="0"/>
              <a:t> 17</a:t>
            </a:r>
            <a:endParaRPr lang="en-US" sz="3600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621" y="1600200"/>
            <a:ext cx="7856758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655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Wiring Fabric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Altera </a:t>
            </a:r>
            <a:r>
              <a:rPr lang="en-US" sz="2400" dirty="0" err="1" smtClean="0"/>
              <a:t>CycloneV</a:t>
            </a:r>
            <a:r>
              <a:rPr lang="en-US" sz="2400" dirty="0" smtClean="0"/>
              <a:t> Device Handbook pg1-2</a:t>
            </a:r>
            <a:endParaRPr lang="en-US" dirty="0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00200"/>
            <a:ext cx="6943118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137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FPGA Vendors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u="sng" dirty="0" smtClean="0"/>
              <a:t>Name</a:t>
            </a:r>
            <a:r>
              <a:rPr lang="en-US" dirty="0" smtClean="0"/>
              <a:t>	</a:t>
            </a:r>
            <a:r>
              <a:rPr lang="en-US" u="sng" dirty="0" smtClean="0"/>
              <a:t>web site</a:t>
            </a:r>
            <a:r>
              <a:rPr lang="en-US" dirty="0" smtClean="0"/>
              <a:t>	</a:t>
            </a:r>
            <a:r>
              <a:rPr lang="en-US" u="sng" dirty="0" smtClean="0"/>
              <a:t>market share</a:t>
            </a:r>
            <a:r>
              <a:rPr lang="en-US" dirty="0" smtClean="0"/>
              <a:t>	</a:t>
            </a:r>
            <a:r>
              <a:rPr lang="en-US" u="sng" dirty="0" smtClean="0"/>
              <a:t>revenue</a:t>
            </a:r>
          </a:p>
          <a:p>
            <a:r>
              <a:rPr lang="en-US" dirty="0" smtClean="0"/>
              <a:t>Xilinx	Xilinx.com		51%		$2.4B</a:t>
            </a:r>
          </a:p>
          <a:p>
            <a:r>
              <a:rPr lang="en-US" dirty="0" smtClean="0"/>
              <a:t>Intel	Altera.com		34%		$1.9B</a:t>
            </a:r>
          </a:p>
          <a:p>
            <a:r>
              <a:rPr lang="en-US" dirty="0" smtClean="0"/>
              <a:t>Lattice Semiconductor	~7%		$0.4B</a:t>
            </a:r>
          </a:p>
          <a:p>
            <a:pPr marL="0" indent="0">
              <a:buNone/>
            </a:pPr>
            <a:r>
              <a:rPr lang="en-US" dirty="0" smtClean="0"/>
              <a:t>                      Latticesemi.com</a:t>
            </a:r>
          </a:p>
          <a:p>
            <a:r>
              <a:rPr lang="en-US" dirty="0" err="1" smtClean="0"/>
              <a:t>Microsemi</a:t>
            </a:r>
            <a:r>
              <a:rPr lang="en-US" dirty="0"/>
              <a:t> </a:t>
            </a:r>
            <a:r>
              <a:rPr lang="en-US" dirty="0" smtClean="0"/>
              <a:t>   Actel.com	~7%		$0.4B?</a:t>
            </a:r>
          </a:p>
          <a:p>
            <a:r>
              <a:rPr lang="en-US" dirty="0" smtClean="0"/>
              <a:t>Cypress	Cypress.com	?		?</a:t>
            </a:r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84755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FPGA Tools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HDL (Hardware </a:t>
            </a:r>
            <a:r>
              <a:rPr lang="en-US" dirty="0"/>
              <a:t>D</a:t>
            </a:r>
            <a:r>
              <a:rPr lang="en-US" dirty="0" smtClean="0"/>
              <a:t>esign </a:t>
            </a:r>
            <a:r>
              <a:rPr lang="en-US" dirty="0"/>
              <a:t>L</a:t>
            </a:r>
            <a:r>
              <a:rPr lang="en-US" dirty="0" smtClean="0"/>
              <a:t>anguages)</a:t>
            </a:r>
          </a:p>
          <a:p>
            <a:pPr lvl="1"/>
            <a:r>
              <a:rPr lang="en-US" dirty="0" smtClean="0"/>
              <a:t>VHDL, Verilog, System Verilog</a:t>
            </a:r>
          </a:p>
          <a:p>
            <a:pPr lvl="1"/>
            <a:r>
              <a:rPr lang="en-US" dirty="0" smtClean="0"/>
              <a:t>High Level Synthesis(HLS):	C, C++, </a:t>
            </a:r>
            <a:r>
              <a:rPr lang="en-US" dirty="0" err="1" smtClean="0"/>
              <a:t>Matlab</a:t>
            </a:r>
            <a:r>
              <a:rPr lang="en-US" dirty="0" smtClean="0"/>
              <a:t>	</a:t>
            </a:r>
          </a:p>
          <a:p>
            <a:r>
              <a:rPr lang="en-US" dirty="0" smtClean="0"/>
              <a:t>Compilation 		HDL into “gates” &amp; DFF</a:t>
            </a:r>
          </a:p>
          <a:p>
            <a:r>
              <a:rPr lang="en-US" dirty="0" smtClean="0"/>
              <a:t>Place &amp; Route		Vendor proprietary</a:t>
            </a:r>
          </a:p>
          <a:p>
            <a:r>
              <a:rPr lang="en-US" dirty="0" smtClean="0"/>
              <a:t>Timing analysis		How fast will it run?</a:t>
            </a:r>
          </a:p>
          <a:p>
            <a:r>
              <a:rPr lang="en-US" dirty="0" smtClean="0"/>
              <a:t>Performance analysis LUT count &amp; </a:t>
            </a:r>
            <a:r>
              <a:rPr lang="en-US" dirty="0" err="1" smtClean="0"/>
              <a:t>Fmax</a:t>
            </a:r>
            <a:endParaRPr lang="en-US" dirty="0" smtClean="0"/>
          </a:p>
          <a:p>
            <a:r>
              <a:rPr lang="en-US" dirty="0" smtClean="0"/>
              <a:t>Simulation		Unit testing on a PC</a:t>
            </a:r>
          </a:p>
          <a:p>
            <a:r>
              <a:rPr lang="en-US" dirty="0" smtClean="0"/>
              <a:t>Download		Transfer bit file to the chip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66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dirty="0" smtClean="0"/>
              <a:t>Spartan-6 resources </a:t>
            </a:r>
            <a:r>
              <a:rPr lang="en-US" sz="2800" dirty="0" smtClean="0"/>
              <a:t>(XC6LX9-3CSG324)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1"/>
            <a:ext cx="8229600" cy="3581400"/>
          </a:xfrm>
        </p:spPr>
        <p:txBody>
          <a:bodyPr>
            <a:normAutofit lnSpcReduction="10000"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/>
              <a:t>Avnet Spartan-6 FPGA LX9 Micro-Board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/>
              <a:t>4 LEDs, 4 switches, 1 push button, 2 PMOD (16 </a:t>
            </a:r>
            <a:r>
              <a:rPr lang="en-US" dirty="0" smtClean="0"/>
              <a:t>IO)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/>
              <a:t>Ethernet jack, 64MB </a:t>
            </a:r>
            <a:r>
              <a:rPr lang="en-US" dirty="0" smtClean="0"/>
              <a:t>DRAM, boot flash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Power &amp; download via USB cable</a:t>
            </a:r>
            <a:endParaRPr lang="en-US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/>
              <a:t>6K 6LUTs, </a:t>
            </a:r>
            <a:r>
              <a:rPr lang="en-US" dirty="0" smtClean="0"/>
              <a:t>11K </a:t>
            </a:r>
            <a:r>
              <a:rPr lang="en-US" dirty="0" err="1" smtClean="0"/>
              <a:t>Dffs</a:t>
            </a:r>
            <a:r>
              <a:rPr lang="en-US" dirty="0" smtClean="0"/>
              <a:t>, 64 </a:t>
            </a:r>
            <a:r>
              <a:rPr lang="en-US" dirty="0"/>
              <a:t>8K block </a:t>
            </a:r>
            <a:r>
              <a:rPr lang="en-US" dirty="0" smtClean="0"/>
              <a:t>ram, </a:t>
            </a:r>
            <a:r>
              <a:rPr lang="en-US" dirty="0"/>
              <a:t>200 </a:t>
            </a:r>
            <a:r>
              <a:rPr lang="en-US" dirty="0" smtClean="0"/>
              <a:t>IOs 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16 </a:t>
            </a:r>
            <a:r>
              <a:rPr lang="en-US" dirty="0"/>
              <a:t>18x18 MUL/DSP, </a:t>
            </a:r>
            <a:r>
              <a:rPr lang="en-US" dirty="0" smtClean="0"/>
              <a:t>2 </a:t>
            </a:r>
            <a:r>
              <a:rPr lang="en-US" dirty="0"/>
              <a:t>PLL, </a:t>
            </a:r>
            <a:r>
              <a:rPr lang="en-US" dirty="0" smtClean="0"/>
              <a:t>no SERDES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100MHz clock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 descr="C:\jcb_doc\papers\ieee_DIY_uP_talk_160216\lx9_uboa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0582" y="4114800"/>
            <a:ext cx="5897562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786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ROIS24_24uP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lvl="2" indent="-342900"/>
            <a:r>
              <a:rPr lang="en-US" sz="3200" dirty="0"/>
              <a:t>64 24-bit </a:t>
            </a:r>
            <a:r>
              <a:rPr lang="en-US" sz="3200" dirty="0" smtClean="0"/>
              <a:t>registers: uses 96 LUTs, quad ported</a:t>
            </a:r>
            <a:endParaRPr lang="en-US" sz="3200" dirty="0"/>
          </a:p>
          <a:p>
            <a:pPr marL="342900" lvl="2" indent="-342900"/>
            <a:r>
              <a:rPr lang="en-US" sz="3200" dirty="0"/>
              <a:t>24 bit instruction with 6-bit op-code and three 6-bit register </a:t>
            </a:r>
            <a:r>
              <a:rPr lang="en-US" sz="3200" dirty="0" smtClean="0"/>
              <a:t>designators</a:t>
            </a:r>
          </a:p>
          <a:p>
            <a:pPr marL="800100" lvl="3" indent="-342900"/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XXXXXX DDDDDD RRRRRR SSSSSS		(DRS)</a:t>
            </a:r>
          </a:p>
          <a:p>
            <a:pPr marL="800100" lvl="3" indent="-342900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XXXXXX DDDDDD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RRRRRR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sNNNNN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		(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DRsN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800100" lvl="3" indent="-342900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XXXXXX DDDDDD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sNNNNN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NNNNNN		(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DsNN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3" indent="-342900"/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XXXXXX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sNNNNN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NNNNNN 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NNNNNN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		(</a:t>
            </a:r>
            <a:r>
              <a:rPr lang="en-US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sNNN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2" indent="-342900"/>
            <a:r>
              <a:rPr lang="en-US" sz="3200" dirty="0"/>
              <a:t>24-bit by 1024 word block RAM main memory</a:t>
            </a:r>
          </a:p>
          <a:p>
            <a:r>
              <a:rPr lang="en-US" dirty="0"/>
              <a:t>IO ports </a:t>
            </a:r>
            <a:r>
              <a:rPr lang="en-US" dirty="0" smtClean="0"/>
              <a:t>directly connected to LEDs, Switches, Push button, 100MHz clock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36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rois24_24uP block diagram</a:t>
            </a:r>
            <a:br>
              <a:rPr lang="en-US" sz="4000" dirty="0" smtClean="0"/>
            </a:br>
            <a:r>
              <a:rPr lang="en-US" sz="2000" dirty="0" smtClean="0"/>
              <a:t>write enables on all registers and RAM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1175266"/>
            <a:ext cx="2819400" cy="6096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38400" y="3810000"/>
            <a:ext cx="426720" cy="369332"/>
          </a:xfrm>
          <a:prstGeom prst="rect">
            <a:avLst/>
          </a:prstGeom>
          <a:noFill/>
          <a:ln w="15875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PC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3800225"/>
            <a:ext cx="685800" cy="369332"/>
          </a:xfrm>
          <a:prstGeom prst="rect">
            <a:avLst/>
          </a:prstGeom>
          <a:noFill/>
          <a:ln w="15875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state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76400" y="3800225"/>
            <a:ext cx="556563" cy="369332"/>
          </a:xfrm>
          <a:prstGeom prst="rect">
            <a:avLst/>
          </a:prstGeom>
          <a:noFill/>
          <a:ln w="15875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CCR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52800" y="2606933"/>
            <a:ext cx="1828800" cy="230832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Combinatorial logic</a:t>
            </a:r>
          </a:p>
          <a:p>
            <a:endParaRPr lang="en-US" dirty="0" smtClean="0"/>
          </a:p>
          <a:p>
            <a:r>
              <a:rPr lang="en-US" dirty="0" smtClean="0"/>
              <a:t>Adders, </a:t>
            </a:r>
          </a:p>
          <a:p>
            <a:r>
              <a:rPr lang="en-US" dirty="0" err="1" smtClean="0"/>
              <a:t>MUXes</a:t>
            </a:r>
            <a:r>
              <a:rPr lang="en-US" dirty="0" smtClean="0"/>
              <a:t>,</a:t>
            </a:r>
          </a:p>
          <a:p>
            <a:endParaRPr lang="en-US" dirty="0" smtClean="0"/>
          </a:p>
          <a:p>
            <a:r>
              <a:rPr lang="en-US" dirty="0" smtClean="0"/>
              <a:t>Etc.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733800" y="5791200"/>
            <a:ext cx="1210781" cy="369332"/>
          </a:xfrm>
          <a:prstGeom prst="rect">
            <a:avLst/>
          </a:prstGeom>
          <a:noFill/>
          <a:ln w="15875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Output </a:t>
            </a:r>
            <a:r>
              <a:rPr lang="en-US" dirty="0" err="1" smtClean="0"/>
              <a:t>reg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575738" y="3080266"/>
            <a:ext cx="1045351" cy="923330"/>
          </a:xfrm>
          <a:prstGeom prst="rect">
            <a:avLst/>
          </a:prstGeom>
          <a:noFill/>
          <a:ln w="2222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LUT RAM</a:t>
            </a:r>
          </a:p>
          <a:p>
            <a:r>
              <a:rPr lang="en-US" dirty="0" smtClean="0"/>
              <a:t>64x24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178474" y="3884944"/>
            <a:ext cx="1194558" cy="1200329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Block RAM</a:t>
            </a:r>
          </a:p>
          <a:p>
            <a:r>
              <a:rPr lang="en-US" dirty="0" smtClean="0"/>
              <a:t>1024x24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078480" y="1526628"/>
            <a:ext cx="112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 pins</a:t>
            </a:r>
          </a:p>
        </p:txBody>
      </p:sp>
      <p:cxnSp>
        <p:nvCxnSpPr>
          <p:cNvPr id="13" name="Straight Arrow Connector 12"/>
          <p:cNvCxnSpPr>
            <a:stCxn id="11" idx="2"/>
          </p:cNvCxnSpPr>
          <p:nvPr/>
        </p:nvCxnSpPr>
        <p:spPr>
          <a:xfrm>
            <a:off x="3640493" y="1895960"/>
            <a:ext cx="0" cy="71817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2"/>
            <a:endCxn id="8" idx="0"/>
          </p:cNvCxnSpPr>
          <p:nvPr/>
        </p:nvCxnSpPr>
        <p:spPr>
          <a:xfrm>
            <a:off x="4267200" y="4915257"/>
            <a:ext cx="71991" cy="87594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651760" y="5181600"/>
            <a:ext cx="853440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3505200" y="4907280"/>
            <a:ext cx="0" cy="274321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4" idx="2"/>
          </p:cNvCxnSpPr>
          <p:nvPr/>
        </p:nvCxnSpPr>
        <p:spPr>
          <a:xfrm flipV="1">
            <a:off x="2651760" y="4179332"/>
            <a:ext cx="0" cy="1002269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657600" y="4907280"/>
            <a:ext cx="0" cy="42672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3657600" y="533400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1954681" y="5334000"/>
            <a:ext cx="1702919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6" idx="2"/>
          </p:cNvCxnSpPr>
          <p:nvPr/>
        </p:nvCxnSpPr>
        <p:spPr>
          <a:xfrm flipV="1">
            <a:off x="1954681" y="4169557"/>
            <a:ext cx="1" cy="116444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3810000" y="4907280"/>
            <a:ext cx="0" cy="57912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1181100" y="5486400"/>
            <a:ext cx="2628900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5" idx="2"/>
          </p:cNvCxnSpPr>
          <p:nvPr/>
        </p:nvCxnSpPr>
        <p:spPr>
          <a:xfrm flipV="1">
            <a:off x="1181100" y="4169557"/>
            <a:ext cx="0" cy="131684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endCxn id="4" idx="0"/>
          </p:cNvCxnSpPr>
          <p:nvPr/>
        </p:nvCxnSpPr>
        <p:spPr>
          <a:xfrm>
            <a:off x="2651760" y="3080266"/>
            <a:ext cx="0" cy="729734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2651760" y="3080266"/>
            <a:ext cx="701040" cy="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6" idx="0"/>
          </p:cNvCxnSpPr>
          <p:nvPr/>
        </p:nvCxnSpPr>
        <p:spPr>
          <a:xfrm flipV="1">
            <a:off x="1954682" y="2895600"/>
            <a:ext cx="0" cy="904625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1954682" y="2895600"/>
            <a:ext cx="1398118" cy="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5" idx="0"/>
          </p:cNvCxnSpPr>
          <p:nvPr/>
        </p:nvCxnSpPr>
        <p:spPr>
          <a:xfrm flipV="1">
            <a:off x="1181100" y="2743200"/>
            <a:ext cx="0" cy="1057025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1181100" y="2743200"/>
            <a:ext cx="2171700" cy="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5181600" y="4419600"/>
            <a:ext cx="916813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endCxn id="9" idx="2"/>
          </p:cNvCxnSpPr>
          <p:nvPr/>
        </p:nvCxnSpPr>
        <p:spPr>
          <a:xfrm flipV="1">
            <a:off x="6098413" y="4003596"/>
            <a:ext cx="1" cy="416005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7" idx="3"/>
          </p:cNvCxnSpPr>
          <p:nvPr/>
        </p:nvCxnSpPr>
        <p:spPr>
          <a:xfrm>
            <a:off x="5181600" y="3761095"/>
            <a:ext cx="394138" cy="3456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endCxn id="9" idx="1"/>
          </p:cNvCxnSpPr>
          <p:nvPr/>
        </p:nvCxnSpPr>
        <p:spPr>
          <a:xfrm>
            <a:off x="5181600" y="3537466"/>
            <a:ext cx="394138" cy="4465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5181600" y="3271712"/>
            <a:ext cx="394138" cy="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V="1">
            <a:off x="5715000" y="2362200"/>
            <a:ext cx="0" cy="718066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9" idx="0"/>
          </p:cNvCxnSpPr>
          <p:nvPr/>
        </p:nvCxnSpPr>
        <p:spPr>
          <a:xfrm flipV="1">
            <a:off x="6098414" y="2133600"/>
            <a:ext cx="0" cy="946666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V="1">
            <a:off x="6400800" y="1893332"/>
            <a:ext cx="0" cy="1186934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4944581" y="2362200"/>
            <a:ext cx="770419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4724401" y="2133600"/>
            <a:ext cx="1374013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495800" y="1893332"/>
            <a:ext cx="1905000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4495800" y="1893332"/>
            <a:ext cx="0" cy="71817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4724401" y="2133600"/>
            <a:ext cx="0" cy="47333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4944581" y="2370266"/>
            <a:ext cx="0" cy="236667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5029200" y="4907280"/>
            <a:ext cx="0" cy="42672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5029200" y="5334000"/>
            <a:ext cx="2730879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5181600" y="4680466"/>
            <a:ext cx="1981200" cy="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endCxn id="10" idx="2"/>
          </p:cNvCxnSpPr>
          <p:nvPr/>
        </p:nvCxnSpPr>
        <p:spPr>
          <a:xfrm flipV="1">
            <a:off x="7775753" y="5085273"/>
            <a:ext cx="0" cy="248729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10" idx="0"/>
          </p:cNvCxnSpPr>
          <p:nvPr/>
        </p:nvCxnSpPr>
        <p:spPr>
          <a:xfrm flipH="1" flipV="1">
            <a:off x="7743815" y="1600200"/>
            <a:ext cx="31938" cy="2284744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 flipH="1">
            <a:off x="4202506" y="1600200"/>
            <a:ext cx="3541308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4202506" y="1600200"/>
            <a:ext cx="0" cy="100673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5269179" y="1329248"/>
            <a:ext cx="1934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Memory read data</a:t>
            </a:r>
            <a:endParaRPr lang="en-US" dirty="0"/>
          </a:p>
        </p:txBody>
      </p:sp>
      <p:sp>
        <p:nvSpPr>
          <p:cNvPr id="127" name="TextBox 126"/>
          <p:cNvSpPr txBox="1"/>
          <p:nvPr/>
        </p:nvSpPr>
        <p:spPr>
          <a:xfrm>
            <a:off x="5727923" y="1600200"/>
            <a:ext cx="844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 value</a:t>
            </a:r>
            <a:endParaRPr 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5411407" y="1871683"/>
            <a:ext cx="864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 value</a:t>
            </a:r>
            <a:endParaRPr lang="en-US" dirty="0"/>
          </a:p>
        </p:txBody>
      </p:sp>
      <p:sp>
        <p:nvSpPr>
          <p:cNvPr id="129" name="TextBox 128"/>
          <p:cNvSpPr txBox="1"/>
          <p:nvPr/>
        </p:nvSpPr>
        <p:spPr>
          <a:xfrm>
            <a:off x="5025844" y="2070380"/>
            <a:ext cx="881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 value</a:t>
            </a:r>
            <a:endParaRPr 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5216634" y="4082534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 in</a:t>
            </a:r>
            <a:endParaRPr lang="en-US" dirty="0"/>
          </a:p>
        </p:txBody>
      </p:sp>
      <p:sp>
        <p:nvSpPr>
          <p:cNvPr id="131" name="TextBox 130"/>
          <p:cNvSpPr txBox="1"/>
          <p:nvPr/>
        </p:nvSpPr>
        <p:spPr>
          <a:xfrm>
            <a:off x="5796720" y="4382446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PC/mem </a:t>
            </a:r>
            <a:r>
              <a:rPr lang="en-US" dirty="0" err="1" smtClean="0"/>
              <a:t>adr</a:t>
            </a:r>
            <a:endParaRPr lang="en-US" dirty="0" smtClean="0"/>
          </a:p>
        </p:txBody>
      </p:sp>
      <p:sp>
        <p:nvSpPr>
          <p:cNvPr id="132" name="TextBox 131"/>
          <p:cNvSpPr txBox="1"/>
          <p:nvPr/>
        </p:nvSpPr>
        <p:spPr>
          <a:xfrm>
            <a:off x="5478003" y="5020740"/>
            <a:ext cx="1997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Memory write data</a:t>
            </a:r>
            <a:endParaRPr lang="en-US" dirty="0"/>
          </a:p>
        </p:txBody>
      </p:sp>
      <p:sp>
        <p:nvSpPr>
          <p:cNvPr id="138" name="TextBox 137"/>
          <p:cNvSpPr txBox="1"/>
          <p:nvPr/>
        </p:nvSpPr>
        <p:spPr>
          <a:xfrm>
            <a:off x="5181600" y="295209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39" name="TextBox 138"/>
          <p:cNvSpPr txBox="1"/>
          <p:nvPr/>
        </p:nvSpPr>
        <p:spPr>
          <a:xfrm>
            <a:off x="5211534" y="326046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5248404" y="372124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1625104" y="1970109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clock</a:t>
            </a:r>
            <a:endParaRPr lang="en-US" dirty="0"/>
          </a:p>
        </p:txBody>
      </p:sp>
      <p:cxnSp>
        <p:nvCxnSpPr>
          <p:cNvPr id="157" name="Straight Arrow Connector 156"/>
          <p:cNvCxnSpPr/>
          <p:nvPr/>
        </p:nvCxnSpPr>
        <p:spPr>
          <a:xfrm flipH="1">
            <a:off x="1625104" y="2339441"/>
            <a:ext cx="127496" cy="274692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>
            <a:stCxn id="155" idx="2"/>
          </p:cNvCxnSpPr>
          <p:nvPr/>
        </p:nvCxnSpPr>
        <p:spPr>
          <a:xfrm>
            <a:off x="1954682" y="2339441"/>
            <a:ext cx="0" cy="267492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>
            <a:off x="2103726" y="2354420"/>
            <a:ext cx="129237" cy="24473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>
            <a:off x="2297581" y="2339441"/>
            <a:ext cx="207494" cy="274692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/>
          <p:nvPr/>
        </p:nvCxnSpPr>
        <p:spPr>
          <a:xfrm flipH="1">
            <a:off x="6621089" y="2472898"/>
            <a:ext cx="329578" cy="607368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/>
          <p:nvPr/>
        </p:nvCxnSpPr>
        <p:spPr>
          <a:xfrm>
            <a:off x="8153400" y="2722179"/>
            <a:ext cx="0" cy="1162765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/>
          <p:cNvSpPr txBox="1"/>
          <p:nvPr/>
        </p:nvSpPr>
        <p:spPr>
          <a:xfrm>
            <a:off x="6728427" y="1929252"/>
            <a:ext cx="7060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</a:t>
            </a:r>
          </a:p>
          <a:p>
            <a:r>
              <a:rPr lang="en-US" dirty="0" smtClean="0"/>
              <a:t>clock</a:t>
            </a:r>
            <a:endParaRPr lang="en-US" dirty="0"/>
          </a:p>
        </p:txBody>
      </p:sp>
      <p:sp>
        <p:nvSpPr>
          <p:cNvPr id="188" name="TextBox 187"/>
          <p:cNvSpPr txBox="1"/>
          <p:nvPr/>
        </p:nvSpPr>
        <p:spPr>
          <a:xfrm>
            <a:off x="7848600" y="1871683"/>
            <a:ext cx="8635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 &amp;</a:t>
            </a:r>
          </a:p>
          <a:p>
            <a:r>
              <a:rPr lang="en-US" dirty="0" smtClean="0"/>
              <a:t>Write</a:t>
            </a:r>
          </a:p>
          <a:p>
            <a:r>
              <a:rPr lang="en-US" dirty="0" smtClean="0"/>
              <a:t>clock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60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Clock cycle events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Read instruction out of block RAM</a:t>
            </a:r>
          </a:p>
          <a:p>
            <a:r>
              <a:rPr lang="en-US" dirty="0" smtClean="0"/>
              <a:t>Use R &amp; S to read operands from LUT RAM</a:t>
            </a:r>
          </a:p>
          <a:p>
            <a:r>
              <a:rPr lang="en-US" dirty="0" smtClean="0"/>
              <a:t>Generate control signals</a:t>
            </a:r>
          </a:p>
          <a:p>
            <a:r>
              <a:rPr lang="en-US" dirty="0" smtClean="0"/>
              <a:t>Do the arithmetic</a:t>
            </a:r>
          </a:p>
          <a:p>
            <a:r>
              <a:rPr lang="en-US" dirty="0" smtClean="0"/>
              <a:t>Select appropriate result</a:t>
            </a:r>
          </a:p>
          <a:p>
            <a:r>
              <a:rPr lang="en-US" dirty="0" smtClean="0"/>
              <a:t>Set write enables</a:t>
            </a:r>
          </a:p>
          <a:p>
            <a:r>
              <a:rPr lang="en-US" dirty="0" smtClean="0"/>
              <a:t>Update PC, CCR, LUT RAM, post address (new PC) to block 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19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</a:t>
            </a:r>
            <a:r>
              <a:rPr lang="en-US" sz="4000" dirty="0" smtClean="0"/>
              <a:t>ois24_24uP instruction set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Register zero always reads as zero</a:t>
            </a:r>
          </a:p>
          <a:p>
            <a:r>
              <a:rPr lang="en-US" sz="3300" u="sng" dirty="0" smtClean="0"/>
              <a:t>XXXXXX DDDDDD RRRRRRR SSSSSSS </a:t>
            </a:r>
            <a:r>
              <a:rPr lang="en-US" dirty="0" smtClean="0"/>
              <a:t>(DRS)</a:t>
            </a:r>
          </a:p>
          <a:p>
            <a:pPr lvl="1"/>
            <a:r>
              <a:rPr lang="en-US" dirty="0" smtClean="0"/>
              <a:t>Two operands &amp; result registers</a:t>
            </a:r>
          </a:p>
          <a:p>
            <a:pPr lvl="1"/>
            <a:r>
              <a:rPr lang="en-US" dirty="0" smtClean="0"/>
              <a:t>Add, add with carry, subtract, subtract with carry,</a:t>
            </a:r>
          </a:p>
          <a:p>
            <a:pPr lvl="1"/>
            <a:r>
              <a:rPr lang="en-US" dirty="0" smtClean="0"/>
              <a:t>AND, ANDC(2</a:t>
            </a:r>
            <a:r>
              <a:rPr lang="en-US" baseline="30000" dirty="0" smtClean="0"/>
              <a:t>nd</a:t>
            </a:r>
            <a:r>
              <a:rPr lang="en-US" dirty="0" smtClean="0"/>
              <a:t> operand complemented), OR, XOR</a:t>
            </a:r>
          </a:p>
          <a:p>
            <a:pPr lvl="1"/>
            <a:r>
              <a:rPr lang="en-US" dirty="0" smtClean="0"/>
              <a:t>Call (Jump if D=0; branch to mem[R+S])</a:t>
            </a:r>
          </a:p>
          <a:p>
            <a:r>
              <a:rPr lang="en-US" sz="3300" u="sng" dirty="0" smtClean="0"/>
              <a:t>XXXXXX DDDDDD RRRRRR </a:t>
            </a:r>
            <a:r>
              <a:rPr lang="en-US" sz="3300" u="sng" dirty="0" err="1" smtClean="0"/>
              <a:t>sNNNNN</a:t>
            </a:r>
            <a:r>
              <a:rPr lang="en-US" sz="3300" u="sng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DRsN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Sign extended 6-bit immediate combined with R value</a:t>
            </a:r>
          </a:p>
          <a:p>
            <a:pPr lvl="1"/>
            <a:r>
              <a:rPr lang="en-US" dirty="0" err="1" smtClean="0"/>
              <a:t>Addi</a:t>
            </a:r>
            <a:r>
              <a:rPr lang="en-US" dirty="0" smtClean="0"/>
              <a:t>, </a:t>
            </a:r>
            <a:r>
              <a:rPr lang="en-US" dirty="0" err="1" smtClean="0"/>
              <a:t>adci</a:t>
            </a:r>
            <a:r>
              <a:rPr lang="en-US" dirty="0" smtClean="0"/>
              <a:t>, </a:t>
            </a:r>
            <a:r>
              <a:rPr lang="en-US" dirty="0" err="1" smtClean="0"/>
              <a:t>andi</a:t>
            </a:r>
            <a:r>
              <a:rPr lang="en-US" dirty="0" smtClean="0"/>
              <a:t>, </a:t>
            </a:r>
            <a:r>
              <a:rPr lang="en-US" dirty="0" err="1" smtClean="0"/>
              <a:t>ori</a:t>
            </a:r>
            <a:r>
              <a:rPr lang="en-US" dirty="0" smtClean="0"/>
              <a:t>, </a:t>
            </a:r>
            <a:r>
              <a:rPr lang="en-US" dirty="0" err="1" smtClean="0"/>
              <a:t>xori</a:t>
            </a:r>
            <a:endParaRPr lang="en-US" dirty="0" smtClean="0"/>
          </a:p>
          <a:p>
            <a:pPr lvl="1"/>
            <a:r>
              <a:rPr lang="en-US" dirty="0" smtClean="0"/>
              <a:t>Call </a:t>
            </a:r>
            <a:r>
              <a:rPr lang="en-US" dirty="0"/>
              <a:t>(Jump if </a:t>
            </a:r>
            <a:r>
              <a:rPr lang="en-US" dirty="0" smtClean="0"/>
              <a:t>D=0; absolute call/</a:t>
            </a:r>
            <a:r>
              <a:rPr lang="en-US" dirty="0" err="1" smtClean="0"/>
              <a:t>jmp</a:t>
            </a:r>
            <a:r>
              <a:rPr lang="en-US" dirty="0" smtClean="0"/>
              <a:t> if R=0; return if </a:t>
            </a:r>
            <a:r>
              <a:rPr lang="en-US" dirty="0" err="1" smtClean="0"/>
              <a:t>sN</a:t>
            </a:r>
            <a:r>
              <a:rPr lang="en-US" dirty="0" smtClean="0"/>
              <a:t>=0)</a:t>
            </a:r>
          </a:p>
          <a:p>
            <a:pPr lvl="1"/>
            <a:r>
              <a:rPr lang="en-US" dirty="0" smtClean="0"/>
              <a:t>In, Out</a:t>
            </a:r>
          </a:p>
        </p:txBody>
      </p:sp>
    </p:spTree>
    <p:extLst>
      <p:ext uri="{BB962C8B-B14F-4D97-AF65-F5344CB8AC3E}">
        <p14:creationId xmlns:p14="http://schemas.microsoft.com/office/powerpoint/2010/main" val="4199475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Introduction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FPGAs: </a:t>
            </a:r>
            <a:r>
              <a:rPr lang="en-US" dirty="0"/>
              <a:t>digital circuit with </a:t>
            </a:r>
            <a:r>
              <a:rPr lang="en-US" dirty="0" smtClean="0"/>
              <a:t>its </a:t>
            </a:r>
            <a:r>
              <a:rPr lang="en-US" dirty="0"/>
              <a:t>resources connected by programmable/configurable </a:t>
            </a:r>
            <a:r>
              <a:rPr lang="en-US" dirty="0" smtClean="0"/>
              <a:t>wiring</a:t>
            </a:r>
          </a:p>
          <a:p>
            <a:r>
              <a:rPr lang="en-US" dirty="0" err="1" smtClean="0"/>
              <a:t>uP</a:t>
            </a:r>
            <a:r>
              <a:rPr lang="en-US" dirty="0" smtClean="0"/>
              <a:t>: mechanism to sequentially execute instructions (at high speed).  Has addressable memory and IO.</a:t>
            </a:r>
          </a:p>
          <a:p>
            <a:r>
              <a:rPr lang="en-US" dirty="0" smtClean="0"/>
              <a:t>Soft-core </a:t>
            </a:r>
            <a:r>
              <a:rPr lang="en-US" dirty="0" err="1" smtClean="0"/>
              <a:t>uP</a:t>
            </a:r>
            <a:r>
              <a:rPr lang="en-US" dirty="0" smtClean="0"/>
              <a:t>: </a:t>
            </a:r>
            <a:r>
              <a:rPr lang="en-US" dirty="0" err="1" smtClean="0"/>
              <a:t>uP</a:t>
            </a:r>
            <a:r>
              <a:rPr lang="en-US" dirty="0" smtClean="0"/>
              <a:t> implemented using FPGA resources.  Written in VHDL or Verilog.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534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rois24_24uP </a:t>
            </a:r>
            <a:r>
              <a:rPr lang="en-US" sz="4000" dirty="0"/>
              <a:t>instruction </a:t>
            </a:r>
            <a:r>
              <a:rPr lang="en-US" sz="4000" dirty="0" smtClean="0"/>
              <a:t>set cont’d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Load and store: DRS &amp; </a:t>
            </a:r>
            <a:r>
              <a:rPr lang="en-US" sz="2800" dirty="0" err="1" smtClean="0"/>
              <a:t>DRsN</a:t>
            </a:r>
            <a:endParaRPr lang="en-US" sz="2800" dirty="0" smtClean="0"/>
          </a:p>
          <a:p>
            <a:pPr lvl="1"/>
            <a:r>
              <a:rPr lang="en-US" sz="2400" dirty="0" smtClean="0"/>
              <a:t>Load to D, Store from D</a:t>
            </a:r>
            <a:endParaRPr lang="en-US" sz="2400" dirty="0"/>
          </a:p>
          <a:p>
            <a:r>
              <a:rPr lang="en-US" sz="2800" u="sng" dirty="0" smtClean="0"/>
              <a:t>XXXXXX DDDDDD </a:t>
            </a:r>
            <a:r>
              <a:rPr lang="en-US" sz="2800" u="sng" dirty="0" err="1" smtClean="0"/>
              <a:t>sNNNNN</a:t>
            </a:r>
            <a:r>
              <a:rPr lang="en-US" sz="2800" u="sng" dirty="0" smtClean="0"/>
              <a:t> NNNNNN </a:t>
            </a:r>
            <a:r>
              <a:rPr lang="en-US" dirty="0" smtClean="0"/>
              <a:t>(</a:t>
            </a:r>
            <a:r>
              <a:rPr lang="en-US" dirty="0" err="1"/>
              <a:t>D</a:t>
            </a:r>
            <a:r>
              <a:rPr lang="en-US" dirty="0" err="1" smtClean="0"/>
              <a:t>sNN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Conditional branch relative (D is condition code)</a:t>
            </a:r>
          </a:p>
          <a:p>
            <a:pPr lvl="1"/>
            <a:r>
              <a:rPr lang="en-US" dirty="0" smtClean="0"/>
              <a:t>Load immediate</a:t>
            </a:r>
          </a:p>
          <a:p>
            <a:pPr lvl="1"/>
            <a:r>
              <a:rPr lang="en-US" dirty="0" smtClean="0"/>
              <a:t>Call relative</a:t>
            </a:r>
          </a:p>
          <a:p>
            <a:r>
              <a:rPr lang="en-US" sz="2800" u="sng" dirty="0" smtClean="0">
                <a:cs typeface="Times New Roman" panose="02020603050405020304" pitchFamily="18" charset="0"/>
              </a:rPr>
              <a:t>XXXXXX </a:t>
            </a:r>
            <a:r>
              <a:rPr lang="en-US" sz="2800" u="sng" dirty="0" err="1" smtClean="0">
                <a:cs typeface="Times New Roman" panose="02020603050405020304" pitchFamily="18" charset="0"/>
              </a:rPr>
              <a:t>sNNNNN</a:t>
            </a:r>
            <a:r>
              <a:rPr lang="en-US" sz="2800" u="sng" dirty="0" smtClean="0">
                <a:cs typeface="Times New Roman" panose="02020603050405020304" pitchFamily="18" charset="0"/>
              </a:rPr>
              <a:t> NNNNNN </a:t>
            </a:r>
            <a:r>
              <a:rPr lang="en-US" sz="2800" u="sng" dirty="0" err="1" smtClean="0">
                <a:cs typeface="Times New Roman" panose="02020603050405020304" pitchFamily="18" charset="0"/>
              </a:rPr>
              <a:t>NNNNNN</a:t>
            </a:r>
            <a:r>
              <a:rPr lang="en-US" sz="2800" u="sng" dirty="0" smtClean="0">
                <a:cs typeface="Times New Roman" panose="02020603050405020304" pitchFamily="18" charset="0"/>
              </a:rPr>
              <a:t> </a:t>
            </a:r>
            <a:r>
              <a:rPr lang="en-US" dirty="0" smtClean="0"/>
              <a:t>(</a:t>
            </a:r>
            <a:r>
              <a:rPr lang="en-US" dirty="0" err="1" smtClean="0"/>
              <a:t>sNNN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Prefix: </a:t>
            </a:r>
            <a:r>
              <a:rPr lang="en-US" dirty="0" err="1" smtClean="0"/>
              <a:t>sNNN</a:t>
            </a:r>
            <a:r>
              <a:rPr lang="en-US" dirty="0" smtClean="0"/>
              <a:t> will be prefixed to next </a:t>
            </a:r>
            <a:r>
              <a:rPr lang="en-US" dirty="0" err="1" smtClean="0"/>
              <a:t>sN</a:t>
            </a:r>
            <a:r>
              <a:rPr lang="en-US" dirty="0" smtClean="0"/>
              <a:t> </a:t>
            </a:r>
            <a:r>
              <a:rPr lang="en-US" dirty="0" err="1" smtClean="0"/>
              <a:t>inst</a:t>
            </a:r>
            <a:endParaRPr lang="en-US" dirty="0" smtClean="0"/>
          </a:p>
          <a:p>
            <a:r>
              <a:rPr lang="en-US" dirty="0" smtClean="0"/>
              <a:t>28 instructions currently, room for 64 inst.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384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The difficulties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FPGA Complexity</a:t>
            </a:r>
          </a:p>
          <a:p>
            <a:pPr lvl="1"/>
            <a:r>
              <a:rPr lang="en-US" dirty="0" smtClean="0"/>
              <a:t>FPGAs have a lot of features</a:t>
            </a:r>
          </a:p>
          <a:p>
            <a:pPr lvl="1"/>
            <a:r>
              <a:rPr lang="en-US" dirty="0" smtClean="0"/>
              <a:t>Each family is different</a:t>
            </a:r>
          </a:p>
          <a:p>
            <a:r>
              <a:rPr lang="en-US" dirty="0" smtClean="0"/>
              <a:t>VHDL/Verilog Complexity</a:t>
            </a:r>
          </a:p>
          <a:p>
            <a:pPr lvl="1"/>
            <a:r>
              <a:rPr lang="en-US" dirty="0" smtClean="0"/>
              <a:t>Must code with FPGA primitives in mind</a:t>
            </a:r>
          </a:p>
          <a:p>
            <a:pPr lvl="1"/>
            <a:r>
              <a:rPr lang="en-US" dirty="0" smtClean="0"/>
              <a:t>HLS doesn’t handle control logic well</a:t>
            </a:r>
          </a:p>
          <a:p>
            <a:r>
              <a:rPr lang="en-US" dirty="0" err="1" smtClean="0"/>
              <a:t>uP</a:t>
            </a:r>
            <a:r>
              <a:rPr lang="en-US" dirty="0" smtClean="0"/>
              <a:t> Complexity</a:t>
            </a:r>
          </a:p>
          <a:p>
            <a:pPr lvl="1"/>
            <a:r>
              <a:rPr lang="en-US" dirty="0" smtClean="0"/>
              <a:t>Large instruction sets, high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96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Crunch time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Devise an instruction set</a:t>
            </a:r>
          </a:p>
          <a:p>
            <a:pPr lvl="1"/>
            <a:r>
              <a:rPr lang="en-US" smtClean="0"/>
              <a:t>Text </a:t>
            </a:r>
            <a:r>
              <a:rPr lang="en-US" dirty="0" smtClean="0"/>
              <a:t>&amp; spreadsheet versions</a:t>
            </a:r>
          </a:p>
          <a:p>
            <a:r>
              <a:rPr lang="en-US" dirty="0" smtClean="0"/>
              <a:t>Define file with op-code mnemonics</a:t>
            </a:r>
          </a:p>
          <a:p>
            <a:pPr lvl="1"/>
            <a:r>
              <a:rPr lang="en-US" dirty="0" smtClean="0"/>
              <a:t>Lets one change op-code encoding easily</a:t>
            </a:r>
          </a:p>
          <a:p>
            <a:r>
              <a:rPr lang="en-US" dirty="0" smtClean="0"/>
              <a:t>Find a minimal initial set of instructions</a:t>
            </a:r>
          </a:p>
          <a:p>
            <a:pPr lvl="1"/>
            <a:r>
              <a:rPr lang="en-US" dirty="0" smtClean="0"/>
              <a:t>Write a short program for blinking LEDs</a:t>
            </a:r>
          </a:p>
          <a:p>
            <a:r>
              <a:rPr lang="en-US" dirty="0" smtClean="0"/>
              <a:t>Place program into case statement</a:t>
            </a:r>
          </a:p>
          <a:p>
            <a:r>
              <a:rPr lang="en-US" dirty="0" smtClean="0"/>
              <a:t>Implement each instruction as a line in another case statement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05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Rois24_24uP minimal program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At 100MHz need more than 24-bits to get blinking lights</a:t>
            </a:r>
          </a:p>
          <a:p>
            <a:r>
              <a:rPr lang="en-US" dirty="0" smtClean="0"/>
              <a:t>Use two registers:</a:t>
            </a:r>
          </a:p>
          <a:p>
            <a:pPr lvl="1"/>
            <a:r>
              <a:rPr lang="en-US" dirty="0" smtClean="0"/>
              <a:t>Add one to first register</a:t>
            </a:r>
          </a:p>
          <a:p>
            <a:pPr lvl="1"/>
            <a:r>
              <a:rPr lang="en-US" dirty="0" smtClean="0"/>
              <a:t>Add carry to second register</a:t>
            </a:r>
          </a:p>
          <a:p>
            <a:pPr lvl="1"/>
            <a:r>
              <a:rPr lang="en-US" dirty="0" smtClean="0"/>
              <a:t>Output second register to LEDs</a:t>
            </a:r>
          </a:p>
          <a:p>
            <a:pPr lvl="1"/>
            <a:r>
              <a:rPr lang="en-US" dirty="0" smtClean="0"/>
              <a:t>Branch back to first instruction</a:t>
            </a:r>
          </a:p>
          <a:p>
            <a:r>
              <a:rPr lang="en-US" dirty="0" smtClean="0"/>
              <a:t>Four instruction loop</a:t>
            </a:r>
          </a:p>
          <a:p>
            <a:pPr lvl="1"/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register increments every 0.67 seconds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36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Op-code encoding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800" dirty="0"/>
              <a:t>constant </a:t>
            </a:r>
            <a:r>
              <a:rPr lang="en-US" sz="2800" dirty="0" err="1"/>
              <a:t>op_ADD</a:t>
            </a:r>
            <a:r>
              <a:rPr lang="en-US" sz="2800" dirty="0"/>
              <a:t>		: </a:t>
            </a:r>
            <a:r>
              <a:rPr lang="en-US" sz="2800" dirty="0" err="1"/>
              <a:t>std_logic_vector</a:t>
            </a:r>
            <a:r>
              <a:rPr lang="en-US" sz="2800" dirty="0"/>
              <a:t>(5 </a:t>
            </a:r>
            <a:r>
              <a:rPr lang="en-US" sz="2800" dirty="0" err="1"/>
              <a:t>downto</a:t>
            </a:r>
            <a:r>
              <a:rPr lang="en-US" sz="2800" dirty="0"/>
              <a:t> 0) := "100000";	-- R + S =&gt; D</a:t>
            </a:r>
          </a:p>
          <a:p>
            <a:pPr marL="0" indent="0">
              <a:buNone/>
            </a:pPr>
            <a:r>
              <a:rPr lang="en-US" sz="2800" dirty="0"/>
              <a:t>constant </a:t>
            </a:r>
            <a:r>
              <a:rPr lang="en-US" sz="2800" dirty="0" err="1"/>
              <a:t>op_SUB</a:t>
            </a:r>
            <a:r>
              <a:rPr lang="en-US" sz="2800" dirty="0"/>
              <a:t>		: </a:t>
            </a:r>
            <a:r>
              <a:rPr lang="en-US" sz="2800" dirty="0" err="1"/>
              <a:t>std_logic_vector</a:t>
            </a:r>
            <a:r>
              <a:rPr lang="en-US" sz="2800" dirty="0"/>
              <a:t>(5 </a:t>
            </a:r>
            <a:r>
              <a:rPr lang="en-US" sz="2800" dirty="0" err="1"/>
              <a:t>downto</a:t>
            </a:r>
            <a:r>
              <a:rPr lang="en-US" sz="2800" dirty="0"/>
              <a:t> 0) := "100001";	-- R - S =&gt; D</a:t>
            </a:r>
          </a:p>
          <a:p>
            <a:pPr marL="0" indent="0">
              <a:buNone/>
            </a:pPr>
            <a:r>
              <a:rPr lang="en-US" sz="2800" dirty="0"/>
              <a:t>constant </a:t>
            </a:r>
            <a:r>
              <a:rPr lang="en-US" sz="2800" dirty="0" err="1"/>
              <a:t>op_ADC</a:t>
            </a:r>
            <a:r>
              <a:rPr lang="en-US" sz="2800" dirty="0"/>
              <a:t>		: </a:t>
            </a:r>
            <a:r>
              <a:rPr lang="en-US" sz="2800" dirty="0" err="1"/>
              <a:t>std_logic_vector</a:t>
            </a:r>
            <a:r>
              <a:rPr lang="en-US" sz="2800" dirty="0"/>
              <a:t>(5 </a:t>
            </a:r>
            <a:r>
              <a:rPr lang="en-US" sz="2800" dirty="0" err="1"/>
              <a:t>downto</a:t>
            </a:r>
            <a:r>
              <a:rPr lang="en-US" sz="2800" dirty="0"/>
              <a:t> 0) := "100010";	-- R + S + carry =&gt; D</a:t>
            </a:r>
          </a:p>
          <a:p>
            <a:pPr marL="0" indent="0">
              <a:buNone/>
            </a:pPr>
            <a:r>
              <a:rPr lang="en-US" sz="2800" dirty="0"/>
              <a:t>constant </a:t>
            </a:r>
            <a:r>
              <a:rPr lang="en-US" sz="2800" dirty="0" err="1"/>
              <a:t>op_SBC</a:t>
            </a:r>
            <a:r>
              <a:rPr lang="en-US" sz="2800" dirty="0"/>
              <a:t>		: </a:t>
            </a:r>
            <a:r>
              <a:rPr lang="en-US" sz="2800" dirty="0" err="1"/>
              <a:t>std_logic_vector</a:t>
            </a:r>
            <a:r>
              <a:rPr lang="en-US" sz="2800" dirty="0"/>
              <a:t>(5 </a:t>
            </a:r>
            <a:r>
              <a:rPr lang="en-US" sz="2800" dirty="0" err="1"/>
              <a:t>downto</a:t>
            </a:r>
            <a:r>
              <a:rPr lang="en-US" sz="2800" dirty="0"/>
              <a:t> 0) := "100011";	-- R - S + carry =&gt; D</a:t>
            </a:r>
          </a:p>
          <a:p>
            <a:pPr marL="0" indent="0">
              <a:buNone/>
            </a:pPr>
            <a:r>
              <a:rPr lang="en-US" sz="2800" dirty="0"/>
              <a:t>constant </a:t>
            </a:r>
            <a:r>
              <a:rPr lang="en-US" sz="2800" dirty="0" err="1"/>
              <a:t>op_AND</a:t>
            </a:r>
            <a:r>
              <a:rPr lang="en-US" sz="2800" dirty="0"/>
              <a:t>		: </a:t>
            </a:r>
            <a:r>
              <a:rPr lang="en-US" sz="2800" dirty="0" err="1"/>
              <a:t>std_logic_vector</a:t>
            </a:r>
            <a:r>
              <a:rPr lang="en-US" sz="2800" dirty="0"/>
              <a:t>(5 </a:t>
            </a:r>
            <a:r>
              <a:rPr lang="en-US" sz="2800" dirty="0" err="1"/>
              <a:t>downto</a:t>
            </a:r>
            <a:r>
              <a:rPr lang="en-US" sz="2800" dirty="0"/>
              <a:t> 0) := "100100";	-- R and S =&gt; D</a:t>
            </a:r>
          </a:p>
          <a:p>
            <a:pPr marL="0" indent="0">
              <a:buNone/>
            </a:pPr>
            <a:r>
              <a:rPr lang="en-US" sz="2800" dirty="0"/>
              <a:t>constant </a:t>
            </a:r>
            <a:r>
              <a:rPr lang="en-US" sz="2800" dirty="0" err="1"/>
              <a:t>op_ANDC</a:t>
            </a:r>
            <a:r>
              <a:rPr lang="en-US" sz="2800" dirty="0"/>
              <a:t>		</a:t>
            </a:r>
            <a:r>
              <a:rPr lang="en-US" sz="2800" dirty="0" smtClean="0"/>
              <a:t>: </a:t>
            </a:r>
            <a:r>
              <a:rPr lang="en-US" sz="2800" dirty="0" err="1"/>
              <a:t>std_logic_vector</a:t>
            </a:r>
            <a:r>
              <a:rPr lang="en-US" sz="2800" dirty="0"/>
              <a:t>(5 </a:t>
            </a:r>
            <a:r>
              <a:rPr lang="en-US" sz="2800" dirty="0" err="1"/>
              <a:t>downto</a:t>
            </a:r>
            <a:r>
              <a:rPr lang="en-US" sz="2800" dirty="0"/>
              <a:t> 0) := "100101";	-- R and not S =&gt; </a:t>
            </a:r>
            <a:r>
              <a:rPr lang="en-US" sz="2800" dirty="0" smtClean="0"/>
              <a:t>D</a:t>
            </a:r>
          </a:p>
          <a:p>
            <a:pPr marL="0" indent="0">
              <a:buNone/>
            </a:pPr>
            <a:r>
              <a:rPr lang="en-US" sz="2800" dirty="0" smtClean="0"/>
              <a:t>.  .  .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3742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The program case statement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/>
              <a:t>program_ROM</a:t>
            </a:r>
            <a:r>
              <a:rPr lang="en-US" sz="2000" dirty="0"/>
              <a:t>: process(pc)</a:t>
            </a:r>
          </a:p>
          <a:p>
            <a:pPr marL="0" indent="0">
              <a:buNone/>
            </a:pPr>
            <a:r>
              <a:rPr lang="en-US" sz="2000" dirty="0" smtClean="0"/>
              <a:t>Begin</a:t>
            </a:r>
          </a:p>
          <a:p>
            <a:pPr marL="0" indent="0">
              <a:buNone/>
            </a:pPr>
            <a:r>
              <a:rPr lang="en-US" sz="2000" dirty="0" smtClean="0"/>
              <a:t>case </a:t>
            </a:r>
            <a:r>
              <a:rPr lang="en-US" sz="2000" dirty="0"/>
              <a:t>pc(3 </a:t>
            </a:r>
            <a:r>
              <a:rPr lang="en-US" sz="2000" dirty="0" err="1"/>
              <a:t>downto</a:t>
            </a:r>
            <a:r>
              <a:rPr lang="en-US" sz="2000" dirty="0"/>
              <a:t> 0) is</a:t>
            </a:r>
          </a:p>
          <a:p>
            <a:pPr marL="0" indent="0">
              <a:buNone/>
            </a:pPr>
            <a:r>
              <a:rPr lang="en-US" sz="1800" dirty="0"/>
              <a:t>--      </a:t>
            </a:r>
            <a:r>
              <a:rPr lang="en-US" sz="1800" dirty="0" smtClean="0"/>
              <a:t>     location                   op-code          D </a:t>
            </a:r>
            <a:r>
              <a:rPr lang="en-US" sz="1800" dirty="0" err="1"/>
              <a:t>reg</a:t>
            </a:r>
            <a:r>
              <a:rPr lang="en-US" sz="1800" dirty="0"/>
              <a:t>      </a:t>
            </a:r>
            <a:r>
              <a:rPr lang="en-US" sz="1800" dirty="0" smtClean="0"/>
              <a:t>         R </a:t>
            </a:r>
            <a:r>
              <a:rPr lang="en-US" sz="1800" dirty="0" err="1"/>
              <a:t>reg</a:t>
            </a:r>
            <a:r>
              <a:rPr lang="en-US" sz="1800" dirty="0"/>
              <a:t>      </a:t>
            </a:r>
            <a:r>
              <a:rPr lang="en-US" sz="1800" dirty="0" smtClean="0"/>
              <a:t>         </a:t>
            </a:r>
            <a:r>
              <a:rPr lang="en-US" sz="1800" dirty="0" err="1" smtClean="0"/>
              <a:t>sN</a:t>
            </a:r>
            <a:r>
              <a:rPr lang="en-US" sz="1800" dirty="0" smtClean="0"/>
              <a:t> or S </a:t>
            </a:r>
            <a:r>
              <a:rPr lang="en-US" sz="1800" dirty="0" err="1" smtClean="0"/>
              <a:t>reg</a:t>
            </a:r>
            <a:r>
              <a:rPr lang="en-US" sz="1800" dirty="0" smtClean="0"/>
              <a:t>    </a:t>
            </a:r>
          </a:p>
          <a:p>
            <a:pPr marL="0" indent="0">
              <a:buNone/>
            </a:pPr>
            <a:r>
              <a:rPr lang="en-US" sz="2000" dirty="0" smtClean="0"/>
              <a:t>when </a:t>
            </a:r>
            <a:r>
              <a:rPr lang="en-US" sz="2000" dirty="0"/>
              <a:t>"0000" =&gt; </a:t>
            </a:r>
            <a:r>
              <a:rPr lang="en-US" sz="2000" dirty="0" err="1"/>
              <a:t>inst</a:t>
            </a:r>
            <a:r>
              <a:rPr lang="en-US" sz="2000" dirty="0"/>
              <a:t> &lt;= </a:t>
            </a:r>
            <a:r>
              <a:rPr lang="en-US" sz="2000" dirty="0" err="1"/>
              <a:t>op_ADDI</a:t>
            </a:r>
            <a:r>
              <a:rPr lang="en-US" sz="2000" dirty="0"/>
              <a:t>  </a:t>
            </a:r>
            <a:r>
              <a:rPr lang="en-US" sz="2000" dirty="0" smtClean="0"/>
              <a:t> &amp; </a:t>
            </a:r>
            <a:r>
              <a:rPr lang="en-US" sz="2000" dirty="0"/>
              <a:t>"000001" &amp; "000001" &amp; "000001</a:t>
            </a:r>
            <a:r>
              <a:rPr lang="en-US" sz="2000" dirty="0" smtClean="0"/>
              <a:t>";</a:t>
            </a:r>
          </a:p>
          <a:p>
            <a:pPr marL="0" indent="0">
              <a:buNone/>
            </a:pPr>
            <a:r>
              <a:rPr lang="en-US" sz="2000" dirty="0" smtClean="0"/>
              <a:t>when </a:t>
            </a:r>
            <a:r>
              <a:rPr lang="en-US" sz="2000" dirty="0"/>
              <a:t>"0001" =&gt; </a:t>
            </a:r>
            <a:r>
              <a:rPr lang="en-US" sz="2000" dirty="0" err="1"/>
              <a:t>inst</a:t>
            </a:r>
            <a:r>
              <a:rPr lang="en-US" sz="2000" dirty="0"/>
              <a:t> &lt;= </a:t>
            </a:r>
            <a:r>
              <a:rPr lang="en-US" sz="2000" dirty="0" err="1"/>
              <a:t>op_ADCI</a:t>
            </a:r>
            <a:r>
              <a:rPr lang="en-US" sz="2000" dirty="0"/>
              <a:t>  </a:t>
            </a:r>
            <a:r>
              <a:rPr lang="en-US" sz="2000" dirty="0" smtClean="0"/>
              <a:t>  &amp; </a:t>
            </a:r>
            <a:r>
              <a:rPr lang="en-US" sz="2000" dirty="0"/>
              <a:t>"000010" &amp; "000010" &amp; "000000</a:t>
            </a:r>
            <a:r>
              <a:rPr lang="en-US" sz="2000" dirty="0" smtClean="0"/>
              <a:t>";</a:t>
            </a:r>
          </a:p>
          <a:p>
            <a:pPr marL="0" indent="0">
              <a:buNone/>
            </a:pPr>
            <a:r>
              <a:rPr lang="en-US" sz="2000" dirty="0" smtClean="0"/>
              <a:t>when </a:t>
            </a:r>
            <a:r>
              <a:rPr lang="en-US" sz="2000" dirty="0"/>
              <a:t>"0010" =&gt; </a:t>
            </a:r>
            <a:r>
              <a:rPr lang="en-US" sz="2000" dirty="0" err="1"/>
              <a:t>inst</a:t>
            </a:r>
            <a:r>
              <a:rPr lang="en-US" sz="2000" dirty="0"/>
              <a:t> &lt;= </a:t>
            </a:r>
            <a:r>
              <a:rPr lang="en-US" sz="2000" dirty="0" err="1"/>
              <a:t>op_OUTsN</a:t>
            </a:r>
            <a:r>
              <a:rPr lang="en-US" sz="2000" dirty="0"/>
              <a:t> &amp; "000010" &amp; "000000" &amp; "000000</a:t>
            </a:r>
            <a:r>
              <a:rPr lang="en-US" sz="2000" dirty="0" smtClean="0"/>
              <a:t>";</a:t>
            </a:r>
          </a:p>
          <a:p>
            <a:pPr marL="0" indent="0">
              <a:buNone/>
            </a:pPr>
            <a:r>
              <a:rPr lang="en-US" sz="2000" dirty="0" smtClean="0"/>
              <a:t>when </a:t>
            </a:r>
            <a:r>
              <a:rPr lang="en-US" sz="2000" dirty="0"/>
              <a:t>"0011" =&gt; </a:t>
            </a:r>
            <a:r>
              <a:rPr lang="en-US" sz="2000" dirty="0" err="1"/>
              <a:t>inst</a:t>
            </a:r>
            <a:r>
              <a:rPr lang="en-US" sz="2000" dirty="0"/>
              <a:t> &lt;= </a:t>
            </a:r>
            <a:r>
              <a:rPr lang="en-US" sz="2000" dirty="0" err="1"/>
              <a:t>op_JMPsN</a:t>
            </a:r>
            <a:r>
              <a:rPr lang="en-US" sz="2000" dirty="0"/>
              <a:t> &amp; "000000" &amp; "000000" &amp; "000000</a:t>
            </a:r>
            <a:r>
              <a:rPr lang="en-US" sz="2000" dirty="0" smtClean="0"/>
              <a:t>";</a:t>
            </a:r>
          </a:p>
          <a:p>
            <a:pPr marL="0" indent="0">
              <a:buNone/>
            </a:pPr>
            <a:r>
              <a:rPr lang="en-US" sz="2000" dirty="0" smtClean="0"/>
              <a:t>when </a:t>
            </a:r>
            <a:r>
              <a:rPr lang="en-US" sz="2000" dirty="0"/>
              <a:t>others =&gt; </a:t>
            </a:r>
            <a:r>
              <a:rPr lang="en-US" sz="2000" dirty="0" err="1"/>
              <a:t>inst</a:t>
            </a:r>
            <a:r>
              <a:rPr lang="en-US" sz="2000" dirty="0"/>
              <a:t> &lt;=                  (others =&gt; '0</a:t>
            </a:r>
            <a:r>
              <a:rPr lang="en-US" sz="2000" dirty="0" smtClean="0"/>
              <a:t>');</a:t>
            </a:r>
          </a:p>
          <a:p>
            <a:pPr marL="0" indent="0">
              <a:buNone/>
            </a:pPr>
            <a:r>
              <a:rPr lang="en-US" sz="2000" dirty="0" smtClean="0"/>
              <a:t>end case;</a:t>
            </a:r>
          </a:p>
          <a:p>
            <a:pPr marL="0" indent="0">
              <a:buNone/>
            </a:pPr>
            <a:r>
              <a:rPr lang="en-US" sz="2000" dirty="0" smtClean="0"/>
              <a:t>end </a:t>
            </a:r>
            <a:r>
              <a:rPr lang="en-US" sz="2000" dirty="0"/>
              <a:t>process;</a:t>
            </a:r>
          </a:p>
        </p:txBody>
      </p:sp>
    </p:spTree>
    <p:extLst>
      <p:ext uri="{BB962C8B-B14F-4D97-AF65-F5344CB8AC3E}">
        <p14:creationId xmlns:p14="http://schemas.microsoft.com/office/powerpoint/2010/main" val="326798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Instruction evaluation case statement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--      instruction decode and implementation</a:t>
            </a:r>
          </a:p>
          <a:p>
            <a:pPr marL="0" indent="0">
              <a:buNone/>
            </a:pPr>
            <a:r>
              <a:rPr lang="en-US" sz="2400" dirty="0"/>
              <a:t>decode: process(</a:t>
            </a:r>
            <a:r>
              <a:rPr lang="en-US" sz="2400" dirty="0" err="1"/>
              <a:t>inst</a:t>
            </a:r>
            <a:r>
              <a:rPr lang="en-US" sz="2400" dirty="0" smtClean="0"/>
              <a:t>, pc, </a:t>
            </a:r>
            <a:r>
              <a:rPr lang="en-US" sz="2400" dirty="0" err="1" smtClean="0"/>
              <a:t>sN</a:t>
            </a:r>
            <a:r>
              <a:rPr lang="en-US" sz="2400" dirty="0" smtClean="0"/>
              <a:t>, R, RR, SS, CCR, </a:t>
            </a:r>
            <a:r>
              <a:rPr lang="en-US" sz="2400" dirty="0" err="1" smtClean="0"/>
              <a:t>Dloc,opcode,aluout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/>
              <a:t>begin</a:t>
            </a:r>
          </a:p>
          <a:p>
            <a:pPr marL="0" indent="0">
              <a:buNone/>
            </a:pPr>
            <a:r>
              <a:rPr lang="en-US" sz="2400" dirty="0" smtClean="0"/>
              <a:t>--</a:t>
            </a:r>
            <a:r>
              <a:rPr lang="en-US" sz="2400" dirty="0"/>
              <a:t> </a:t>
            </a:r>
            <a:r>
              <a:rPr lang="en-US" sz="2400" dirty="0" smtClean="0"/>
              <a:t>     default </a:t>
            </a:r>
            <a:r>
              <a:rPr lang="en-US" sz="2400" dirty="0"/>
              <a:t>signal values</a:t>
            </a:r>
          </a:p>
          <a:p>
            <a:pPr marL="0" indent="0">
              <a:buNone/>
            </a:pPr>
            <a:r>
              <a:rPr lang="en-US" sz="2400" dirty="0" err="1"/>
              <a:t>pcN</a:t>
            </a:r>
            <a:r>
              <a:rPr lang="en-US" sz="2400" dirty="0"/>
              <a:t>&lt;=PC+1;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err="1" smtClean="0"/>
              <a:t>ALUout</a:t>
            </a:r>
            <a:r>
              <a:rPr lang="en-US" sz="2400" dirty="0"/>
              <a:t>&lt;=(others =&gt; '0');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err="1" smtClean="0"/>
              <a:t>LUTwe</a:t>
            </a:r>
            <a:r>
              <a:rPr lang="en-US" sz="2400" dirty="0"/>
              <a:t>&lt;='0'; </a:t>
            </a:r>
            <a:r>
              <a:rPr lang="en-US" sz="2400" dirty="0" err="1"/>
              <a:t>CCRwe</a:t>
            </a:r>
            <a:r>
              <a:rPr lang="en-US" sz="2400" dirty="0"/>
              <a:t>&lt;='0'; </a:t>
            </a:r>
            <a:r>
              <a:rPr lang="en-US" sz="2400" dirty="0" err="1"/>
              <a:t>outwe</a:t>
            </a:r>
            <a:r>
              <a:rPr lang="en-US" sz="2400" dirty="0"/>
              <a:t>&lt;='0</a:t>
            </a:r>
            <a:r>
              <a:rPr lang="en-US" sz="2400" dirty="0" smtClean="0"/>
              <a:t>';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RR&lt;= '0'&amp;R; </a:t>
            </a:r>
            <a:r>
              <a:rPr lang="en-US" sz="2400" dirty="0" smtClean="0"/>
              <a:t>	-- need one additional bit so can save carry out</a:t>
            </a:r>
          </a:p>
          <a:p>
            <a:pPr marL="0" indent="0">
              <a:buNone/>
            </a:pPr>
            <a:r>
              <a:rPr lang="en-US" sz="2400" dirty="0" smtClean="0"/>
              <a:t>SS</a:t>
            </a:r>
            <a:r>
              <a:rPr lang="en-US" sz="2400" dirty="0"/>
              <a:t>&lt;= '0'&amp;sN</a:t>
            </a:r>
            <a:r>
              <a:rPr lang="en-US" sz="2400" dirty="0" smtClean="0"/>
              <a:t>;	-- the program only uses the </a:t>
            </a:r>
            <a:r>
              <a:rPr lang="en-US" sz="2400" dirty="0" err="1" smtClean="0"/>
              <a:t>DRsN</a:t>
            </a:r>
            <a:r>
              <a:rPr lang="en-US" sz="2400" dirty="0" smtClean="0"/>
              <a:t> mode</a:t>
            </a:r>
            <a:endParaRPr lang="en-US" sz="24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9225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Instruction </a:t>
            </a:r>
            <a:r>
              <a:rPr lang="en-US" dirty="0"/>
              <a:t>evaluation case </a:t>
            </a:r>
            <a:r>
              <a:rPr lang="en-US" dirty="0" smtClean="0"/>
              <a:t>statement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--  instruction </a:t>
            </a:r>
            <a:r>
              <a:rPr lang="en-US" sz="2000" dirty="0"/>
              <a:t>implementation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-- (</a:t>
            </a:r>
            <a:r>
              <a:rPr lang="en-US" sz="2000" dirty="0"/>
              <a:t>for each instruction specify non-default signal values)</a:t>
            </a:r>
          </a:p>
          <a:p>
            <a:pPr marL="0" indent="0">
              <a:buNone/>
            </a:pPr>
            <a:r>
              <a:rPr lang="en-US" sz="2000" dirty="0"/>
              <a:t>case opcode is</a:t>
            </a:r>
          </a:p>
          <a:p>
            <a:pPr marL="0" indent="0">
              <a:buNone/>
            </a:pPr>
            <a:r>
              <a:rPr lang="en-US" sz="2000" dirty="0"/>
              <a:t>    when </a:t>
            </a:r>
            <a:r>
              <a:rPr lang="en-US" sz="2000" dirty="0" err="1"/>
              <a:t>op_JMPsN</a:t>
            </a:r>
            <a:r>
              <a:rPr lang="en-US" sz="2000" dirty="0"/>
              <a:t> =&gt; </a:t>
            </a:r>
            <a:r>
              <a:rPr lang="en-US" sz="2000" dirty="0" err="1"/>
              <a:t>ALUout</a:t>
            </a:r>
            <a:r>
              <a:rPr lang="en-US" sz="2000" dirty="0"/>
              <a:t>&lt;=RR+SS;  </a:t>
            </a:r>
            <a:r>
              <a:rPr lang="en-US" sz="2000" dirty="0" smtClean="0"/>
              <a:t>       </a:t>
            </a:r>
            <a:r>
              <a:rPr lang="en-US" sz="2000" dirty="0" err="1" smtClean="0"/>
              <a:t>pcN</a:t>
            </a:r>
            <a:r>
              <a:rPr lang="en-US" sz="2000" dirty="0"/>
              <a:t>&lt;=</a:t>
            </a:r>
            <a:r>
              <a:rPr lang="en-US" sz="2000" dirty="0" err="1"/>
              <a:t>ALUout</a:t>
            </a:r>
            <a:r>
              <a:rPr lang="en-US" sz="2000" dirty="0"/>
              <a:t>(23 </a:t>
            </a:r>
            <a:r>
              <a:rPr lang="en-US" sz="2000" dirty="0" err="1"/>
              <a:t>downto</a:t>
            </a:r>
            <a:r>
              <a:rPr lang="en-US" sz="2000" dirty="0"/>
              <a:t> 0);</a:t>
            </a:r>
          </a:p>
          <a:p>
            <a:pPr marL="0" indent="0">
              <a:buNone/>
            </a:pPr>
            <a:r>
              <a:rPr lang="en-US" sz="2000" dirty="0"/>
              <a:t>    when </a:t>
            </a:r>
            <a:r>
              <a:rPr lang="en-US" sz="2000" dirty="0" err="1"/>
              <a:t>op_ADDI</a:t>
            </a:r>
            <a:r>
              <a:rPr lang="en-US" sz="2000" dirty="0"/>
              <a:t>  =&gt; </a:t>
            </a:r>
            <a:r>
              <a:rPr lang="en-US" sz="2000" dirty="0" smtClean="0"/>
              <a:t>  </a:t>
            </a:r>
            <a:r>
              <a:rPr lang="en-US" sz="2000" dirty="0" err="1" smtClean="0"/>
              <a:t>ALUout</a:t>
            </a:r>
            <a:r>
              <a:rPr lang="en-US" sz="2000" dirty="0"/>
              <a:t>&lt;=RR+SS; 	</a:t>
            </a:r>
            <a:r>
              <a:rPr lang="en-US" sz="2000" dirty="0" err="1"/>
              <a:t>LUTwe</a:t>
            </a:r>
            <a:r>
              <a:rPr lang="en-US" sz="2000" dirty="0"/>
              <a:t>&lt;='1'; </a:t>
            </a:r>
            <a:r>
              <a:rPr lang="en-US" sz="2000" dirty="0" err="1"/>
              <a:t>CCRwe</a:t>
            </a:r>
            <a:r>
              <a:rPr lang="en-US" sz="2000" dirty="0"/>
              <a:t>&lt;='1';</a:t>
            </a:r>
          </a:p>
          <a:p>
            <a:pPr marL="0" indent="0">
              <a:buNone/>
            </a:pPr>
            <a:r>
              <a:rPr lang="en-US" sz="2000" dirty="0"/>
              <a:t>    when </a:t>
            </a:r>
            <a:r>
              <a:rPr lang="en-US" sz="2000" dirty="0" err="1"/>
              <a:t>op_ADCI</a:t>
            </a:r>
            <a:r>
              <a:rPr lang="en-US" sz="2000" dirty="0"/>
              <a:t>  =&gt; </a:t>
            </a:r>
            <a:r>
              <a:rPr lang="en-US" sz="2000" dirty="0" smtClean="0"/>
              <a:t>  </a:t>
            </a:r>
            <a:r>
              <a:rPr lang="en-US" sz="2000" dirty="0" err="1" smtClean="0"/>
              <a:t>ALUout</a:t>
            </a:r>
            <a:r>
              <a:rPr lang="en-US" sz="2000" dirty="0"/>
              <a:t>&lt;=RR+SS+CCR(24</a:t>
            </a:r>
            <a:r>
              <a:rPr lang="en-US" sz="2000" dirty="0" smtClean="0"/>
              <a:t>); </a:t>
            </a:r>
            <a:r>
              <a:rPr lang="en-US" sz="2000" dirty="0" err="1" smtClean="0"/>
              <a:t>LUTwe</a:t>
            </a:r>
            <a:r>
              <a:rPr lang="en-US" sz="2000" dirty="0"/>
              <a:t>&lt;='1'; </a:t>
            </a:r>
            <a:r>
              <a:rPr lang="en-US" sz="2000" dirty="0" err="1"/>
              <a:t>CCRwe</a:t>
            </a:r>
            <a:r>
              <a:rPr lang="en-US" sz="2000" dirty="0"/>
              <a:t>&lt;='1';</a:t>
            </a:r>
          </a:p>
          <a:p>
            <a:pPr marL="0" indent="0">
              <a:buNone/>
            </a:pPr>
            <a:r>
              <a:rPr lang="en-US" sz="2000" dirty="0"/>
              <a:t>    when </a:t>
            </a:r>
            <a:r>
              <a:rPr lang="en-US" sz="2000" dirty="0" err="1"/>
              <a:t>op_OUTsN</a:t>
            </a:r>
            <a:r>
              <a:rPr lang="en-US" sz="2000" dirty="0"/>
              <a:t> =&gt; </a:t>
            </a:r>
            <a:r>
              <a:rPr lang="en-US" sz="2000" dirty="0" err="1"/>
              <a:t>ALUout</a:t>
            </a:r>
            <a:r>
              <a:rPr lang="en-US" sz="2000" dirty="0"/>
              <a:t>&lt;=RR+SS; </a:t>
            </a:r>
            <a:r>
              <a:rPr lang="en-US" sz="2000" dirty="0" smtClean="0"/>
              <a:t>         </a:t>
            </a:r>
            <a:r>
              <a:rPr lang="en-US" sz="2000" dirty="0" err="1"/>
              <a:t>outwe</a:t>
            </a:r>
            <a:r>
              <a:rPr lang="en-US" sz="2000" dirty="0"/>
              <a:t>&lt;='1</a:t>
            </a:r>
            <a:r>
              <a:rPr lang="en-US" sz="2000" dirty="0" smtClean="0"/>
              <a:t>';</a:t>
            </a:r>
          </a:p>
          <a:p>
            <a:pPr marL="0" indent="0">
              <a:buNone/>
            </a:pPr>
            <a:r>
              <a:rPr lang="en-US" sz="2000" dirty="0" smtClean="0"/>
              <a:t>    when </a:t>
            </a:r>
            <a:r>
              <a:rPr lang="en-US" sz="2000" dirty="0"/>
              <a:t>others =&gt; </a:t>
            </a:r>
            <a:r>
              <a:rPr lang="en-US" sz="2000" dirty="0" err="1"/>
              <a:t>pcN</a:t>
            </a:r>
            <a:r>
              <a:rPr lang="en-US" sz="2000" dirty="0"/>
              <a:t>&lt;=pc</a:t>
            </a:r>
            <a:r>
              <a:rPr lang="en-US" sz="2000" dirty="0" smtClean="0"/>
              <a:t>;</a:t>
            </a:r>
          </a:p>
          <a:p>
            <a:pPr marL="0" indent="0">
              <a:buNone/>
            </a:pPr>
            <a:r>
              <a:rPr lang="en-US" sz="2000" dirty="0" smtClean="0"/>
              <a:t>	-- </a:t>
            </a:r>
            <a:r>
              <a:rPr lang="en-US" sz="2000" dirty="0"/>
              <a:t>effectively a branch to itself, </a:t>
            </a:r>
            <a:r>
              <a:rPr lang="en-US" sz="2000" dirty="0" err="1"/>
              <a:t>eg</a:t>
            </a:r>
            <a:r>
              <a:rPr lang="en-US" sz="2000" dirty="0"/>
              <a:t> HALT</a:t>
            </a:r>
          </a:p>
          <a:p>
            <a:pPr marL="0" indent="0">
              <a:buNone/>
            </a:pPr>
            <a:r>
              <a:rPr lang="en-US" sz="2000" dirty="0"/>
              <a:t>end case;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33754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Instruction evaluation case statement 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-- </a:t>
            </a:r>
            <a:r>
              <a:rPr lang="en-US" sz="2400" dirty="0" smtClean="0"/>
              <a:t>	prohibit </a:t>
            </a:r>
            <a:r>
              <a:rPr lang="en-US" sz="2400" dirty="0"/>
              <a:t>writes to register zero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if </a:t>
            </a:r>
            <a:r>
              <a:rPr lang="en-US" sz="2400" dirty="0" err="1"/>
              <a:t>Dloc</a:t>
            </a:r>
            <a:r>
              <a:rPr lang="en-US" sz="2400" dirty="0"/>
              <a:t> = "000000" then </a:t>
            </a:r>
            <a:r>
              <a:rPr lang="en-US" sz="2400" dirty="0" err="1"/>
              <a:t>LUTwe</a:t>
            </a:r>
            <a:r>
              <a:rPr lang="en-US" sz="2400" dirty="0"/>
              <a:t>&lt;='0'; end if;	</a:t>
            </a:r>
          </a:p>
          <a:p>
            <a:pPr marL="0" indent="0">
              <a:buNone/>
            </a:pPr>
            <a:r>
              <a:rPr lang="en-US" sz="2400" dirty="0"/>
              <a:t>end process</a:t>
            </a:r>
            <a:r>
              <a:rPr lang="en-US" sz="2400" dirty="0" smtClean="0"/>
              <a:t>;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--	connect result to register file write port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Din	</a:t>
            </a:r>
            <a:r>
              <a:rPr lang="en-US" sz="2400" dirty="0" smtClean="0"/>
              <a:t>&lt;= </a:t>
            </a:r>
            <a:r>
              <a:rPr lang="en-US" sz="2400" dirty="0" err="1"/>
              <a:t>ALUout</a:t>
            </a:r>
            <a:r>
              <a:rPr lang="en-US" sz="2400" dirty="0"/>
              <a:t>(data_size-1 </a:t>
            </a:r>
            <a:r>
              <a:rPr lang="en-US" sz="2400" dirty="0" err="1"/>
              <a:t>downto</a:t>
            </a:r>
            <a:r>
              <a:rPr lang="en-US" sz="2400" dirty="0"/>
              <a:t> 0);</a:t>
            </a:r>
          </a:p>
          <a:p>
            <a:pPr marL="0" indent="0">
              <a:buNone/>
            </a:pPr>
            <a:r>
              <a:rPr lang="en-US" sz="2400" dirty="0" smtClean="0"/>
              <a:t>--	condition code register is copy of ALU result</a:t>
            </a:r>
          </a:p>
          <a:p>
            <a:pPr marL="0" indent="0">
              <a:buNone/>
            </a:pPr>
            <a:r>
              <a:rPr lang="en-US" sz="2400" dirty="0" smtClean="0"/>
              <a:t>CCRN</a:t>
            </a:r>
            <a:r>
              <a:rPr lang="en-US" sz="2400" dirty="0"/>
              <a:t>	&lt;= "</a:t>
            </a:r>
            <a:r>
              <a:rPr lang="en-US" sz="2400" dirty="0" smtClean="0"/>
              <a:t>000</a:t>
            </a:r>
            <a:r>
              <a:rPr lang="en-US" sz="2400" dirty="0"/>
              <a:t>" &amp; </a:t>
            </a:r>
            <a:r>
              <a:rPr lang="en-US" sz="2400" dirty="0" err="1"/>
              <a:t>ALUout</a:t>
            </a:r>
            <a:r>
              <a:rPr lang="en-US" sz="2400" dirty="0"/>
              <a:t>;		-- no overflow for </a:t>
            </a:r>
            <a:r>
              <a:rPr lang="en-US" sz="2400" dirty="0" smtClean="0"/>
              <a:t>now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8667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Register update process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 smtClean="0"/>
              <a:t>update</a:t>
            </a:r>
            <a:r>
              <a:rPr lang="en-US" sz="2800" dirty="0"/>
              <a:t>: process(</a:t>
            </a:r>
            <a:r>
              <a:rPr lang="en-US" sz="2800" dirty="0" err="1"/>
              <a:t>clk</a:t>
            </a:r>
            <a:r>
              <a:rPr lang="en-US" sz="2800" dirty="0"/>
              <a:t>)</a:t>
            </a:r>
          </a:p>
          <a:p>
            <a:pPr marL="0" indent="0">
              <a:buNone/>
            </a:pPr>
            <a:r>
              <a:rPr lang="en-US" sz="2800" dirty="0"/>
              <a:t>begin</a:t>
            </a:r>
          </a:p>
          <a:p>
            <a:pPr marL="0" indent="0">
              <a:buNone/>
            </a:pPr>
            <a:r>
              <a:rPr lang="en-US" sz="2800" dirty="0"/>
              <a:t>if (</a:t>
            </a:r>
            <a:r>
              <a:rPr lang="en-US" sz="2800" dirty="0" err="1"/>
              <a:t>rising_edge</a:t>
            </a:r>
            <a:r>
              <a:rPr lang="en-US" sz="2800" dirty="0"/>
              <a:t>(</a:t>
            </a:r>
            <a:r>
              <a:rPr lang="en-US" sz="2800" dirty="0" err="1"/>
              <a:t>clk</a:t>
            </a:r>
            <a:r>
              <a:rPr lang="en-US" sz="2800" dirty="0"/>
              <a:t>)) then</a:t>
            </a:r>
          </a:p>
          <a:p>
            <a:pPr marL="0" indent="0">
              <a:buNone/>
            </a:pPr>
            <a:r>
              <a:rPr lang="en-US" sz="2800" dirty="0"/>
              <a:t>    pc&lt;=</a:t>
            </a:r>
            <a:r>
              <a:rPr lang="en-US" sz="2800" dirty="0" err="1"/>
              <a:t>pcN</a:t>
            </a:r>
            <a:r>
              <a:rPr lang="en-US" sz="2800" dirty="0" smtClean="0"/>
              <a:t>;		-- always update the PC 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    if </a:t>
            </a:r>
            <a:r>
              <a:rPr lang="en-US" sz="2800" dirty="0" err="1"/>
              <a:t>CCRwe</a:t>
            </a:r>
            <a:r>
              <a:rPr lang="en-US" sz="2800" dirty="0"/>
              <a:t> = '1' then CCR&lt;=CCRN; end if;</a:t>
            </a:r>
          </a:p>
          <a:p>
            <a:pPr marL="0" indent="0">
              <a:buNone/>
            </a:pPr>
            <a:r>
              <a:rPr lang="en-US" sz="2800" dirty="0"/>
              <a:t>    if </a:t>
            </a:r>
            <a:r>
              <a:rPr lang="en-US" sz="2800" dirty="0" err="1"/>
              <a:t>outwe</a:t>
            </a:r>
            <a:r>
              <a:rPr lang="en-US" sz="2800" dirty="0"/>
              <a:t> = '1' then out0&lt;=</a:t>
            </a:r>
            <a:r>
              <a:rPr lang="en-US" sz="2800" dirty="0" err="1"/>
              <a:t>Dout</a:t>
            </a:r>
            <a:r>
              <a:rPr lang="en-US" sz="2800" dirty="0"/>
              <a:t>; end if</a:t>
            </a:r>
            <a:r>
              <a:rPr lang="en-US" sz="2800" dirty="0" smtClean="0"/>
              <a:t>;</a:t>
            </a:r>
          </a:p>
          <a:p>
            <a:pPr marL="0" indent="0">
              <a:buNone/>
            </a:pPr>
            <a:r>
              <a:rPr lang="en-US" sz="2800" dirty="0" smtClean="0"/>
              <a:t>--  </a:t>
            </a:r>
            <a:r>
              <a:rPr lang="en-US" sz="2800" dirty="0" err="1" smtClean="0"/>
              <a:t>LUTwe</a:t>
            </a:r>
            <a:r>
              <a:rPr lang="en-US" sz="2800" dirty="0" smtClean="0"/>
              <a:t> does its enable at the LUT RAM</a:t>
            </a:r>
          </a:p>
          <a:p>
            <a:pPr marL="0" indent="0">
              <a:buNone/>
            </a:pPr>
            <a:r>
              <a:rPr lang="en-US" sz="2800" dirty="0" smtClean="0"/>
              <a:t>end </a:t>
            </a:r>
            <a:r>
              <a:rPr lang="en-US" sz="2800" dirty="0"/>
              <a:t>if;</a:t>
            </a:r>
          </a:p>
          <a:p>
            <a:pPr marL="0" indent="0">
              <a:buNone/>
            </a:pPr>
            <a:r>
              <a:rPr lang="en-US" sz="2800" dirty="0"/>
              <a:t>end process;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747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Table of Contents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US" dirty="0" smtClean="0"/>
              <a:t>Rational</a:t>
            </a:r>
          </a:p>
          <a:p>
            <a:r>
              <a:rPr lang="en-US" dirty="0" smtClean="0"/>
              <a:t>FPGA resources</a:t>
            </a:r>
          </a:p>
          <a:p>
            <a:r>
              <a:rPr lang="en-US" dirty="0" err="1" smtClean="0"/>
              <a:t>Eval</a:t>
            </a:r>
            <a:r>
              <a:rPr lang="en-US" dirty="0" smtClean="0"/>
              <a:t>/Dev Board/Kit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uP</a:t>
            </a:r>
            <a:r>
              <a:rPr lang="en-US" dirty="0" smtClean="0"/>
              <a:t> definition</a:t>
            </a:r>
          </a:p>
          <a:p>
            <a:r>
              <a:rPr lang="en-US" dirty="0" smtClean="0"/>
              <a:t>Instruction set</a:t>
            </a:r>
            <a:endParaRPr lang="en-US" dirty="0"/>
          </a:p>
          <a:p>
            <a:r>
              <a:rPr lang="en-US" dirty="0" smtClean="0"/>
              <a:t>FPGA tools &amp; flow</a:t>
            </a:r>
          </a:p>
          <a:p>
            <a:r>
              <a:rPr lang="en-US" dirty="0" smtClean="0"/>
              <a:t>What else is available</a:t>
            </a:r>
            <a:endParaRPr lang="en-US" dirty="0"/>
          </a:p>
          <a:p>
            <a:r>
              <a:rPr lang="en-US" dirty="0" smtClean="0"/>
              <a:t>Difficulties</a:t>
            </a:r>
          </a:p>
          <a:p>
            <a:r>
              <a:rPr lang="en-US" b="1" dirty="0" smtClean="0"/>
              <a:t>Finding the minimal design</a:t>
            </a:r>
          </a:p>
          <a:p>
            <a:r>
              <a:rPr lang="en-US" dirty="0" smtClean="0"/>
              <a:t>Next steps</a:t>
            </a:r>
          </a:p>
          <a:p>
            <a:r>
              <a:rPr lang="en-US" dirty="0" smtClean="0"/>
              <a:t>Advanced steps</a:t>
            </a:r>
          </a:p>
          <a:p>
            <a:r>
              <a:rPr lang="en-US" dirty="0" smtClean="0"/>
              <a:t>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601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Is it working?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Constraint file</a:t>
            </a:r>
          </a:p>
          <a:p>
            <a:pPr lvl="1"/>
            <a:r>
              <a:rPr lang="en-US" dirty="0" smtClean="0"/>
              <a:t>Sets clock speed</a:t>
            </a:r>
          </a:p>
          <a:p>
            <a:pPr lvl="1"/>
            <a:r>
              <a:rPr lang="en-US" dirty="0" smtClean="0"/>
              <a:t>Sets IO pin assignment</a:t>
            </a:r>
          </a:p>
          <a:p>
            <a:pPr lvl="1"/>
            <a:r>
              <a:rPr lang="en-US" dirty="0" smtClean="0"/>
              <a:t>Evaluation kit usually has a sample constraint file</a:t>
            </a:r>
          </a:p>
          <a:p>
            <a:r>
              <a:rPr lang="en-US" dirty="0" smtClean="0"/>
              <a:t>Simulate/debug</a:t>
            </a:r>
          </a:p>
          <a:p>
            <a:pPr lvl="1"/>
            <a:r>
              <a:rPr lang="en-US" dirty="0" smtClean="0"/>
              <a:t>Tools will generate a simple test bench</a:t>
            </a:r>
          </a:p>
          <a:p>
            <a:pPr lvl="1"/>
            <a:r>
              <a:rPr lang="en-US" dirty="0" smtClean="0"/>
              <a:t>Need to relay observed signals out to test bench</a:t>
            </a:r>
          </a:p>
          <a:p>
            <a:pPr lvl="1"/>
            <a:r>
              <a:rPr lang="en-US" dirty="0" smtClean="0"/>
              <a:t>Program acts as the test script</a:t>
            </a:r>
          </a:p>
          <a:p>
            <a:r>
              <a:rPr lang="en-US" dirty="0" smtClean="0"/>
              <a:t>Performance metrics &amp; goals</a:t>
            </a:r>
          </a:p>
          <a:p>
            <a:pPr lvl="1"/>
            <a:r>
              <a:rPr lang="en-US" dirty="0" smtClean="0"/>
              <a:t>Track LUT count and </a:t>
            </a:r>
            <a:r>
              <a:rPr lang="en-US" dirty="0" err="1" smtClean="0"/>
              <a:t>Fmax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27857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Some results &amp; experiments</a:t>
            </a:r>
            <a:endParaRPr lang="en-US" sz="40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2924504"/>
              </p:ext>
            </p:extLst>
          </p:nvPr>
        </p:nvGraphicFramePr>
        <p:xfrm>
          <a:off x="381001" y="1524000"/>
          <a:ext cx="8229602" cy="46482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86000"/>
                <a:gridCol w="381000"/>
                <a:gridCol w="381000"/>
                <a:gridCol w="457200"/>
                <a:gridCol w="457200"/>
                <a:gridCol w="533400"/>
                <a:gridCol w="2362200"/>
                <a:gridCol w="533400"/>
                <a:gridCol w="609599"/>
                <a:gridCol w="228603"/>
              </a:tblGrid>
              <a:tr h="231773">
                <a:tc gridSpan="5">
                  <a:txBody>
                    <a:bodyPr/>
                    <a:lstStyle/>
                    <a:p>
                      <a:pPr algn="l" fontAlgn="b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7472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smtClean="0">
                          <a:effectLst/>
                        </a:rPr>
                        <a:t>Directory </a:t>
                      </a:r>
                      <a:r>
                        <a:rPr lang="en-US" sz="1400" u="none" strike="noStrike" dirty="0">
                          <a:effectLst/>
                        </a:rPr>
                        <a:t>name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# of </a:t>
                      </a:r>
                      <a:r>
                        <a:rPr lang="en-US" sz="1100" b="1" u="none" strike="noStrike" dirty="0" err="1">
                          <a:effectLst/>
                        </a:rPr>
                        <a:t>inst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 err="1">
                          <a:effectLst/>
                        </a:rPr>
                        <a:t>Fmax</a:t>
                      </a:r>
                      <a:r>
                        <a:rPr lang="en-US" sz="1100" b="1" u="none" strike="noStrike" dirty="0">
                          <a:effectLst/>
                        </a:rPr>
                        <a:t> MHz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KHz </a:t>
                      </a:r>
                      <a:r>
                        <a:rPr lang="en-US" sz="1100" b="1" u="none" strike="noStrike" dirty="0" smtClean="0">
                          <a:effectLst/>
                        </a:rPr>
                        <a:t>per </a:t>
                      </a:r>
                      <a:r>
                        <a:rPr lang="en-US" sz="1100" b="1" u="none" strike="noStrike" dirty="0">
                          <a:effectLst/>
                        </a:rPr>
                        <a:t>LUT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LUT count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MUXCY count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 smtClean="0">
                          <a:effectLst/>
                        </a:rPr>
                        <a:t>Comments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Data</a:t>
                      </a:r>
                      <a:r>
                        <a:rPr lang="en-US" sz="1400" baseline="0" dirty="0" smtClean="0"/>
                        <a:t> path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Block</a:t>
                      </a:r>
                      <a:r>
                        <a:rPr lang="en-US" sz="1400" baseline="0" dirty="0" smtClean="0"/>
                        <a:t> RAM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2416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rois24_24up_s6_noram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590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184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56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basic "Hello World": blinking LEDs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2416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rois24_24up_s6_dpnoram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142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1043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136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experiment to test simple data path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2416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rois24_24up_s6_bram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 dirty="0">
                          <a:effectLst/>
                        </a:rPr>
                        <a:t>83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74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 dirty="0">
                          <a:effectLst/>
                        </a:rPr>
                        <a:t>1119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264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all </a:t>
                      </a:r>
                      <a:r>
                        <a:rPr lang="en-US" sz="1600" u="none" strike="noStrike" dirty="0" err="1">
                          <a:effectLst/>
                        </a:rPr>
                        <a:t>inst</a:t>
                      </a:r>
                      <a:r>
                        <a:rPr lang="en-US" sz="1600" u="none" strike="noStrike" dirty="0">
                          <a:effectLst/>
                        </a:rPr>
                        <a:t> except PFX, IN &amp; shifts; Hello World only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2416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rois24_24up_s6_dpbram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206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512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52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all </a:t>
                      </a:r>
                      <a:r>
                        <a:rPr lang="en-US" sz="1600" u="none" strike="noStrike" dirty="0" err="1">
                          <a:effectLst/>
                        </a:rPr>
                        <a:t>inst</a:t>
                      </a:r>
                      <a:r>
                        <a:rPr lang="en-US" sz="1600" u="none" strike="noStrike" dirty="0">
                          <a:effectLst/>
                        </a:rPr>
                        <a:t>; experiment to test full set </a:t>
                      </a:r>
                      <a:r>
                        <a:rPr lang="en-US" sz="1600" u="none" strike="noStrike" dirty="0" smtClean="0">
                          <a:effectLst/>
                        </a:rPr>
                        <a:t>of data </a:t>
                      </a:r>
                      <a:r>
                        <a:rPr lang="en-US" sz="1600" u="none" strike="noStrike" dirty="0">
                          <a:effectLst/>
                        </a:rPr>
                        <a:t>paths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2416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rois24_24up_s6_dpbram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375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 dirty="0">
                          <a:effectLst/>
                        </a:rPr>
                        <a:t>283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52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area mode, high effort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2416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rois24_24up_k7_dpbram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176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471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373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determine best </a:t>
                      </a:r>
                      <a:r>
                        <a:rPr lang="en-US" sz="1600" u="none" strike="noStrike" dirty="0" err="1">
                          <a:effectLst/>
                        </a:rPr>
                        <a:t>Fmax</a:t>
                      </a:r>
                      <a:r>
                        <a:rPr lang="en-US" sz="1600" u="none" strike="noStrike" dirty="0">
                          <a:effectLst/>
                        </a:rPr>
                        <a:t> &amp; KHz/LUT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2416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rois24_24up_k7_dpbram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143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506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282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area mode, high effort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925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Moving forward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Migrate </a:t>
            </a:r>
            <a:r>
              <a:rPr lang="en-US" dirty="0"/>
              <a:t>to a data </a:t>
            </a:r>
            <a:r>
              <a:rPr lang="en-US" dirty="0" smtClean="0"/>
              <a:t>path?</a:t>
            </a:r>
            <a:endParaRPr lang="en-US" dirty="0"/>
          </a:p>
          <a:p>
            <a:r>
              <a:rPr lang="en-US" dirty="0" smtClean="0"/>
              <a:t>Getting block RAM running</a:t>
            </a:r>
          </a:p>
          <a:p>
            <a:r>
              <a:rPr lang="en-US" dirty="0" smtClean="0"/>
              <a:t>Add instructions</a:t>
            </a:r>
          </a:p>
          <a:p>
            <a:r>
              <a:rPr lang="en-US" dirty="0" smtClean="0"/>
              <a:t>Migrate to more pipeline stages?</a:t>
            </a:r>
          </a:p>
          <a:p>
            <a:pPr lvl="1"/>
            <a:r>
              <a:rPr lang="en-US" dirty="0" smtClean="0"/>
              <a:t>Not that big of a gain!</a:t>
            </a:r>
          </a:p>
          <a:p>
            <a:r>
              <a:rPr lang="en-US" dirty="0" smtClean="0"/>
              <a:t>Adding modalities</a:t>
            </a:r>
          </a:p>
          <a:p>
            <a:pPr lvl="1"/>
            <a:r>
              <a:rPr lang="en-US" dirty="0" smtClean="0"/>
              <a:t>Addressing modes</a:t>
            </a:r>
          </a:p>
          <a:p>
            <a:pPr lvl="1"/>
            <a:r>
              <a:rPr lang="en-US" dirty="0" smtClean="0"/>
              <a:t>Whatever fits into your schedule/interests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72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Advanced features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Floating-point: figure at least 2K LUTs</a:t>
            </a:r>
          </a:p>
          <a:p>
            <a:r>
              <a:rPr lang="en-US" dirty="0" smtClean="0"/>
              <a:t>External RAM:</a:t>
            </a:r>
          </a:p>
          <a:p>
            <a:pPr lvl="1"/>
            <a:r>
              <a:rPr lang="en-US" dirty="0" smtClean="0"/>
              <a:t>Use block RAM for Caches</a:t>
            </a:r>
          </a:p>
          <a:p>
            <a:pPr lvl="1"/>
            <a:r>
              <a:rPr lang="en-US" dirty="0" smtClean="0"/>
              <a:t>Use vendor’s DDR interface</a:t>
            </a:r>
          </a:p>
          <a:p>
            <a:r>
              <a:rPr lang="en-US" dirty="0" smtClean="0"/>
              <a:t>Writing an assembler</a:t>
            </a:r>
          </a:p>
          <a:p>
            <a:r>
              <a:rPr lang="en-US" dirty="0" smtClean="0"/>
              <a:t>Writing a compiler</a:t>
            </a:r>
          </a:p>
          <a:p>
            <a:r>
              <a:rPr lang="en-US" dirty="0" smtClean="0"/>
              <a:t>Adding peripherals (see </a:t>
            </a:r>
            <a:r>
              <a:rPr lang="en-US" dirty="0" smtClean="0">
                <a:solidFill>
                  <a:srgbClr val="0070C0"/>
                </a:solidFill>
              </a:rPr>
              <a:t>www.opencores.org</a:t>
            </a:r>
            <a:r>
              <a:rPr lang="en-US" dirty="0" smtClean="0"/>
              <a:t>)</a:t>
            </a:r>
          </a:p>
          <a:p>
            <a:r>
              <a:rPr lang="en-US" dirty="0" smtClean="0"/>
              <a:t>Barrel processors</a:t>
            </a:r>
          </a:p>
          <a:p>
            <a:r>
              <a:rPr lang="en-US" dirty="0" smtClean="0"/>
              <a:t>Multiple dispatch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88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Insights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</a:t>
            </a:r>
            <a:r>
              <a:rPr lang="en-US" dirty="0" smtClean="0"/>
              <a:t> deliberate process:</a:t>
            </a:r>
          </a:p>
          <a:p>
            <a:r>
              <a:rPr lang="en-US" dirty="0" smtClean="0"/>
              <a:t>Get something bare bones working</a:t>
            </a:r>
          </a:p>
          <a:p>
            <a:pPr lvl="1"/>
            <a:r>
              <a:rPr lang="en-US" dirty="0" smtClean="0"/>
              <a:t>Minimum instruction set, minimum program</a:t>
            </a:r>
          </a:p>
          <a:p>
            <a:r>
              <a:rPr lang="en-US" dirty="0" smtClean="0"/>
              <a:t>Add instructions</a:t>
            </a:r>
          </a:p>
          <a:p>
            <a:r>
              <a:rPr lang="en-US" dirty="0" smtClean="0"/>
              <a:t>Add to test program</a:t>
            </a:r>
          </a:p>
          <a:p>
            <a:r>
              <a:rPr lang="en-US" dirty="0" smtClean="0"/>
              <a:t>Migrate to block RAM and data-path?</a:t>
            </a:r>
          </a:p>
          <a:p>
            <a:pPr lvl="1"/>
            <a:r>
              <a:rPr lang="en-US" dirty="0" smtClean="0"/>
              <a:t>Data-path logic is harder to debug</a:t>
            </a:r>
          </a:p>
          <a:p>
            <a:r>
              <a:rPr lang="en-US" dirty="0" smtClean="0"/>
              <a:t>Lots of soft-core </a:t>
            </a:r>
            <a:r>
              <a:rPr lang="en-US" dirty="0" err="1" smtClean="0"/>
              <a:t>uPs</a:t>
            </a:r>
            <a:r>
              <a:rPr lang="en-US" dirty="0" smtClean="0"/>
              <a:t> at </a:t>
            </a:r>
            <a:r>
              <a:rPr lang="en-US" dirty="0" smtClean="0">
                <a:solidFill>
                  <a:srgbClr val="0070C0"/>
                </a:solidFill>
              </a:rPr>
              <a:t>www.opencores.org</a:t>
            </a:r>
          </a:p>
        </p:txBody>
      </p:sp>
    </p:spTree>
    <p:extLst>
      <p:ext uri="{BB962C8B-B14F-4D97-AF65-F5344CB8AC3E}">
        <p14:creationId xmlns:p14="http://schemas.microsoft.com/office/powerpoint/2010/main" val="90076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My next steps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Expand program with tests for each inst. </a:t>
            </a:r>
          </a:p>
          <a:p>
            <a:r>
              <a:rPr lang="en-US" dirty="0" smtClean="0"/>
              <a:t>Get the block RAM/data path version debugged</a:t>
            </a:r>
          </a:p>
          <a:p>
            <a:r>
              <a:rPr lang="en-US" dirty="0"/>
              <a:t>Do </a:t>
            </a:r>
            <a:r>
              <a:rPr lang="en-US" dirty="0" smtClean="0"/>
              <a:t>two+ </a:t>
            </a:r>
            <a:r>
              <a:rPr lang="en-US" dirty="0"/>
              <a:t>stage pipeline</a:t>
            </a:r>
          </a:p>
          <a:p>
            <a:r>
              <a:rPr lang="en-US" dirty="0"/>
              <a:t>Add multiply, shift &amp; floating-point instructions</a:t>
            </a:r>
          </a:p>
          <a:p>
            <a:r>
              <a:rPr lang="en-US" dirty="0" smtClean="0"/>
              <a:t>Do a variation with five-bit register designators</a:t>
            </a:r>
          </a:p>
          <a:p>
            <a:pPr lvl="1"/>
            <a:r>
              <a:rPr lang="en-US" dirty="0" smtClean="0"/>
              <a:t>Two instruction flag bits: CCR update</a:t>
            </a:r>
            <a:r>
              <a:rPr lang="en-US" dirty="0"/>
              <a:t> </a:t>
            </a:r>
            <a:r>
              <a:rPr lang="en-US" dirty="0" smtClean="0"/>
              <a:t>&amp; return</a:t>
            </a:r>
          </a:p>
          <a:p>
            <a:pPr lvl="1"/>
            <a:r>
              <a:rPr lang="en-US" dirty="0" smtClean="0"/>
              <a:t>Stack like usage of register file</a:t>
            </a:r>
          </a:p>
          <a:p>
            <a:r>
              <a:rPr lang="en-US" dirty="0" smtClean="0"/>
              <a:t>Do 12, 16, 32 and 48-bit data size versions</a:t>
            </a:r>
          </a:p>
          <a:p>
            <a:r>
              <a:rPr lang="en-US" dirty="0" smtClean="0"/>
              <a:t>Do 12/16-bit instruction format: D &amp; R partially implied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262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FPGA evaluation kits</a:t>
            </a:r>
            <a:br>
              <a:rPr lang="en-US" dirty="0" smtClean="0"/>
            </a:br>
            <a:r>
              <a:rPr lang="en-US" sz="3100" dirty="0" smtClean="0"/>
              <a:t>all use USB download, check frequently for new boards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u="sng" dirty="0"/>
              <a:t>Vendor</a:t>
            </a: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u="sng" dirty="0" smtClean="0"/>
              <a:t>Price</a:t>
            </a:r>
            <a:r>
              <a:rPr lang="en-US" dirty="0"/>
              <a:t>	</a:t>
            </a:r>
            <a:r>
              <a:rPr lang="en-US" u="sng" dirty="0"/>
              <a:t>FPGA</a:t>
            </a:r>
            <a:r>
              <a:rPr lang="en-US" dirty="0"/>
              <a:t>			</a:t>
            </a:r>
            <a:r>
              <a:rPr lang="en-US" u="sng" dirty="0"/>
              <a:t>“LUTs”</a:t>
            </a:r>
            <a:r>
              <a:rPr lang="en-US" dirty="0"/>
              <a:t>	</a:t>
            </a:r>
            <a:r>
              <a:rPr lang="en-US" u="sng" dirty="0" err="1"/>
              <a:t>Mults</a:t>
            </a:r>
            <a:r>
              <a:rPr lang="en-US" dirty="0"/>
              <a:t>	</a:t>
            </a:r>
            <a:r>
              <a:rPr lang="en-US" u="sng" dirty="0"/>
              <a:t>Comments</a:t>
            </a:r>
          </a:p>
          <a:p>
            <a:pPr marL="0" indent="0">
              <a:buNone/>
            </a:pPr>
            <a:r>
              <a:rPr lang="en-US" dirty="0" smtClean="0"/>
              <a:t>Cypress CY8CKIT-59</a:t>
            </a:r>
            <a:r>
              <a:rPr lang="en-US" dirty="0"/>
              <a:t>		</a:t>
            </a:r>
            <a:r>
              <a:rPr lang="en-US" b="1" dirty="0"/>
              <a:t>$10</a:t>
            </a:r>
            <a:r>
              <a:rPr lang="en-US" dirty="0"/>
              <a:t>	Cypress PSoC5		384	0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ARM Cortex </a:t>
            </a:r>
            <a:r>
              <a:rPr lang="en-US" dirty="0"/>
              <a:t>M3, digital &amp; </a:t>
            </a:r>
            <a:r>
              <a:rPr lang="en-US" dirty="0" smtClean="0"/>
              <a:t>analog, schematic editor, not a true FPGA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Arrow </a:t>
            </a:r>
            <a:r>
              <a:rPr lang="en-US" dirty="0" err="1"/>
              <a:t>BeMicro</a:t>
            </a:r>
            <a:r>
              <a:rPr lang="en-US" dirty="0"/>
              <a:t> MAX10	</a:t>
            </a:r>
            <a:r>
              <a:rPr lang="en-US" b="1" dirty="0"/>
              <a:t>$30</a:t>
            </a:r>
            <a:r>
              <a:rPr lang="en-US" dirty="0"/>
              <a:t>	Altera Max </a:t>
            </a:r>
            <a:r>
              <a:rPr lang="en-US" dirty="0" smtClean="0"/>
              <a:t>10M08		8K</a:t>
            </a:r>
            <a:r>
              <a:rPr lang="en-US" dirty="0"/>
              <a:t>	24	oscillator, 12-bit A2D, </a:t>
            </a:r>
            <a:r>
              <a:rPr lang="en-US" dirty="0" smtClean="0"/>
              <a:t>flash, DRAM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Arrow </a:t>
            </a:r>
            <a:r>
              <a:rPr lang="en-US" dirty="0" err="1"/>
              <a:t>BeMicroCV</a:t>
            </a: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b="1" dirty="0" smtClean="0"/>
              <a:t>$</a:t>
            </a:r>
            <a:r>
              <a:rPr lang="en-US" b="1" dirty="0"/>
              <a:t>49</a:t>
            </a:r>
            <a:r>
              <a:rPr lang="en-US" dirty="0"/>
              <a:t>	Altera Cyclone V	</a:t>
            </a:r>
            <a:r>
              <a:rPr lang="en-US" dirty="0" smtClean="0"/>
              <a:t>	25K</a:t>
            </a:r>
            <a:r>
              <a:rPr lang="en-US" dirty="0"/>
              <a:t>	</a:t>
            </a:r>
            <a:r>
              <a:rPr lang="en-US" dirty="0" smtClean="0"/>
              <a:t>50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Some versions of Cyclone V have (2) Cortex A9: DE0-Nano-SoC $104</a:t>
            </a:r>
          </a:p>
          <a:p>
            <a:pPr marL="0" indent="0">
              <a:buNone/>
            </a:pPr>
            <a:r>
              <a:rPr lang="en-US" dirty="0" smtClean="0"/>
              <a:t>Arrow </a:t>
            </a:r>
            <a:r>
              <a:rPr lang="en-US" dirty="0" err="1" smtClean="0"/>
              <a:t>SmartFusion</a:t>
            </a:r>
            <a:r>
              <a:rPr lang="en-US" dirty="0" smtClean="0"/>
              <a:t> Kick Start </a:t>
            </a:r>
            <a:r>
              <a:rPr lang="en-US" b="1" dirty="0" smtClean="0"/>
              <a:t>$60</a:t>
            </a:r>
            <a:r>
              <a:rPr lang="en-US" dirty="0" smtClean="0"/>
              <a:t>	</a:t>
            </a:r>
            <a:r>
              <a:rPr lang="en-US" dirty="0" err="1" smtClean="0"/>
              <a:t>Actel</a:t>
            </a:r>
            <a:r>
              <a:rPr lang="en-US" dirty="0" smtClean="0"/>
              <a:t> SmartFusion2		12K	22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Cortex M3, security &amp; reliability features</a:t>
            </a:r>
          </a:p>
          <a:p>
            <a:pPr marL="0" indent="0">
              <a:buNone/>
            </a:pPr>
            <a:r>
              <a:rPr lang="en-US" dirty="0" smtClean="0"/>
              <a:t>XESS </a:t>
            </a:r>
            <a:r>
              <a:rPr lang="en-US" dirty="0"/>
              <a:t>XuLA2-LX9		</a:t>
            </a:r>
            <a:r>
              <a:rPr lang="en-US" b="1" dirty="0"/>
              <a:t>$69</a:t>
            </a:r>
            <a:r>
              <a:rPr lang="en-US" dirty="0"/>
              <a:t>	Xilinx Spartan-6		9K	16	40-pin DIP, </a:t>
            </a:r>
            <a:r>
              <a:rPr lang="en-US" dirty="0" smtClean="0"/>
              <a:t>SDRAM  (might want to use $99 “Arty” Atrix-7 instead)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Digilent</a:t>
            </a:r>
            <a:r>
              <a:rPr lang="en-US" dirty="0" smtClean="0"/>
              <a:t> </a:t>
            </a:r>
            <a:r>
              <a:rPr lang="en-US" dirty="0"/>
              <a:t>ZYBO(student $) </a:t>
            </a:r>
            <a:r>
              <a:rPr lang="en-US" dirty="0" smtClean="0"/>
              <a:t>	</a:t>
            </a:r>
            <a:r>
              <a:rPr lang="en-US" b="1" dirty="0" smtClean="0"/>
              <a:t>$</a:t>
            </a:r>
            <a:r>
              <a:rPr lang="en-US" b="1" dirty="0"/>
              <a:t>125</a:t>
            </a:r>
            <a:r>
              <a:rPr lang="en-US" dirty="0"/>
              <a:t>	Xilinx </a:t>
            </a:r>
            <a:r>
              <a:rPr lang="en-US" dirty="0" err="1"/>
              <a:t>Zynq</a:t>
            </a:r>
            <a:r>
              <a:rPr lang="en-US" dirty="0"/>
              <a:t> 7010	</a:t>
            </a:r>
            <a:r>
              <a:rPr lang="en-US" dirty="0" smtClean="0"/>
              <a:t>	28K</a:t>
            </a:r>
            <a:r>
              <a:rPr lang="en-US" dirty="0"/>
              <a:t>	80	(2) Cortex A9, 512MB, HDMI…</a:t>
            </a:r>
          </a:p>
          <a:p>
            <a:pPr marL="0" indent="0">
              <a:buNone/>
            </a:pPr>
            <a:r>
              <a:rPr lang="en-US" dirty="0" err="1"/>
              <a:t>Adapteva</a:t>
            </a:r>
            <a:r>
              <a:rPr lang="en-US" dirty="0"/>
              <a:t> Parallella-16	</a:t>
            </a:r>
            <a:r>
              <a:rPr lang="en-US" b="1" dirty="0"/>
              <a:t>$149</a:t>
            </a:r>
            <a:r>
              <a:rPr lang="en-US" dirty="0"/>
              <a:t>	Xilinx </a:t>
            </a:r>
            <a:r>
              <a:rPr lang="en-US" dirty="0" err="1"/>
              <a:t>Zynq</a:t>
            </a:r>
            <a:r>
              <a:rPr lang="en-US" dirty="0"/>
              <a:t> 7010	</a:t>
            </a:r>
            <a:r>
              <a:rPr lang="en-US" dirty="0" smtClean="0"/>
              <a:t>	28K</a:t>
            </a:r>
            <a:r>
              <a:rPr lang="en-US" dirty="0"/>
              <a:t>	80	(2) Cortex A9, 16-core </a:t>
            </a:r>
            <a:r>
              <a:rPr lang="en-US" dirty="0" err="1"/>
              <a:t>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35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Videos &amp; Training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www.YouTube.com</a:t>
            </a:r>
            <a:r>
              <a:rPr lang="en-US" dirty="0" smtClean="0"/>
              <a:t>: hundreds of videos</a:t>
            </a:r>
          </a:p>
          <a:p>
            <a:r>
              <a:rPr lang="en-US" dirty="0" smtClean="0"/>
              <a:t>Xilinx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0070C0"/>
                </a:solidFill>
                <a:hlinkClick r:id="rId2"/>
              </a:rPr>
              <a:t>http://www.xilinx.com/training/free-video-courses.htm</a:t>
            </a:r>
            <a:endParaRPr lang="en-US" sz="28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0070C0"/>
                </a:solidFill>
                <a:hlinkClick r:id="rId3"/>
              </a:rPr>
              <a:t>http://www.xilinx.com/support/university.html</a:t>
            </a:r>
            <a:endParaRPr lang="en-US" sz="2800" dirty="0" smtClean="0">
              <a:solidFill>
                <a:srgbClr val="0070C0"/>
              </a:solidFill>
            </a:endParaRPr>
          </a:p>
          <a:p>
            <a:r>
              <a:rPr lang="en-US" dirty="0" smtClean="0"/>
              <a:t>Altera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0070C0"/>
                </a:solidFill>
                <a:hlinkClick r:id="rId4"/>
              </a:rPr>
              <a:t>https://www.altera.com/support/training/university/overview.html</a:t>
            </a:r>
            <a:endParaRPr lang="en-US" sz="2800" dirty="0" smtClean="0">
              <a:solidFill>
                <a:srgbClr val="0070C0"/>
              </a:solidFill>
            </a:endParaRPr>
          </a:p>
          <a:p>
            <a:r>
              <a:rPr lang="en-US" dirty="0" err="1" smtClean="0"/>
              <a:t>Altium</a:t>
            </a:r>
            <a:endParaRPr lang="en-US" dirty="0" smtClean="0"/>
          </a:p>
          <a:p>
            <a:pPr marL="0" indent="0">
              <a:buNone/>
            </a:pPr>
            <a:r>
              <a:rPr lang="en-US" sz="2800" dirty="0" smtClean="0">
                <a:solidFill>
                  <a:srgbClr val="0070C0"/>
                </a:solidFill>
                <a:hlinkClick r:id="rId5"/>
              </a:rPr>
              <a:t>https://altiumvideos.live.altium.com/</a:t>
            </a:r>
            <a:endParaRPr lang="en-US" sz="28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39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Free Range VHDL</a:t>
            </a:r>
            <a:endParaRPr lang="en-US" sz="4000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371600"/>
            <a:ext cx="3950328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143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Guidelines &amp; PDFs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“Fundamental mode”: Single clock, no latches</a:t>
            </a:r>
          </a:p>
          <a:p>
            <a:r>
              <a:rPr lang="en-US" dirty="0" smtClean="0"/>
              <a:t>Two process VHDL:</a:t>
            </a:r>
          </a:p>
          <a:p>
            <a:pPr lvl="1"/>
            <a:r>
              <a:rPr lang="en-US" dirty="0" smtClean="0"/>
              <a:t>Distinct combinational and sequential processes</a:t>
            </a:r>
          </a:p>
          <a:p>
            <a:pPr lvl="1"/>
            <a:r>
              <a:rPr lang="en-US" dirty="0" smtClean="0"/>
              <a:t>Jiri </a:t>
            </a:r>
            <a:r>
              <a:rPr lang="en-US" dirty="0" err="1"/>
              <a:t>G</a:t>
            </a:r>
            <a:r>
              <a:rPr lang="en-US" dirty="0" err="1" smtClean="0"/>
              <a:t>aisler</a:t>
            </a:r>
            <a:r>
              <a:rPr lang="en-US" dirty="0" smtClean="0"/>
              <a:t> 2014: </a:t>
            </a:r>
            <a:r>
              <a:rPr lang="en-US" sz="2400" b="1" dirty="0" smtClean="0"/>
              <a:t>A structured VHDL design method</a:t>
            </a:r>
          </a:p>
          <a:p>
            <a:r>
              <a:rPr lang="en-US" dirty="0" smtClean="0"/>
              <a:t>VHDL, Verilog and System Verilog </a:t>
            </a:r>
            <a:r>
              <a:rPr lang="en-US" sz="2400" b="1" dirty="0" smtClean="0"/>
              <a:t>Quick Reference Cards</a:t>
            </a:r>
          </a:p>
          <a:p>
            <a:r>
              <a:rPr lang="en-US" dirty="0"/>
              <a:t>Crockett </a:t>
            </a:r>
            <a:r>
              <a:rPr lang="en-US" dirty="0" err="1"/>
              <a:t>etal</a:t>
            </a:r>
            <a:r>
              <a:rPr lang="en-US" dirty="0"/>
              <a:t> 2014:	</a:t>
            </a:r>
          </a:p>
          <a:p>
            <a:pPr marL="457200" lvl="1" indent="0">
              <a:buNone/>
            </a:pPr>
            <a:r>
              <a:rPr lang="en-US" dirty="0"/>
              <a:t>The </a:t>
            </a:r>
            <a:r>
              <a:rPr lang="en-US" dirty="0" err="1"/>
              <a:t>Zynq</a:t>
            </a:r>
            <a:r>
              <a:rPr lang="en-US" dirty="0"/>
              <a:t> Book:		ARM Cortex A9 + </a:t>
            </a:r>
            <a:r>
              <a:rPr lang="en-US" dirty="0" smtClean="0"/>
              <a:t>FPGA</a:t>
            </a:r>
          </a:p>
          <a:p>
            <a:r>
              <a:rPr lang="en-US" dirty="0"/>
              <a:t>Mealy &amp; </a:t>
            </a:r>
            <a:r>
              <a:rPr lang="en-US" dirty="0" err="1"/>
              <a:t>Tappero</a:t>
            </a:r>
            <a:r>
              <a:rPr lang="en-US" dirty="0"/>
              <a:t> 2012:	</a:t>
            </a:r>
          </a:p>
          <a:p>
            <a:pPr marL="457200" lvl="1" indent="0">
              <a:buNone/>
            </a:pPr>
            <a:r>
              <a:rPr lang="en-US" dirty="0"/>
              <a:t>Free Range VHDL:	A to-the-point VHDL </a:t>
            </a:r>
            <a:r>
              <a:rPr lang="en-US" dirty="0" smtClean="0"/>
              <a:t>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40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Caveats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Presentation may conflict with your course material?</a:t>
            </a:r>
          </a:p>
          <a:p>
            <a:r>
              <a:rPr lang="en-US" dirty="0" smtClean="0"/>
              <a:t>Am not a professor or even a career FPGA designer</a:t>
            </a:r>
          </a:p>
          <a:p>
            <a:r>
              <a:rPr lang="en-US" dirty="0" smtClean="0"/>
              <a:t>This talk summarizes how I have learned to go at the problem efficiently</a:t>
            </a:r>
          </a:p>
          <a:p>
            <a:r>
              <a:rPr lang="en-US" dirty="0" smtClean="0"/>
              <a:t>Computer architecture is one of my hobbies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56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Books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Harris &amp; Harris 2013:	</a:t>
            </a:r>
            <a:r>
              <a:rPr lang="en-US" i="1" dirty="0"/>
              <a:t>Digital Design </a:t>
            </a:r>
            <a:r>
              <a:rPr lang="en-US" i="1" dirty="0" smtClean="0"/>
              <a:t>and </a:t>
            </a:r>
            <a:r>
              <a:rPr lang="en-US" i="1" dirty="0"/>
              <a:t>Computer Architecture, 2</a:t>
            </a:r>
            <a:r>
              <a:rPr lang="en-US" i="1" baseline="30000" dirty="0"/>
              <a:t>nd</a:t>
            </a:r>
            <a:r>
              <a:rPr lang="en-US" i="1" dirty="0"/>
              <a:t> ed.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VHDL </a:t>
            </a:r>
            <a:r>
              <a:rPr lang="en-US" dirty="0"/>
              <a:t>&amp; System Verilog, all the way from 0s &amp; 1s to </a:t>
            </a:r>
            <a:r>
              <a:rPr lang="en-US" dirty="0" smtClean="0"/>
              <a:t>x86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smtClean="0"/>
              <a:t>Shows trade-off of performance versus pipe length</a:t>
            </a:r>
            <a:endParaRPr lang="en-US" b="1" dirty="0"/>
          </a:p>
          <a:p>
            <a:r>
              <a:rPr lang="en-US" dirty="0"/>
              <a:t>Max </a:t>
            </a:r>
            <a:r>
              <a:rPr lang="en-US" dirty="0" err="1"/>
              <a:t>Maxfield</a:t>
            </a:r>
            <a:r>
              <a:rPr lang="en-US" dirty="0"/>
              <a:t> 2004: 	</a:t>
            </a:r>
            <a:r>
              <a:rPr lang="en-US" i="1" dirty="0"/>
              <a:t>The Design Warrior’s Guide to FPGAs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Folksy</a:t>
            </a:r>
            <a:r>
              <a:rPr lang="en-US" dirty="0"/>
              <a:t>, good coverage at the chip level</a:t>
            </a:r>
          </a:p>
          <a:p>
            <a:r>
              <a:rPr lang="en-US" dirty="0" err="1"/>
              <a:t>Nazeih</a:t>
            </a:r>
            <a:r>
              <a:rPr lang="en-US" dirty="0"/>
              <a:t> </a:t>
            </a:r>
            <a:r>
              <a:rPr lang="en-US" dirty="0" err="1"/>
              <a:t>Botros</a:t>
            </a:r>
            <a:r>
              <a:rPr lang="en-US" dirty="0"/>
              <a:t> 2006:	</a:t>
            </a:r>
            <a:r>
              <a:rPr lang="en-US" i="1" dirty="0"/>
              <a:t>HDL Programming Fundamentals – VHDL and Verilog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Side </a:t>
            </a:r>
            <a:r>
              <a:rPr lang="en-US" dirty="0"/>
              <a:t>by side VHDL &amp; Verilog</a:t>
            </a:r>
          </a:p>
          <a:p>
            <a:r>
              <a:rPr lang="en-US" dirty="0"/>
              <a:t>Peter </a:t>
            </a:r>
            <a:r>
              <a:rPr lang="en-US" dirty="0" err="1"/>
              <a:t>Ashenden</a:t>
            </a:r>
            <a:r>
              <a:rPr lang="en-US" dirty="0"/>
              <a:t> </a:t>
            </a:r>
            <a:r>
              <a:rPr lang="en-US" dirty="0" smtClean="0"/>
              <a:t>2008:  </a:t>
            </a:r>
            <a:r>
              <a:rPr lang="en-US" i="1" dirty="0" smtClean="0"/>
              <a:t>The </a:t>
            </a:r>
            <a:r>
              <a:rPr lang="en-US" i="1" dirty="0"/>
              <a:t>Designer’s Guide to VHDL, 3</a:t>
            </a:r>
            <a:r>
              <a:rPr lang="en-US" i="1" baseline="30000" dirty="0"/>
              <a:t>rd</a:t>
            </a:r>
            <a:r>
              <a:rPr lang="en-US" i="1" dirty="0"/>
              <a:t> ed.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Thee </a:t>
            </a:r>
            <a:r>
              <a:rPr lang="en-US" dirty="0"/>
              <a:t>VHDL reference</a:t>
            </a:r>
          </a:p>
          <a:p>
            <a:r>
              <a:rPr lang="en-US" dirty="0"/>
              <a:t>Steve Kilts 2007:	</a:t>
            </a:r>
            <a:r>
              <a:rPr lang="en-US" i="1" dirty="0"/>
              <a:t>Advanced FPGA Design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8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/>
              <a:t>Why design &amp; implement a microprocessor from scratch?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Useful skill set</a:t>
            </a:r>
          </a:p>
          <a:p>
            <a:pPr lvl="1"/>
            <a:r>
              <a:rPr lang="en-US" dirty="0" smtClean="0"/>
              <a:t>Broaden your design capability from simple state machines to high performance </a:t>
            </a:r>
            <a:r>
              <a:rPr lang="en-US" dirty="0" err="1" smtClean="0"/>
              <a:t>uP</a:t>
            </a:r>
            <a:endParaRPr lang="en-US" dirty="0" smtClean="0"/>
          </a:p>
          <a:p>
            <a:r>
              <a:rPr lang="en-US" dirty="0" smtClean="0"/>
              <a:t>Term project</a:t>
            </a:r>
          </a:p>
          <a:p>
            <a:pPr lvl="1"/>
            <a:r>
              <a:rPr lang="en-US" dirty="0" smtClean="0"/>
              <a:t>Talk directed towards fast start &amp; clear path</a:t>
            </a:r>
          </a:p>
          <a:p>
            <a:r>
              <a:rPr lang="en-US" dirty="0" smtClean="0"/>
              <a:t>Architectural exploration</a:t>
            </a:r>
          </a:p>
          <a:p>
            <a:pPr lvl="1"/>
            <a:r>
              <a:rPr lang="en-US" dirty="0" smtClean="0"/>
              <a:t>Instructions &amp; addressing modes of your choosing</a:t>
            </a:r>
          </a:p>
          <a:p>
            <a:r>
              <a:rPr lang="en-US" dirty="0" smtClean="0"/>
              <a:t>High performance real-time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62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FPGA resources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LUT	Lookup table		3 to 6 inputs, 1 to 2 outputs</a:t>
            </a:r>
          </a:p>
          <a:p>
            <a:pPr lvl="1"/>
            <a:r>
              <a:rPr lang="en-US" dirty="0" smtClean="0"/>
              <a:t>Include carry chain for building adders</a:t>
            </a:r>
          </a:p>
          <a:p>
            <a:r>
              <a:rPr lang="en-US" dirty="0" smtClean="0"/>
              <a:t>DFF	D flip-flop		1 to 2 per LUT</a:t>
            </a:r>
          </a:p>
          <a:p>
            <a:r>
              <a:rPr lang="en-US" dirty="0" smtClean="0"/>
              <a:t>IO		Tristate transceiver with optional DFFs</a:t>
            </a:r>
          </a:p>
          <a:p>
            <a:r>
              <a:rPr lang="en-US" dirty="0" smtClean="0"/>
              <a:t>RAM	Variable aspect ratio, usually dual port</a:t>
            </a:r>
          </a:p>
          <a:p>
            <a:pPr lvl="1"/>
            <a:r>
              <a:rPr lang="en-US" dirty="0" smtClean="0"/>
              <a:t>LUT RAM: 		16x1, 64x1</a:t>
            </a:r>
          </a:p>
          <a:p>
            <a:pPr lvl="1"/>
            <a:r>
              <a:rPr lang="en-US" dirty="0" smtClean="0"/>
              <a:t>Small block RAM: 	32x18, 32x20, 64x18</a:t>
            </a:r>
          </a:p>
          <a:p>
            <a:pPr lvl="1"/>
            <a:r>
              <a:rPr lang="en-US" dirty="0" smtClean="0"/>
              <a:t>Block RAM: 		128x36 to 1024x36</a:t>
            </a:r>
          </a:p>
          <a:p>
            <a:pPr lvl="1"/>
            <a:r>
              <a:rPr lang="en-US" dirty="0" smtClean="0"/>
              <a:t>Large block RAM: 	2Kx72, 4Kx72, 4Kx144</a:t>
            </a:r>
          </a:p>
          <a:p>
            <a:pPr lvl="1"/>
            <a:r>
              <a:rPr lang="en-US" dirty="0" smtClean="0"/>
              <a:t>External DRAM:		Built-in controller</a:t>
            </a:r>
          </a:p>
          <a:p>
            <a:r>
              <a:rPr lang="en-US" dirty="0" smtClean="0"/>
              <a:t>Wiring Fabric</a:t>
            </a:r>
          </a:p>
          <a:p>
            <a:pPr lvl="1"/>
            <a:r>
              <a:rPr lang="en-US" dirty="0" smtClean="0"/>
              <a:t>Horizontal and vertical wire segments of various lengths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4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Additional FPGA resources</a:t>
            </a:r>
            <a:br>
              <a:rPr lang="en-US" dirty="0" smtClean="0"/>
            </a:br>
            <a:r>
              <a:rPr lang="en-US" dirty="0" smtClean="0"/>
              <a:t>not used herein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PLL/DLL		Generation of additional clock frequencies</a:t>
            </a:r>
          </a:p>
          <a:p>
            <a:r>
              <a:rPr lang="en-US" dirty="0" smtClean="0"/>
              <a:t>Differential IO	High speed interfaces</a:t>
            </a:r>
          </a:p>
          <a:p>
            <a:r>
              <a:rPr lang="en-US" dirty="0" smtClean="0"/>
              <a:t>SERDES		High speed serial IO (gigabits/sec)</a:t>
            </a:r>
          </a:p>
          <a:p>
            <a:r>
              <a:rPr lang="en-US" dirty="0" smtClean="0"/>
              <a:t>Hard core </a:t>
            </a:r>
            <a:r>
              <a:rPr lang="en-US" dirty="0" err="1" smtClean="0"/>
              <a:t>uP</a:t>
            </a:r>
            <a:r>
              <a:rPr lang="en-US" dirty="0" smtClean="0"/>
              <a:t>	ARM Cortex M3, </a:t>
            </a:r>
            <a:r>
              <a:rPr lang="en-US" dirty="0" smtClean="0"/>
              <a:t>R5</a:t>
            </a:r>
            <a:r>
              <a:rPr lang="en-US" dirty="0" smtClean="0"/>
              <a:t>, </a:t>
            </a:r>
            <a:r>
              <a:rPr lang="en-US" dirty="0" smtClean="0"/>
              <a:t>A9, A53</a:t>
            </a:r>
          </a:p>
          <a:p>
            <a:r>
              <a:rPr lang="en-US" dirty="0" smtClean="0"/>
              <a:t>Vendor soft cores (32-bit, full tool chains)</a:t>
            </a:r>
          </a:p>
          <a:p>
            <a:pPr lvl="1"/>
            <a:r>
              <a:rPr lang="en-US" dirty="0" smtClean="0"/>
              <a:t>Altera NIOS II</a:t>
            </a:r>
          </a:p>
          <a:p>
            <a:pPr lvl="1"/>
            <a:r>
              <a:rPr lang="en-US" dirty="0" smtClean="0"/>
              <a:t>Xilinx </a:t>
            </a:r>
            <a:r>
              <a:rPr lang="en-US" dirty="0" err="1" smtClean="0"/>
              <a:t>microBlaze</a:t>
            </a:r>
            <a:endParaRPr lang="en-US" dirty="0" smtClean="0"/>
          </a:p>
          <a:p>
            <a:r>
              <a:rPr lang="en-US" dirty="0" smtClean="0">
                <a:hlinkClick r:id="rId2"/>
              </a:rPr>
              <a:t>www.opencores.org</a:t>
            </a:r>
            <a:r>
              <a:rPr lang="en-US" dirty="0" smtClean="0"/>
              <a:t> processor soft cores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42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LUT + DFF</a:t>
            </a:r>
            <a:br>
              <a:rPr lang="en-US" dirty="0" smtClean="0"/>
            </a:br>
            <a:r>
              <a:rPr lang="en-US" sz="2700" dirty="0" smtClean="0"/>
              <a:t>Lattice Semiconductor iCE40FamilyHandbook.pdf pg6-2</a:t>
            </a:r>
            <a:endParaRPr lang="en-US" sz="27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861" y="1600200"/>
            <a:ext cx="6676278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341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Input – Output pins</a:t>
            </a:r>
            <a:br>
              <a:rPr lang="en-US" dirty="0" smtClean="0"/>
            </a:br>
            <a:r>
              <a:rPr lang="en-US" sz="2700" dirty="0" smtClean="0"/>
              <a:t>Lattice Semiconductor iCE40FamilyHandbook.pdf pg6-7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698" y="1600200"/>
            <a:ext cx="6538603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2097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1103</TotalTime>
  <Words>1403</Words>
  <Application>Microsoft Office PowerPoint</Application>
  <PresentationFormat>On-screen Show (4:3)</PresentationFormat>
  <Paragraphs>417</Paragraphs>
  <Slides>40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DIY soft-core uP Microprocessor design using an FPGA “made simple”</vt:lpstr>
      <vt:lpstr>Introduction</vt:lpstr>
      <vt:lpstr>Table of Contents</vt:lpstr>
      <vt:lpstr>Caveats</vt:lpstr>
      <vt:lpstr>Why design &amp; implement a microprocessor from scratch?</vt:lpstr>
      <vt:lpstr>FPGA resources</vt:lpstr>
      <vt:lpstr>Additional FPGA resources not used herein</vt:lpstr>
      <vt:lpstr>LUT + DFF Lattice Semiconductor iCE40FamilyHandbook.pdf pg6-2</vt:lpstr>
      <vt:lpstr>Input – Output pins Lattice Semiconductor iCE40FamilyHandbook.pdf pg6-7</vt:lpstr>
      <vt:lpstr>Block RAM Xilinx Spartan-6 FPGA Block RAM Resources User Guide pg12</vt:lpstr>
      <vt:lpstr>Simplified DSP48A1 slice Xilinx Spartan-6 FPGA DSP48A1 Slice pg 17</vt:lpstr>
      <vt:lpstr>Wiring Fabric Altera CycloneV Device Handbook pg1-2</vt:lpstr>
      <vt:lpstr>FPGA Vendors</vt:lpstr>
      <vt:lpstr>FPGA Tools</vt:lpstr>
      <vt:lpstr>Spartan-6 resources (XC6LX9-3CSG324)</vt:lpstr>
      <vt:lpstr>ROIS24_24uP</vt:lpstr>
      <vt:lpstr>rois24_24uP block diagram write enables on all registers and RAM</vt:lpstr>
      <vt:lpstr>Clock cycle events</vt:lpstr>
      <vt:lpstr>rois24_24uP instruction set</vt:lpstr>
      <vt:lpstr>rois24_24uP instruction set cont’d</vt:lpstr>
      <vt:lpstr>The difficulties</vt:lpstr>
      <vt:lpstr>Crunch time</vt:lpstr>
      <vt:lpstr>Rois24_24uP minimal program</vt:lpstr>
      <vt:lpstr>Op-code encoding</vt:lpstr>
      <vt:lpstr>The program case statement</vt:lpstr>
      <vt:lpstr>Instruction evaluation case statement</vt:lpstr>
      <vt:lpstr>Instruction evaluation case statement cont’d</vt:lpstr>
      <vt:lpstr>Instruction evaluation case statement cont’d</vt:lpstr>
      <vt:lpstr>Register update process</vt:lpstr>
      <vt:lpstr>Is it working?</vt:lpstr>
      <vt:lpstr>Some results &amp; experiments</vt:lpstr>
      <vt:lpstr>Moving forward</vt:lpstr>
      <vt:lpstr>Advanced features</vt:lpstr>
      <vt:lpstr>Insights</vt:lpstr>
      <vt:lpstr>My next steps</vt:lpstr>
      <vt:lpstr>FPGA evaluation kits all use USB download, check frequently for new boards</vt:lpstr>
      <vt:lpstr>Videos &amp; Training</vt:lpstr>
      <vt:lpstr>Free Range VHDL</vt:lpstr>
      <vt:lpstr>Guidelines &amp; PDFs</vt:lpstr>
      <vt:lpstr>Books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 Grande Tour of FPGA Land</dc:title>
  <dc:creator>jimbrake</dc:creator>
  <cp:lastModifiedBy>James Brakefield</cp:lastModifiedBy>
  <cp:revision>95</cp:revision>
  <cp:lastPrinted>2016-02-16T21:37:51Z</cp:lastPrinted>
  <dcterms:created xsi:type="dcterms:W3CDTF">2015-03-15T00:52:45Z</dcterms:created>
  <dcterms:modified xsi:type="dcterms:W3CDTF">2016-02-18T01:57:40Z</dcterms:modified>
</cp:coreProperties>
</file>