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42" r:id="rId3"/>
    <p:sldId id="343" r:id="rId4"/>
    <p:sldId id="360" r:id="rId5"/>
    <p:sldId id="365" r:id="rId6"/>
    <p:sldId id="366" r:id="rId7"/>
    <p:sldId id="344" r:id="rId8"/>
    <p:sldId id="357" r:id="rId9"/>
    <p:sldId id="345" r:id="rId10"/>
    <p:sldId id="346" r:id="rId11"/>
    <p:sldId id="359" r:id="rId12"/>
    <p:sldId id="347" r:id="rId13"/>
    <p:sldId id="348" r:id="rId14"/>
    <p:sldId id="362" r:id="rId15"/>
    <p:sldId id="349" r:id="rId16"/>
    <p:sldId id="351" r:id="rId17"/>
    <p:sldId id="355" r:id="rId18"/>
    <p:sldId id="364" r:id="rId19"/>
    <p:sldId id="353" r:id="rId20"/>
    <p:sldId id="352" r:id="rId21"/>
    <p:sldId id="358" r:id="rId22"/>
    <p:sldId id="350" r:id="rId23"/>
    <p:sldId id="354" r:id="rId24"/>
    <p:sldId id="356" r:id="rId25"/>
    <p:sldId id="361" r:id="rId26"/>
    <p:sldId id="363" r:id="rId27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822" autoAdjust="0"/>
  </p:normalViewPr>
  <p:slideViewPr>
    <p:cSldViewPr>
      <p:cViewPr varScale="1">
        <p:scale>
          <a:sx n="108" d="100"/>
          <a:sy n="108" d="100"/>
        </p:scale>
        <p:origin x="-2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6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948" y="-90"/>
      </p:cViewPr>
      <p:guideLst>
        <p:guide orient="horz" pos="2237"/>
        <p:guide pos="29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1195138-101D-4257-A725-21A6A328D09A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815F126-D0BB-4ABD-8E98-C894FC61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2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E080357-2401-457E-B2E8-CE0541A8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58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Books-Niklaus-Wirth/s?rh=n:283155,p_27:Niklaus+Wirth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deck at: https://events.vtools.ieee.org/m/404641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D7A887-0F23-4F6C-AD13-2DB238BEB562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IDE: Integrated Development Environment   Pascal was popular topic at conferences.  Borland grew rapidly and even challenged Microsoft.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https://people.inf.ethz.ch/wirth/  Has several levels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Ugh, Oberon used black &amp; white portrait monitor and had Unix like windows.  Probably Wirth’s emphasis on simplicity?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RTL: digital hardware description language  Risc5 has the least FPGA resource usage of any soft core processor with floating-point: 2-3K 6LUTs.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“Reviving a Computer System of 25 Years ago” </a:t>
            </a:r>
            <a:r>
              <a:rPr lang="en-US" sz="1200" baseline="0" dirty="0" smtClean="0"/>
              <a:t>slide deck has Alto, Lilith, Ceres &amp; RISC5 pictures  https://www.wirth-symposium.ethz.ch/programme.html (session 4)</a:t>
            </a:r>
            <a:endParaRPr lang="en-US" sz="200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https://en.wikipedia.org/wiki/Philippe_Kahn founded Borland   https://en.wikipedia.org/wiki/Anders_Hejlsberg   Turbo Pascal, Delphi, Typescript and C#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http://rigaux.org/language-study/diagram.html   https://wiki.c2.com/?ProgrammingLanguageNamingPatterns </a:t>
            </a:r>
            <a:r>
              <a:rPr lang="en-US" dirty="0" smtClean="0">
                <a:sym typeface="Wingdings" panose="05000000000000000000" pitchFamily="2" charset="2"/>
              </a:rPr>
              <a:t> &amp; dated 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7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aseline="0" dirty="0" smtClean="0"/>
              <a:t>Many available in PDF form on the web. List derived from: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www.amazon.com/Books-Niklaus-Wirth/s?rh=n%3A283155%2Cp_27%3ANiklaus+Wirth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also: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http://pascal.hansotten.com/niklaus-wirth/books-by-niklaus-wirth/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languages evolved in style and substance.  Features added once it was understood how to efficiently implement</a:t>
            </a:r>
            <a:r>
              <a:rPr lang="en-US" baseline="0" dirty="0" smtClean="0"/>
              <a:t> them (see last slide).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Born 1934, died Jan. 1 2024 at age 89.  BS EE from ETH-Zurich,</a:t>
            </a:r>
            <a:r>
              <a:rPr lang="en-US" baseline="0" dirty="0" smtClean="0"/>
              <a:t> MS from </a:t>
            </a:r>
            <a:r>
              <a:rPr lang="en-US" baseline="0" dirty="0" err="1" smtClean="0"/>
              <a:t>Université</a:t>
            </a:r>
            <a:r>
              <a:rPr lang="en-US" baseline="0" dirty="0" smtClean="0"/>
              <a:t> Laval Canada, PhD UC Berkeley 1963, several children   https://en.wikipedia.org/wiki/Niklaus_Wirth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https://en.wikipedia.org/wiki/Timeline_of_programming_languages   (comprehensive, web links)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Wirth retired in 1999.  He continued to produce reports and articles:</a:t>
            </a:r>
            <a:r>
              <a:rPr lang="en-US" baseline="0" dirty="0" smtClean="0"/>
              <a:t> https://people.inf.ethz.ch/wirth/Miscellaneous/index.html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5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other timeline videos</a:t>
            </a:r>
            <a:r>
              <a:rPr lang="en-US" baseline="0" dirty="0" smtClean="0"/>
              <a:t> available using</a:t>
            </a:r>
            <a:r>
              <a:rPr lang="en-US" dirty="0" smtClean="0"/>
              <a:t> different rating mechanisms. https://spectrum.ieee.org/the-top-programming-languages-2023 for top 50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0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</a:t>
            </a:r>
            <a:r>
              <a:rPr lang="en-US" baseline="0" dirty="0" smtClean="0"/>
              <a:t> reading: EULER An Experiment in Language Definition, Christopher 1996  http://pascal.hansotten.com/uploads/wirth/euler.pdf  Read chapter 1</a:t>
            </a:r>
          </a:p>
          <a:p>
            <a:r>
              <a:rPr lang="en-US" baseline="0" dirty="0" smtClean="0"/>
              <a:t>https://en.wikipedia.org/wiki/Timeline_of_programming_languages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was an undergraduate.  Learned Fortran first semester, started reading journals (senior), read every computer book in the engineering library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http://www.aholme.co.uk/Core/Flipper.htm      https://twobithistory.org/2018/06/23/ibm-029-card-punch.html    https://gordonbell.azurewebsites.net/craytalk/sld021.htm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Excerpt</a:t>
            </a:r>
            <a:r>
              <a:rPr lang="en-US" baseline="0" dirty="0" smtClean="0"/>
              <a:t> from Prof.</a:t>
            </a:r>
            <a:r>
              <a:rPr lang="en-US" dirty="0" smtClean="0"/>
              <a:t> Carol</a:t>
            </a:r>
            <a:r>
              <a:rPr lang="en-US" baseline="0" dirty="0" smtClean="0"/>
              <a:t> Redfield, 1978, University of Michigan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1984 Spring DECUS proceedings,</a:t>
            </a:r>
            <a:r>
              <a:rPr lang="en-US" baseline="0" dirty="0" smtClean="0"/>
              <a:t> pages 411-414 and Languages and Tools SIG Session Notes, pages 7-11 by James </a:t>
            </a:r>
            <a:r>
              <a:rPr lang="en-US" baseline="0" dirty="0" err="1" smtClean="0"/>
              <a:t>Brakefield</a:t>
            </a:r>
            <a:endParaRPr lang="en-US" baseline="0" dirty="0" smtClean="0"/>
          </a:p>
          <a:p>
            <a:r>
              <a:rPr lang="en-US" baseline="0" dirty="0" smtClean="0"/>
              <a:t>Notes contains excerpts from 1979, 1981 and 1983 versions of the library showing the evolution of the library.  Above is 1983 version.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https://en.wikipedia.org/wiki/Euler_(programming_language)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BNF: Backus–</a:t>
            </a:r>
            <a:r>
              <a:rPr lang="en-US" dirty="0" err="1" smtClean="0"/>
              <a:t>Naur</a:t>
            </a:r>
            <a:r>
              <a:rPr lang="en-US" dirty="0" smtClean="0"/>
              <a:t> Form</a:t>
            </a:r>
            <a:r>
              <a:rPr lang="en-US" baseline="0" dirty="0" smtClean="0"/>
              <a:t>        </a:t>
            </a:r>
            <a:r>
              <a:rPr lang="en-US" dirty="0" smtClean="0"/>
              <a:t>https://en.wikipedia.org/wiki/Backus%E2%80%93Naur_form</a:t>
            </a:r>
            <a:endParaRPr lang="en-US" baseline="0" dirty="0" smtClean="0"/>
          </a:p>
          <a:p>
            <a:r>
              <a:rPr lang="en-US" baseline="0" dirty="0" smtClean="0"/>
              <a:t>WSN: </a:t>
            </a:r>
            <a:r>
              <a:rPr lang="en-US" dirty="0" smtClean="0"/>
              <a:t>Wirth Syntax Notation   https://en.wikipedia.org/wiki/Wirth_syntax_notation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Pascal caused me to change my Fortran code: Full parameter and function declarations, structured layout of libraries</a:t>
            </a:r>
            <a:r>
              <a:rPr lang="en-US" baseline="0" smtClean="0"/>
              <a:t>, structured “paragraph” comments</a:t>
            </a: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5783-20E6-447D-AA3B-72BE9C7CDA2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vtools.ieee.org/m/40464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QXXI5QFUf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l.ethz.ch/research/flying-robot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.hansotten.com/niklaus-wirth/lilith/photos-of-lilit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history.org/collections/catalog/X2321.2002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story.org/collections/catalog/X2321.2002A" TargetMode="External"/><Relationship Id="rId2" Type="http://schemas.openxmlformats.org/officeDocument/2006/relationships/hyperlink" Target="http://pascal.hansotten.com/niklaus-wirth/lilith/photos-of-lilith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publications/archives/xcell/Xcell9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inf.ethz.ch/wirth/FPGA-relatedWork/index.html" TargetMode="External"/><Relationship Id="rId4" Type="http://schemas.openxmlformats.org/officeDocument/2006/relationships/hyperlink" Target="http://www.astrob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profile/81332536058/publications?Role=autho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inf.ethz.ch/wirth/SelectedArticles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68luA9X_KU" TargetMode="External"/><Relationship Id="rId4" Type="http://schemas.openxmlformats.org/officeDocument/2006/relationships/hyperlink" Target="https://blogs.embarcadero.com/the-long-and-winding-road-to-todays-delphi-happy-29th-birthda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thz.ch/wirth/" TargetMode="External"/><Relationship Id="rId7" Type="http://schemas.openxmlformats.org/officeDocument/2006/relationships/hyperlink" Target="https://video.ethz.ch/events/2011/ober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scal.hansotten.com/niklaus-wirth/books-by-niklaus-wirth/" TargetMode="External"/><Relationship Id="rId5" Type="http://schemas.openxmlformats.org/officeDocument/2006/relationships/hyperlink" Target="https://blogs.embarcadero.com/the-long-and-winding-road-to-todays-delphi-happy-29th-birthday/" TargetMode="External"/><Relationship Id="rId4" Type="http://schemas.openxmlformats.org/officeDocument/2006/relationships/hyperlink" Target="http://pascal.hansotten.com/niklaus-wirth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987335.98733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doi/pdf/10.1145/234286.1057812" TargetMode="External"/><Relationship Id="rId4" Type="http://schemas.openxmlformats.org/officeDocument/2006/relationships/hyperlink" Target="https://www.lysator.liu.se/c/bwk-on-pascal.html#bw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ero.com/products/delphi/star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chus-keller/Oberon" TargetMode="External"/><Relationship Id="rId5" Type="http://schemas.openxmlformats.org/officeDocument/2006/relationships/hyperlink" Target="https://www.lazarus-ide.org/" TargetMode="External"/><Relationship Id="rId4" Type="http://schemas.openxmlformats.org/officeDocument/2006/relationships/hyperlink" Target="https://en.wikipedia.org/wiki/Free_Pasca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.hansotten.com/niklaus-wirth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38858275" TargetMode="External"/><Relationship Id="rId2" Type="http://schemas.openxmlformats.org/officeDocument/2006/relationships/hyperlink" Target="https://cacm.acm.org/blogs/blog-cacm/279178-niklaus-wirth-or-the-importance-of-being-simple/fulltex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ckivaughan.medium.com/pascal-language-originator-nicholas-wirth-89-8967ab0782d1" TargetMode="External"/><Relationship Id="rId4" Type="http://schemas.openxmlformats.org/officeDocument/2006/relationships/hyperlink" Target="https://www.theregister.com/2024/01/04/niklaus_wirth_obituary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QXXI5QFUf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thz.ch/wirth/Miscellaneous/ComputersAndComputing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.hansotten.com/uploads/wirth/euler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_gramm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ackus%E2%80%93Naur_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Nicklaus Wirth 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800600"/>
            <a:ext cx="6400800" cy="1524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James </a:t>
            </a:r>
            <a:r>
              <a:rPr lang="en-US" sz="2800" dirty="0" err="1" smtClean="0">
                <a:solidFill>
                  <a:schemeClr val="tx1"/>
                </a:solidFill>
              </a:rPr>
              <a:t>Brakefield</a:t>
            </a:r>
            <a:r>
              <a:rPr lang="en-US" sz="2400" dirty="0" smtClean="0">
                <a:solidFill>
                  <a:schemeClr val="tx1"/>
                </a:solidFill>
              </a:rPr>
              <a:t>        jim.brakefield@ieee.org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IEEE </a:t>
            </a:r>
            <a:r>
              <a:rPr lang="en-US" sz="2800" dirty="0" smtClean="0">
                <a:solidFill>
                  <a:schemeClr val="tx1"/>
                </a:solidFill>
              </a:rPr>
              <a:t>Computer</a:t>
            </a:r>
            <a:r>
              <a:rPr lang="en-US" sz="2400" dirty="0" smtClean="0">
                <a:solidFill>
                  <a:schemeClr val="tx1"/>
                </a:solidFill>
              </a:rPr>
              <a:t> Society, Lone Star section</a:t>
            </a:r>
          </a:p>
          <a:p>
            <a:pPr>
              <a:spcBef>
                <a:spcPts val="0"/>
              </a:spcBef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Slides </a:t>
            </a:r>
            <a:r>
              <a:rPr lang="en-US" sz="2400" dirty="0">
                <a:solidFill>
                  <a:schemeClr val="tx1"/>
                </a:solidFill>
              </a:rPr>
              <a:t>at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events.vtools.ieee.org/m/404641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514350"/>
            <a:ext cx="4267200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Turbo Pascal, UCSD Pascal and </a:t>
            </a:r>
            <a:r>
              <a:rPr lang="en-US" sz="4000" dirty="0" smtClean="0"/>
              <a:t>P-code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P-code was first (P stands for portable)</a:t>
            </a:r>
          </a:p>
          <a:p>
            <a:r>
              <a:rPr lang="en-US" sz="3100" dirty="0" smtClean="0"/>
              <a:t>UCSD Pascal used P-code to implement on 8-bit microprocessors</a:t>
            </a:r>
          </a:p>
          <a:p>
            <a:r>
              <a:rPr lang="en-US" sz="3100" dirty="0" smtClean="0"/>
              <a:t>Turbo Pascal had a complete IDE</a:t>
            </a:r>
          </a:p>
          <a:p>
            <a:r>
              <a:rPr lang="en-US" sz="3100" dirty="0"/>
              <a:t>Turbo </a:t>
            </a:r>
            <a:r>
              <a:rPr lang="en-US" sz="3100" dirty="0" smtClean="0"/>
              <a:t>Pascal cost $50 and could be shared</a:t>
            </a:r>
          </a:p>
          <a:p>
            <a:r>
              <a:rPr lang="en-US" sz="3100" dirty="0" smtClean="0"/>
              <a:t>Books appeared</a:t>
            </a:r>
          </a:p>
          <a:p>
            <a:r>
              <a:rPr lang="en-US" sz="3100" dirty="0" smtClean="0"/>
              <a:t>Pascal overtook Fortran and dominated for ~10 years</a:t>
            </a:r>
          </a:p>
          <a:p>
            <a:r>
              <a:rPr lang="en-US" sz="3100" dirty="0"/>
              <a:t>P</a:t>
            </a:r>
            <a:r>
              <a:rPr lang="en-US" sz="3100" dirty="0" smtClean="0"/>
              <a:t>rogramming language usage 1965-2022</a:t>
            </a:r>
          </a:p>
          <a:p>
            <a:pPr marL="457200" lvl="1" indent="0">
              <a:buNone/>
            </a:pPr>
            <a:r>
              <a:rPr lang="en-US" sz="2700" dirty="0">
                <a:hlinkClick r:id="rId3"/>
              </a:rPr>
              <a:t>https://</a:t>
            </a:r>
            <a:r>
              <a:rPr lang="en-US" sz="2700" dirty="0" smtClean="0">
                <a:hlinkClick r:id="rId3"/>
              </a:rPr>
              <a:t>www.youtube.com/watch?v=qQXXI5QFUfw</a:t>
            </a:r>
            <a:r>
              <a:rPr lang="en-US" sz="2700" dirty="0" smtClean="0"/>
              <a:t> </a:t>
            </a:r>
          </a:p>
          <a:p>
            <a:pPr lvl="1"/>
            <a:r>
              <a:rPr lang="en-US" sz="2700" dirty="0" smtClean="0"/>
              <a:t>Wirth: Pascal never had any corporate sponsorship</a:t>
            </a:r>
          </a:p>
          <a:p>
            <a:pPr marL="57150" indent="0">
              <a:buNone/>
            </a:pP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9266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Turbo Pascal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143000"/>
            <a:ext cx="4213609" cy="5181600"/>
          </a:xfrm>
        </p:spPr>
      </p:pic>
    </p:spTree>
    <p:extLst>
      <p:ext uri="{BB962C8B-B14F-4D97-AF65-F5344CB8AC3E}">
        <p14:creationId xmlns:p14="http://schemas.microsoft.com/office/powerpoint/2010/main" val="11189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Career at </a:t>
            </a:r>
            <a:r>
              <a:rPr lang="en-US" sz="4000" dirty="0" smtClean="0"/>
              <a:t>ETH-Zurich</a:t>
            </a:r>
            <a:br>
              <a:rPr lang="en-US" sz="4000" dirty="0" smtClean="0"/>
            </a:br>
            <a:r>
              <a:rPr lang="en-US" sz="4000" dirty="0" smtClean="0"/>
              <a:t>1968-1999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After teaching a Stanford, went back to ETH-Zurich</a:t>
            </a:r>
          </a:p>
          <a:p>
            <a:r>
              <a:rPr lang="en-US" sz="3100" dirty="0" smtClean="0"/>
              <a:t>Started ETH Computer Science program</a:t>
            </a:r>
          </a:p>
          <a:p>
            <a:r>
              <a:rPr lang="en-US" sz="3100" dirty="0" smtClean="0"/>
              <a:t>Sabbaticals at Xerox-</a:t>
            </a:r>
            <a:r>
              <a:rPr lang="en-US" sz="3100" dirty="0" err="1" smtClean="0"/>
              <a:t>Parc</a:t>
            </a:r>
            <a:r>
              <a:rPr lang="en-US" sz="3100" dirty="0" smtClean="0"/>
              <a:t>: Alto workstation</a:t>
            </a:r>
            <a:endParaRPr lang="en-US" sz="3100" dirty="0"/>
          </a:p>
          <a:p>
            <a:r>
              <a:rPr lang="en-US" sz="3100" dirty="0" smtClean="0"/>
              <a:t>Helped found </a:t>
            </a:r>
            <a:r>
              <a:rPr lang="en-US" sz="3100" dirty="0" err="1" smtClean="0"/>
              <a:t>Logitec</a:t>
            </a:r>
            <a:r>
              <a:rPr lang="en-US" sz="3100" dirty="0" smtClean="0"/>
              <a:t> with today’s mouse</a:t>
            </a:r>
          </a:p>
          <a:p>
            <a:r>
              <a:rPr lang="en-US" sz="3100" dirty="0" smtClean="0"/>
              <a:t>An academic, programmer and engineer</a:t>
            </a:r>
          </a:p>
          <a:p>
            <a:pPr lvl="1"/>
            <a:r>
              <a:rPr lang="en-US" sz="2700" dirty="0" smtClean="0"/>
              <a:t>Academic: 	PhD thesis, publications, books</a:t>
            </a:r>
          </a:p>
          <a:p>
            <a:pPr lvl="1"/>
            <a:r>
              <a:rPr lang="en-US" sz="2700" dirty="0" smtClean="0"/>
              <a:t>Programmer: 	Wrote compilers, IDE and OS</a:t>
            </a:r>
          </a:p>
          <a:p>
            <a:pPr lvl="1"/>
            <a:r>
              <a:rPr lang="en-US" sz="2700" dirty="0" smtClean="0"/>
              <a:t>Engineer: 	Personal workstation</a:t>
            </a:r>
          </a:p>
          <a:p>
            <a:r>
              <a:rPr lang="en-US" sz="3100" dirty="0" smtClean="0"/>
              <a:t>Pioneered FPGA course and created Lola RTL language</a:t>
            </a:r>
          </a:p>
          <a:p>
            <a:r>
              <a:rPr lang="en-US" sz="3100" dirty="0" smtClean="0"/>
              <a:t>Developed UAV software</a:t>
            </a:r>
          </a:p>
          <a:p>
            <a:pPr lvl="1"/>
            <a:r>
              <a:rPr lang="en-US" sz="2700" dirty="0">
                <a:hlinkClick r:id="rId3"/>
              </a:rPr>
              <a:t>https://</a:t>
            </a:r>
            <a:r>
              <a:rPr lang="en-US" sz="2700" dirty="0" smtClean="0">
                <a:hlinkClick r:id="rId3"/>
              </a:rPr>
              <a:t>asl.ethz.ch/research/flying-robots.html</a:t>
            </a:r>
            <a:r>
              <a:rPr lang="en-US" sz="27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9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Lilith and Ceres-1…3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Unable to take a Xerox </a:t>
            </a:r>
            <a:r>
              <a:rPr lang="en-US" sz="3100" dirty="0"/>
              <a:t>Alto back to </a:t>
            </a:r>
            <a:r>
              <a:rPr lang="en-US" sz="3100" dirty="0" smtClean="0"/>
              <a:t>Switzerland</a:t>
            </a:r>
            <a:endParaRPr lang="en-US" sz="3100" dirty="0"/>
          </a:p>
          <a:p>
            <a:r>
              <a:rPr lang="en-US" sz="3100" dirty="0" smtClean="0"/>
              <a:t>Designed and built an equivalent: </a:t>
            </a:r>
            <a:r>
              <a:rPr lang="en-US" sz="2800" dirty="0" smtClean="0"/>
              <a:t>Lilith </a:t>
            </a:r>
            <a:r>
              <a:rPr lang="en-US" sz="2700" dirty="0" smtClean="0">
                <a:hlinkClick r:id="rId3"/>
              </a:rPr>
              <a:t>http</a:t>
            </a:r>
            <a:r>
              <a:rPr lang="en-US" sz="2700" dirty="0">
                <a:hlinkClick r:id="rId3"/>
              </a:rPr>
              <a:t>://pascal.hansotten.com/niklaus-wirth/lilith/photos-of-lilith</a:t>
            </a:r>
            <a:r>
              <a:rPr lang="en-US" sz="2700" dirty="0" smtClean="0">
                <a:hlinkClick r:id="rId3"/>
              </a:rPr>
              <a:t>/</a:t>
            </a:r>
            <a:r>
              <a:rPr lang="en-US" sz="2700" dirty="0" smtClean="0"/>
              <a:t> </a:t>
            </a:r>
          </a:p>
          <a:p>
            <a:r>
              <a:rPr lang="en-US" sz="3100" dirty="0" smtClean="0"/>
              <a:t>Lilith used bit-slice TTL (Am2901 chip) and microprogramming (standard practice for the time)</a:t>
            </a:r>
          </a:p>
          <a:p>
            <a:r>
              <a:rPr lang="en-US" sz="3100" dirty="0" smtClean="0"/>
              <a:t>Ceres used National Semiconductor 32032 micro </a:t>
            </a:r>
            <a:r>
              <a:rPr lang="en-US" sz="2700" dirty="0" smtClean="0">
                <a:hlinkClick r:id="rId4"/>
              </a:rPr>
              <a:t>https</a:t>
            </a:r>
            <a:r>
              <a:rPr lang="en-US" sz="2700" dirty="0">
                <a:hlinkClick r:id="rId4"/>
              </a:rPr>
              <a:t>://</a:t>
            </a:r>
            <a:r>
              <a:rPr lang="en-US" sz="2700" dirty="0" smtClean="0">
                <a:hlinkClick r:id="rId4"/>
              </a:rPr>
              <a:t>www.computerhistory.org/collections/catalog/X2321.2002A</a:t>
            </a:r>
            <a:r>
              <a:rPr lang="en-US" sz="2700" dirty="0" smtClean="0"/>
              <a:t> </a:t>
            </a:r>
          </a:p>
          <a:p>
            <a:r>
              <a:rPr lang="en-US" sz="3100" dirty="0" smtClean="0"/>
              <a:t>100+ Ceres manufactured and used at ETH</a:t>
            </a:r>
          </a:p>
          <a:p>
            <a:r>
              <a:rPr lang="en-US" sz="3100" dirty="0" smtClean="0"/>
              <a:t>Oberon created as it’s programming language, operating system and user interface</a:t>
            </a:r>
          </a:p>
          <a:p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20185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Lilith &amp; Ceres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://pascal.hansotten.com/niklaus-wirth/lilith/photos-of-lilith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www.computerhistory.org/collections/catalog/X2321</a:t>
            </a:r>
            <a:r>
              <a:rPr lang="en-US" sz="2400" dirty="0" smtClean="0">
                <a:hlinkClick r:id="rId3"/>
              </a:rPr>
              <a:t>.</a:t>
            </a:r>
            <a:r>
              <a:rPr lang="en-US" sz="2000" dirty="0" smtClean="0">
                <a:hlinkClick r:id="rId3"/>
              </a:rPr>
              <a:t>2002A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491154"/>
            <a:ext cx="4046429" cy="3130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3938382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6096000"/>
            <a:ext cx="259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Lilith bit-slice (ALU) 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987534"/>
            <a:ext cx="220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Ceres NS32032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 FPGA course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Introduced course in programmable logic</a:t>
            </a:r>
          </a:p>
          <a:p>
            <a:r>
              <a:rPr lang="en-US" sz="2400" dirty="0" smtClean="0"/>
              <a:t>Created Lola as a simple RTL language</a:t>
            </a:r>
          </a:p>
          <a:p>
            <a:pPr lvl="1"/>
            <a:r>
              <a:rPr lang="en-US" sz="2000" dirty="0"/>
              <a:t>Lola2 does not have case </a:t>
            </a:r>
            <a:r>
              <a:rPr lang="en-US" sz="2000" dirty="0" smtClean="0"/>
              <a:t>statements </a:t>
            </a:r>
            <a:r>
              <a:rPr lang="en-US" sz="2000" dirty="0"/>
              <a:t>nor enumerations </a:t>
            </a:r>
          </a:p>
          <a:p>
            <a:r>
              <a:rPr lang="en-US" sz="2400" dirty="0" smtClean="0"/>
              <a:t>Created </a:t>
            </a:r>
            <a:r>
              <a:rPr lang="en-US" sz="2400" dirty="0" smtClean="0"/>
              <a:t>32-bit soft-core RISC processor (RISC5)</a:t>
            </a:r>
          </a:p>
          <a:p>
            <a:pPr lvl="1"/>
            <a:r>
              <a:rPr lang="en-US" sz="2000" dirty="0" smtClean="0"/>
              <a:t>(16) 32-bit registers, 32-bit instructions</a:t>
            </a:r>
          </a:p>
          <a:p>
            <a:r>
              <a:rPr lang="en-US" sz="2400" dirty="0" smtClean="0"/>
              <a:t>RISC5 implemented in both Lola and Verilog</a:t>
            </a:r>
          </a:p>
          <a:p>
            <a:r>
              <a:rPr lang="en-US" sz="2400" dirty="0" smtClean="0"/>
              <a:t>Modified Oberon System for RISC5</a:t>
            </a:r>
          </a:p>
          <a:p>
            <a:r>
              <a:rPr lang="en-US" sz="2400" dirty="0" smtClean="0"/>
              <a:t>Card cage of TTL or NS32000 boards replaced by single FPGA board (Spartan-3) pages 30-37: </a:t>
            </a:r>
            <a:r>
              <a:rPr lang="en-US" sz="2000" u="sng" dirty="0" smtClean="0">
                <a:hlinkClick r:id="rId3"/>
              </a:rPr>
              <a:t>https://www.xilinx.com/publications/archives/xcell/Xcell91.pdf</a:t>
            </a:r>
            <a:endParaRPr lang="en-US" sz="2000" dirty="0" smtClean="0"/>
          </a:p>
          <a:p>
            <a:r>
              <a:rPr lang="en-US" sz="2400" dirty="0" smtClean="0"/>
              <a:t>FPGA &amp; ARM support at </a:t>
            </a:r>
            <a:r>
              <a:rPr lang="en-US" sz="2400" dirty="0" smtClean="0">
                <a:hlinkClick r:id="rId4"/>
              </a:rPr>
              <a:t>www.astrobe.com</a:t>
            </a:r>
            <a:r>
              <a:rPr lang="en-US" sz="2400" dirty="0" smtClean="0"/>
              <a:t>  </a:t>
            </a:r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people.inf.ethz.ch/wirth/FPGA-relatedWork/index.html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3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Wirth’s publications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~86 of his publications:</a:t>
            </a:r>
            <a:r>
              <a:rPr lang="en-US" sz="2400" dirty="0"/>
              <a:t> </a:t>
            </a:r>
            <a:r>
              <a:rPr lang="en-US" sz="2200" dirty="0" smtClean="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dl.acm.org/profile/81332536058/publications?Role=author</a:t>
            </a:r>
            <a:r>
              <a:rPr lang="en-US" sz="2200" dirty="0" smtClean="0"/>
              <a:t> </a:t>
            </a:r>
          </a:p>
          <a:p>
            <a:r>
              <a:rPr lang="en-US" sz="2200" dirty="0">
                <a:hlinkClick r:id="rId4"/>
              </a:rPr>
              <a:t>https://</a:t>
            </a:r>
            <a:r>
              <a:rPr lang="en-US" sz="2200" dirty="0" smtClean="0">
                <a:hlinkClick r:id="rId4"/>
              </a:rPr>
              <a:t>people.inf.ethz.ch/wirth/SelectedArticles.pdf</a:t>
            </a:r>
            <a:r>
              <a:rPr lang="en-US" sz="2200" dirty="0" smtClean="0"/>
              <a:t> </a:t>
            </a:r>
            <a:endParaRPr lang="en-US" sz="2200" dirty="0"/>
          </a:p>
          <a:p>
            <a:r>
              <a:rPr lang="en-US" sz="2400" dirty="0" smtClean="0"/>
              <a:t>His short papers show a personal, less formal side</a:t>
            </a:r>
            <a:endParaRPr lang="en-US" sz="2000" dirty="0" smtClean="0"/>
          </a:p>
          <a:p>
            <a:r>
              <a:rPr lang="en-US" sz="2400" dirty="0" smtClean="0"/>
              <a:t>Extensive web pages</a:t>
            </a:r>
          </a:p>
          <a:p>
            <a:r>
              <a:rPr lang="en-US" sz="2400" dirty="0" smtClean="0"/>
              <a:t>Best remembered for:</a:t>
            </a:r>
          </a:p>
          <a:p>
            <a:pPr lvl="1"/>
            <a:r>
              <a:rPr lang="en-US" sz="2000" dirty="0"/>
              <a:t>A Plea for Lean </a:t>
            </a:r>
            <a:r>
              <a:rPr lang="en-US" sz="2000" dirty="0" smtClean="0"/>
              <a:t>Software</a:t>
            </a:r>
          </a:p>
          <a:p>
            <a:pPr marL="457200" lvl="1" indent="0">
              <a:buNone/>
            </a:pPr>
            <a:r>
              <a:rPr lang="en-US" sz="1800" dirty="0" smtClean="0"/>
              <a:t>"Software </a:t>
            </a:r>
            <a:r>
              <a:rPr lang="en-US" sz="1800" dirty="0"/>
              <a:t>is getting slower more rapidly than hardware becomes faster."</a:t>
            </a:r>
            <a:endParaRPr lang="en-US" sz="1800" dirty="0" smtClean="0"/>
          </a:p>
          <a:p>
            <a:pPr lvl="1"/>
            <a:r>
              <a:rPr lang="en-US" sz="2000" dirty="0"/>
              <a:t>Program Development by Stepwise </a:t>
            </a:r>
            <a:r>
              <a:rPr lang="en-US" sz="2000" dirty="0" smtClean="0"/>
              <a:t>Refinement</a:t>
            </a:r>
          </a:p>
          <a:p>
            <a:pPr lvl="1"/>
            <a:r>
              <a:rPr lang="en-US" sz="2000" dirty="0"/>
              <a:t>The Pascal User Manual and Report</a:t>
            </a:r>
          </a:p>
          <a:p>
            <a:pPr lvl="1"/>
            <a:r>
              <a:rPr lang="en-US" sz="2000" dirty="0"/>
              <a:t>A whole raft of programming </a:t>
            </a:r>
            <a:r>
              <a:rPr lang="en-US" sz="2000" dirty="0" smtClean="0"/>
              <a:t>languages (next slide)</a:t>
            </a:r>
          </a:p>
          <a:p>
            <a:pPr lvl="1"/>
            <a:r>
              <a:rPr lang="en-US" sz="2000" dirty="0"/>
              <a:t>Reviving a Computer </a:t>
            </a:r>
            <a:r>
              <a:rPr lang="en-US" sz="2000" dirty="0" smtClean="0"/>
              <a:t>System of </a:t>
            </a:r>
            <a:r>
              <a:rPr lang="en-US" sz="2000" dirty="0"/>
              <a:t>25 Years </a:t>
            </a:r>
            <a:r>
              <a:rPr lang="en-US" sz="2000" dirty="0" smtClean="0"/>
              <a:t>ago  Wirth-2014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smtClean="0"/>
              <a:t>“Programs </a:t>
            </a:r>
            <a:r>
              <a:rPr lang="en-US" sz="1800" dirty="0"/>
              <a:t>must not be regarded as code </a:t>
            </a:r>
            <a:r>
              <a:rPr lang="en-US" sz="1800" dirty="0" smtClean="0"/>
              <a:t>for computers</a:t>
            </a:r>
            <a:r>
              <a:rPr lang="en-US" sz="1800" dirty="0"/>
              <a:t>, but as literature for </a:t>
            </a:r>
            <a:r>
              <a:rPr lang="en-US" sz="1800" dirty="0" smtClean="0"/>
              <a:t>humans”  </a:t>
            </a:r>
          </a:p>
        </p:txBody>
      </p:sp>
    </p:spTree>
    <p:extLst>
      <p:ext uri="{BB962C8B-B14F-4D97-AF65-F5344CB8AC3E}">
        <p14:creationId xmlns:p14="http://schemas.microsoft.com/office/powerpoint/2010/main" val="21817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Wirth’s programming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Euler, PL360, Algol-W, Pascal, Modula, Modula-2, Oberon, Lola</a:t>
            </a:r>
          </a:p>
          <a:p>
            <a:r>
              <a:rPr lang="en-US" sz="2400" dirty="0" smtClean="0"/>
              <a:t>Wikipedia links: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en.wikipedia.org/wiki/ALGOL			for reference purposes</a:t>
            </a:r>
            <a:endParaRPr lang="en-US" sz="2000" dirty="0" smtClean="0">
              <a:hlinkClick r:id="rId3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en.wikipedia.org/wiki/Euler</a:t>
            </a:r>
            <a:r>
              <a:rPr lang="en-US" sz="2000" dirty="0"/>
              <a:t>_(</a:t>
            </a:r>
            <a:r>
              <a:rPr lang="en-US" sz="2000" dirty="0" err="1"/>
              <a:t>programming_language</a:t>
            </a:r>
            <a:r>
              <a:rPr lang="en-US" sz="2000" dirty="0" smtClean="0"/>
              <a:t>) en.wikipedia.org/wiki/ALGOL_W </a:t>
            </a:r>
            <a:r>
              <a:rPr lang="en-US" sz="2000" dirty="0"/>
              <a:t>en.wikipedia.org/wiki/Pascal_(</a:t>
            </a:r>
            <a:r>
              <a:rPr lang="en-US" sz="2000" dirty="0" err="1"/>
              <a:t>programming_language</a:t>
            </a:r>
            <a:r>
              <a:rPr lang="en-US" sz="2000" dirty="0" smtClean="0"/>
              <a:t>) en.wikipedia.org/wiki/Modula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en.wikipedia.org/wiki/Modula-2 en.wikipedia.org/wiki/Oberon</a:t>
            </a:r>
            <a:r>
              <a:rPr lang="en-US" sz="2000" dirty="0"/>
              <a:t>_(</a:t>
            </a:r>
            <a:r>
              <a:rPr lang="en-US" sz="2000" dirty="0" err="1"/>
              <a:t>programming_language</a:t>
            </a:r>
            <a:r>
              <a:rPr lang="en-US" sz="2000" dirty="0"/>
              <a:t>) </a:t>
            </a:r>
            <a:r>
              <a:rPr lang="en-US" sz="2000" dirty="0" smtClean="0"/>
              <a:t> en.wikipedia.org/wiki/Lola</a:t>
            </a:r>
            <a:r>
              <a:rPr lang="en-US" sz="2000" dirty="0"/>
              <a:t>_(computing)</a:t>
            </a:r>
          </a:p>
          <a:p>
            <a:r>
              <a:rPr lang="en-US" sz="2400" dirty="0" smtClean="0"/>
              <a:t>Derivative languages: Turbo Pascal, Object Pascal, Delphi</a:t>
            </a:r>
          </a:p>
          <a:p>
            <a:pPr lvl="1"/>
            <a:r>
              <a:rPr lang="en-US" sz="2000" dirty="0">
                <a:hlinkClick r:id="rId4"/>
              </a:rPr>
              <a:t>https://blogs.embarcadero.com/the-long-and-winding-road-to-todays-delphi-happy-29th-birthday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www.youtube.com/watch?v=n68luA9X_KU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3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Programming </a:t>
            </a:r>
            <a:r>
              <a:rPr lang="en-US" sz="4000" dirty="0" smtClean="0"/>
              <a:t>Language</a:t>
            </a:r>
            <a:r>
              <a:rPr lang="en-US" dirty="0" smtClean="0"/>
              <a:t> history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38200"/>
            <a:ext cx="6553200" cy="5943600"/>
          </a:xfrm>
        </p:spPr>
      </p:pic>
    </p:spTree>
    <p:extLst>
      <p:ext uri="{BB962C8B-B14F-4D97-AF65-F5344CB8AC3E}">
        <p14:creationId xmlns:p14="http://schemas.microsoft.com/office/powerpoint/2010/main" val="36252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20+ books in several languages  </a:t>
            </a:r>
            <a:r>
              <a:rPr lang="en-US" sz="4000" dirty="0" smtClean="0"/>
              <a:t>1973-2012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sz="2600" dirty="0"/>
              <a:t>1973 Systematic Programming: An Introduction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/>
              <a:t>1976 Algorithms + Data Structures = Programs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/>
              <a:t>1976 PASCAL User Manual and Report also 1978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 smtClean="0"/>
              <a:t>1983 </a:t>
            </a:r>
            <a:r>
              <a:rPr lang="en-US" sz="2600" dirty="0"/>
              <a:t>Programming in Modula-2  also 1985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/>
              <a:t>1985 Algorithms and Data Structures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/>
              <a:t>1985 Pascal User Manual and Report: ISO Pascal Standard  also 2012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 smtClean="0"/>
              <a:t>1988 </a:t>
            </a:r>
            <a:r>
              <a:rPr lang="en-US" sz="2600" dirty="0"/>
              <a:t>Programming in Modula-2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 smtClean="0"/>
              <a:t>1990 </a:t>
            </a:r>
            <a:r>
              <a:rPr lang="en-US" sz="2600" dirty="0"/>
              <a:t>Modula-2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 smtClean="0"/>
              <a:t>1992 </a:t>
            </a:r>
            <a:r>
              <a:rPr lang="en-US" sz="2600" dirty="0"/>
              <a:t>Programming in Oberon: Steps Beyond Pascal and Modula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/>
              <a:t>1992 Project Oberon: The Design of an Operating System and Compiler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 smtClean="0"/>
              <a:t>1995 </a:t>
            </a:r>
            <a:r>
              <a:rPr lang="en-US" sz="2600" dirty="0"/>
              <a:t>Digital Circuit Design for Computer Science Students: An Introductory Textbook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/>
              <a:t>1996 Compiler Construction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 smtClean="0"/>
              <a:t>2011 </a:t>
            </a:r>
            <a:r>
              <a:rPr lang="en-US" sz="2600" dirty="0"/>
              <a:t>The Future of Software Engineering: Panel Discussions (Wirth narrator)</a:t>
            </a:r>
            <a:endParaRPr lang="en-US" sz="3100" dirty="0"/>
          </a:p>
          <a:p>
            <a:pPr marL="0" indent="0" fontAlgn="t">
              <a:buNone/>
            </a:pPr>
            <a:r>
              <a:rPr lang="en-US" sz="2600" dirty="0" smtClean="0"/>
              <a:t>2001 </a:t>
            </a:r>
            <a:r>
              <a:rPr lang="en-US" sz="2600" dirty="0"/>
              <a:t>The School of </a:t>
            </a:r>
            <a:r>
              <a:rPr lang="en-US" sz="2600" dirty="0" err="1"/>
              <a:t>Niklaus</a:t>
            </a:r>
            <a:r>
              <a:rPr lang="en-US" sz="2600" dirty="0"/>
              <a:t> Wirth: The Art of Simplicity  </a:t>
            </a:r>
            <a:endParaRPr lang="en-US" sz="31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025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Go back in time to the Pascal era</a:t>
            </a:r>
          </a:p>
          <a:p>
            <a:r>
              <a:rPr lang="en-US" sz="3100" dirty="0" smtClean="0"/>
              <a:t>Wirth’s thesis</a:t>
            </a:r>
          </a:p>
          <a:p>
            <a:r>
              <a:rPr lang="en-US" sz="3100" dirty="0" smtClean="0"/>
              <a:t>From Algol to Pascal</a:t>
            </a:r>
          </a:p>
          <a:p>
            <a:r>
              <a:rPr lang="en-US" sz="3100" dirty="0" smtClean="0"/>
              <a:t>Turbo Pascal, UCSD Pascal and P-code</a:t>
            </a:r>
          </a:p>
          <a:p>
            <a:r>
              <a:rPr lang="en-US" sz="3100" dirty="0"/>
              <a:t>C</a:t>
            </a:r>
            <a:r>
              <a:rPr lang="en-US" sz="3100" dirty="0" smtClean="0"/>
              <a:t>areer </a:t>
            </a:r>
            <a:r>
              <a:rPr lang="en-US" sz="3100" dirty="0"/>
              <a:t>at ETH-Zurich</a:t>
            </a:r>
          </a:p>
          <a:p>
            <a:r>
              <a:rPr lang="en-US" sz="3100" dirty="0" smtClean="0"/>
              <a:t>Sabbaticals at Xerox </a:t>
            </a:r>
            <a:r>
              <a:rPr lang="en-US" sz="3100" dirty="0" err="1" smtClean="0"/>
              <a:t>Parc</a:t>
            </a:r>
            <a:endParaRPr lang="en-US" sz="3100" dirty="0" smtClean="0"/>
          </a:p>
          <a:p>
            <a:r>
              <a:rPr lang="en-US" sz="3100" dirty="0" smtClean="0"/>
              <a:t>Lilith and Ceres-1…3 workstations</a:t>
            </a:r>
          </a:p>
          <a:p>
            <a:r>
              <a:rPr lang="en-US" sz="3100" dirty="0" smtClean="0"/>
              <a:t>His FPGA courses, soft core processor</a:t>
            </a:r>
          </a:p>
          <a:p>
            <a:r>
              <a:rPr lang="en-US" sz="3100" dirty="0" smtClean="0"/>
              <a:t>His books, publications &amp; web presence</a:t>
            </a:r>
          </a:p>
          <a:p>
            <a:r>
              <a:rPr lang="en-US" sz="3100" dirty="0" smtClean="0"/>
              <a:t>Pascal now and in the future</a:t>
            </a:r>
          </a:p>
          <a:p>
            <a:r>
              <a:rPr lang="en-US" sz="3100" dirty="0" smtClean="0"/>
              <a:t>Quiz questions</a:t>
            </a:r>
          </a:p>
        </p:txBody>
      </p:sp>
    </p:spTree>
    <p:extLst>
      <p:ext uri="{BB962C8B-B14F-4D97-AF65-F5344CB8AC3E}">
        <p14:creationId xmlns:p14="http://schemas.microsoft.com/office/powerpoint/2010/main" val="21438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Wirth Web pages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ETH: </a:t>
            </a:r>
            <a:r>
              <a:rPr lang="en-US" sz="2800" dirty="0">
                <a:hlinkClick r:id="rId3"/>
              </a:rPr>
              <a:t>https://people.inf.ethz.ch/wirth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/>
              <a:t>Multiple layers of web </a:t>
            </a:r>
            <a:r>
              <a:rPr lang="en-US" sz="2400" dirty="0" smtClean="0"/>
              <a:t>pages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hlinkClick r:id="rId4"/>
              </a:rPr>
              <a:t>http://pascal.hansotten.com/niklaus-wirt</a:t>
            </a:r>
            <a:r>
              <a:rPr lang="en-US" dirty="0">
                <a:hlinkClick r:id="rId4"/>
              </a:rPr>
              <a:t>h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Multiple layers of web pages</a:t>
            </a:r>
          </a:p>
          <a:p>
            <a:r>
              <a:rPr lang="en-US" sz="2800" dirty="0" smtClean="0"/>
              <a:t>Delphi history: </a:t>
            </a:r>
            <a:r>
              <a:rPr lang="en-US" sz="2400" u="sng" dirty="0">
                <a:hlinkClick r:id="rId5"/>
              </a:rPr>
              <a:t>https://</a:t>
            </a:r>
            <a:r>
              <a:rPr lang="en-US" sz="2400" u="sng" dirty="0" smtClean="0">
                <a:hlinkClick r:id="rId5"/>
              </a:rPr>
              <a:t>blogs.embarcadero.com/the-long-and-winding-road-to-todays-delphi-happy-29th-birthday/</a:t>
            </a:r>
            <a:endParaRPr lang="en-US" sz="2400" u="sng" dirty="0" smtClean="0"/>
          </a:p>
          <a:p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</a:t>
            </a:r>
            <a:r>
              <a:rPr lang="en-US" sz="2400" dirty="0" smtClean="0">
                <a:hlinkClick r:id="rId6"/>
              </a:rPr>
              <a:t>pascal.hansotten.com/niklaus-wirth/books-by-niklaus-wirth/</a:t>
            </a:r>
            <a:endParaRPr lang="en-US" sz="2400" dirty="0" smtClean="0"/>
          </a:p>
          <a:p>
            <a:r>
              <a:rPr lang="en-US" sz="2400" dirty="0"/>
              <a:t>Oberon videos (25</a:t>
            </a:r>
            <a:r>
              <a:rPr lang="en-US" sz="2400" baseline="30000" dirty="0"/>
              <a:t>th</a:t>
            </a:r>
            <a:r>
              <a:rPr lang="en-US" sz="2400" dirty="0"/>
              <a:t> anniversary): </a:t>
            </a:r>
            <a:r>
              <a:rPr lang="en-US" sz="2400" dirty="0">
                <a:hlinkClick r:id="rId7"/>
              </a:rPr>
              <a:t>https://video.ethz.ch/events/2011/oberon.html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7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Critiques of Pascal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Critical comments on Pascal for embedded systems</a:t>
            </a:r>
          </a:p>
          <a:p>
            <a:pPr lvl="1"/>
            <a:r>
              <a:rPr lang="en-US" sz="2000" dirty="0">
                <a:hlinkClick r:id="rId3"/>
              </a:rPr>
              <a:t>https://dl.acm.org/doi/pdf/10.1145/987335.987337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Reidar</a:t>
            </a:r>
            <a:r>
              <a:rPr lang="en-US" sz="2000" dirty="0"/>
              <a:t> </a:t>
            </a:r>
            <a:r>
              <a:rPr lang="en-US" sz="2000" dirty="0" err="1"/>
              <a:t>Conradi</a:t>
            </a:r>
            <a:r>
              <a:rPr lang="en-US" sz="2000" dirty="0"/>
              <a:t> </a:t>
            </a:r>
            <a:r>
              <a:rPr lang="en-US" sz="2000" dirty="0" err="1"/>
              <a:t>Sigplan</a:t>
            </a:r>
            <a:r>
              <a:rPr lang="en-US" sz="2000" dirty="0"/>
              <a:t> Notices Nov. 1976</a:t>
            </a:r>
          </a:p>
          <a:p>
            <a:r>
              <a:rPr lang="en-US" sz="2400" dirty="0" smtClean="0"/>
              <a:t>Why Pascal </a:t>
            </a:r>
            <a:r>
              <a:rPr lang="en-US" sz="2400" dirty="0"/>
              <a:t>is Not My Favorite Programming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www.lysator.liu.se/c/bwk-on-pascal.html#bwk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Brian </a:t>
            </a:r>
            <a:r>
              <a:rPr lang="en-US" sz="2000" dirty="0"/>
              <a:t>W. Kernighan, April 2, </a:t>
            </a:r>
            <a:r>
              <a:rPr lang="en-US" sz="2000" dirty="0" smtClean="0"/>
              <a:t>1981</a:t>
            </a:r>
          </a:p>
          <a:p>
            <a:r>
              <a:rPr lang="en-US" sz="2400" dirty="0" smtClean="0"/>
              <a:t>Recollections on the Development of Pascal</a:t>
            </a:r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dl.acm.org/doi/pdf/10.1145/234286.1057812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Wirth 1996  see pages 97 (Abstract) </a:t>
            </a:r>
            <a:r>
              <a:rPr lang="en-US" sz="2000" dirty="0"/>
              <a:t>&amp; 109 </a:t>
            </a:r>
            <a:r>
              <a:rPr lang="en-US" sz="2000" dirty="0" smtClean="0"/>
              <a:t>(Retrospect)</a:t>
            </a:r>
          </a:p>
          <a:p>
            <a:pPr lvl="1"/>
            <a:r>
              <a:rPr lang="en-US" sz="2000" dirty="0" smtClean="0"/>
              <a:t>Somewhat defensive, otherwise objective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2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Pascal now and in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Delphi AKA Object-Pascal at </a:t>
            </a:r>
          </a:p>
          <a:p>
            <a:pPr lvl="1"/>
            <a:r>
              <a:rPr lang="en-US" sz="2700" dirty="0" smtClean="0">
                <a:hlinkClick r:id="rId3"/>
              </a:rPr>
              <a:t>https</a:t>
            </a:r>
            <a:r>
              <a:rPr lang="en-US" sz="2700" dirty="0">
                <a:hlinkClick r:id="rId3"/>
              </a:rPr>
              <a:t>://</a:t>
            </a:r>
            <a:r>
              <a:rPr lang="en-US" sz="2700" dirty="0" smtClean="0">
                <a:hlinkClick r:id="rId3"/>
              </a:rPr>
              <a:t>www.embarcadero.com/products/delphi/starter</a:t>
            </a:r>
            <a:r>
              <a:rPr lang="en-US" sz="2700" dirty="0" smtClean="0"/>
              <a:t> </a:t>
            </a:r>
          </a:p>
          <a:p>
            <a:pPr lvl="1"/>
            <a:r>
              <a:rPr lang="en-US" sz="2700" dirty="0" smtClean="0"/>
              <a:t>A </a:t>
            </a:r>
            <a:r>
              <a:rPr lang="en-US" sz="2700" dirty="0"/>
              <a:t>complete, modern IDE with </a:t>
            </a:r>
            <a:r>
              <a:rPr lang="en-US" sz="2700" dirty="0" smtClean="0"/>
              <a:t>generics</a:t>
            </a:r>
          </a:p>
          <a:p>
            <a:r>
              <a:rPr lang="en-US" sz="3100" dirty="0" smtClean="0"/>
              <a:t>Free Pascal at</a:t>
            </a:r>
          </a:p>
          <a:p>
            <a:pPr lvl="1"/>
            <a:r>
              <a:rPr lang="en-US" sz="2700" dirty="0">
                <a:hlinkClick r:id="rId4"/>
              </a:rPr>
              <a:t>https://</a:t>
            </a:r>
            <a:r>
              <a:rPr lang="en-US" sz="2700" dirty="0" smtClean="0">
                <a:hlinkClick r:id="rId4"/>
              </a:rPr>
              <a:t>en.wikipedia.org/wiki/Free_Pascal</a:t>
            </a:r>
            <a:r>
              <a:rPr lang="en-US" sz="2700" dirty="0" smtClean="0"/>
              <a:t> </a:t>
            </a:r>
          </a:p>
          <a:p>
            <a:pPr lvl="1"/>
            <a:r>
              <a:rPr lang="en-US" sz="2700" dirty="0" smtClean="0"/>
              <a:t>Aims to support various Pascal variants, has generics</a:t>
            </a:r>
          </a:p>
          <a:p>
            <a:pPr lvl="1"/>
            <a:r>
              <a:rPr lang="en-US" sz="2700" dirty="0" smtClean="0"/>
              <a:t>Supports </a:t>
            </a:r>
            <a:r>
              <a:rPr lang="en-US" sz="2700" dirty="0" smtClean="0"/>
              <a:t>variety </a:t>
            </a:r>
            <a:r>
              <a:rPr lang="en-US" sz="2700" dirty="0" smtClean="0"/>
              <a:t>of </a:t>
            </a:r>
            <a:r>
              <a:rPr lang="en-US" sz="2700" dirty="0" smtClean="0"/>
              <a:t>microprocessors:</a:t>
            </a:r>
          </a:p>
          <a:p>
            <a:pPr marL="914400" lvl="2" indent="0">
              <a:buNone/>
            </a:pPr>
            <a:r>
              <a:rPr lang="en-US" sz="2300" dirty="0" smtClean="0"/>
              <a:t> ARM, x86, AVR, PIC32, ESP32</a:t>
            </a:r>
          </a:p>
          <a:p>
            <a:pPr lvl="1"/>
            <a:r>
              <a:rPr lang="en-US" sz="2700" dirty="0"/>
              <a:t>Lazarus IDE: </a:t>
            </a:r>
            <a:r>
              <a:rPr lang="en-US" sz="2700" dirty="0">
                <a:hlinkClick r:id="rId5"/>
              </a:rPr>
              <a:t>https://www.lazarus-ide.org</a:t>
            </a:r>
            <a:r>
              <a:rPr lang="en-US" sz="2700" dirty="0" smtClean="0">
                <a:hlinkClick r:id="rId5"/>
              </a:rPr>
              <a:t>/</a:t>
            </a:r>
            <a:r>
              <a:rPr lang="en-US" sz="2700" dirty="0" smtClean="0"/>
              <a:t> </a:t>
            </a:r>
            <a:endParaRPr lang="en-US" sz="2700" dirty="0" smtClean="0"/>
          </a:p>
          <a:p>
            <a:r>
              <a:rPr lang="en-US" sz="3100" dirty="0" smtClean="0"/>
              <a:t>Oberon+ at</a:t>
            </a:r>
          </a:p>
          <a:p>
            <a:pPr lvl="1"/>
            <a:r>
              <a:rPr lang="en-US" sz="2700" dirty="0">
                <a:hlinkClick r:id="rId6"/>
              </a:rPr>
              <a:t>https://</a:t>
            </a:r>
            <a:r>
              <a:rPr lang="en-US" sz="2700" dirty="0" smtClean="0">
                <a:hlinkClick r:id="rId6"/>
              </a:rPr>
              <a:t>github.com/rochus-keller/Oberon</a:t>
            </a:r>
            <a:r>
              <a:rPr lang="en-US" sz="2700" dirty="0" smtClean="0"/>
              <a:t> </a:t>
            </a:r>
          </a:p>
          <a:p>
            <a:pPr lvl="1"/>
            <a:r>
              <a:rPr lang="en-US" sz="2700" dirty="0" smtClean="0"/>
              <a:t>A modern and colorful Oberon IDE with generics</a:t>
            </a:r>
          </a:p>
          <a:p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35725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rojects </a:t>
            </a:r>
            <a:r>
              <a:rPr lang="en-US" b="1" dirty="0"/>
              <a:t>by </a:t>
            </a:r>
            <a:r>
              <a:rPr lang="en-US" b="1" dirty="0" smtClean="0"/>
              <a:t>N. </a:t>
            </a:r>
            <a:r>
              <a:rPr lang="en-US" b="1" dirty="0"/>
              <a:t>Wirth, 1962 – </a:t>
            </a:r>
            <a:r>
              <a:rPr lang="en-US" b="1" dirty="0" smtClean="0"/>
              <a:t>1999</a:t>
            </a:r>
            <a:br>
              <a:rPr lang="en-US" b="1" dirty="0" smtClean="0"/>
            </a:br>
            <a:r>
              <a:rPr lang="en-US" sz="3600" dirty="0">
                <a:hlinkClick r:id="rId3"/>
              </a:rPr>
              <a:t>http://pascal.hansotten.com/niklaus-wirth/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 numCol="2">
            <a:normAutofit/>
          </a:bodyPr>
          <a:lstStyle/>
          <a:p>
            <a:r>
              <a:rPr lang="en-US" sz="2400" dirty="0" smtClean="0"/>
              <a:t>1962-65  </a:t>
            </a:r>
            <a:r>
              <a:rPr lang="en-US" sz="2400" i="1" dirty="0" smtClean="0"/>
              <a:t>Euler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1964-67  </a:t>
            </a:r>
            <a:r>
              <a:rPr lang="en-US" sz="2400" i="1" dirty="0" smtClean="0"/>
              <a:t>ALGOL-W</a:t>
            </a:r>
            <a:endParaRPr lang="en-US" sz="2400" dirty="0" smtClean="0"/>
          </a:p>
          <a:p>
            <a:r>
              <a:rPr lang="en-US" sz="2400" dirty="0" smtClean="0"/>
              <a:t>1968-72  </a:t>
            </a:r>
            <a:r>
              <a:rPr lang="en-US" sz="2400" i="1" dirty="0" smtClean="0"/>
              <a:t>Pascal</a:t>
            </a:r>
            <a:endParaRPr lang="en-US" sz="2400" dirty="0" smtClean="0"/>
          </a:p>
          <a:p>
            <a:r>
              <a:rPr lang="en-US" sz="2400" dirty="0" smtClean="0"/>
              <a:t>1970-71  Venus timesharing</a:t>
            </a:r>
          </a:p>
          <a:p>
            <a:r>
              <a:rPr lang="en-US" sz="2400" dirty="0" smtClean="0"/>
              <a:t>1972-74  </a:t>
            </a:r>
            <a:r>
              <a:rPr lang="en-US" sz="2400" i="1" dirty="0" smtClean="0"/>
              <a:t>Pascal-P</a:t>
            </a:r>
            <a:endParaRPr lang="en-US" sz="2400" dirty="0" smtClean="0"/>
          </a:p>
          <a:p>
            <a:r>
              <a:rPr lang="en-US" sz="2400" dirty="0" smtClean="0"/>
              <a:t>1973-76  </a:t>
            </a:r>
            <a:r>
              <a:rPr lang="en-US" sz="2400" i="1" dirty="0" smtClean="0"/>
              <a:t>Modula</a:t>
            </a:r>
            <a:endParaRPr lang="en-US" sz="2400" dirty="0" smtClean="0"/>
          </a:p>
          <a:p>
            <a:r>
              <a:rPr lang="en-US" sz="2400" dirty="0" smtClean="0"/>
              <a:t>1977-81  Lilith workstation</a:t>
            </a:r>
          </a:p>
          <a:p>
            <a:r>
              <a:rPr lang="en-US" sz="2400" dirty="0" smtClean="0"/>
              <a:t>1977-80 </a:t>
            </a:r>
            <a:r>
              <a:rPr lang="en-US" sz="2400" i="1" dirty="0"/>
              <a:t>Modula-2</a:t>
            </a:r>
            <a:endParaRPr lang="en-US" sz="2400" dirty="0" smtClean="0"/>
          </a:p>
          <a:p>
            <a:r>
              <a:rPr lang="en-US" sz="2400" dirty="0" smtClean="0"/>
              <a:t>1980-82 </a:t>
            </a:r>
            <a:r>
              <a:rPr lang="en-US" sz="2400" dirty="0"/>
              <a:t>Computer-Network</a:t>
            </a:r>
            <a:endParaRPr lang="en-US" sz="2400" dirty="0" smtClean="0"/>
          </a:p>
          <a:p>
            <a:r>
              <a:rPr lang="en-US" sz="2400" dirty="0" smtClean="0"/>
              <a:t>1982 Laser </a:t>
            </a:r>
            <a:r>
              <a:rPr lang="en-US" sz="2400" dirty="0"/>
              <a:t>Printer</a:t>
            </a:r>
            <a:endParaRPr lang="en-US" sz="2400" dirty="0" smtClean="0"/>
          </a:p>
          <a:p>
            <a:r>
              <a:rPr lang="en-US" sz="2400" dirty="0"/>
              <a:t>1983-85 Modula-2 Compiler</a:t>
            </a:r>
            <a:endParaRPr lang="en-US" sz="2400" dirty="0" smtClean="0"/>
          </a:p>
          <a:p>
            <a:r>
              <a:rPr lang="en-US" sz="2400" dirty="0"/>
              <a:t>1984-90 Ceres </a:t>
            </a:r>
            <a:r>
              <a:rPr lang="en-US" sz="2400" dirty="0" smtClean="0"/>
              <a:t>workstations</a:t>
            </a:r>
          </a:p>
          <a:p>
            <a:r>
              <a:rPr lang="en-US" sz="2400" dirty="0" smtClean="0"/>
              <a:t>1986-90 </a:t>
            </a:r>
            <a:r>
              <a:rPr lang="en-US" sz="2400" i="1" dirty="0"/>
              <a:t>Oberon Language and System</a:t>
            </a:r>
            <a:endParaRPr lang="en-US" sz="2400" dirty="0" smtClean="0"/>
          </a:p>
          <a:p>
            <a:r>
              <a:rPr lang="en-US" sz="2400" dirty="0"/>
              <a:t>1990-99 Hardware Design with FPGAs</a:t>
            </a:r>
            <a:endParaRPr lang="en-US" sz="2400" dirty="0" smtClean="0"/>
          </a:p>
          <a:p>
            <a:r>
              <a:rPr lang="en-US" sz="2400" dirty="0"/>
              <a:t>Automatic Control of Model Helicopter</a:t>
            </a:r>
          </a:p>
        </p:txBody>
      </p:sp>
    </p:spTree>
    <p:extLst>
      <p:ext uri="{BB962C8B-B14F-4D97-AF65-F5344CB8AC3E}">
        <p14:creationId xmlns:p14="http://schemas.microsoft.com/office/powerpoint/2010/main" val="4188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Eulogies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A </a:t>
            </a:r>
            <a:r>
              <a:rPr lang="en-US" sz="2400" dirty="0"/>
              <a:t>Renaissance Man of computer </a:t>
            </a:r>
            <a:r>
              <a:rPr lang="en-US" sz="2400" dirty="0" smtClean="0"/>
              <a:t>science:</a:t>
            </a:r>
            <a:endParaRPr lang="en-US" sz="2400" dirty="0">
              <a:hlinkClick r:id="rId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cacm.acm.org/blogs/blog-cacm/279178-niklaus-wirth-or-the-importance-of-being-simple/fulltext</a:t>
            </a:r>
            <a:r>
              <a:rPr lang="en-US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Testimonials: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news.ycombinator.com/item?id=38858275</a:t>
            </a:r>
            <a:r>
              <a:rPr lang="en-US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Obituary: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linkClick r:id="rId4"/>
              </a:rPr>
              <a:t>https://www.theregister.com/2024/01/04/niklaus_wirth_obituary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400" dirty="0" smtClean="0"/>
              <a:t>Obituary:</a:t>
            </a:r>
            <a:endParaRPr lang="en-US" sz="2400" dirty="0" smtClean="0">
              <a:hlinkClick r:id="rId5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jackivaughan.medium.com/pascal-language-originator-nicholas-wirth-89-8967ab0782d1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4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Popular Programming Languages 1965 – </a:t>
            </a:r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www.youtube.com/watch?v=qQXXI5QFUfw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Era of Fortran </a:t>
            </a:r>
            <a:r>
              <a:rPr lang="en-US" sz="2800" dirty="0" smtClean="0"/>
              <a:t>		(1957 </a:t>
            </a:r>
            <a:r>
              <a:rPr lang="en-US" sz="2800" dirty="0"/>
              <a:t>to 1980) </a:t>
            </a:r>
          </a:p>
          <a:p>
            <a:r>
              <a:rPr lang="en-US" sz="2800" dirty="0"/>
              <a:t>The Rise of Pascal </a:t>
            </a:r>
            <a:r>
              <a:rPr lang="en-US" sz="2800" dirty="0" smtClean="0"/>
              <a:t>		(1970 </a:t>
            </a:r>
            <a:r>
              <a:rPr lang="en-US" sz="2800" dirty="0"/>
              <a:t>to 1985) </a:t>
            </a:r>
          </a:p>
          <a:p>
            <a:r>
              <a:rPr lang="en-US" sz="2800" dirty="0"/>
              <a:t>The C and Ada Wars </a:t>
            </a:r>
            <a:r>
              <a:rPr lang="en-US" sz="2800" dirty="0" smtClean="0"/>
              <a:t>		(</a:t>
            </a:r>
            <a:r>
              <a:rPr lang="en-US" sz="2800" dirty="0"/>
              <a:t>1985 to 1987) </a:t>
            </a:r>
          </a:p>
          <a:p>
            <a:r>
              <a:rPr lang="en-US" sz="2800" dirty="0"/>
              <a:t>The Absolute Reign of C </a:t>
            </a:r>
            <a:r>
              <a:rPr lang="en-US" sz="2800" dirty="0" smtClean="0"/>
              <a:t>	(</a:t>
            </a:r>
            <a:r>
              <a:rPr lang="en-US" sz="2800" dirty="0"/>
              <a:t>1987 to 2001) </a:t>
            </a:r>
          </a:p>
          <a:p>
            <a:r>
              <a:rPr lang="en-US" sz="2800" dirty="0"/>
              <a:t>The Ascent of the Javas </a:t>
            </a:r>
            <a:r>
              <a:rPr lang="en-US" sz="2800" dirty="0" smtClean="0"/>
              <a:t>	(1998 </a:t>
            </a:r>
            <a:r>
              <a:rPr lang="en-US" sz="2800" dirty="0"/>
              <a:t>to 2018) </a:t>
            </a:r>
          </a:p>
          <a:p>
            <a:r>
              <a:rPr lang="en-US" sz="2800" dirty="0"/>
              <a:t>The Python Empire </a:t>
            </a:r>
            <a:r>
              <a:rPr lang="en-US" sz="2800" dirty="0" smtClean="0"/>
              <a:t>		(</a:t>
            </a:r>
            <a:r>
              <a:rPr lang="en-US" sz="2800" dirty="0"/>
              <a:t>2018 and beyond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33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Precedence </a:t>
            </a:r>
            <a:r>
              <a:rPr lang="en-US" sz="2400" dirty="0"/>
              <a:t>parsing</a:t>
            </a:r>
          </a:p>
          <a:p>
            <a:pPr marL="0" indent="0">
              <a:buNone/>
            </a:pPr>
            <a:r>
              <a:rPr lang="en-US" sz="2400" dirty="0" smtClean="0"/>
              <a:t>Recursion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Formal grammars (e.g. BNF, LL(1) etc.)</a:t>
            </a:r>
          </a:p>
          <a:p>
            <a:pPr marL="0" indent="0">
              <a:buNone/>
            </a:pPr>
            <a:r>
              <a:rPr lang="en-US" sz="2400" dirty="0" smtClean="0"/>
              <a:t>Type </a:t>
            </a:r>
            <a:r>
              <a:rPr lang="en-US" sz="2400" dirty="0"/>
              <a:t>checking, type inference</a:t>
            </a:r>
          </a:p>
          <a:p>
            <a:pPr marL="0" indent="0">
              <a:buNone/>
            </a:pPr>
            <a:r>
              <a:rPr lang="en-US" sz="2400" dirty="0"/>
              <a:t>Dynamic arrays</a:t>
            </a:r>
          </a:p>
          <a:p>
            <a:pPr marL="0" indent="0">
              <a:buNone/>
            </a:pPr>
            <a:r>
              <a:rPr lang="en-US" sz="2400" dirty="0" smtClean="0"/>
              <a:t>Independent </a:t>
            </a:r>
            <a:r>
              <a:rPr lang="en-US" sz="2400" dirty="0"/>
              <a:t>compilation, linking loader</a:t>
            </a:r>
          </a:p>
          <a:p>
            <a:pPr marL="0" indent="0">
              <a:buNone/>
            </a:pPr>
            <a:r>
              <a:rPr lang="en-US" sz="2400" dirty="0" smtClean="0"/>
              <a:t>Polymorphic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Objects</a:t>
            </a:r>
          </a:p>
          <a:p>
            <a:pPr marL="0" indent="0">
              <a:buNone/>
            </a:pPr>
            <a:r>
              <a:rPr lang="en-US" sz="2400" dirty="0" smtClean="0"/>
              <a:t>IDE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Generics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Going back </a:t>
            </a:r>
            <a:r>
              <a:rPr lang="en-US" sz="4000" dirty="0" smtClean="0"/>
              <a:t>time to the time of </a:t>
            </a:r>
            <a:r>
              <a:rPr lang="en-US" sz="4000" dirty="0"/>
              <a:t>Pascal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100" dirty="0" smtClean="0"/>
              <a:t>Back to the 1960s (~60 years ago):</a:t>
            </a:r>
          </a:p>
          <a:p>
            <a:r>
              <a:rPr lang="en-US" sz="3100" dirty="0" smtClean="0"/>
              <a:t>Small </a:t>
            </a:r>
            <a:r>
              <a:rPr lang="en-US" sz="3100" dirty="0"/>
              <a:t>c</a:t>
            </a:r>
            <a:r>
              <a:rPr lang="en-US" sz="3100" dirty="0" smtClean="0"/>
              <a:t>ore memory, punch cards and transistor computers</a:t>
            </a:r>
          </a:p>
          <a:p>
            <a:r>
              <a:rPr lang="en-US" sz="3100" dirty="0"/>
              <a:t>Single </a:t>
            </a:r>
            <a:r>
              <a:rPr lang="en-US" sz="3100" dirty="0" smtClean="0"/>
              <a:t>university computer, batch mode</a:t>
            </a:r>
            <a:endParaRPr lang="en-US" sz="3100" dirty="0"/>
          </a:p>
          <a:p>
            <a:r>
              <a:rPr lang="en-US" sz="3100" dirty="0" smtClean="0"/>
              <a:t>Fortran dominates, Algol appears</a:t>
            </a:r>
          </a:p>
          <a:p>
            <a:r>
              <a:rPr lang="en-US" sz="3100" dirty="0" smtClean="0"/>
              <a:t>Computer Science departments start appearing</a:t>
            </a:r>
          </a:p>
          <a:p>
            <a:r>
              <a:rPr lang="en-US" sz="3100" dirty="0" smtClean="0"/>
              <a:t>From Wirth himself </a:t>
            </a:r>
            <a:r>
              <a:rPr lang="en-US" sz="2800" dirty="0" smtClean="0"/>
              <a:t>(pages 1-6)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r>
              <a:rPr lang="en-US" sz="1900" dirty="0" smtClean="0">
                <a:hlinkClick r:id="rId3"/>
              </a:rPr>
              <a:t>https</a:t>
            </a:r>
            <a:r>
              <a:rPr lang="en-US" sz="1900" dirty="0">
                <a:hlinkClick r:id="rId3"/>
              </a:rPr>
              <a:t>://</a:t>
            </a:r>
            <a:r>
              <a:rPr lang="en-US" sz="1900" dirty="0" smtClean="0">
                <a:hlinkClick r:id="rId3"/>
              </a:rPr>
              <a:t>people.inf.ethz.ch/wirth/Miscellaneous/ComputersAndComputing.pdf</a:t>
            </a:r>
            <a:r>
              <a:rPr lang="en-US" sz="1900" dirty="0" smtClean="0"/>
              <a:t> </a:t>
            </a:r>
          </a:p>
          <a:p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36849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Core memory, punch cards, transistors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00" y="1219200"/>
            <a:ext cx="3124200" cy="28589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5029200" cy="377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79" y="4267200"/>
            <a:ext cx="5456459" cy="2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dirty="0" smtClean="0"/>
              <a:t>ALGOL-W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90600"/>
            <a:ext cx="5087814" cy="5638800"/>
          </a:xfrm>
        </p:spPr>
      </p:pic>
    </p:spTree>
    <p:extLst>
      <p:ext uri="{BB962C8B-B14F-4D97-AF65-F5344CB8AC3E}">
        <p14:creationId xmlns:p14="http://schemas.microsoft.com/office/powerpoint/2010/main" val="18030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Structured Fortran code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2680"/>
            <a:ext cx="4800600" cy="59153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456320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Wirth’s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smtClean="0"/>
              <a:t>Wirth-Weber thesis programming language Euler 1965:</a:t>
            </a:r>
          </a:p>
          <a:p>
            <a:pPr marL="0" indent="0">
              <a:buNone/>
            </a:pPr>
            <a:r>
              <a:rPr lang="en-US" sz="3100" i="1" dirty="0" smtClean="0"/>
              <a:t>    Euler: A Generalization of Algol and its Formal Definition</a:t>
            </a:r>
          </a:p>
          <a:p>
            <a:r>
              <a:rPr lang="en-US" sz="3100" dirty="0"/>
              <a:t>Documented </a:t>
            </a:r>
            <a:r>
              <a:rPr lang="en-US" sz="3100" dirty="0" smtClean="0"/>
              <a:t>in:</a:t>
            </a:r>
            <a:r>
              <a:rPr lang="en-US" sz="2800" dirty="0" smtClean="0"/>
              <a:t> </a:t>
            </a:r>
            <a:r>
              <a:rPr lang="en-US" sz="2800" dirty="0"/>
              <a:t>Communications of the</a:t>
            </a:r>
            <a:r>
              <a:rPr lang="en-US" sz="3100" dirty="0" smtClean="0"/>
              <a:t> ACM</a:t>
            </a:r>
          </a:p>
          <a:p>
            <a:pPr lvl="1"/>
            <a:r>
              <a:rPr lang="en-US" sz="2400" dirty="0" smtClean="0"/>
              <a:t>Volume </a:t>
            </a:r>
            <a:r>
              <a:rPr lang="en-US" sz="2400" dirty="0"/>
              <a:t>9 / Number </a:t>
            </a:r>
            <a:r>
              <a:rPr lang="en-US" sz="2400" dirty="0" smtClean="0"/>
              <a:t>1 &amp; 2 </a:t>
            </a:r>
            <a:r>
              <a:rPr lang="en-US" sz="2400" dirty="0"/>
              <a:t>/ </a:t>
            </a:r>
            <a:r>
              <a:rPr lang="en-US" sz="2400" dirty="0" smtClean="0"/>
              <a:t>January &amp; February, </a:t>
            </a:r>
            <a:r>
              <a:rPr lang="en-US" sz="2400" dirty="0"/>
              <a:t>1966</a:t>
            </a:r>
            <a:endParaRPr lang="en-US" sz="2700" dirty="0" smtClean="0"/>
          </a:p>
          <a:p>
            <a:r>
              <a:rPr lang="en-US" sz="3100" dirty="0"/>
              <a:t>Problems with Algol and what Euler accomplished:</a:t>
            </a:r>
          </a:p>
          <a:p>
            <a:pPr lvl="1"/>
            <a:r>
              <a:rPr lang="en-US" dirty="0">
                <a:hlinkClick r:id="rId3"/>
              </a:rPr>
              <a:t>http://pascal.hansotten.com/uploads/wirth/euler.pdf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chapter 1    (by Thomas W. Christopher 1996</a:t>
            </a:r>
            <a:r>
              <a:rPr lang="en-US" dirty="0" smtClean="0"/>
              <a:t>)</a:t>
            </a:r>
          </a:p>
          <a:p>
            <a:r>
              <a:rPr lang="en-US" sz="3100" dirty="0" smtClean="0"/>
              <a:t>Thesis provided </a:t>
            </a:r>
            <a:r>
              <a:rPr lang="en-US" sz="3100" dirty="0"/>
              <a:t>source code for precedence grammar analysis</a:t>
            </a:r>
          </a:p>
          <a:p>
            <a:r>
              <a:rPr lang="en-US" sz="3100" dirty="0" smtClean="0"/>
              <a:t>Thesis provided </a:t>
            </a:r>
            <a:r>
              <a:rPr lang="en-US" sz="3100" dirty="0"/>
              <a:t>source code for the compiler</a:t>
            </a:r>
          </a:p>
          <a:p>
            <a:r>
              <a:rPr lang="en-US" sz="3100" dirty="0"/>
              <a:t>Recursion was new &amp; part of Algol, not part of </a:t>
            </a:r>
            <a:r>
              <a:rPr lang="en-US" sz="3100" dirty="0" smtClean="0"/>
              <a:t>Fortran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624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Significance of Wirth’s thesis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Excerpts from Thomas W. Christopher 1996 (see previous page):</a:t>
            </a:r>
          </a:p>
          <a:p>
            <a:pPr marL="0" indent="0">
              <a:buNone/>
            </a:pPr>
            <a:r>
              <a:rPr lang="en-US" sz="2000" dirty="0" smtClean="0"/>
              <a:t>“It </a:t>
            </a:r>
            <a:r>
              <a:rPr lang="en-US" sz="2000" dirty="0"/>
              <a:t>was the mid-1960’s, and ALGOL 60 was a success, or at least, the </a:t>
            </a:r>
            <a:r>
              <a:rPr lang="en-US" sz="2000" dirty="0" smtClean="0"/>
              <a:t>ALGOL 60 </a:t>
            </a:r>
            <a:r>
              <a:rPr lang="en-US" sz="2000" dirty="0"/>
              <a:t>Revised Report1 was a </a:t>
            </a:r>
            <a:r>
              <a:rPr lang="en-US" sz="2000" dirty="0" smtClean="0"/>
              <a:t>success”</a:t>
            </a:r>
          </a:p>
          <a:p>
            <a:pPr marL="0" indent="0">
              <a:buNone/>
            </a:pPr>
            <a:r>
              <a:rPr lang="en-US" sz="2000" dirty="0" smtClean="0"/>
              <a:t>“</a:t>
            </a:r>
            <a:r>
              <a:rPr lang="en-US" sz="2000" dirty="0"/>
              <a:t>There were problems, though. The ALGOL 60 grammar was not fully </a:t>
            </a:r>
            <a:r>
              <a:rPr lang="en-US" sz="2000" dirty="0" smtClean="0"/>
              <a:t>reduced”</a:t>
            </a:r>
          </a:p>
          <a:p>
            <a:pPr marL="0" indent="0">
              <a:buNone/>
            </a:pPr>
            <a:r>
              <a:rPr lang="en-US" sz="2000" dirty="0" smtClean="0"/>
              <a:t>“</a:t>
            </a:r>
            <a:r>
              <a:rPr lang="en-US" sz="2000" dirty="0"/>
              <a:t>ALGOL 60 had language features that compiler </a:t>
            </a:r>
            <a:r>
              <a:rPr lang="en-US" sz="2000" dirty="0" smtClean="0"/>
              <a:t>writers did </a:t>
            </a:r>
            <a:r>
              <a:rPr lang="en-US" sz="2000" dirty="0"/>
              <a:t>not yet know how to </a:t>
            </a:r>
            <a:r>
              <a:rPr lang="en-US" sz="2000" dirty="0" smtClean="0"/>
              <a:t>implement”</a:t>
            </a:r>
          </a:p>
          <a:p>
            <a:pPr marL="0" indent="0">
              <a:buNone/>
            </a:pPr>
            <a:r>
              <a:rPr lang="en-US" sz="2000" dirty="0"/>
              <a:t>“Wirth and Weber … found fault </a:t>
            </a:r>
            <a:r>
              <a:rPr lang="en-US" sz="2000" dirty="0" smtClean="0"/>
              <a:t>with the </a:t>
            </a:r>
            <a:r>
              <a:rPr lang="en-US" sz="2000" dirty="0"/>
              <a:t>attempts to define programming languages in any terms other than </a:t>
            </a:r>
            <a:r>
              <a:rPr lang="en-US" sz="2000" dirty="0" smtClean="0"/>
              <a:t>programming”</a:t>
            </a:r>
          </a:p>
          <a:p>
            <a:pPr marL="0" indent="0">
              <a:buNone/>
            </a:pPr>
            <a:r>
              <a:rPr lang="en-US" sz="2000" dirty="0"/>
              <a:t>“Their </a:t>
            </a:r>
            <a:r>
              <a:rPr lang="en-US" sz="2000" dirty="0" smtClean="0"/>
              <a:t>(</a:t>
            </a:r>
            <a:r>
              <a:rPr lang="en-US" sz="2000" dirty="0"/>
              <a:t>Wirth &amp;</a:t>
            </a:r>
            <a:r>
              <a:rPr lang="en-US" sz="2000" dirty="0" smtClean="0"/>
              <a:t> Weber)’s approach </a:t>
            </a:r>
            <a:r>
              <a:rPr lang="en-US" sz="2000" dirty="0"/>
              <a:t>is to define a language by its compiler, but not simply </a:t>
            </a:r>
            <a:r>
              <a:rPr lang="en-US" sz="2000" dirty="0" smtClean="0"/>
              <a:t>providing a </a:t>
            </a:r>
            <a:r>
              <a:rPr lang="en-US" sz="2000" dirty="0"/>
              <a:t>compiler as a black box upon which to perform experiments. The source </a:t>
            </a:r>
            <a:r>
              <a:rPr lang="en-US" sz="2000" dirty="0" smtClean="0"/>
              <a:t>code of </a:t>
            </a:r>
            <a:r>
              <a:rPr lang="en-US" sz="2000" dirty="0"/>
              <a:t>the compiler is provided for inspection to aid </a:t>
            </a:r>
            <a:r>
              <a:rPr lang="en-US" sz="2000" dirty="0" smtClean="0"/>
              <a:t>understanding”</a:t>
            </a:r>
          </a:p>
          <a:p>
            <a:pPr marL="0" indent="0">
              <a:spcBef>
                <a:spcPts val="480"/>
              </a:spcBef>
              <a:buNone/>
            </a:pPr>
            <a:r>
              <a:rPr lang="en-US" sz="2000" dirty="0"/>
              <a:t>“We generally follow Wirth and Weber’s code. We use LL(1) parsing rather </a:t>
            </a:r>
            <a:r>
              <a:rPr lang="en-US" sz="2000" dirty="0" smtClean="0"/>
              <a:t>than their </a:t>
            </a:r>
            <a:r>
              <a:rPr lang="en-US" sz="2000" dirty="0"/>
              <a:t>simple precedence technique, but we preserve the data structures and </a:t>
            </a:r>
            <a:r>
              <a:rPr lang="en-US" sz="2000" dirty="0" smtClean="0"/>
              <a:t>algorithms of </a:t>
            </a:r>
            <a:r>
              <a:rPr lang="en-US" sz="2000" dirty="0"/>
              <a:t>the translation and interpretation </a:t>
            </a:r>
            <a:r>
              <a:rPr lang="en-US" sz="2000" dirty="0" smtClean="0"/>
              <a:t>code”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36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From Algol to Pascal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Algol	Recursion, formal definition</a:t>
            </a:r>
          </a:p>
          <a:p>
            <a:r>
              <a:rPr lang="en-US" sz="3100" dirty="0" smtClean="0"/>
              <a:t>Euler	</a:t>
            </a:r>
          </a:p>
          <a:p>
            <a:pPr lvl="1"/>
            <a:r>
              <a:rPr lang="en-US" sz="2700" dirty="0" smtClean="0"/>
              <a:t>Open source compiler and BNF analysis</a:t>
            </a:r>
          </a:p>
          <a:p>
            <a:pPr lvl="1"/>
            <a:r>
              <a:rPr lang="en-US" sz="2700" dirty="0" smtClean="0"/>
              <a:t>Precise semantics</a:t>
            </a:r>
          </a:p>
          <a:p>
            <a:r>
              <a:rPr lang="en-US" sz="3100" dirty="0" smtClean="0"/>
              <a:t>Algol-W	Simplified Algol-68</a:t>
            </a:r>
          </a:p>
          <a:p>
            <a:r>
              <a:rPr lang="en-US" sz="3100" dirty="0" smtClean="0"/>
              <a:t>PL360	For IBM-360, low level</a:t>
            </a:r>
          </a:p>
          <a:p>
            <a:r>
              <a:rPr lang="en-US" sz="3100" dirty="0" smtClean="0"/>
              <a:t>Pascal	High level, education language for PCs</a:t>
            </a:r>
          </a:p>
          <a:p>
            <a:r>
              <a:rPr lang="en-US" sz="3100" dirty="0" smtClean="0"/>
              <a:t>LL(1</a:t>
            </a:r>
            <a:r>
              <a:rPr lang="en-US" sz="3100" dirty="0"/>
              <a:t>) grammar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en.wikipedia.org/wiki/LL_grammar</a:t>
            </a:r>
            <a:r>
              <a:rPr lang="en-US" sz="2400" dirty="0" smtClean="0"/>
              <a:t> </a:t>
            </a:r>
            <a:endParaRPr lang="en-US" sz="3100" dirty="0" smtClean="0"/>
          </a:p>
          <a:p>
            <a:r>
              <a:rPr lang="en-US" sz="3100" dirty="0"/>
              <a:t>BNF: Backus–</a:t>
            </a:r>
            <a:r>
              <a:rPr lang="en-US" sz="3100" dirty="0" err="1"/>
              <a:t>Naur</a:t>
            </a:r>
            <a:r>
              <a:rPr lang="en-US" sz="3100" dirty="0"/>
              <a:t> form </a:t>
            </a:r>
            <a:r>
              <a:rPr lang="en-US" sz="2600" dirty="0">
                <a:hlinkClick r:id="rId4"/>
              </a:rPr>
              <a:t>https://</a:t>
            </a:r>
            <a:r>
              <a:rPr lang="en-US" sz="2600" dirty="0" smtClean="0">
                <a:hlinkClick r:id="rId4"/>
              </a:rPr>
              <a:t>en.wikipedia.org/wiki/Backus%E2%80%93Naur_form</a:t>
            </a:r>
            <a:r>
              <a:rPr lang="en-US" sz="2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37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9006</TotalTime>
  <Words>1770</Words>
  <Application>Microsoft Office PowerPoint</Application>
  <PresentationFormat>On-screen Show (4:3)</PresentationFormat>
  <Paragraphs>335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Nicklaus Wirth retrospective</vt:lpstr>
      <vt:lpstr>Outline</vt:lpstr>
      <vt:lpstr>Going back time to the time of Pascal</vt:lpstr>
      <vt:lpstr>Core memory, punch cards, transistors</vt:lpstr>
      <vt:lpstr>ALGOL-W</vt:lpstr>
      <vt:lpstr>Structured Fortran code</vt:lpstr>
      <vt:lpstr>Wirth’s thesis</vt:lpstr>
      <vt:lpstr>Significance of Wirth’s thesis</vt:lpstr>
      <vt:lpstr>From Algol to Pascal</vt:lpstr>
      <vt:lpstr>Turbo Pascal, UCSD Pascal and P-code</vt:lpstr>
      <vt:lpstr>Turbo Pascal</vt:lpstr>
      <vt:lpstr>Career at ETH-Zurich 1968-1999</vt:lpstr>
      <vt:lpstr>Lilith and Ceres-1…3</vt:lpstr>
      <vt:lpstr>Lilith &amp; Ceres</vt:lpstr>
      <vt:lpstr>His FPGA course</vt:lpstr>
      <vt:lpstr>Wirth’s publications</vt:lpstr>
      <vt:lpstr>Wirth’s programming languages</vt:lpstr>
      <vt:lpstr>Programming Language history</vt:lpstr>
      <vt:lpstr>20+ books in several languages  1973-2012</vt:lpstr>
      <vt:lpstr>Wirth Web pages</vt:lpstr>
      <vt:lpstr>Critiques of Pascal</vt:lpstr>
      <vt:lpstr>Pascal now and in the future</vt:lpstr>
      <vt:lpstr>Projects by N. Wirth, 1962 – 1999 http://pascal.hansotten.com/niklaus-wirth/ </vt:lpstr>
      <vt:lpstr>Eulogies</vt:lpstr>
      <vt:lpstr>Most Popular Programming Languages 1965 – 2022</vt:lpstr>
      <vt:lpstr>Programming Language questions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Grande Tour of FPGA Land</dc:title>
  <dc:creator>jimbrake</dc:creator>
  <cp:lastModifiedBy>James Brakefield</cp:lastModifiedBy>
  <cp:revision>614</cp:revision>
  <cp:lastPrinted>2022-03-24T23:40:13Z</cp:lastPrinted>
  <dcterms:created xsi:type="dcterms:W3CDTF">2015-03-15T00:52:45Z</dcterms:created>
  <dcterms:modified xsi:type="dcterms:W3CDTF">2024-03-02T20:04:41Z</dcterms:modified>
</cp:coreProperties>
</file>