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82" r:id="rId4"/>
    <p:sldId id="283" r:id="rId5"/>
    <p:sldId id="259" r:id="rId6"/>
    <p:sldId id="260" r:id="rId7"/>
    <p:sldId id="275" r:id="rId8"/>
    <p:sldId id="261" r:id="rId9"/>
    <p:sldId id="269" r:id="rId10"/>
    <p:sldId id="262" r:id="rId11"/>
    <p:sldId id="270" r:id="rId12"/>
    <p:sldId id="284" r:id="rId13"/>
    <p:sldId id="271" r:id="rId14"/>
    <p:sldId id="276" r:id="rId15"/>
    <p:sldId id="272" r:id="rId16"/>
    <p:sldId id="273" r:id="rId17"/>
    <p:sldId id="279" r:id="rId18"/>
    <p:sldId id="263" r:id="rId19"/>
    <p:sldId id="265" r:id="rId20"/>
    <p:sldId id="266" r:id="rId21"/>
    <p:sldId id="267" r:id="rId22"/>
    <p:sldId id="274" r:id="rId23"/>
    <p:sldId id="268" r:id="rId24"/>
    <p:sldId id="264" r:id="rId25"/>
    <p:sldId id="278" r:id="rId26"/>
    <p:sldId id="277" r:id="rId27"/>
    <p:sldId id="281" r:id="rId28"/>
    <p:sldId id="280" r:id="rId29"/>
  </p:sldIdLst>
  <p:sldSz cx="9144000" cy="6858000" type="screen4x3"/>
  <p:notesSz cx="7069138" cy="9353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mes Brakefield" initials="J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13" d="100"/>
          <a:sy n="113" d="100"/>
        </p:scale>
        <p:origin x="-222"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83" d="100"/>
          <a:sy n="83" d="100"/>
        </p:scale>
        <p:origin x="-2148" y="-102"/>
      </p:cViewPr>
      <p:guideLst>
        <p:guide orient="horz" pos="2946"/>
        <p:guide pos="22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3293" cy="467678"/>
          </a:xfrm>
          <a:prstGeom prst="rect">
            <a:avLst/>
          </a:prstGeom>
        </p:spPr>
        <p:txBody>
          <a:bodyPr vert="horz" lIns="93833" tIns="46916" rIns="93833" bIns="46916" rtlCol="0"/>
          <a:lstStyle>
            <a:lvl1pPr algn="l">
              <a:defRPr sz="1200"/>
            </a:lvl1pPr>
          </a:lstStyle>
          <a:p>
            <a:endParaRPr lang="en-US"/>
          </a:p>
        </p:txBody>
      </p:sp>
      <p:sp>
        <p:nvSpPr>
          <p:cNvPr id="3" name="Date Placeholder 2"/>
          <p:cNvSpPr>
            <a:spLocks noGrp="1"/>
          </p:cNvSpPr>
          <p:nvPr>
            <p:ph type="dt" idx="1"/>
          </p:nvPr>
        </p:nvSpPr>
        <p:spPr>
          <a:xfrm>
            <a:off x="4004209" y="0"/>
            <a:ext cx="3063293" cy="467678"/>
          </a:xfrm>
          <a:prstGeom prst="rect">
            <a:avLst/>
          </a:prstGeom>
        </p:spPr>
        <p:txBody>
          <a:bodyPr vert="horz" lIns="93833" tIns="46916" rIns="93833" bIns="46916" rtlCol="0"/>
          <a:lstStyle>
            <a:lvl1pPr algn="r">
              <a:defRPr sz="1200"/>
            </a:lvl1pPr>
          </a:lstStyle>
          <a:p>
            <a:fld id="{4950A58E-093F-4EC0-94F1-E5B421649F3C}" type="datetimeFigureOut">
              <a:rPr lang="en-US" smtClean="0"/>
              <a:t>12/31/2023</a:t>
            </a:fld>
            <a:endParaRPr lang="en-US"/>
          </a:p>
        </p:txBody>
      </p:sp>
      <p:sp>
        <p:nvSpPr>
          <p:cNvPr id="4" name="Slide Image Placeholder 3"/>
          <p:cNvSpPr>
            <a:spLocks noGrp="1" noRot="1" noChangeAspect="1"/>
          </p:cNvSpPr>
          <p:nvPr>
            <p:ph type="sldImg" idx="2"/>
          </p:nvPr>
        </p:nvSpPr>
        <p:spPr>
          <a:xfrm>
            <a:off x="1196975" y="701675"/>
            <a:ext cx="4675188" cy="3506788"/>
          </a:xfrm>
          <a:prstGeom prst="rect">
            <a:avLst/>
          </a:prstGeom>
          <a:noFill/>
          <a:ln w="12700">
            <a:solidFill>
              <a:prstClr val="black"/>
            </a:solidFill>
          </a:ln>
        </p:spPr>
        <p:txBody>
          <a:bodyPr vert="horz" lIns="93833" tIns="46916" rIns="93833" bIns="46916" rtlCol="0" anchor="ctr"/>
          <a:lstStyle/>
          <a:p>
            <a:endParaRPr lang="en-US"/>
          </a:p>
        </p:txBody>
      </p:sp>
      <p:sp>
        <p:nvSpPr>
          <p:cNvPr id="5" name="Notes Placeholder 4"/>
          <p:cNvSpPr>
            <a:spLocks noGrp="1"/>
          </p:cNvSpPr>
          <p:nvPr>
            <p:ph type="body" sz="quarter" idx="3"/>
          </p:nvPr>
        </p:nvSpPr>
        <p:spPr>
          <a:xfrm>
            <a:off x="706914" y="4442936"/>
            <a:ext cx="5655310" cy="4209098"/>
          </a:xfrm>
          <a:prstGeom prst="rect">
            <a:avLst/>
          </a:prstGeom>
        </p:spPr>
        <p:txBody>
          <a:bodyPr vert="horz" lIns="93833" tIns="46916" rIns="93833" bIns="4691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84249"/>
            <a:ext cx="3063293" cy="467678"/>
          </a:xfrm>
          <a:prstGeom prst="rect">
            <a:avLst/>
          </a:prstGeom>
        </p:spPr>
        <p:txBody>
          <a:bodyPr vert="horz" lIns="93833" tIns="46916" rIns="93833" bIns="46916" rtlCol="0" anchor="b"/>
          <a:lstStyle>
            <a:lvl1pPr algn="l">
              <a:defRPr sz="1200"/>
            </a:lvl1pPr>
          </a:lstStyle>
          <a:p>
            <a:endParaRPr lang="en-US"/>
          </a:p>
        </p:txBody>
      </p:sp>
      <p:sp>
        <p:nvSpPr>
          <p:cNvPr id="7" name="Slide Number Placeholder 6"/>
          <p:cNvSpPr>
            <a:spLocks noGrp="1"/>
          </p:cNvSpPr>
          <p:nvPr>
            <p:ph type="sldNum" sz="quarter" idx="5"/>
          </p:nvPr>
        </p:nvSpPr>
        <p:spPr>
          <a:xfrm>
            <a:off x="4004209" y="8884249"/>
            <a:ext cx="3063293" cy="467678"/>
          </a:xfrm>
          <a:prstGeom prst="rect">
            <a:avLst/>
          </a:prstGeom>
        </p:spPr>
        <p:txBody>
          <a:bodyPr vert="horz" lIns="93833" tIns="46916" rIns="93833" bIns="46916" rtlCol="0" anchor="b"/>
          <a:lstStyle>
            <a:lvl1pPr algn="r">
              <a:defRPr sz="1200"/>
            </a:lvl1pPr>
          </a:lstStyle>
          <a:p>
            <a:fld id="{51A9407A-175A-48A9-900C-80A1FAF7109E}" type="slidenum">
              <a:rPr lang="en-US" smtClean="0"/>
              <a:t>‹#›</a:t>
            </a:fld>
            <a:endParaRPr lang="en-US"/>
          </a:p>
        </p:txBody>
      </p:sp>
    </p:spTree>
    <p:extLst>
      <p:ext uri="{BB962C8B-B14F-4D97-AF65-F5344CB8AC3E}">
        <p14:creationId xmlns:p14="http://schemas.microsoft.com/office/powerpoint/2010/main" val="1795010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A9407A-175A-48A9-900C-80A1FAF7109E}" type="slidenum">
              <a:rPr lang="en-US" smtClean="0"/>
              <a:t>2</a:t>
            </a:fld>
            <a:endParaRPr lang="en-US"/>
          </a:p>
        </p:txBody>
      </p:sp>
    </p:spTree>
    <p:extLst>
      <p:ext uri="{BB962C8B-B14F-4D97-AF65-F5344CB8AC3E}">
        <p14:creationId xmlns:p14="http://schemas.microsoft.com/office/powerpoint/2010/main" val="744400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A9407A-175A-48A9-900C-80A1FAF7109E}" type="slidenum">
              <a:rPr lang="en-US" smtClean="0"/>
              <a:t>4</a:t>
            </a:fld>
            <a:endParaRPr lang="en-US"/>
          </a:p>
        </p:txBody>
      </p:sp>
    </p:spTree>
    <p:extLst>
      <p:ext uri="{BB962C8B-B14F-4D97-AF65-F5344CB8AC3E}">
        <p14:creationId xmlns:p14="http://schemas.microsoft.com/office/powerpoint/2010/main" val="429019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1A9407A-175A-48A9-900C-80A1FAF7109E}" type="slidenum">
              <a:rPr lang="en-US" smtClean="0"/>
              <a:t>24</a:t>
            </a:fld>
            <a:endParaRPr lang="en-US"/>
          </a:p>
        </p:txBody>
      </p:sp>
    </p:spTree>
    <p:extLst>
      <p:ext uri="{BB962C8B-B14F-4D97-AF65-F5344CB8AC3E}">
        <p14:creationId xmlns:p14="http://schemas.microsoft.com/office/powerpoint/2010/main" val="239163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2802190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160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352730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176188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3347740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11/8/2023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79720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11/8/2023</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2588775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11/8/2023</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807706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11/8/2023</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203680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11/8/2023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4856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11/8/2023</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204610-DA98-4AED-85B4-BCAA506755CD}" type="slidenum">
              <a:rPr lang="en-US" smtClean="0"/>
              <a:t>‹#›</a:t>
            </a:fld>
            <a:endParaRPr lang="en-US"/>
          </a:p>
        </p:txBody>
      </p:sp>
    </p:spTree>
    <p:extLst>
      <p:ext uri="{BB962C8B-B14F-4D97-AF65-F5344CB8AC3E}">
        <p14:creationId xmlns:p14="http://schemas.microsoft.com/office/powerpoint/2010/main" val="397449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11/8/2023</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04610-DA98-4AED-85B4-BCAA506755CD}" type="slidenum">
              <a:rPr lang="en-US" smtClean="0"/>
              <a:t>‹#›</a:t>
            </a:fld>
            <a:endParaRPr lang="en-US"/>
          </a:p>
        </p:txBody>
      </p:sp>
    </p:spTree>
    <p:extLst>
      <p:ext uri="{BB962C8B-B14F-4D97-AF65-F5344CB8AC3E}">
        <p14:creationId xmlns:p14="http://schemas.microsoft.com/office/powerpoint/2010/main" val="2012290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atents.google.com/patent/US5892697A/e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csel-lab.com/arithmetic/arith16/papers/ARITH16_Schwarz.pdf" TargetMode="External"/><Relationship Id="rId2" Type="http://schemas.openxmlformats.org/officeDocument/2006/relationships/hyperlink" Target="http://grouper.ieee.org/groups/754/meeting-minutes/02-09-19.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johngustafson.net/presentations/Right-SizingPrecision1.pdf"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en.wikipedia.org/wiki/Roundin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perso.ens-lyon.fr/jean-michel.muller/Handbook.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Bfloat16_floating-point_format" TargetMode="External"/><Relationship Id="rId2" Type="http://schemas.openxmlformats.org/officeDocument/2006/relationships/hyperlink" Target="http://csl.snu.ac.kr/courses/4190.307/2020-1/riscv-spec-v2.2.pdf" TargetMode="External"/><Relationship Id="rId1" Type="http://schemas.openxmlformats.org/officeDocument/2006/relationships/slideLayout" Target="../slideLayouts/slideLayout2.xml"/><Relationship Id="rId6" Type="http://schemas.openxmlformats.org/officeDocument/2006/relationships/hyperlink" Target="https://inria.hal.science/hal-01959581v3/document" TargetMode="External"/><Relationship Id="rId5" Type="http://schemas.openxmlformats.org/officeDocument/2006/relationships/hyperlink" Target="https://posithub.org/docs/posit_standard-2.pdf" TargetMode="External"/><Relationship Id="rId4" Type="http://schemas.openxmlformats.org/officeDocument/2006/relationships/hyperlink" Target="https://fpga.org/author/jan/"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vents.vtools.ieee.org/m/381287"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hal.science/hal-03195756v3/file/2021_Posit_IEEE754_Hardware_Cost.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math.utah.edu/~beebe/software/iee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ocs.oracle.com/cd/E19957-01/806-3568/ncg_goldberg.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roups.google.com/g/unum-computing/c/drUkke8CZLU" TargetMode="External"/><Relationship Id="rId2" Type="http://schemas.openxmlformats.org/officeDocument/2006/relationships/hyperlink" Target="https://hal.science/hal-04095151" TargetMode="External"/><Relationship Id="rId1" Type="http://schemas.openxmlformats.org/officeDocument/2006/relationships/slideLayout" Target="../slideLayouts/slideLayout2.xml"/><Relationship Id="rId5" Type="http://schemas.openxmlformats.org/officeDocument/2006/relationships/hyperlink" Target="https://pdfs.semanticscholar.org/3d87/065bb0a1e4bb4c6d922f3490d4c95389a957.pdf" TargetMode="External"/><Relationship Id="rId4" Type="http://schemas.openxmlformats.org/officeDocument/2006/relationships/hyperlink" Target="http://www.johngustafson.net/pdfs/BeatingFloatingPoint.pdf" TargetMode="Externa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RuKkePyo9zk" TargetMode="External"/><Relationship Id="rId2" Type="http://schemas.openxmlformats.org/officeDocument/2006/relationships/hyperlink" Target="https://www.youtube.com/watch?v=NCKv0TBCj0g" TargetMode="External"/><Relationship Id="rId1" Type="http://schemas.openxmlformats.org/officeDocument/2006/relationships/slideLayout" Target="../slideLayouts/slideLayout2.xml"/><Relationship Id="rId4" Type="http://schemas.openxmlformats.org/officeDocument/2006/relationships/hyperlink" Target="https://www.youtube.com/watch?v=k12BJGSc2Nc"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Fixed-point_arithmeti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eetimes.com/an-introduction-to-different-rounding-algorithms/" TargetMode="External"/><Relationship Id="rId5" Type="http://schemas.openxmlformats.org/officeDocument/2006/relationships/hyperlink" Target="https://en.wikipedia.org/wiki/Rounding" TargetMode="External"/><Relationship Id="rId4" Type="http://schemas.openxmlformats.org/officeDocument/2006/relationships/hyperlink" Target="https://en.wikipedia.org/wiki/Floating-point_arithmetic"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quadibloc.com/comp/cp0201.htm" TargetMode="External"/><Relationship Id="rId2" Type="http://schemas.openxmlformats.org/officeDocument/2006/relationships/hyperlink" Target="https://events.vtools.ieee.org/m/381287" TargetMode="External"/><Relationship Id="rId1" Type="http://schemas.openxmlformats.org/officeDocument/2006/relationships/slideLayout" Target="../slideLayouts/slideLayout2.xml"/><Relationship Id="rId4" Type="http://schemas.openxmlformats.org/officeDocument/2006/relationships/hyperlink" Target="http://www.mrob.com/pub/math/floatformat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etimes.com/an-introduction-to-different-rounding-algorithms/" TargetMode="External"/><Relationship Id="rId2" Type="http://schemas.openxmlformats.org/officeDocument/2006/relationships/hyperlink" Target="https://en.wikipedia.org/wiki/Round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en.wikipedia.org/wiki/Subnormal_number" TargetMode="External"/><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8afbTaA-gOQ" TargetMode="External"/><Relationship Id="rId2" Type="http://schemas.openxmlformats.org/officeDocument/2006/relationships/hyperlink" Target="https://people.eecs.berkeley.edu/~wkahan/ieee754status/754stor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0"/>
            <a:ext cx="7772400" cy="1470025"/>
          </a:xfrm>
        </p:spPr>
        <p:txBody>
          <a:bodyPr>
            <a:normAutofit/>
          </a:bodyPr>
          <a:lstStyle/>
          <a:p>
            <a:r>
              <a:rPr lang="en-US" sz="4000" dirty="0" smtClean="0"/>
              <a:t>Floating-Point Arithmetic and </a:t>
            </a:r>
            <a:r>
              <a:rPr lang="en-US" sz="4000" dirty="0" err="1" smtClean="0"/>
              <a:t>Brakefield’s</a:t>
            </a:r>
            <a:r>
              <a:rPr lang="en-US" sz="4000" dirty="0" smtClean="0"/>
              <a:t> Patent </a:t>
            </a:r>
            <a:r>
              <a:rPr lang="en-US" sz="3600" dirty="0" smtClean="0"/>
              <a:t>US5892697A:</a:t>
            </a:r>
            <a:endParaRPr lang="en-US" sz="3600" dirty="0"/>
          </a:p>
        </p:txBody>
      </p:sp>
      <p:sp>
        <p:nvSpPr>
          <p:cNvPr id="3" name="Subtitle 2"/>
          <p:cNvSpPr>
            <a:spLocks noGrp="1"/>
          </p:cNvSpPr>
          <p:nvPr>
            <p:ph type="subTitle" idx="1"/>
          </p:nvPr>
        </p:nvSpPr>
        <p:spPr>
          <a:xfrm>
            <a:off x="685800" y="2438400"/>
            <a:ext cx="7467600" cy="1143000"/>
          </a:xfrm>
        </p:spPr>
        <p:txBody>
          <a:bodyPr>
            <a:normAutofit/>
          </a:bodyPr>
          <a:lstStyle/>
          <a:p>
            <a:r>
              <a:rPr lang="en-US" sz="2800" dirty="0">
                <a:solidFill>
                  <a:schemeClr val="tx1"/>
                </a:solidFill>
              </a:rPr>
              <a:t>Method and apparatus for handling overflow and underflow in processing floating-point </a:t>
            </a:r>
            <a:r>
              <a:rPr lang="en-US" sz="2800" dirty="0" smtClean="0">
                <a:solidFill>
                  <a:schemeClr val="tx1"/>
                </a:solidFill>
              </a:rPr>
              <a:t>numbers</a:t>
            </a:r>
            <a:endParaRPr lang="en-US" sz="2800" dirty="0">
              <a:solidFill>
                <a:schemeClr val="tx1"/>
              </a:solidFill>
            </a:endParaRPr>
          </a:p>
        </p:txBody>
      </p:sp>
      <p:sp>
        <p:nvSpPr>
          <p:cNvPr id="4" name="Date Placeholder 3"/>
          <p:cNvSpPr>
            <a:spLocks noGrp="1"/>
          </p:cNvSpPr>
          <p:nvPr>
            <p:ph type="dt" sz="half" idx="10"/>
          </p:nvPr>
        </p:nvSpPr>
        <p:spPr/>
        <p:txBody>
          <a:bodyPr/>
          <a:lstStyle/>
          <a:p>
            <a:r>
              <a:rPr lang="en-US" smtClean="0"/>
              <a:t>11/8/2023</a:t>
            </a:r>
            <a:endParaRPr lang="en-US" dirty="0"/>
          </a:p>
        </p:txBody>
      </p:sp>
      <p:sp>
        <p:nvSpPr>
          <p:cNvPr id="5" name="Slide Number Placeholder 4"/>
          <p:cNvSpPr>
            <a:spLocks noGrp="1"/>
          </p:cNvSpPr>
          <p:nvPr>
            <p:ph type="sldNum" sz="quarter" idx="12"/>
          </p:nvPr>
        </p:nvSpPr>
        <p:spPr/>
        <p:txBody>
          <a:bodyPr/>
          <a:lstStyle/>
          <a:p>
            <a:fld id="{B6204610-DA98-4AED-85B4-BCAA506755CD}" type="slidenum">
              <a:rPr lang="en-US" smtClean="0"/>
              <a:t>1</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810000"/>
            <a:ext cx="6759196" cy="2065867"/>
          </a:xfrm>
          <a:prstGeom prst="rect">
            <a:avLst/>
          </a:prstGeom>
        </p:spPr>
      </p:pic>
      <p:sp>
        <p:nvSpPr>
          <p:cNvPr id="7" name="TextBox 6"/>
          <p:cNvSpPr txBox="1"/>
          <p:nvPr/>
        </p:nvSpPr>
        <p:spPr>
          <a:xfrm>
            <a:off x="3886200" y="5725068"/>
            <a:ext cx="1512594" cy="369332"/>
          </a:xfrm>
          <a:prstGeom prst="rect">
            <a:avLst/>
          </a:prstGeom>
          <a:noFill/>
        </p:spPr>
        <p:txBody>
          <a:bodyPr wrap="none" rtlCol="0">
            <a:spAutoFit/>
          </a:bodyPr>
          <a:lstStyle/>
          <a:p>
            <a:r>
              <a:rPr lang="en-US" dirty="0" smtClean="0"/>
              <a:t>(see last slide)</a:t>
            </a:r>
            <a:endParaRPr lang="en-US" dirty="0"/>
          </a:p>
        </p:txBody>
      </p:sp>
    </p:spTree>
    <p:extLst>
      <p:ext uri="{BB962C8B-B14F-4D97-AF65-F5344CB8AC3E}">
        <p14:creationId xmlns:p14="http://schemas.microsoft.com/office/powerpoint/2010/main" val="2366017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4000" dirty="0"/>
              <a:t>Motivation for </a:t>
            </a:r>
            <a:r>
              <a:rPr lang="en-US" sz="4000" dirty="0" err="1"/>
              <a:t>Brakefield’s</a:t>
            </a:r>
            <a:r>
              <a:rPr lang="en-US" sz="4000" dirty="0"/>
              <a:t> </a:t>
            </a:r>
            <a:r>
              <a:rPr lang="en-US" sz="4000" dirty="0" smtClean="0"/>
              <a:t>patent</a:t>
            </a:r>
            <a:br>
              <a:rPr lang="en-US" sz="4000" dirty="0" smtClean="0"/>
            </a:br>
            <a:r>
              <a:rPr lang="en-US" sz="2700" u="sng" dirty="0">
                <a:hlinkClick r:id="rId2"/>
              </a:rPr>
              <a:t>https://patents.google.com/patent/US5892697A/en</a:t>
            </a:r>
            <a:endParaRPr lang="en-US" sz="4000" dirty="0"/>
          </a:p>
        </p:txBody>
      </p:sp>
      <p:sp>
        <p:nvSpPr>
          <p:cNvPr id="3" name="Content Placeholder 2"/>
          <p:cNvSpPr>
            <a:spLocks noGrp="1"/>
          </p:cNvSpPr>
          <p:nvPr>
            <p:ph idx="1"/>
          </p:nvPr>
        </p:nvSpPr>
        <p:spPr>
          <a:xfrm>
            <a:off x="457200" y="1371600"/>
            <a:ext cx="8229600" cy="4876800"/>
          </a:xfrm>
        </p:spPr>
        <p:txBody>
          <a:bodyPr>
            <a:normAutofit fontScale="92500" lnSpcReduction="10000"/>
          </a:bodyPr>
          <a:lstStyle/>
          <a:p>
            <a:r>
              <a:rPr lang="en-US" i="1" dirty="0" smtClean="0"/>
              <a:t>Optimal </a:t>
            </a:r>
            <a:r>
              <a:rPr lang="en-US" i="1" dirty="0"/>
              <a:t>Floating-Point </a:t>
            </a:r>
            <a:r>
              <a:rPr lang="en-US" i="1" dirty="0" smtClean="0"/>
              <a:t>Format</a:t>
            </a:r>
            <a:r>
              <a:rPr lang="en-US" dirty="0" smtClean="0"/>
              <a:t> </a:t>
            </a:r>
          </a:p>
          <a:p>
            <a:pPr lvl="1"/>
            <a:r>
              <a:rPr lang="en-US" sz="2400" dirty="0" smtClean="0"/>
              <a:t>Published in ACM </a:t>
            </a:r>
            <a:r>
              <a:rPr lang="en-US" sz="2400" dirty="0" err="1" smtClean="0"/>
              <a:t>SigArch</a:t>
            </a:r>
            <a:r>
              <a:rPr lang="en-US" sz="2400" dirty="0" smtClean="0"/>
              <a:t> Nov. 1972</a:t>
            </a:r>
          </a:p>
          <a:p>
            <a:r>
              <a:rPr lang="en-US" dirty="0" smtClean="0"/>
              <a:t>Was interested in computer ISAs, did a chart of floating-point formats</a:t>
            </a:r>
          </a:p>
          <a:p>
            <a:pPr lvl="1"/>
            <a:r>
              <a:rPr lang="en-US" sz="2400" i="1" dirty="0"/>
              <a:t>Variable length data formats</a:t>
            </a:r>
            <a:r>
              <a:rPr lang="en-US" sz="2400" dirty="0"/>
              <a:t>, </a:t>
            </a:r>
            <a:r>
              <a:rPr lang="en-US" sz="2400" dirty="0" err="1"/>
              <a:t>Brakefield</a:t>
            </a:r>
            <a:r>
              <a:rPr lang="en-US" sz="2400" dirty="0"/>
              <a:t>, J.C.; Quin, M.J. </a:t>
            </a:r>
            <a:r>
              <a:rPr lang="en-US" sz="2400" dirty="0" smtClean="0"/>
              <a:t>Data </a:t>
            </a:r>
            <a:r>
              <a:rPr lang="en-US" sz="2400" dirty="0"/>
              <a:t>Management Symposium; Huntsville, AL; Oct 1977</a:t>
            </a:r>
          </a:p>
          <a:p>
            <a:r>
              <a:rPr lang="en-US" dirty="0" smtClean="0"/>
              <a:t>Responded to call for comments on IEEE 854 standard (Jan. 1985)</a:t>
            </a:r>
          </a:p>
          <a:p>
            <a:pPr lvl="1"/>
            <a:r>
              <a:rPr lang="en-US" sz="2400" dirty="0" smtClean="0"/>
              <a:t>Showed using trailing zeros count to adjust exponent</a:t>
            </a:r>
          </a:p>
          <a:p>
            <a:pPr lvl="1"/>
            <a:r>
              <a:rPr lang="en-US" sz="2400" dirty="0"/>
              <a:t>T</a:t>
            </a:r>
            <a:r>
              <a:rPr lang="en-US" sz="2400" dirty="0" smtClean="0"/>
              <a:t>railing zeros count gives both gradual underflow and gradual overflow (with decreasing accuracy) on a normalized mantissa</a:t>
            </a:r>
          </a:p>
          <a:p>
            <a:pPr lvl="1"/>
            <a:r>
              <a:rPr lang="en-US" sz="2400" dirty="0" smtClean="0"/>
              <a:t>Response was “gradual overflow not useful”</a:t>
            </a:r>
            <a:endParaRPr lang="en-US"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10</a:t>
            </a:fld>
            <a:endParaRPr lang="en-US"/>
          </a:p>
        </p:txBody>
      </p:sp>
    </p:spTree>
    <p:extLst>
      <p:ext uri="{BB962C8B-B14F-4D97-AF65-F5344CB8AC3E}">
        <p14:creationId xmlns:p14="http://schemas.microsoft.com/office/powerpoint/2010/main" val="2600361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a:t>Motivation for </a:t>
            </a:r>
            <a:r>
              <a:rPr lang="en-US" sz="4000" dirty="0" err="1"/>
              <a:t>Brakefield’s</a:t>
            </a:r>
            <a:r>
              <a:rPr lang="en-US" sz="4000" dirty="0"/>
              <a:t> patent</a:t>
            </a:r>
          </a:p>
        </p:txBody>
      </p:sp>
      <p:sp>
        <p:nvSpPr>
          <p:cNvPr id="3" name="Content Placeholder 2"/>
          <p:cNvSpPr>
            <a:spLocks noGrp="1"/>
          </p:cNvSpPr>
          <p:nvPr>
            <p:ph idx="1"/>
          </p:nvPr>
        </p:nvSpPr>
        <p:spPr>
          <a:xfrm>
            <a:off x="457200" y="1371600"/>
            <a:ext cx="8229600" cy="4800600"/>
          </a:xfrm>
        </p:spPr>
        <p:txBody>
          <a:bodyPr>
            <a:normAutofit lnSpcReduction="10000"/>
          </a:bodyPr>
          <a:lstStyle/>
          <a:p>
            <a:r>
              <a:rPr lang="en-US" sz="2800" dirty="0" smtClean="0"/>
              <a:t>IEEE </a:t>
            </a:r>
            <a:r>
              <a:rPr lang="en-US" sz="2800" dirty="0"/>
              <a:t>Task P854 </a:t>
            </a:r>
            <a:r>
              <a:rPr lang="en-US" sz="2800" dirty="0" smtClean="0"/>
              <a:t>April 1985 meeting </a:t>
            </a:r>
            <a:r>
              <a:rPr lang="en-US" sz="2800" dirty="0"/>
              <a:t>notes: </a:t>
            </a:r>
            <a:r>
              <a:rPr lang="en-US" sz="2800" dirty="0" smtClean="0"/>
              <a:t>comments </a:t>
            </a:r>
            <a:r>
              <a:rPr lang="en-US" sz="2800" dirty="0"/>
              <a:t>on </a:t>
            </a:r>
            <a:r>
              <a:rPr lang="en-US" sz="2800" dirty="0" err="1"/>
              <a:t>Brakefield</a:t>
            </a:r>
            <a:r>
              <a:rPr lang="en-US" sz="2800" dirty="0"/>
              <a:t> gradual </a:t>
            </a:r>
            <a:r>
              <a:rPr lang="en-US" sz="2800" dirty="0" smtClean="0"/>
              <a:t>underflow/overflow </a:t>
            </a:r>
            <a:r>
              <a:rPr lang="en-US" sz="2800" dirty="0"/>
              <a:t>letter</a:t>
            </a:r>
            <a:endParaRPr lang="en-US" dirty="0"/>
          </a:p>
          <a:p>
            <a:pPr lvl="1"/>
            <a:r>
              <a:rPr lang="en-US" dirty="0"/>
              <a:t>No description of underflow representation, although final IEEE-854 allows any representation</a:t>
            </a:r>
          </a:p>
          <a:p>
            <a:r>
              <a:rPr lang="en-US" dirty="0" smtClean="0"/>
              <a:t>Exposed to the cost$ for “subnormal” support on real-time embedded processors</a:t>
            </a:r>
          </a:p>
          <a:p>
            <a:r>
              <a:rPr lang="en-US" dirty="0" smtClean="0"/>
              <a:t>Dec. 1995 filed patent</a:t>
            </a:r>
          </a:p>
          <a:p>
            <a:pPr lvl="1"/>
            <a:r>
              <a:rPr lang="en-US" dirty="0" smtClean="0"/>
              <a:t>Wrote the patent with revisions per patent attorneys, used a San Antonio patent firm</a:t>
            </a:r>
          </a:p>
          <a:p>
            <a:r>
              <a:rPr lang="en-US" dirty="0" smtClean="0"/>
              <a:t>April 1999 patent granted</a:t>
            </a:r>
            <a:endParaRPr lang="en-US"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11</a:t>
            </a:fld>
            <a:endParaRPr lang="en-US"/>
          </a:p>
        </p:txBody>
      </p:sp>
    </p:spTree>
    <p:extLst>
      <p:ext uri="{BB962C8B-B14F-4D97-AF65-F5344CB8AC3E}">
        <p14:creationId xmlns:p14="http://schemas.microsoft.com/office/powerpoint/2010/main" val="7503886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US5892697 idealized floating point</a:t>
            </a:r>
            <a:endParaRPr lang="en-US" sz="4000" dirty="0"/>
          </a:p>
        </p:txBody>
      </p:sp>
      <p:sp>
        <p:nvSpPr>
          <p:cNvPr id="3" name="Content Placeholder 2"/>
          <p:cNvSpPr>
            <a:spLocks noGrp="1"/>
          </p:cNvSpPr>
          <p:nvPr>
            <p:ph idx="1"/>
          </p:nvPr>
        </p:nvSpPr>
        <p:spPr>
          <a:xfrm>
            <a:off x="533400" y="1143000"/>
            <a:ext cx="8229600" cy="5257800"/>
          </a:xfrm>
        </p:spPr>
        <p:txBody>
          <a:bodyPr>
            <a:noAutofit/>
          </a:bodyPr>
          <a:lstStyle/>
          <a:p>
            <a:pPr marL="0" indent="0">
              <a:buNone/>
            </a:pPr>
            <a:r>
              <a:rPr lang="en-US" sz="1800" dirty="0" smtClean="0"/>
              <a:t>Consider an infinite string of bits (in both directions)</a:t>
            </a:r>
          </a:p>
          <a:p>
            <a:pPr marL="0" indent="0">
              <a:buNone/>
            </a:pPr>
            <a:r>
              <a:rPr lang="en-US" sz="1800" dirty="0" smtClean="0"/>
              <a:t>Somewhere between two of the bits is the decimal point</a:t>
            </a:r>
          </a:p>
          <a:p>
            <a:pPr marL="0" indent="0">
              <a:buNone/>
            </a:pPr>
            <a:r>
              <a:rPr lang="en-US" sz="1800" dirty="0" smtClean="0"/>
              <a:t>And there is also a sign bit</a:t>
            </a:r>
          </a:p>
          <a:p>
            <a:pPr marL="0" indent="0">
              <a:buNone/>
            </a:pPr>
            <a:r>
              <a:rPr lang="en-US" sz="1800" dirty="0" smtClean="0"/>
              <a:t>If all bits are zero the value is zero</a:t>
            </a:r>
          </a:p>
          <a:p>
            <a:pPr marL="0" indent="0">
              <a:buNone/>
            </a:pPr>
            <a:r>
              <a:rPr lang="en-US" sz="1800" dirty="0" smtClean="0"/>
              <a:t>Code for negative zero used instead for </a:t>
            </a:r>
            <a:r>
              <a:rPr lang="en-US" sz="1800" dirty="0" err="1" smtClean="0"/>
              <a:t>NaN</a:t>
            </a:r>
            <a:r>
              <a:rPr lang="en-US" sz="1800" dirty="0" smtClean="0"/>
              <a:t> or </a:t>
            </a:r>
            <a:r>
              <a:rPr lang="en-US" sz="1800" dirty="0" err="1" smtClean="0"/>
              <a:t>NaR</a:t>
            </a:r>
            <a:endParaRPr lang="en-US" sz="1800" dirty="0" smtClean="0"/>
          </a:p>
          <a:p>
            <a:pPr marL="457200" lvl="1" indent="0">
              <a:buNone/>
            </a:pPr>
            <a:r>
              <a:rPr lang="en-US" sz="1600" dirty="0" smtClean="0"/>
              <a:t>The value is not representable</a:t>
            </a:r>
          </a:p>
          <a:p>
            <a:pPr marL="0" indent="0">
              <a:buNone/>
            </a:pPr>
            <a:r>
              <a:rPr lang="en-US" sz="1800" dirty="0" smtClean="0"/>
              <a:t>If there is no left most one bit the value is infinite</a:t>
            </a:r>
          </a:p>
          <a:p>
            <a:pPr marL="0" indent="0">
              <a:buNone/>
            </a:pPr>
            <a:r>
              <a:rPr lang="en-US" sz="1800" dirty="0" smtClean="0"/>
              <a:t>If there is no right most one bit the value is inexact</a:t>
            </a:r>
          </a:p>
          <a:p>
            <a:pPr marL="0" indent="0">
              <a:buNone/>
            </a:pPr>
            <a:r>
              <a:rPr lang="en-US" sz="1800" dirty="0" smtClean="0"/>
              <a:t>For an implementation the location of the left most one bit is limited to a fixed length binary exponent value</a:t>
            </a:r>
          </a:p>
          <a:p>
            <a:pPr marL="0" indent="0">
              <a:buNone/>
            </a:pPr>
            <a:r>
              <a:rPr lang="en-US" sz="1800" dirty="0" smtClean="0"/>
              <a:t>For </a:t>
            </a:r>
            <a:r>
              <a:rPr lang="en-US" sz="1800" dirty="0"/>
              <a:t>an implementation </a:t>
            </a:r>
            <a:r>
              <a:rPr lang="en-US" sz="1800" dirty="0" smtClean="0"/>
              <a:t>the distance between the left most one bit and the right most one bit is limited to the mantissa/fraction length</a:t>
            </a:r>
          </a:p>
          <a:p>
            <a:pPr marL="0" indent="0">
              <a:buNone/>
            </a:pPr>
            <a:r>
              <a:rPr lang="en-US" sz="1800" dirty="0" smtClean="0"/>
              <a:t>So from the idealized infinite bit string values one selects a subset that can be implemented by binary logic using constraints on the exponent and mantissa sizes</a:t>
            </a:r>
          </a:p>
          <a:p>
            <a:pPr marL="0" indent="0">
              <a:buNone/>
            </a:pPr>
            <a:r>
              <a:rPr lang="en-US" sz="1800" dirty="0" smtClean="0"/>
              <a:t>US5892697 allows separate representations for memory and register values</a:t>
            </a:r>
          </a:p>
          <a:p>
            <a:pPr marL="457200" lvl="1" indent="0">
              <a:buNone/>
            </a:pPr>
            <a:r>
              <a:rPr lang="en-US" sz="1600" dirty="0" smtClean="0"/>
              <a:t>Additional bits allowed in the register representation</a:t>
            </a:r>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12</a:t>
            </a:fld>
            <a:endParaRPr lang="en-US"/>
          </a:p>
        </p:txBody>
      </p:sp>
    </p:spTree>
    <p:extLst>
      <p:ext uri="{BB962C8B-B14F-4D97-AF65-F5344CB8AC3E}">
        <p14:creationId xmlns:p14="http://schemas.microsoft.com/office/powerpoint/2010/main" val="1383064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dirty="0" smtClean="0"/>
              <a:t>Analysis of underflow/overflow idea  </a:t>
            </a:r>
            <a:endParaRPr lang="en-US" sz="4000" dirty="0"/>
          </a:p>
        </p:txBody>
      </p:sp>
      <p:sp>
        <p:nvSpPr>
          <p:cNvPr id="3" name="Content Placeholder 2"/>
          <p:cNvSpPr>
            <a:spLocks noGrp="1"/>
          </p:cNvSpPr>
          <p:nvPr>
            <p:ph idx="1"/>
          </p:nvPr>
        </p:nvSpPr>
        <p:spPr>
          <a:xfrm>
            <a:off x="457200" y="1219200"/>
            <a:ext cx="8229600" cy="5181600"/>
          </a:xfrm>
        </p:spPr>
        <p:txBody>
          <a:bodyPr>
            <a:normAutofit/>
          </a:bodyPr>
          <a:lstStyle/>
          <a:p>
            <a:r>
              <a:rPr lang="en-US" sz="2600" dirty="0" smtClean="0"/>
              <a:t>A way </a:t>
            </a:r>
            <a:r>
              <a:rPr lang="en-US" sz="2600" dirty="0"/>
              <a:t>to maintain normalization for </a:t>
            </a:r>
            <a:r>
              <a:rPr lang="en-US" sz="2600" dirty="0" err="1" smtClean="0"/>
              <a:t>denorms</a:t>
            </a:r>
            <a:endParaRPr lang="en-US" sz="2600" dirty="0"/>
          </a:p>
          <a:p>
            <a:r>
              <a:rPr lang="en-US" sz="2600" dirty="0" smtClean="0"/>
              <a:t>Same </a:t>
            </a:r>
            <a:r>
              <a:rPr lang="en-US" sz="2600" dirty="0"/>
              <a:t>format supports normalized gradual overflow and symmetrical </a:t>
            </a:r>
            <a:r>
              <a:rPr lang="en-US" sz="2600" dirty="0" smtClean="0"/>
              <a:t>exponent ranges</a:t>
            </a:r>
            <a:endParaRPr lang="en-US" sz="2600" dirty="0"/>
          </a:p>
          <a:p>
            <a:r>
              <a:rPr lang="en-US" sz="2600" dirty="0" smtClean="0"/>
              <a:t>Implies an additional </a:t>
            </a:r>
            <a:r>
              <a:rPr lang="en-US" sz="2600" dirty="0"/>
              <a:t>exponent bit in floating-point registers</a:t>
            </a:r>
          </a:p>
          <a:p>
            <a:r>
              <a:rPr lang="en-US" sz="2600" dirty="0" smtClean="0"/>
              <a:t>Implies </a:t>
            </a:r>
            <a:r>
              <a:rPr lang="en-US" sz="2600" dirty="0"/>
              <a:t>dedicated floating point comparison </a:t>
            </a:r>
            <a:r>
              <a:rPr lang="en-US" sz="2600" dirty="0" smtClean="0"/>
              <a:t>circuit</a:t>
            </a:r>
          </a:p>
          <a:p>
            <a:r>
              <a:rPr lang="en-US" sz="2600" dirty="0" smtClean="0"/>
              <a:t>Works very well with round-half-to-odd</a:t>
            </a:r>
          </a:p>
          <a:p>
            <a:r>
              <a:rPr lang="en-US" sz="2600" dirty="0" err="1" smtClean="0"/>
              <a:t>Kahan’s</a:t>
            </a:r>
            <a:r>
              <a:rPr lang="en-US" sz="2600" dirty="0" smtClean="0"/>
              <a:t> and other hardware issues with </a:t>
            </a:r>
            <a:r>
              <a:rPr lang="en-US" sz="2600" dirty="0" err="1" smtClean="0"/>
              <a:t>denorms</a:t>
            </a:r>
            <a:r>
              <a:rPr lang="en-US" sz="2600" dirty="0" smtClean="0"/>
              <a:t>:</a:t>
            </a:r>
          </a:p>
          <a:p>
            <a:pPr lvl="1"/>
            <a:r>
              <a:rPr lang="en-US" sz="2000" dirty="0">
                <a:hlinkClick r:id="rId2"/>
              </a:rPr>
              <a:t>http://</a:t>
            </a:r>
            <a:r>
              <a:rPr lang="en-US" sz="2000" dirty="0" smtClean="0">
                <a:hlinkClick r:id="rId2"/>
              </a:rPr>
              <a:t>grouper.ieee.org/groups/754/meeting-minutes/02-09-19.html</a:t>
            </a:r>
            <a:endParaRPr lang="en-US" sz="2000" dirty="0" smtClean="0"/>
          </a:p>
          <a:p>
            <a:pPr lvl="1"/>
            <a:r>
              <a:rPr lang="en-US" sz="2000" dirty="0">
                <a:hlinkClick r:id="rId3"/>
              </a:rPr>
              <a:t>http://</a:t>
            </a:r>
            <a:r>
              <a:rPr lang="en-US" sz="2000" dirty="0" smtClean="0">
                <a:hlinkClick r:id="rId3"/>
              </a:rPr>
              <a:t>www.acsel-lab.com/arithmetic/arith16/papers/ARITH16_Schwarz.pdf</a:t>
            </a:r>
            <a:r>
              <a:rPr lang="en-US" sz="2000" dirty="0" smtClean="0"/>
              <a:t>  </a:t>
            </a:r>
            <a:endParaRPr lang="en-US" sz="20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13</a:t>
            </a:fld>
            <a:endParaRPr lang="en-US"/>
          </a:p>
        </p:txBody>
      </p:sp>
    </p:spTree>
    <p:extLst>
      <p:ext uri="{BB962C8B-B14F-4D97-AF65-F5344CB8AC3E}">
        <p14:creationId xmlns:p14="http://schemas.microsoft.com/office/powerpoint/2010/main" val="174370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Exact versus Inexact floats</a:t>
            </a:r>
            <a:endParaRPr lang="en-US" sz="4000" dirty="0"/>
          </a:p>
        </p:txBody>
      </p:sp>
      <p:sp>
        <p:nvSpPr>
          <p:cNvPr id="3" name="Content Placeholder 2"/>
          <p:cNvSpPr>
            <a:spLocks noGrp="1"/>
          </p:cNvSpPr>
          <p:nvPr>
            <p:ph idx="1"/>
          </p:nvPr>
        </p:nvSpPr>
        <p:spPr/>
        <p:txBody>
          <a:bodyPr>
            <a:normAutofit/>
          </a:bodyPr>
          <a:lstStyle/>
          <a:p>
            <a:r>
              <a:rPr lang="en-US" sz="2800" dirty="0" err="1" smtClean="0"/>
              <a:t>Brakefield</a:t>
            </a:r>
            <a:r>
              <a:rPr lang="en-US" sz="2800" dirty="0" smtClean="0"/>
              <a:t>: most floats are inexact</a:t>
            </a:r>
          </a:p>
          <a:p>
            <a:pPr lvl="1"/>
            <a:r>
              <a:rPr lang="en-US" sz="2400" dirty="0" smtClean="0"/>
              <a:t>So should not matter if round to even or round half to odd is used</a:t>
            </a:r>
          </a:p>
          <a:p>
            <a:pPr lvl="1"/>
            <a:r>
              <a:rPr lang="en-US" sz="2400" dirty="0" smtClean="0"/>
              <a:t>Round to odd solves double rounding errors</a:t>
            </a:r>
          </a:p>
          <a:p>
            <a:r>
              <a:rPr lang="en-US" sz="2800" dirty="0" smtClean="0"/>
              <a:t>Except </a:t>
            </a:r>
            <a:r>
              <a:rPr lang="en-US" sz="2800" dirty="0"/>
              <a:t>exact floats needed in </a:t>
            </a:r>
            <a:r>
              <a:rPr lang="en-US" sz="2800" dirty="0" smtClean="0"/>
              <a:t>formulas</a:t>
            </a:r>
          </a:p>
          <a:p>
            <a:pPr lvl="1"/>
            <a:r>
              <a:rPr lang="en-US" sz="2400" dirty="0" smtClean="0"/>
              <a:t>Option 1: use a mantissa bit to indicate exact/inexact</a:t>
            </a:r>
          </a:p>
          <a:p>
            <a:pPr marL="914400" lvl="2" indent="0">
              <a:buNone/>
            </a:pPr>
            <a:r>
              <a:rPr lang="en-US" dirty="0" smtClean="0"/>
              <a:t>Favored by Gustafson</a:t>
            </a:r>
          </a:p>
          <a:p>
            <a:pPr lvl="1"/>
            <a:r>
              <a:rPr lang="en-US" sz="2400" dirty="0" smtClean="0"/>
              <a:t>Option 2: use 754 </a:t>
            </a:r>
            <a:r>
              <a:rPr lang="en-US" sz="2400" dirty="0" err="1" smtClean="0"/>
              <a:t>NaN</a:t>
            </a:r>
            <a:r>
              <a:rPr lang="en-US" sz="2400" dirty="0" smtClean="0"/>
              <a:t> </a:t>
            </a:r>
            <a:r>
              <a:rPr lang="en-US" sz="2400" smtClean="0"/>
              <a:t>code space </a:t>
            </a:r>
            <a:r>
              <a:rPr lang="en-US" sz="2400" dirty="0" smtClean="0"/>
              <a:t>to encode exacts</a:t>
            </a:r>
          </a:p>
          <a:p>
            <a:pPr lvl="1"/>
            <a:r>
              <a:rPr lang="en-US" sz="2400" u="sng" dirty="0">
                <a:hlinkClick r:id="rId2"/>
              </a:rPr>
              <a:t>http://</a:t>
            </a:r>
            <a:r>
              <a:rPr lang="en-US" sz="2400" u="sng" dirty="0" smtClean="0">
                <a:hlinkClick r:id="rId2"/>
              </a:rPr>
              <a:t>www.johngustafson.net/presentations/Right-SizingPrecision1.pdf</a:t>
            </a:r>
            <a:r>
              <a:rPr lang="en-US" sz="2400" dirty="0"/>
              <a:t> </a:t>
            </a:r>
            <a:endParaRPr lang="en-US" sz="2400" dirty="0" smtClean="0"/>
          </a:p>
          <a:p>
            <a:endParaRPr lang="en-US"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14</a:t>
            </a:fld>
            <a:endParaRPr lang="en-US" dirty="0"/>
          </a:p>
        </p:txBody>
      </p:sp>
    </p:spTree>
    <p:extLst>
      <p:ext uri="{BB962C8B-B14F-4D97-AF65-F5344CB8AC3E}">
        <p14:creationId xmlns:p14="http://schemas.microsoft.com/office/powerpoint/2010/main" val="17319369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Round half to Odd,</a:t>
            </a:r>
            <a:br>
              <a:rPr lang="en-US" sz="3600" dirty="0" smtClean="0"/>
            </a:br>
            <a:r>
              <a:rPr lang="en-US" sz="3600" dirty="0" smtClean="0"/>
              <a:t>and its serendipity</a:t>
            </a:r>
            <a:endParaRPr lang="en-US" sz="3600" dirty="0"/>
          </a:p>
        </p:txBody>
      </p:sp>
      <p:sp>
        <p:nvSpPr>
          <p:cNvPr id="3" name="Content Placeholder 2"/>
          <p:cNvSpPr>
            <a:spLocks noGrp="1"/>
          </p:cNvSpPr>
          <p:nvPr>
            <p:ph idx="1"/>
          </p:nvPr>
        </p:nvSpPr>
        <p:spPr/>
        <p:txBody>
          <a:bodyPr>
            <a:normAutofit fontScale="92500" lnSpcReduction="10000"/>
          </a:bodyPr>
          <a:lstStyle/>
          <a:p>
            <a:r>
              <a:rPr lang="en-US" dirty="0"/>
              <a:t>I</a:t>
            </a:r>
            <a:r>
              <a:rPr lang="en-US" dirty="0" smtClean="0"/>
              <a:t>mplied (hidden) “1” </a:t>
            </a:r>
            <a:r>
              <a:rPr lang="en-US" dirty="0"/>
              <a:t>bit at right of </a:t>
            </a:r>
            <a:r>
              <a:rPr lang="en-US" dirty="0" smtClean="0"/>
              <a:t>mantissa</a:t>
            </a:r>
          </a:p>
          <a:p>
            <a:r>
              <a:rPr lang="en-US" dirty="0"/>
              <a:t>O</a:t>
            </a:r>
            <a:r>
              <a:rPr lang="en-US" dirty="0" smtClean="0"/>
              <a:t>ne </a:t>
            </a:r>
            <a:r>
              <a:rPr lang="en-US" dirty="0"/>
              <a:t>bit at correct location for </a:t>
            </a:r>
            <a:r>
              <a:rPr lang="en-US" dirty="0" smtClean="0"/>
              <a:t>underflow</a:t>
            </a:r>
          </a:p>
          <a:p>
            <a:r>
              <a:rPr lang="en-US" dirty="0" smtClean="0"/>
              <a:t>Rounding does not change exponent</a:t>
            </a:r>
          </a:p>
          <a:p>
            <a:r>
              <a:rPr lang="en-US" dirty="0" smtClean="0"/>
              <a:t>Alternating </a:t>
            </a:r>
            <a:r>
              <a:rPr lang="en-US" dirty="0"/>
              <a:t>open and closed intervals</a:t>
            </a:r>
          </a:p>
          <a:p>
            <a:pPr lvl="1"/>
            <a:r>
              <a:rPr lang="en-US" u="sng" dirty="0" smtClean="0">
                <a:hlinkClick r:id="rId2"/>
              </a:rPr>
              <a:t>https</a:t>
            </a:r>
            <a:r>
              <a:rPr lang="en-US" u="sng" dirty="0">
                <a:hlinkClick r:id="rId2"/>
              </a:rPr>
              <a:t>://en.wikipedia.org/wiki/Rounding</a:t>
            </a:r>
            <a:r>
              <a:rPr lang="en-US" dirty="0"/>
              <a:t> 1st page diagram</a:t>
            </a:r>
          </a:p>
          <a:p>
            <a:pPr lvl="1"/>
            <a:r>
              <a:rPr lang="en-US" dirty="0" smtClean="0"/>
              <a:t>Round-half-to-odd different from Round-to-odd: </a:t>
            </a:r>
            <a:endParaRPr lang="en-US" dirty="0"/>
          </a:p>
          <a:p>
            <a:pPr lvl="1"/>
            <a:r>
              <a:rPr lang="en-US" b="1" dirty="0"/>
              <a:t>Slide the orange bars </a:t>
            </a:r>
            <a:r>
              <a:rPr lang="en-US" b="1" dirty="0" smtClean="0"/>
              <a:t>towards zero by 0.5 units</a:t>
            </a:r>
          </a:p>
          <a:p>
            <a:pPr lvl="1"/>
            <a:r>
              <a:rPr lang="en-US" dirty="0" smtClean="0"/>
              <a:t>Will need modification at zero, otherwise orange bars have closed intervals sharing exact zero.</a:t>
            </a:r>
            <a:endParaRPr lang="en-US"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15</a:t>
            </a:fld>
            <a:endParaRPr lang="en-US"/>
          </a:p>
        </p:txBody>
      </p:sp>
    </p:spTree>
    <p:extLst>
      <p:ext uri="{BB962C8B-B14F-4D97-AF65-F5344CB8AC3E}">
        <p14:creationId xmlns:p14="http://schemas.microsoft.com/office/powerpoint/2010/main" val="34624907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31389"/>
            <a:ext cx="8229600" cy="639762"/>
          </a:xfrm>
        </p:spPr>
        <p:txBody>
          <a:bodyPr>
            <a:noAutofit/>
          </a:bodyPr>
          <a:lstStyle/>
          <a:p>
            <a:r>
              <a:rPr lang="en-US" sz="3600" dirty="0"/>
              <a:t>Alternating open and closed </a:t>
            </a:r>
            <a:r>
              <a:rPr lang="en-US" sz="3600" dirty="0" smtClean="0"/>
              <a:t>intervals</a:t>
            </a:r>
            <a:endParaRPr lang="en-US"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337" y="838200"/>
            <a:ext cx="6087325" cy="5624936"/>
          </a:xfrm>
          <a:prstGeom prst="rect">
            <a:avLst/>
          </a:prstGeom>
        </p:spPr>
      </p:pic>
      <p:sp>
        <p:nvSpPr>
          <p:cNvPr id="3" name="Date Placeholder 2"/>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16</a:t>
            </a:fld>
            <a:endParaRPr lang="en-US"/>
          </a:p>
        </p:txBody>
      </p:sp>
    </p:spTree>
    <p:extLst>
      <p:ext uri="{BB962C8B-B14F-4D97-AF65-F5344CB8AC3E}">
        <p14:creationId xmlns:p14="http://schemas.microsoft.com/office/powerpoint/2010/main" val="5749217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823" y="228600"/>
            <a:ext cx="8229600" cy="563562"/>
          </a:xfrm>
        </p:spPr>
        <p:txBody>
          <a:bodyPr>
            <a:noAutofit/>
          </a:bodyPr>
          <a:lstStyle/>
          <a:p>
            <a:r>
              <a:rPr lang="en-US" sz="4000" dirty="0" smtClean="0"/>
              <a:t>Open-Closed intervals diagram</a:t>
            </a:r>
            <a:endParaRPr lang="en-US" sz="4000" dirty="0"/>
          </a:p>
        </p:txBody>
      </p:sp>
      <p:sp>
        <p:nvSpPr>
          <p:cNvPr id="3" name="Content Placeholder 2"/>
          <p:cNvSpPr>
            <a:spLocks noGrp="1"/>
          </p:cNvSpPr>
          <p:nvPr>
            <p:ph idx="1"/>
          </p:nvPr>
        </p:nvSpPr>
        <p:spPr>
          <a:xfrm>
            <a:off x="423823" y="914400"/>
            <a:ext cx="8229600" cy="1143000"/>
          </a:xfrm>
        </p:spPr>
        <p:txBody>
          <a:bodyPr>
            <a:normAutofit fontScale="92500" lnSpcReduction="10000"/>
          </a:bodyPr>
          <a:lstStyle/>
          <a:p>
            <a:r>
              <a:rPr lang="en-US" sz="2400" dirty="0" smtClean="0"/>
              <a:t>2001 presentation to IEEE Austin Consultant Affinity Group</a:t>
            </a:r>
          </a:p>
          <a:p>
            <a:r>
              <a:rPr lang="en-US" sz="2400" dirty="0" smtClean="0"/>
              <a:t>Yellow is “round-half-to-odd” per </a:t>
            </a:r>
            <a:r>
              <a:rPr lang="en-US" sz="2400" dirty="0" err="1" smtClean="0"/>
              <a:t>Brakefield</a:t>
            </a:r>
            <a:r>
              <a:rPr lang="en-US" sz="2400" dirty="0" smtClean="0"/>
              <a:t>, blue is IEEE 754</a:t>
            </a:r>
          </a:p>
          <a:p>
            <a:pPr marL="457200" lvl="1" indent="0">
              <a:buNone/>
            </a:pPr>
            <a:r>
              <a:rPr lang="en-US" sz="2000" dirty="0" smtClean="0"/>
              <a:t>Needs a revision: yellow not a good color, negative yellows in error</a:t>
            </a:r>
            <a:endParaRPr lang="en-US" sz="20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17</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938867"/>
            <a:ext cx="8620047" cy="4419600"/>
          </a:xfrm>
          <a:prstGeom prst="rect">
            <a:avLst/>
          </a:prstGeom>
        </p:spPr>
      </p:pic>
    </p:spTree>
    <p:extLst>
      <p:ext uri="{BB962C8B-B14F-4D97-AF65-F5344CB8AC3E}">
        <p14:creationId xmlns:p14="http://schemas.microsoft.com/office/powerpoint/2010/main" val="1436346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dirty="0"/>
              <a:t>Subsequent and current </a:t>
            </a:r>
            <a:r>
              <a:rPr lang="en-US" dirty="0" smtClean="0"/>
              <a:t>developments</a:t>
            </a:r>
            <a:endParaRPr lang="en-US" dirty="0"/>
          </a:p>
        </p:txBody>
      </p:sp>
      <p:sp>
        <p:nvSpPr>
          <p:cNvPr id="3" name="Content Placeholder 2"/>
          <p:cNvSpPr>
            <a:spLocks noGrp="1"/>
          </p:cNvSpPr>
          <p:nvPr>
            <p:ph idx="1"/>
          </p:nvPr>
        </p:nvSpPr>
        <p:spPr>
          <a:xfrm>
            <a:off x="457200" y="1219200"/>
            <a:ext cx="8229600" cy="4525963"/>
          </a:xfrm>
        </p:spPr>
        <p:txBody>
          <a:bodyPr>
            <a:normAutofit fontScale="85000" lnSpcReduction="10000"/>
          </a:bodyPr>
          <a:lstStyle/>
          <a:p>
            <a:r>
              <a:rPr lang="en-US" sz="2800" dirty="0" err="1"/>
              <a:t>Brakefield</a:t>
            </a:r>
            <a:r>
              <a:rPr lang="en-US" sz="2800" dirty="0"/>
              <a:t> patent cited by ~80 other patents</a:t>
            </a:r>
          </a:p>
          <a:p>
            <a:pPr lvl="1"/>
            <a:r>
              <a:rPr lang="en-US" dirty="0" smtClean="0"/>
              <a:t>IBM</a:t>
            </a:r>
            <a:r>
              <a:rPr lang="en-US" dirty="0"/>
              <a:t>, Intel, Microsoft, Sun Microsystems, Oracle and others</a:t>
            </a:r>
          </a:p>
          <a:p>
            <a:pPr lvl="1"/>
            <a:r>
              <a:rPr lang="en-US" dirty="0" smtClean="0"/>
              <a:t>(23) </a:t>
            </a:r>
            <a:r>
              <a:rPr lang="en-US" dirty="0"/>
              <a:t>Sun </a:t>
            </a:r>
            <a:r>
              <a:rPr lang="en-US" dirty="0" smtClean="0"/>
              <a:t>Microsystems and </a:t>
            </a:r>
            <a:r>
              <a:rPr lang="en-US" dirty="0"/>
              <a:t>Oracle patents by Guy Steel Jr.</a:t>
            </a:r>
          </a:p>
          <a:p>
            <a:r>
              <a:rPr lang="en-US" sz="2800" dirty="0"/>
              <a:t>No revenue, suggest planning on doing ten patents for every one that pays </a:t>
            </a:r>
            <a:r>
              <a:rPr lang="en-US" sz="2800" dirty="0" smtClean="0"/>
              <a:t>off</a:t>
            </a:r>
          </a:p>
          <a:p>
            <a:r>
              <a:rPr lang="en-US" sz="2800" dirty="0"/>
              <a:t>“</a:t>
            </a:r>
            <a:r>
              <a:rPr lang="en-US" sz="2800" i="1" dirty="0"/>
              <a:t>Handbook of Floating-Point Arithmetic</a:t>
            </a:r>
            <a:r>
              <a:rPr lang="en-US" sz="2800" dirty="0"/>
              <a:t>” Muller </a:t>
            </a:r>
            <a:r>
              <a:rPr lang="en-US" sz="2800" dirty="0" err="1"/>
              <a:t>etal</a:t>
            </a:r>
            <a:r>
              <a:rPr lang="en-US" sz="2800" dirty="0"/>
              <a:t>. 2010</a:t>
            </a:r>
          </a:p>
          <a:p>
            <a:pPr lvl="1"/>
            <a:r>
              <a:rPr lang="en-US" dirty="0" smtClean="0"/>
              <a:t>An </a:t>
            </a:r>
            <a:r>
              <a:rPr lang="en-US" dirty="0"/>
              <a:t>encyclopedia of floating-point</a:t>
            </a:r>
          </a:p>
          <a:p>
            <a:pPr lvl="1"/>
            <a:r>
              <a:rPr lang="en-US" dirty="0"/>
              <a:t>PDF available online, 2</a:t>
            </a:r>
            <a:r>
              <a:rPr lang="en-US" baseline="30000" dirty="0"/>
              <a:t>nd</a:t>
            </a:r>
            <a:r>
              <a:rPr lang="en-US" dirty="0"/>
              <a:t> edition available, waiting for 3</a:t>
            </a:r>
            <a:r>
              <a:rPr lang="en-US" baseline="30000" dirty="0"/>
              <a:t>rd</a:t>
            </a:r>
            <a:r>
              <a:rPr lang="en-US" dirty="0"/>
              <a:t> ed. with Posits</a:t>
            </a:r>
          </a:p>
          <a:p>
            <a:pPr lvl="1"/>
            <a:r>
              <a:rPr lang="en-US" dirty="0"/>
              <a:t>Book web page has computer arithmetic </a:t>
            </a:r>
            <a:r>
              <a:rPr lang="en-US" dirty="0" smtClean="0"/>
              <a:t>references:</a:t>
            </a:r>
            <a:endParaRPr lang="en-US" dirty="0"/>
          </a:p>
          <a:p>
            <a:pPr marL="914400" lvl="2" indent="0">
              <a:buNone/>
            </a:pPr>
            <a:r>
              <a:rPr lang="en-US" u="sng" dirty="0" smtClean="0">
                <a:hlinkClick r:id="rId2"/>
              </a:rPr>
              <a:t>https</a:t>
            </a:r>
            <a:r>
              <a:rPr lang="en-US" u="sng" dirty="0">
                <a:hlinkClick r:id="rId2"/>
              </a:rPr>
              <a:t>://perso.ens-lyon.fr/jean-michel.muller/Handbook.html</a:t>
            </a:r>
            <a:r>
              <a:rPr lang="en-US" dirty="0"/>
              <a:t> </a:t>
            </a:r>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18</a:t>
            </a:fld>
            <a:endParaRPr lang="en-US"/>
          </a:p>
        </p:txBody>
      </p:sp>
    </p:spTree>
    <p:extLst>
      <p:ext uri="{BB962C8B-B14F-4D97-AF65-F5344CB8AC3E}">
        <p14:creationId xmlns:p14="http://schemas.microsoft.com/office/powerpoint/2010/main" val="10615121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Subsequent and current developments</a:t>
            </a:r>
          </a:p>
        </p:txBody>
      </p:sp>
      <p:sp>
        <p:nvSpPr>
          <p:cNvPr id="3" name="Content Placeholder 2"/>
          <p:cNvSpPr>
            <a:spLocks noGrp="1"/>
          </p:cNvSpPr>
          <p:nvPr>
            <p:ph idx="1"/>
          </p:nvPr>
        </p:nvSpPr>
        <p:spPr>
          <a:xfrm>
            <a:off x="457200" y="1143000"/>
            <a:ext cx="8229600" cy="5029200"/>
          </a:xfrm>
        </p:spPr>
        <p:txBody>
          <a:bodyPr>
            <a:normAutofit fontScale="92500"/>
          </a:bodyPr>
          <a:lstStyle/>
          <a:p>
            <a:r>
              <a:rPr lang="en-US" sz="2800" dirty="0"/>
              <a:t>RISC-V may use additional exponent bit in floating-point registers</a:t>
            </a:r>
          </a:p>
          <a:p>
            <a:pPr marL="457200" lvl="1" indent="0">
              <a:buNone/>
            </a:pPr>
            <a:r>
              <a:rPr lang="en-US" sz="2400" u="sng" dirty="0" smtClean="0">
                <a:hlinkClick r:id="rId2"/>
              </a:rPr>
              <a:t>http</a:t>
            </a:r>
            <a:r>
              <a:rPr lang="en-US" sz="2400" u="sng" dirty="0">
                <a:hlinkClick r:id="rId2"/>
              </a:rPr>
              <a:t>://csl.snu.ac.kr/courses/4190.307/2020-1/riscv-spec-v2.2.pdf</a:t>
            </a:r>
            <a:r>
              <a:rPr lang="en-US" sz="2400" dirty="0"/>
              <a:t> page 71</a:t>
            </a:r>
          </a:p>
          <a:p>
            <a:r>
              <a:rPr lang="en-US" sz="2800" dirty="0"/>
              <a:t>Short formats for AI/NN </a:t>
            </a:r>
            <a:r>
              <a:rPr lang="en-US" sz="2800" dirty="0" smtClean="0"/>
              <a:t>training: several candidates</a:t>
            </a:r>
          </a:p>
          <a:p>
            <a:pPr marL="457200" lvl="1" indent="0">
              <a:buNone/>
            </a:pPr>
            <a:r>
              <a:rPr lang="en-US" sz="2400" dirty="0">
                <a:hlinkClick r:id="rId3"/>
              </a:rPr>
              <a:t>https://</a:t>
            </a:r>
            <a:r>
              <a:rPr lang="en-US" sz="2400" dirty="0" smtClean="0">
                <a:hlinkClick r:id="rId3"/>
              </a:rPr>
              <a:t>en.wikipedia.org/wiki/Bfloat16_floating-point_format</a:t>
            </a:r>
            <a:r>
              <a:rPr lang="en-US" sz="2400" dirty="0" smtClean="0"/>
              <a:t> </a:t>
            </a:r>
            <a:endParaRPr lang="en-US" sz="2400" dirty="0" smtClean="0"/>
          </a:p>
          <a:p>
            <a:pPr marL="457200" lvl="1" indent="0">
              <a:buNone/>
            </a:pPr>
            <a:r>
              <a:rPr lang="en-US" sz="2400" b="1" dirty="0" smtClean="0"/>
              <a:t>MX </a:t>
            </a:r>
            <a:r>
              <a:rPr lang="en-US" sz="2400" b="1" dirty="0" err="1"/>
              <a:t>Microscaling</a:t>
            </a:r>
            <a:r>
              <a:rPr lang="en-US" sz="2400" b="1" dirty="0"/>
              <a:t> Data </a:t>
            </a:r>
            <a:r>
              <a:rPr lang="en-US" sz="2400" b="1" dirty="0" smtClean="0"/>
              <a:t>Format</a:t>
            </a:r>
            <a:r>
              <a:rPr lang="en-US" sz="2400" dirty="0" smtClean="0"/>
              <a:t> </a:t>
            </a:r>
            <a:r>
              <a:rPr lang="en-US" sz="2400" dirty="0" smtClean="0">
                <a:hlinkClick r:id="rId4"/>
              </a:rPr>
              <a:t>https</a:t>
            </a:r>
            <a:r>
              <a:rPr lang="en-US" sz="2400" dirty="0">
                <a:hlinkClick r:id="rId4"/>
              </a:rPr>
              <a:t>://fpga.org/author/jan</a:t>
            </a:r>
            <a:r>
              <a:rPr lang="en-US" sz="2400" dirty="0" smtClean="0">
                <a:hlinkClick r:id="rId4"/>
              </a:rPr>
              <a:t>/</a:t>
            </a:r>
            <a:r>
              <a:rPr lang="en-US" sz="2400" dirty="0"/>
              <a:t> </a:t>
            </a:r>
            <a:endParaRPr lang="en-US" sz="2400" dirty="0" smtClean="0"/>
          </a:p>
          <a:p>
            <a:r>
              <a:rPr lang="en-US" sz="2800" dirty="0" smtClean="0"/>
              <a:t>Posit </a:t>
            </a:r>
            <a:r>
              <a:rPr lang="en-US" sz="2800" dirty="0"/>
              <a:t>format by </a:t>
            </a:r>
            <a:r>
              <a:rPr lang="en-US" sz="2800" dirty="0" smtClean="0"/>
              <a:t>Gustafson</a:t>
            </a:r>
          </a:p>
          <a:p>
            <a:pPr marL="457200" lvl="1" indent="0">
              <a:buNone/>
            </a:pPr>
            <a:r>
              <a:rPr lang="en-US" sz="2400" u="sng" dirty="0">
                <a:hlinkClick r:id="rId5"/>
              </a:rPr>
              <a:t>https://posithub.org/docs/posit_standard-2.pdf</a:t>
            </a:r>
            <a:r>
              <a:rPr lang="en-US" sz="2400" dirty="0"/>
              <a:t> </a:t>
            </a:r>
            <a:endParaRPr lang="en-US" sz="2400" dirty="0" smtClean="0"/>
          </a:p>
          <a:p>
            <a:pPr marL="457200" lvl="1" indent="0">
              <a:buNone/>
            </a:pPr>
            <a:r>
              <a:rPr lang="en-US" sz="2400" dirty="0"/>
              <a:t>Achieves more mantissa bits for numbers close to </a:t>
            </a:r>
            <a:r>
              <a:rPr lang="en-US" sz="2400" dirty="0" smtClean="0"/>
              <a:t>+/-1</a:t>
            </a:r>
          </a:p>
          <a:p>
            <a:pPr marL="457200" lvl="1" indent="0">
              <a:buNone/>
            </a:pPr>
            <a:r>
              <a:rPr lang="en-US" sz="2400" dirty="0"/>
              <a:t>Has the most gradual </a:t>
            </a:r>
            <a:r>
              <a:rPr lang="en-US" sz="2400" dirty="0" smtClean="0"/>
              <a:t>taper:</a:t>
            </a:r>
            <a:endParaRPr lang="en-US" sz="2400" dirty="0"/>
          </a:p>
          <a:p>
            <a:pPr marL="457200" lvl="1" indent="0">
              <a:buNone/>
            </a:pPr>
            <a:r>
              <a:rPr lang="en-US" sz="2400" u="sng" dirty="0" smtClean="0">
                <a:hlinkClick r:id="rId6"/>
              </a:rPr>
              <a:t>https</a:t>
            </a:r>
            <a:r>
              <a:rPr lang="en-US" sz="2400" u="sng" dirty="0">
                <a:hlinkClick r:id="rId6"/>
              </a:rPr>
              <a:t>://inria.hal.science/hal-01959581v3/document</a:t>
            </a:r>
            <a:r>
              <a:rPr lang="en-US" sz="2400" dirty="0"/>
              <a:t> page 7</a:t>
            </a:r>
          </a:p>
          <a:p>
            <a:pPr lvl="1"/>
            <a:endParaRPr lang="en-US" sz="24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19</a:t>
            </a:fld>
            <a:endParaRPr lang="en-US"/>
          </a:p>
        </p:txBody>
      </p:sp>
    </p:spTree>
    <p:extLst>
      <p:ext uri="{BB962C8B-B14F-4D97-AF65-F5344CB8AC3E}">
        <p14:creationId xmlns:p14="http://schemas.microsoft.com/office/powerpoint/2010/main" val="985279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4000" dirty="0" smtClean="0"/>
              <a:t>Outline</a:t>
            </a:r>
            <a:endParaRPr lang="en-US" sz="4000" dirty="0"/>
          </a:p>
        </p:txBody>
      </p:sp>
      <p:sp>
        <p:nvSpPr>
          <p:cNvPr id="3" name="Content Placeholder 2"/>
          <p:cNvSpPr>
            <a:spLocks noGrp="1"/>
          </p:cNvSpPr>
          <p:nvPr>
            <p:ph idx="1"/>
          </p:nvPr>
        </p:nvSpPr>
        <p:spPr>
          <a:xfrm>
            <a:off x="533400" y="990600"/>
            <a:ext cx="8229600" cy="5105400"/>
          </a:xfrm>
        </p:spPr>
        <p:txBody>
          <a:bodyPr>
            <a:normAutofit/>
          </a:bodyPr>
          <a:lstStyle/>
          <a:p>
            <a:pPr marL="0" indent="0">
              <a:buNone/>
            </a:pPr>
            <a:r>
              <a:rPr lang="en-US" sz="2800" dirty="0" smtClean="0"/>
              <a:t>Is my best </a:t>
            </a:r>
            <a:r>
              <a:rPr lang="en-US" sz="2800" dirty="0"/>
              <a:t>effort to provide balanced presentation between IEEE 754 and US5892697A</a:t>
            </a:r>
          </a:p>
          <a:p>
            <a:pPr marL="0" indent="0">
              <a:buNone/>
            </a:pPr>
            <a:r>
              <a:rPr lang="en-US" sz="2800" dirty="0" smtClean="0"/>
              <a:t>Slides, web links, format sheet, 854 communications at</a:t>
            </a:r>
          </a:p>
          <a:p>
            <a:pPr marL="457200" lvl="1" indent="0">
              <a:buNone/>
            </a:pPr>
            <a:r>
              <a:rPr lang="en-US" sz="2400" dirty="0">
                <a:hlinkClick r:id="rId3"/>
              </a:rPr>
              <a:t>https://</a:t>
            </a:r>
            <a:r>
              <a:rPr lang="en-US" sz="2400" dirty="0" smtClean="0">
                <a:hlinkClick r:id="rId3"/>
              </a:rPr>
              <a:t>events.vtools.ieee.org/m/381287</a:t>
            </a:r>
            <a:r>
              <a:rPr lang="en-US" sz="2400" dirty="0" smtClean="0"/>
              <a:t> </a:t>
            </a:r>
          </a:p>
          <a:p>
            <a:r>
              <a:rPr lang="en-US" sz="2800" dirty="0" smtClean="0"/>
              <a:t>Floating-point </a:t>
            </a:r>
            <a:r>
              <a:rPr lang="en-US" sz="2800" dirty="0"/>
              <a:t>history and early </a:t>
            </a:r>
            <a:r>
              <a:rPr lang="en-US" sz="2800" dirty="0" smtClean="0"/>
              <a:t>issues</a:t>
            </a:r>
          </a:p>
          <a:p>
            <a:r>
              <a:rPr lang="en-US" sz="2800" dirty="0"/>
              <a:t>IEEE Standard 754, its goals and limitations</a:t>
            </a:r>
          </a:p>
          <a:p>
            <a:r>
              <a:rPr lang="en-US" sz="2800" dirty="0"/>
              <a:t>Motivation for </a:t>
            </a:r>
            <a:r>
              <a:rPr lang="en-US" sz="2800" dirty="0" err="1"/>
              <a:t>Brakefield’s</a:t>
            </a:r>
            <a:r>
              <a:rPr lang="en-US" sz="2800" dirty="0"/>
              <a:t> </a:t>
            </a:r>
            <a:r>
              <a:rPr lang="en-US" sz="2800" dirty="0" smtClean="0"/>
              <a:t>patent</a:t>
            </a:r>
          </a:p>
          <a:p>
            <a:r>
              <a:rPr lang="en-US" sz="2800" dirty="0"/>
              <a:t>Subsequent and current developments</a:t>
            </a:r>
          </a:p>
          <a:p>
            <a:r>
              <a:rPr lang="en-US" sz="2800" dirty="0"/>
              <a:t>Testing: what can go wrong will go </a:t>
            </a:r>
            <a:r>
              <a:rPr lang="en-US" sz="2800" dirty="0" smtClean="0"/>
              <a:t>wrong</a:t>
            </a:r>
          </a:p>
          <a:p>
            <a:r>
              <a:rPr lang="en-US" sz="2800" dirty="0" smtClean="0"/>
              <a:t>Many prickly details</a:t>
            </a:r>
            <a:endParaRPr lang="en-US" sz="28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2</a:t>
            </a:fld>
            <a:endParaRPr lang="en-US"/>
          </a:p>
        </p:txBody>
      </p:sp>
    </p:spTree>
    <p:extLst>
      <p:ext uri="{BB962C8B-B14F-4D97-AF65-F5344CB8AC3E}">
        <p14:creationId xmlns:p14="http://schemas.microsoft.com/office/powerpoint/2010/main" val="31667290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954"/>
          </a:xfrm>
        </p:spPr>
        <p:txBody>
          <a:bodyPr>
            <a:normAutofit fontScale="90000"/>
          </a:bodyPr>
          <a:lstStyle/>
          <a:p>
            <a:r>
              <a:rPr lang="en-US" sz="4000" dirty="0"/>
              <a:t>3</a:t>
            </a:r>
            <a:r>
              <a:rPr lang="en-US" sz="4000" baseline="30000" dirty="0"/>
              <a:t>rd</a:t>
            </a:r>
            <a:r>
              <a:rPr lang="en-US" sz="4000" dirty="0"/>
              <a:t> Party Validation of </a:t>
            </a:r>
            <a:r>
              <a:rPr lang="en-US" sz="4000" dirty="0" smtClean="0"/>
              <a:t>Posits</a:t>
            </a:r>
            <a:endParaRPr lang="en-US" sz="4000" dirty="0"/>
          </a:p>
        </p:txBody>
      </p:sp>
      <p:grpSp>
        <p:nvGrpSpPr>
          <p:cNvPr id="4" name="Group 3"/>
          <p:cNvGrpSpPr/>
          <p:nvPr/>
        </p:nvGrpSpPr>
        <p:grpSpPr>
          <a:xfrm>
            <a:off x="143658" y="944678"/>
            <a:ext cx="3703237" cy="5092369"/>
            <a:chOff x="109872" y="898125"/>
            <a:chExt cx="2736303" cy="5782118"/>
          </a:xfrm>
        </p:grpSpPr>
        <p:sp>
          <p:nvSpPr>
            <p:cNvPr id="5" name="TextBox 4"/>
            <p:cNvSpPr txBox="1"/>
            <p:nvPr/>
          </p:nvSpPr>
          <p:spPr>
            <a:xfrm>
              <a:off x="109872" y="898125"/>
              <a:ext cx="2736303" cy="2620981"/>
            </a:xfrm>
            <a:prstGeom prst="rect">
              <a:avLst/>
            </a:prstGeom>
            <a:noFill/>
          </p:spPr>
          <p:txBody>
            <a:bodyPr wrap="square" rtlCol="0">
              <a:spAutoFit/>
            </a:bodyPr>
            <a:lstStyle/>
            <a:p>
              <a:r>
                <a:rPr lang="en-GB" sz="2400" i="1" dirty="0"/>
                <a:t>From Lawrence Livermore National Laboratory, with </a:t>
              </a:r>
              <a:r>
                <a:rPr lang="en-GB" sz="2400" i="1" dirty="0" smtClean="0"/>
                <a:t>permission</a:t>
              </a:r>
              <a:r>
                <a:rPr lang="en-GB" sz="2400" i="1" dirty="0"/>
                <a:t>. </a:t>
              </a:r>
              <a:r>
                <a:rPr lang="en-GB" sz="2400" dirty="0"/>
                <a:t>Simulation of a fluid shock wave in an</a:t>
              </a:r>
              <a:br>
                <a:rPr lang="en-GB" sz="2400" dirty="0"/>
              </a:br>
              <a:r>
                <a:rPr lang="en-GB" sz="2400" dirty="0" smtClean="0"/>
                <a:t>L-shaped</a:t>
              </a:r>
            </a:p>
            <a:p>
              <a:r>
                <a:rPr lang="en-GB" sz="2400" dirty="0" smtClean="0"/>
                <a:t> </a:t>
              </a:r>
              <a:r>
                <a:rPr lang="en-GB" sz="2400" dirty="0"/>
                <a:t>region:</a:t>
              </a:r>
            </a:p>
          </p:txBody>
        </p:sp>
        <p:pic>
          <p:nvPicPr>
            <p:cNvPr id="6" name="Picture 5" descr="euler-32-bit-answer.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55424" y="2778256"/>
              <a:ext cx="1495760" cy="3901987"/>
            </a:xfrm>
            <a:prstGeom prst="rect">
              <a:avLst/>
            </a:prstGeom>
          </p:spPr>
        </p:pic>
      </p:grpSp>
      <p:sp>
        <p:nvSpPr>
          <p:cNvPr id="7" name="Title 1"/>
          <p:cNvSpPr txBox="1">
            <a:spLocks/>
          </p:cNvSpPr>
          <p:nvPr/>
        </p:nvSpPr>
        <p:spPr>
          <a:xfrm>
            <a:off x="1001313" y="42007"/>
            <a:ext cx="6732645" cy="864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000" dirty="0"/>
          </a:p>
        </p:txBody>
      </p:sp>
      <p:grpSp>
        <p:nvGrpSpPr>
          <p:cNvPr id="8" name="Group 7"/>
          <p:cNvGrpSpPr/>
          <p:nvPr/>
        </p:nvGrpSpPr>
        <p:grpSpPr>
          <a:xfrm>
            <a:off x="3435829" y="944678"/>
            <a:ext cx="5410200" cy="4666021"/>
            <a:chOff x="3084019" y="901592"/>
            <a:chExt cx="5778228" cy="4400339"/>
          </a:xfrm>
        </p:grpSpPr>
        <p:sp>
          <p:nvSpPr>
            <p:cNvPr id="9" name="TextBox 8"/>
            <p:cNvSpPr txBox="1"/>
            <p:nvPr/>
          </p:nvSpPr>
          <p:spPr>
            <a:xfrm>
              <a:off x="3491880" y="901592"/>
              <a:ext cx="5328592" cy="461665"/>
            </a:xfrm>
            <a:prstGeom prst="rect">
              <a:avLst/>
            </a:prstGeom>
            <a:noFill/>
          </p:spPr>
          <p:txBody>
            <a:bodyPr wrap="square" rtlCol="0">
              <a:spAutoFit/>
            </a:bodyPr>
            <a:lstStyle/>
            <a:p>
              <a:r>
                <a:rPr lang="en-GB" sz="2400" dirty="0"/>
                <a:t>Errors for six different 32-bit formats (white = no error):</a:t>
              </a:r>
            </a:p>
          </p:txBody>
        </p:sp>
        <p:pic>
          <p:nvPicPr>
            <p:cNvPr id="10" name="Picture 9" descr="euler-32-bit-errors.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84019" y="2233712"/>
              <a:ext cx="5778228" cy="3068219"/>
            </a:xfrm>
            <a:prstGeom prst="rect">
              <a:avLst/>
            </a:prstGeom>
          </p:spPr>
        </p:pic>
        <p:sp>
          <p:nvSpPr>
            <p:cNvPr id="11" name="TextBox 10"/>
            <p:cNvSpPr txBox="1"/>
            <p:nvPr/>
          </p:nvSpPr>
          <p:spPr>
            <a:xfrm>
              <a:off x="3262735" y="1699805"/>
              <a:ext cx="936087" cy="377328"/>
            </a:xfrm>
            <a:prstGeom prst="rect">
              <a:avLst/>
            </a:prstGeom>
            <a:noFill/>
          </p:spPr>
          <p:txBody>
            <a:bodyPr wrap="square" rtlCol="0">
              <a:spAutoFit/>
            </a:bodyPr>
            <a:lstStyle/>
            <a:p>
              <a:pPr algn="ctr"/>
              <a:r>
                <a:rPr lang="en-GB" sz="2000" dirty="0">
                  <a:solidFill>
                    <a:srgbClr val="000CA6"/>
                  </a:solidFill>
                </a:rPr>
                <a:t>Posits</a:t>
              </a:r>
            </a:p>
          </p:txBody>
        </p:sp>
        <p:sp>
          <p:nvSpPr>
            <p:cNvPr id="12" name="TextBox 11"/>
            <p:cNvSpPr txBox="1"/>
            <p:nvPr/>
          </p:nvSpPr>
          <p:spPr>
            <a:xfrm>
              <a:off x="5437514" y="1583705"/>
              <a:ext cx="1060099" cy="609529"/>
            </a:xfrm>
            <a:prstGeom prst="rect">
              <a:avLst/>
            </a:prstGeom>
            <a:noFill/>
          </p:spPr>
          <p:txBody>
            <a:bodyPr wrap="square" rtlCol="0">
              <a:spAutoFit/>
            </a:bodyPr>
            <a:lstStyle/>
            <a:p>
              <a:pPr algn="ctr"/>
              <a:r>
                <a:rPr lang="en-GB" dirty="0">
                  <a:solidFill>
                    <a:srgbClr val="000CA6"/>
                  </a:solidFill>
                </a:rPr>
                <a:t>Elias</a:t>
              </a:r>
              <a:br>
                <a:rPr lang="en-GB" dirty="0">
                  <a:solidFill>
                    <a:srgbClr val="000CA6"/>
                  </a:solidFill>
                </a:rPr>
              </a:br>
              <a:r>
                <a:rPr lang="en-GB" dirty="0">
                  <a:solidFill>
                    <a:srgbClr val="000CA6"/>
                  </a:solidFill>
                </a:rPr>
                <a:t>Gamma</a:t>
              </a:r>
            </a:p>
          </p:txBody>
        </p:sp>
        <p:sp>
          <p:nvSpPr>
            <p:cNvPr id="13" name="TextBox 12"/>
            <p:cNvSpPr txBox="1"/>
            <p:nvPr/>
          </p:nvSpPr>
          <p:spPr>
            <a:xfrm>
              <a:off x="4073903" y="1699805"/>
              <a:ext cx="1422602" cy="377328"/>
            </a:xfrm>
            <a:prstGeom prst="rect">
              <a:avLst/>
            </a:prstGeom>
            <a:noFill/>
          </p:spPr>
          <p:txBody>
            <a:bodyPr wrap="square" rtlCol="0">
              <a:spAutoFit/>
            </a:bodyPr>
            <a:lstStyle/>
            <a:p>
              <a:pPr algn="ctr"/>
              <a:r>
                <a:rPr lang="en-GB" sz="2000" dirty="0">
                  <a:solidFill>
                    <a:srgbClr val="000CA6"/>
                  </a:solidFill>
                </a:rPr>
                <a:t>Levenstein</a:t>
              </a:r>
            </a:p>
          </p:txBody>
        </p:sp>
        <p:sp>
          <p:nvSpPr>
            <p:cNvPr id="14" name="TextBox 13"/>
            <p:cNvSpPr txBox="1"/>
            <p:nvPr/>
          </p:nvSpPr>
          <p:spPr>
            <a:xfrm>
              <a:off x="6497608" y="1554679"/>
              <a:ext cx="1224136" cy="667579"/>
            </a:xfrm>
            <a:prstGeom prst="rect">
              <a:avLst/>
            </a:prstGeom>
            <a:noFill/>
          </p:spPr>
          <p:txBody>
            <a:bodyPr wrap="square" rtlCol="0">
              <a:spAutoFit/>
            </a:bodyPr>
            <a:lstStyle/>
            <a:p>
              <a:pPr algn="ctr"/>
              <a:r>
                <a:rPr lang="en-GB" sz="2000" dirty="0">
                  <a:solidFill>
                    <a:srgbClr val="000CA6"/>
                  </a:solidFill>
                </a:rPr>
                <a:t>IEEE, but</a:t>
              </a:r>
              <a:br>
                <a:rPr lang="en-GB" sz="2000" dirty="0">
                  <a:solidFill>
                    <a:srgbClr val="000CA6"/>
                  </a:solidFill>
                </a:rPr>
              </a:br>
              <a:r>
                <a:rPr lang="en-GB" sz="2000" dirty="0">
                  <a:solidFill>
                    <a:srgbClr val="000CA6"/>
                  </a:solidFill>
                </a:rPr>
                <a:t>¼ range</a:t>
              </a:r>
            </a:p>
          </p:txBody>
        </p:sp>
        <p:sp>
          <p:nvSpPr>
            <p:cNvPr id="15" name="TextBox 14"/>
            <p:cNvSpPr txBox="1"/>
            <p:nvPr/>
          </p:nvSpPr>
          <p:spPr>
            <a:xfrm>
              <a:off x="7733933" y="1566133"/>
              <a:ext cx="1086539" cy="667579"/>
            </a:xfrm>
            <a:prstGeom prst="rect">
              <a:avLst/>
            </a:prstGeom>
            <a:noFill/>
          </p:spPr>
          <p:txBody>
            <a:bodyPr wrap="square" rtlCol="0">
              <a:spAutoFit/>
            </a:bodyPr>
            <a:lstStyle/>
            <a:p>
              <a:pPr algn="ctr"/>
              <a:r>
                <a:rPr lang="en-GB" sz="2000" dirty="0">
                  <a:solidFill>
                    <a:srgbClr val="000CA6"/>
                  </a:solidFill>
                </a:rPr>
                <a:t>IEEE </a:t>
              </a:r>
              <a:br>
                <a:rPr lang="en-GB" sz="2000" dirty="0">
                  <a:solidFill>
                    <a:srgbClr val="000CA6"/>
                  </a:solidFill>
                </a:rPr>
              </a:br>
              <a:r>
                <a:rPr lang="en-GB" sz="2000" dirty="0">
                  <a:solidFill>
                    <a:srgbClr val="000CA6"/>
                  </a:solidFill>
                </a:rPr>
                <a:t>floats</a:t>
              </a:r>
            </a:p>
          </p:txBody>
        </p:sp>
      </p:grpSp>
      <p:grpSp>
        <p:nvGrpSpPr>
          <p:cNvPr id="16" name="Group 15"/>
          <p:cNvGrpSpPr/>
          <p:nvPr/>
        </p:nvGrpSpPr>
        <p:grpSpPr>
          <a:xfrm>
            <a:off x="4034566" y="5345012"/>
            <a:ext cx="4015990" cy="1294700"/>
            <a:chOff x="3047461" y="5160988"/>
            <a:chExt cx="4908915" cy="1358273"/>
          </a:xfrm>
        </p:grpSpPr>
        <p:sp>
          <p:nvSpPr>
            <p:cNvPr id="17" name="TextBox 16"/>
            <p:cNvSpPr txBox="1"/>
            <p:nvPr/>
          </p:nvSpPr>
          <p:spPr>
            <a:xfrm>
              <a:off x="3047461" y="5453727"/>
              <a:ext cx="4392489" cy="1065534"/>
            </a:xfrm>
            <a:prstGeom prst="rect">
              <a:avLst/>
            </a:prstGeom>
            <a:noFill/>
          </p:spPr>
          <p:txBody>
            <a:bodyPr wrap="square" rtlCol="0">
              <a:spAutoFit/>
            </a:bodyPr>
            <a:lstStyle/>
            <a:p>
              <a:pPr algn="ctr"/>
              <a:r>
                <a:rPr lang="en-GB" sz="2000" dirty="0"/>
                <a:t>Posits are </a:t>
              </a:r>
              <a:r>
                <a:rPr lang="en-GB" sz="2000" b="1" i="1" dirty="0"/>
                <a:t>50x more accurate </a:t>
              </a:r>
              <a:r>
                <a:rPr lang="en-GB" sz="2000" dirty="0"/>
                <a:t>than floats, the best of any format tested.</a:t>
              </a:r>
            </a:p>
          </p:txBody>
        </p:sp>
        <p:cxnSp>
          <p:nvCxnSpPr>
            <p:cNvPr id="18" name="Straight Arrow Connector 17"/>
            <p:cNvCxnSpPr/>
            <p:nvPr/>
          </p:nvCxnSpPr>
          <p:spPr>
            <a:xfrm flipH="1" flipV="1">
              <a:off x="3941817" y="5243200"/>
              <a:ext cx="559553" cy="4752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7362827" y="5160988"/>
              <a:ext cx="593549" cy="557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20" name="Slide Number Placeholder 18"/>
          <p:cNvSpPr>
            <a:spLocks noGrp="1"/>
          </p:cNvSpPr>
          <p:nvPr>
            <p:ph type="sldNum" sz="quarter" idx="12"/>
          </p:nvPr>
        </p:nvSpPr>
        <p:spPr>
          <a:xfrm>
            <a:off x="8715984" y="6356351"/>
            <a:ext cx="1741182" cy="365125"/>
          </a:xfrm>
        </p:spPr>
        <p:txBody>
          <a:bodyPr/>
          <a:lstStyle/>
          <a:p>
            <a:fld id="{585950B6-1342-449D-AA0F-6E1AFFAF7D08}" type="slidenum">
              <a:rPr lang="en-US" smtClean="0"/>
              <a:t>20</a:t>
            </a:fld>
            <a:endParaRPr lang="en-US"/>
          </a:p>
        </p:txBody>
      </p:sp>
      <p:sp>
        <p:nvSpPr>
          <p:cNvPr id="3" name="Date Placeholder 2"/>
          <p:cNvSpPr>
            <a:spLocks noGrp="1"/>
          </p:cNvSpPr>
          <p:nvPr>
            <p:ph type="dt" sz="half" idx="10"/>
          </p:nvPr>
        </p:nvSpPr>
        <p:spPr/>
        <p:txBody>
          <a:bodyPr/>
          <a:lstStyle/>
          <a:p>
            <a:r>
              <a:rPr lang="en-US" smtClean="0"/>
              <a:t>11/8/2023</a:t>
            </a:r>
            <a:endParaRPr lang="en-US"/>
          </a:p>
        </p:txBody>
      </p:sp>
    </p:spTree>
    <p:extLst>
      <p:ext uri="{BB962C8B-B14F-4D97-AF65-F5344CB8AC3E}">
        <p14:creationId xmlns:p14="http://schemas.microsoft.com/office/powerpoint/2010/main" val="91743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a:t>Taper </a:t>
            </a:r>
            <a:r>
              <a:rPr lang="en-US" dirty="0" smtClean="0"/>
              <a:t>plots</a:t>
            </a:r>
            <a:r>
              <a:rPr lang="en-US" dirty="0"/>
              <a:t>: 16 &amp; 32-bit data </a:t>
            </a:r>
            <a:r>
              <a:rPr lang="en-US" dirty="0" smtClean="0"/>
              <a:t>size</a:t>
            </a:r>
            <a:br>
              <a:rPr lang="en-US" dirty="0" smtClean="0"/>
            </a:br>
            <a:r>
              <a:rPr lang="en-US" sz="4000" dirty="0" smtClean="0"/>
              <a:t>Posit and IEEE-754</a:t>
            </a:r>
            <a:endParaRPr lang="en-US" sz="4000" dirty="0"/>
          </a:p>
        </p:txBody>
      </p:sp>
      <p:pic>
        <p:nvPicPr>
          <p:cNvPr id="5" name="Picture 4">
            <a:extLst>
              <a:ext uri="{FF2B5EF4-FFF2-40B4-BE49-F238E27FC236}">
                <a16:creationId xmlns:lc="http://schemas.openxmlformats.org/drawingml/2006/lockedCanvas" xmlns:a16="http://schemas.microsoft.com/office/drawing/2014/main" xmlns="" id="{4AF5DFE9-148D-0A4F-8E29-E0DD04C16D6D}"/>
              </a:ext>
            </a:extLst>
          </p:cNvPr>
          <p:cNvPicPr>
            <a:picLocks noChangeAspect="1"/>
          </p:cNvPicPr>
          <p:nvPr/>
        </p:nvPicPr>
        <p:blipFill>
          <a:blip r:embed="rId2"/>
          <a:stretch>
            <a:fillRect/>
          </a:stretch>
        </p:blipFill>
        <p:spPr>
          <a:xfrm>
            <a:off x="670717" y="1295400"/>
            <a:ext cx="8092281" cy="2514600"/>
          </a:xfrm>
          <a:prstGeom prst="rect">
            <a:avLst/>
          </a:prstGeom>
        </p:spPr>
      </p:pic>
      <p:pic>
        <p:nvPicPr>
          <p:cNvPr id="6" name="Picture 5">
            <a:extLst>
              <a:ext uri="{FF2B5EF4-FFF2-40B4-BE49-F238E27FC236}">
                <a16:creationId xmlns:lc="http://schemas.openxmlformats.org/drawingml/2006/lockedCanvas" xmlns:a16="http://schemas.microsoft.com/office/drawing/2014/main" xmlns="" id="{2B2100EE-5BDE-824B-852D-13E12C29DD0D}"/>
              </a:ext>
            </a:extLst>
          </p:cNvPr>
          <p:cNvPicPr>
            <a:picLocks noChangeAspect="1"/>
          </p:cNvPicPr>
          <p:nvPr/>
        </p:nvPicPr>
        <p:blipFill>
          <a:blip r:embed="rId3"/>
          <a:stretch>
            <a:fillRect/>
          </a:stretch>
        </p:blipFill>
        <p:spPr>
          <a:xfrm>
            <a:off x="220746" y="3810000"/>
            <a:ext cx="8770853" cy="2573514"/>
          </a:xfrm>
          <a:prstGeom prst="rect">
            <a:avLst/>
          </a:prstGeom>
        </p:spPr>
      </p:pic>
      <p:sp>
        <p:nvSpPr>
          <p:cNvPr id="3" name="Date Placeholder 2"/>
          <p:cNvSpPr>
            <a:spLocks noGrp="1"/>
          </p:cNvSpPr>
          <p:nvPr>
            <p:ph type="dt" sz="half" idx="10"/>
          </p:nvPr>
        </p:nvSpPr>
        <p:spPr/>
        <p:txBody>
          <a:bodyPr/>
          <a:lstStyle/>
          <a:p>
            <a:r>
              <a:rPr lang="en-US" smtClean="0"/>
              <a:t>11/8/2023</a:t>
            </a:r>
            <a:endParaRPr lang="en-US"/>
          </a:p>
        </p:txBody>
      </p:sp>
      <p:sp>
        <p:nvSpPr>
          <p:cNvPr id="4" name="Slide Number Placeholder 3"/>
          <p:cNvSpPr>
            <a:spLocks noGrp="1"/>
          </p:cNvSpPr>
          <p:nvPr>
            <p:ph type="sldNum" sz="quarter" idx="12"/>
          </p:nvPr>
        </p:nvSpPr>
        <p:spPr/>
        <p:txBody>
          <a:bodyPr/>
          <a:lstStyle/>
          <a:p>
            <a:fld id="{B6204610-DA98-4AED-85B4-BCAA506755CD}" type="slidenum">
              <a:rPr lang="en-US" smtClean="0"/>
              <a:t>21</a:t>
            </a:fld>
            <a:endParaRPr lang="en-US"/>
          </a:p>
        </p:txBody>
      </p:sp>
    </p:spTree>
    <p:extLst>
      <p:ext uri="{BB962C8B-B14F-4D97-AF65-F5344CB8AC3E}">
        <p14:creationId xmlns:p14="http://schemas.microsoft.com/office/powerpoint/2010/main" val="38344564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More taper plots</a:t>
            </a:r>
            <a:endParaRPr lang="en-US" sz="4000" dirty="0"/>
          </a:p>
        </p:txBody>
      </p:sp>
      <p:pic>
        <p:nvPicPr>
          <p:cNvPr id="4" name="Content Placeholder 3">
            <a:extLst>
              <a:ext uri="{FF2B5EF4-FFF2-40B4-BE49-F238E27FC236}">
                <a16:creationId xmlns:lc="http://schemas.openxmlformats.org/drawingml/2006/lockedCanvas" xmlns:a16="http://schemas.microsoft.com/office/drawing/2014/main" xmlns="" id="{4AF5DFE9-148D-0A4F-8E29-E0DD04C16D6D}"/>
              </a:ext>
            </a:extLst>
          </p:cNvPr>
          <p:cNvPicPr>
            <a:picLocks noGrp="1" noChangeAspect="1"/>
          </p:cNvPicPr>
          <p:nvPr>
            <p:ph idx="1"/>
          </p:nvPr>
        </p:nvPicPr>
        <p:blipFill>
          <a:blip r:embed="rId2"/>
          <a:stretch>
            <a:fillRect/>
          </a:stretch>
        </p:blipFill>
        <p:spPr>
          <a:xfrm>
            <a:off x="838200" y="1219200"/>
            <a:ext cx="7113020" cy="2438400"/>
          </a:xfrm>
          <a:prstGeom prst="rect">
            <a:avLst/>
          </a:prstGeom>
        </p:spPr>
      </p:pic>
      <p:cxnSp>
        <p:nvCxnSpPr>
          <p:cNvPr id="6" name="Straight Connector 5"/>
          <p:cNvCxnSpPr/>
          <p:nvPr/>
        </p:nvCxnSpPr>
        <p:spPr>
          <a:xfrm>
            <a:off x="5791200" y="1828800"/>
            <a:ext cx="1447800" cy="137160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515101" y="2479630"/>
            <a:ext cx="2171700" cy="644569"/>
          </a:xfrm>
          <a:prstGeom prst="rect">
            <a:avLst/>
          </a:prstGeom>
          <a:noFill/>
        </p:spPr>
        <p:txBody>
          <a:bodyPr wrap="square" rtlCol="0">
            <a:spAutoFit/>
          </a:bodyPr>
          <a:lstStyle/>
          <a:p>
            <a:pPr algn="ctr"/>
            <a:r>
              <a:rPr lang="en-US" b="1" dirty="0" smtClean="0">
                <a:solidFill>
                  <a:srgbClr val="FF0000"/>
                </a:solidFill>
              </a:rPr>
              <a:t>Gradual overflow taper </a:t>
            </a:r>
            <a:endParaRPr lang="en-US" b="1" dirty="0">
              <a:solidFill>
                <a:srgbClr val="FF0000"/>
              </a:solidFill>
            </a:endParaRPr>
          </a:p>
        </p:txBody>
      </p:sp>
      <p:sp>
        <p:nvSpPr>
          <p:cNvPr id="10" name="TextBox 9"/>
          <p:cNvSpPr txBox="1"/>
          <p:nvPr/>
        </p:nvSpPr>
        <p:spPr>
          <a:xfrm>
            <a:off x="1676401" y="3908612"/>
            <a:ext cx="5714999" cy="1569660"/>
          </a:xfrm>
          <a:prstGeom prst="rect">
            <a:avLst/>
          </a:prstGeom>
          <a:noFill/>
        </p:spPr>
        <p:txBody>
          <a:bodyPr wrap="square" rtlCol="0">
            <a:spAutoFit/>
          </a:bodyPr>
          <a:lstStyle/>
          <a:p>
            <a:r>
              <a:rPr lang="en-US" sz="2400" dirty="0" smtClean="0"/>
              <a:t>The tapers for gradual underflow and overflow can be widened by using additional exponents beyond all ones (overflow) and all zeros (underflow), see last slide.</a:t>
            </a:r>
            <a:endParaRPr lang="en-US" sz="2400" dirty="0"/>
          </a:p>
        </p:txBody>
      </p:sp>
      <p:sp>
        <p:nvSpPr>
          <p:cNvPr id="3" name="Date Placeholder 2"/>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22</a:t>
            </a:fld>
            <a:endParaRPr lang="en-US"/>
          </a:p>
        </p:txBody>
      </p:sp>
    </p:spTree>
    <p:extLst>
      <p:ext uri="{BB962C8B-B14F-4D97-AF65-F5344CB8AC3E}">
        <p14:creationId xmlns:p14="http://schemas.microsoft.com/office/powerpoint/2010/main" val="3453974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Comparing </a:t>
            </a:r>
            <a:r>
              <a:rPr lang="en-US" dirty="0" smtClean="0"/>
              <a:t>Posit </a:t>
            </a:r>
            <a:r>
              <a:rPr lang="en-US" dirty="0"/>
              <a:t>and IEEE-754 hardware </a:t>
            </a:r>
            <a:r>
              <a:rPr lang="en-US" dirty="0" smtClean="0"/>
              <a:t>costs </a:t>
            </a:r>
            <a:endParaRPr lang="en-US" dirty="0"/>
          </a:p>
        </p:txBody>
      </p:sp>
      <p:sp>
        <p:nvSpPr>
          <p:cNvPr id="3" name="Content Placeholder 2"/>
          <p:cNvSpPr>
            <a:spLocks noGrp="1"/>
          </p:cNvSpPr>
          <p:nvPr>
            <p:ph idx="1"/>
          </p:nvPr>
        </p:nvSpPr>
        <p:spPr/>
        <p:txBody>
          <a:bodyPr/>
          <a:lstStyle/>
          <a:p>
            <a:r>
              <a:rPr lang="en-US" sz="2400" u="sng" dirty="0">
                <a:hlinkClick r:id="rId2"/>
              </a:rPr>
              <a:t>https://hal.science/hal-03195756v3/file/2021_Posit_IEEE754_Hardware_Cost.pdf</a:t>
            </a:r>
            <a:r>
              <a:rPr lang="en-US" sz="2400" dirty="0"/>
              <a:t> </a:t>
            </a:r>
          </a:p>
          <a:p>
            <a:r>
              <a:rPr lang="en-US" sz="2800" dirty="0"/>
              <a:t>Has variant where registers contain decoded </a:t>
            </a:r>
            <a:r>
              <a:rPr lang="en-US" sz="2800" dirty="0" smtClean="0"/>
              <a:t>Posits</a:t>
            </a:r>
          </a:p>
          <a:p>
            <a:pPr lvl="1"/>
            <a:r>
              <a:rPr lang="en-US" sz="2400" dirty="0" smtClean="0"/>
              <a:t>E.G. Registers have full exponent and mantissa fields.  </a:t>
            </a:r>
          </a:p>
          <a:p>
            <a:pPr lvl="1"/>
            <a:r>
              <a:rPr lang="en-US" sz="2400" dirty="0" smtClean="0"/>
              <a:t>Decode on register load, encode on store</a:t>
            </a:r>
          </a:p>
          <a:p>
            <a:r>
              <a:rPr lang="en-US" sz="2800" dirty="0" smtClean="0"/>
              <a:t>Posit ALU larger due to larger mantissa vs IEEE 754</a:t>
            </a:r>
          </a:p>
          <a:p>
            <a:r>
              <a:rPr lang="en-US" sz="2800" dirty="0" smtClean="0"/>
              <a:t>Encode and decode take time and gates</a:t>
            </a:r>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23</a:t>
            </a:fld>
            <a:endParaRPr lang="en-US"/>
          </a:p>
        </p:txBody>
      </p:sp>
    </p:spTree>
    <p:extLst>
      <p:ext uri="{BB962C8B-B14F-4D97-AF65-F5344CB8AC3E}">
        <p14:creationId xmlns:p14="http://schemas.microsoft.com/office/powerpoint/2010/main" val="27492911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What </a:t>
            </a:r>
            <a:r>
              <a:rPr lang="en-US" dirty="0"/>
              <a:t>can go wrong will go </a:t>
            </a:r>
            <a:r>
              <a:rPr lang="en-US" dirty="0" smtClean="0"/>
              <a:t>wrong</a:t>
            </a:r>
            <a:endParaRPr lang="en-US" dirty="0"/>
          </a:p>
        </p:txBody>
      </p:sp>
      <p:sp>
        <p:nvSpPr>
          <p:cNvPr id="3" name="Content Placeholder 2"/>
          <p:cNvSpPr>
            <a:spLocks noGrp="1"/>
          </p:cNvSpPr>
          <p:nvPr>
            <p:ph idx="1"/>
          </p:nvPr>
        </p:nvSpPr>
        <p:spPr>
          <a:xfrm>
            <a:off x="685800" y="1219200"/>
            <a:ext cx="7772400" cy="4343400"/>
          </a:xfrm>
        </p:spPr>
        <p:txBody>
          <a:bodyPr>
            <a:normAutofit fontScale="85000" lnSpcReduction="10000"/>
          </a:bodyPr>
          <a:lstStyle/>
          <a:p>
            <a:r>
              <a:rPr lang="en-US" sz="2800" dirty="0" smtClean="0"/>
              <a:t>Handbook </a:t>
            </a:r>
            <a:r>
              <a:rPr lang="en-US" sz="2800" dirty="0"/>
              <a:t>of Floating-Point Arithmetic 1</a:t>
            </a:r>
            <a:r>
              <a:rPr lang="en-US" sz="2800" baseline="30000" dirty="0"/>
              <a:t>st</a:t>
            </a:r>
            <a:r>
              <a:rPr lang="en-US" sz="2800" dirty="0"/>
              <a:t> </a:t>
            </a:r>
            <a:r>
              <a:rPr lang="en-US" sz="2800" dirty="0" smtClean="0"/>
              <a:t>chapter</a:t>
            </a:r>
          </a:p>
          <a:p>
            <a:r>
              <a:rPr lang="en-US" sz="2800" dirty="0"/>
              <a:t>Intel Pentium divide bug</a:t>
            </a:r>
          </a:p>
          <a:p>
            <a:r>
              <a:rPr lang="en-US" sz="2800" dirty="0" smtClean="0"/>
              <a:t>Text </a:t>
            </a:r>
            <a:r>
              <a:rPr lang="en-US" sz="2800" dirty="0"/>
              <a:t>book in </a:t>
            </a:r>
            <a:r>
              <a:rPr lang="en-US" sz="2800" dirty="0" smtClean="0"/>
              <a:t>error story</a:t>
            </a:r>
            <a:endParaRPr lang="en-US" sz="2800" dirty="0"/>
          </a:p>
          <a:p>
            <a:r>
              <a:rPr lang="en-US" sz="2800" dirty="0" smtClean="0"/>
              <a:t>Avionics upgrade stories</a:t>
            </a:r>
            <a:endParaRPr lang="en-US" sz="2800" dirty="0"/>
          </a:p>
          <a:p>
            <a:r>
              <a:rPr lang="en-US" sz="2800" dirty="0"/>
              <a:t>Available test </a:t>
            </a:r>
            <a:r>
              <a:rPr lang="en-US" sz="2800" dirty="0" smtClean="0"/>
              <a:t>suites</a:t>
            </a:r>
          </a:p>
          <a:p>
            <a:pPr lvl="1"/>
            <a:r>
              <a:rPr lang="en-US" sz="2400" u="sng" dirty="0">
                <a:hlinkClick r:id="rId3"/>
              </a:rPr>
              <a:t>https://www.math.utah.edu/~beebe/software/ieee/</a:t>
            </a:r>
            <a:r>
              <a:rPr lang="en-US" sz="2400" dirty="0"/>
              <a:t> </a:t>
            </a:r>
            <a:endParaRPr lang="en-US" sz="2400" dirty="0" smtClean="0"/>
          </a:p>
          <a:p>
            <a:r>
              <a:rPr lang="en-US" sz="2800" dirty="0" smtClean="0"/>
              <a:t>Unstable algorithms</a:t>
            </a:r>
          </a:p>
          <a:p>
            <a:r>
              <a:rPr lang="en-US" sz="2800" dirty="0" smtClean="0"/>
              <a:t>Getting </a:t>
            </a:r>
            <a:r>
              <a:rPr lang="en-US" sz="2800" dirty="0"/>
              <a:t>the LSB </a:t>
            </a:r>
            <a:r>
              <a:rPr lang="en-US" sz="2800" dirty="0" smtClean="0"/>
              <a:t>accurate ‘Table makers dilemma’</a:t>
            </a:r>
          </a:p>
          <a:p>
            <a:r>
              <a:rPr lang="en-US" sz="2800" dirty="0"/>
              <a:t>What Every Computer Scientist Should Know About Floating-Point </a:t>
            </a:r>
            <a:r>
              <a:rPr lang="en-US" sz="2800" dirty="0" smtClean="0"/>
              <a:t>Arithmetic  </a:t>
            </a:r>
            <a:r>
              <a:rPr lang="en-US" sz="2400" dirty="0" smtClean="0"/>
              <a:t>Goldberg 1991</a:t>
            </a:r>
            <a:endParaRPr lang="en-US" sz="2400" dirty="0"/>
          </a:p>
          <a:p>
            <a:pPr marL="457200" lvl="1" indent="0">
              <a:buNone/>
            </a:pPr>
            <a:r>
              <a:rPr lang="en-US" sz="2400" dirty="0" smtClean="0">
                <a:hlinkClick r:id="rId4"/>
              </a:rPr>
              <a:t>https</a:t>
            </a:r>
            <a:r>
              <a:rPr lang="en-US" sz="2400" dirty="0">
                <a:hlinkClick r:id="rId4"/>
              </a:rPr>
              <a:t>://</a:t>
            </a:r>
            <a:r>
              <a:rPr lang="en-US" sz="2400" dirty="0" smtClean="0">
                <a:hlinkClick r:id="rId4"/>
              </a:rPr>
              <a:t>docs.oracle.com/cd/E19957-01/806-3568/ncg_goldberg.html</a:t>
            </a:r>
            <a:r>
              <a:rPr lang="en-US" sz="2400" dirty="0" smtClean="0"/>
              <a:t> </a:t>
            </a:r>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24</a:t>
            </a:fld>
            <a:endParaRPr lang="en-US"/>
          </a:p>
        </p:txBody>
      </p:sp>
    </p:spTree>
    <p:extLst>
      <p:ext uri="{BB962C8B-B14F-4D97-AF65-F5344CB8AC3E}">
        <p14:creationId xmlns:p14="http://schemas.microsoft.com/office/powerpoint/2010/main" val="32635173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normAutofit/>
          </a:bodyPr>
          <a:lstStyle/>
          <a:p>
            <a:r>
              <a:rPr lang="en-US" sz="4000" dirty="0"/>
              <a:t>What can go wrong will go wrong</a:t>
            </a:r>
          </a:p>
        </p:txBody>
      </p:sp>
      <p:sp>
        <p:nvSpPr>
          <p:cNvPr id="3" name="Content Placeholder 2"/>
          <p:cNvSpPr>
            <a:spLocks noGrp="1"/>
          </p:cNvSpPr>
          <p:nvPr>
            <p:ph idx="1"/>
          </p:nvPr>
        </p:nvSpPr>
        <p:spPr>
          <a:xfrm>
            <a:off x="381000" y="1143000"/>
            <a:ext cx="3733800" cy="1828800"/>
          </a:xfrm>
        </p:spPr>
        <p:txBody>
          <a:bodyPr>
            <a:normAutofit/>
          </a:bodyPr>
          <a:lstStyle/>
          <a:p>
            <a:r>
              <a:rPr lang="en-US" sz="2800" dirty="0" smtClean="0"/>
              <a:t>Avionics upgrades</a:t>
            </a:r>
          </a:p>
          <a:p>
            <a:r>
              <a:rPr lang="en-US" sz="2800" dirty="0" smtClean="0"/>
              <a:t>Textbook error</a:t>
            </a:r>
          </a:p>
          <a:p>
            <a:r>
              <a:rPr lang="en-US" sz="2800" dirty="0" smtClean="0"/>
              <a:t>Ugh</a:t>
            </a:r>
            <a:endParaRPr lang="en-US" sz="2800" dirty="0"/>
          </a:p>
        </p:txBody>
      </p:sp>
      <p:sp>
        <p:nvSpPr>
          <p:cNvPr id="4" name="Rectangle 3"/>
          <p:cNvSpPr/>
          <p:nvPr/>
        </p:nvSpPr>
        <p:spPr>
          <a:xfrm>
            <a:off x="4351865" y="4718585"/>
            <a:ext cx="4224867" cy="2031325"/>
          </a:xfrm>
          <a:prstGeom prst="rect">
            <a:avLst/>
          </a:prstGeom>
        </p:spPr>
        <p:txBody>
          <a:bodyPr wrap="square">
            <a:spAutoFit/>
          </a:bodyPr>
          <a:lstStyle/>
          <a:p>
            <a:r>
              <a:rPr lang="en-US" dirty="0"/>
              <a:t>From Tom: The app I supported was named MATLAN, for </a:t>
            </a:r>
            <a:r>
              <a:rPr lang="en-US" dirty="0" err="1"/>
              <a:t>MATrix</a:t>
            </a:r>
            <a:r>
              <a:rPr lang="en-US" dirty="0"/>
              <a:t> </a:t>
            </a:r>
            <a:r>
              <a:rPr lang="en-US" dirty="0" err="1"/>
              <a:t>LANguage</a:t>
            </a:r>
            <a:r>
              <a:rPr lang="en-US" dirty="0"/>
              <a:t>.  It turned out that the results would change slightly depending on the region size, because the partitioning would affect the number of floating point multiplications used, and thus give different (but not wrong) results. </a:t>
            </a:r>
          </a:p>
        </p:txBody>
      </p:sp>
      <p:sp>
        <p:nvSpPr>
          <p:cNvPr id="5" name="Rectangle 4"/>
          <p:cNvSpPr/>
          <p:nvPr/>
        </p:nvSpPr>
        <p:spPr>
          <a:xfrm>
            <a:off x="4114800" y="990600"/>
            <a:ext cx="4572000" cy="2031325"/>
          </a:xfrm>
          <a:prstGeom prst="rect">
            <a:avLst/>
          </a:prstGeom>
        </p:spPr>
        <p:txBody>
          <a:bodyPr>
            <a:spAutoFit/>
          </a:bodyPr>
          <a:lstStyle/>
          <a:p>
            <a:r>
              <a:rPr lang="en-US" dirty="0"/>
              <a:t>CASE STUDY OF THE SPACE SHUTTLE COCKPIT AVIONICS UPGRADE SOFTWARE:  COTS products were beneficial to the development effort of the CAU project, however issues did exist. </a:t>
            </a:r>
            <a:r>
              <a:rPr lang="en-US" dirty="0" smtClean="0"/>
              <a:t> First</a:t>
            </a:r>
            <a:r>
              <a:rPr lang="en-US" dirty="0"/>
              <a:t>, COTS products are not without error. The project encountered "bugs" in the compiler, VxWorks</a:t>
            </a:r>
            <a:r>
              <a:rPr lang="en-US" dirty="0" smtClean="0"/>
              <a:t>, …</a:t>
            </a:r>
            <a:endParaRPr lang="en-US" dirty="0"/>
          </a:p>
        </p:txBody>
      </p:sp>
      <p:sp>
        <p:nvSpPr>
          <p:cNvPr id="6" name="TextBox 5"/>
          <p:cNvSpPr txBox="1"/>
          <p:nvPr/>
        </p:nvSpPr>
        <p:spPr>
          <a:xfrm>
            <a:off x="414867" y="3148925"/>
            <a:ext cx="3903132" cy="3139321"/>
          </a:xfrm>
          <a:prstGeom prst="rect">
            <a:avLst/>
          </a:prstGeom>
          <a:noFill/>
        </p:spPr>
        <p:txBody>
          <a:bodyPr wrap="square" rtlCol="0">
            <a:spAutoFit/>
          </a:bodyPr>
          <a:lstStyle/>
          <a:p>
            <a:r>
              <a:rPr lang="en-US" dirty="0"/>
              <a:t>F</a:t>
            </a:r>
            <a:r>
              <a:rPr lang="en-US" dirty="0" smtClean="0"/>
              <a:t>rom Tom: </a:t>
            </a:r>
            <a:r>
              <a:rPr lang="en-US" dirty="0"/>
              <a:t>The Space Shuttle AP101S General Purpose Computer had a subtle problem with the accuracy of the long floating point divide instruction, </a:t>
            </a:r>
            <a:r>
              <a:rPr lang="en-US" dirty="0" smtClean="0"/>
              <a:t>… </a:t>
            </a:r>
            <a:r>
              <a:rPr lang="en-US" dirty="0"/>
              <a:t>The design flaw was traced to a graduate level computer science textbook used by the design team that underestimated the maximum size of the error term when using the Newton-Raphson method to implement a fast floating point divide algorithm.</a:t>
            </a:r>
            <a:r>
              <a:rPr lang="en-US" dirty="0" smtClean="0"/>
              <a:t> </a:t>
            </a:r>
            <a:endParaRPr lang="en-US" dirty="0"/>
          </a:p>
        </p:txBody>
      </p:sp>
      <p:sp>
        <p:nvSpPr>
          <p:cNvPr id="7" name="TextBox 6"/>
          <p:cNvSpPr txBox="1"/>
          <p:nvPr/>
        </p:nvSpPr>
        <p:spPr>
          <a:xfrm>
            <a:off x="4191000" y="2964259"/>
            <a:ext cx="4572000" cy="1754326"/>
          </a:xfrm>
          <a:prstGeom prst="rect">
            <a:avLst/>
          </a:prstGeom>
          <a:noFill/>
        </p:spPr>
        <p:txBody>
          <a:bodyPr wrap="square" rtlCol="0">
            <a:spAutoFit/>
          </a:bodyPr>
          <a:lstStyle/>
          <a:p>
            <a:r>
              <a:rPr lang="en-US" dirty="0" smtClean="0"/>
              <a:t>IBID: Where </a:t>
            </a:r>
            <a:r>
              <a:rPr lang="en-US" dirty="0"/>
              <a:t>the FP issue came in was when the GPC's IBM 4Pi FP needed to be converted to the FP of the auxiliary processor, which was different</a:t>
            </a:r>
            <a:r>
              <a:rPr lang="en-US" dirty="0" smtClean="0"/>
              <a:t>. The </a:t>
            </a:r>
            <a:r>
              <a:rPr lang="en-US" dirty="0"/>
              <a:t>IBM FP was normalized hex and the aux processor's FP was IEEE FP of some flavor</a:t>
            </a:r>
            <a:r>
              <a:rPr lang="en-US" dirty="0" smtClean="0"/>
              <a:t>.</a:t>
            </a:r>
            <a:endParaRPr lang="en-US" dirty="0"/>
          </a:p>
        </p:txBody>
      </p:sp>
      <p:sp>
        <p:nvSpPr>
          <p:cNvPr id="8" name="Date Placeholder 7"/>
          <p:cNvSpPr>
            <a:spLocks noGrp="1"/>
          </p:cNvSpPr>
          <p:nvPr>
            <p:ph type="dt" sz="half" idx="10"/>
          </p:nvPr>
        </p:nvSpPr>
        <p:spPr/>
        <p:txBody>
          <a:bodyPr/>
          <a:lstStyle/>
          <a:p>
            <a:r>
              <a:rPr lang="en-US" smtClean="0"/>
              <a:t>11/8/2023</a:t>
            </a:r>
            <a:endParaRPr lang="en-US"/>
          </a:p>
        </p:txBody>
      </p:sp>
      <p:sp>
        <p:nvSpPr>
          <p:cNvPr id="9" name="Slide Number Placeholder 8"/>
          <p:cNvSpPr>
            <a:spLocks noGrp="1"/>
          </p:cNvSpPr>
          <p:nvPr>
            <p:ph type="sldNum" sz="quarter" idx="12"/>
          </p:nvPr>
        </p:nvSpPr>
        <p:spPr/>
        <p:txBody>
          <a:bodyPr/>
          <a:lstStyle/>
          <a:p>
            <a:fld id="{B6204610-DA98-4AED-85B4-BCAA506755CD}" type="slidenum">
              <a:rPr lang="en-US" smtClean="0"/>
              <a:t>25</a:t>
            </a:fld>
            <a:endParaRPr lang="en-US"/>
          </a:p>
        </p:txBody>
      </p:sp>
    </p:spTree>
    <p:extLst>
      <p:ext uri="{BB962C8B-B14F-4D97-AF65-F5344CB8AC3E}">
        <p14:creationId xmlns:p14="http://schemas.microsoft.com/office/powerpoint/2010/main" val="5352555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dirty="0" smtClean="0"/>
              <a:t>Final Comments</a:t>
            </a:r>
            <a:endParaRPr lang="en-US" sz="4000" dirty="0"/>
          </a:p>
        </p:txBody>
      </p:sp>
      <p:sp>
        <p:nvSpPr>
          <p:cNvPr id="3" name="Content Placeholder 2"/>
          <p:cNvSpPr>
            <a:spLocks noGrp="1"/>
          </p:cNvSpPr>
          <p:nvPr>
            <p:ph idx="1"/>
          </p:nvPr>
        </p:nvSpPr>
        <p:spPr>
          <a:xfrm>
            <a:off x="457200" y="990600"/>
            <a:ext cx="8229600" cy="5410200"/>
          </a:xfrm>
        </p:spPr>
        <p:txBody>
          <a:bodyPr>
            <a:noAutofit/>
          </a:bodyPr>
          <a:lstStyle/>
          <a:p>
            <a:r>
              <a:rPr lang="en-US" sz="2800" dirty="0" smtClean="0"/>
              <a:t>IEEE 754 was developed in the era of micro-programming</a:t>
            </a:r>
          </a:p>
          <a:p>
            <a:r>
              <a:rPr lang="en-US" sz="2800" dirty="0" smtClean="0"/>
              <a:t>IEEE 754 was done by numerical </a:t>
            </a:r>
            <a:r>
              <a:rPr lang="en-US" sz="2800" dirty="0" smtClean="0"/>
              <a:t>analysts </a:t>
            </a:r>
          </a:p>
          <a:p>
            <a:pPr marL="457200" lvl="1" indent="0">
              <a:buNone/>
            </a:pPr>
            <a:r>
              <a:rPr lang="en-US" sz="2400" dirty="0"/>
              <a:t>W</a:t>
            </a:r>
            <a:r>
              <a:rPr lang="en-US" sz="2400" dirty="0" smtClean="0"/>
              <a:t>ho </a:t>
            </a:r>
            <a:r>
              <a:rPr lang="en-US" sz="2400" dirty="0" smtClean="0"/>
              <a:t>were/are not savvy about </a:t>
            </a:r>
            <a:r>
              <a:rPr lang="en-US" sz="2400" dirty="0" smtClean="0"/>
              <a:t>commercial pressures on gate counts </a:t>
            </a:r>
            <a:r>
              <a:rPr lang="en-US" sz="2400" dirty="0" smtClean="0"/>
              <a:t>and gate delays</a:t>
            </a:r>
          </a:p>
          <a:p>
            <a:r>
              <a:rPr lang="en-US" sz="2800" dirty="0" smtClean="0"/>
              <a:t>Cost sensitive embedded and real-time chips now have floating-point, typically flush </a:t>
            </a:r>
            <a:r>
              <a:rPr lang="en-US" sz="2800" dirty="0" err="1" smtClean="0"/>
              <a:t>denorms</a:t>
            </a:r>
            <a:r>
              <a:rPr lang="en-US" sz="2800" dirty="0" smtClean="0"/>
              <a:t> to zero</a:t>
            </a:r>
          </a:p>
          <a:p>
            <a:r>
              <a:rPr lang="en-US" sz="2800" dirty="0"/>
              <a:t>Floating-point terminology not 100% consistent</a:t>
            </a:r>
          </a:p>
          <a:p>
            <a:pPr marL="457200" lvl="1" indent="0">
              <a:buNone/>
            </a:pPr>
            <a:r>
              <a:rPr lang="en-US" sz="2400" dirty="0"/>
              <a:t>Fraction/mantissa, </a:t>
            </a:r>
            <a:r>
              <a:rPr lang="en-US" sz="2400" dirty="0" err="1" smtClean="0"/>
              <a:t>denorm</a:t>
            </a:r>
            <a:r>
              <a:rPr lang="en-US" sz="2400" dirty="0" smtClean="0"/>
              <a:t>/subnormal/underflow, </a:t>
            </a:r>
            <a:r>
              <a:rPr lang="en-US" sz="2400" dirty="0"/>
              <a:t>rounding details</a:t>
            </a:r>
          </a:p>
          <a:p>
            <a:r>
              <a:rPr lang="en-US" sz="2800" dirty="0" smtClean="0"/>
              <a:t>Advantage of round-half-to-odd not well understood: open &amp; closed intervals diagram is clearer</a:t>
            </a:r>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26</a:t>
            </a:fld>
            <a:endParaRPr lang="en-US"/>
          </a:p>
        </p:txBody>
      </p:sp>
    </p:spTree>
    <p:extLst>
      <p:ext uri="{BB962C8B-B14F-4D97-AF65-F5344CB8AC3E}">
        <p14:creationId xmlns:p14="http://schemas.microsoft.com/office/powerpoint/2010/main" val="6206417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457200" y="3048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000" dirty="0" smtClean="0"/>
              <a:t>Final Comments cont’d</a:t>
            </a:r>
            <a:endParaRPr lang="en-US" sz="4000" dirty="0"/>
          </a:p>
        </p:txBody>
      </p:sp>
      <p:sp>
        <p:nvSpPr>
          <p:cNvPr id="7" name="Content Placeholder 2"/>
          <p:cNvSpPr txBox="1">
            <a:spLocks/>
          </p:cNvSpPr>
          <p:nvPr/>
        </p:nvSpPr>
        <p:spPr>
          <a:xfrm>
            <a:off x="381000" y="1066800"/>
            <a:ext cx="8229600" cy="5105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smtClean="0"/>
              <a:t>Posit studies show the advantage of symmetrical tapers</a:t>
            </a:r>
          </a:p>
          <a:p>
            <a:r>
              <a:rPr lang="en-US" sz="2800" dirty="0" smtClean="0">
                <a:hlinkClick r:id="rId2"/>
              </a:rPr>
              <a:t>https://hal.science/hal-04095151</a:t>
            </a:r>
            <a:r>
              <a:rPr lang="en-US" sz="2800" dirty="0" smtClean="0"/>
              <a:t> future of 754</a:t>
            </a:r>
          </a:p>
          <a:p>
            <a:pPr marL="457200" lvl="1" indent="0">
              <a:buNone/>
            </a:pPr>
            <a:r>
              <a:rPr lang="en-US" sz="2400" dirty="0" smtClean="0"/>
              <a:t>“</a:t>
            </a:r>
            <a:r>
              <a:rPr lang="en-US" sz="2400" dirty="0"/>
              <a:t>Sylvie </a:t>
            </a:r>
            <a:r>
              <a:rPr lang="en-US" sz="2400" dirty="0" err="1"/>
              <a:t>Boldo</a:t>
            </a:r>
            <a:r>
              <a:rPr lang="en-US" sz="2400" dirty="0"/>
              <a:t> has made some major contributions to the field of floating-point </a:t>
            </a:r>
            <a:r>
              <a:rPr lang="en-US" sz="2400" dirty="0" smtClean="0"/>
              <a:t>representation”, see next web link</a:t>
            </a:r>
          </a:p>
          <a:p>
            <a:r>
              <a:rPr lang="en-US" sz="2800" dirty="0"/>
              <a:t>T</a:t>
            </a:r>
            <a:r>
              <a:rPr lang="en-US" sz="2800" dirty="0" smtClean="0"/>
              <a:t>he 11/6/2023 correspondence with John Gustafson</a:t>
            </a:r>
          </a:p>
          <a:p>
            <a:pPr marL="457200" lvl="1" indent="0">
              <a:buNone/>
            </a:pPr>
            <a:r>
              <a:rPr lang="en-US" sz="2200" dirty="0" smtClean="0"/>
              <a:t> </a:t>
            </a:r>
            <a:r>
              <a:rPr lang="en-US" sz="2200" dirty="0">
                <a:hlinkClick r:id="rId3"/>
              </a:rPr>
              <a:t>https://</a:t>
            </a:r>
            <a:r>
              <a:rPr lang="en-US" sz="2200" dirty="0" smtClean="0">
                <a:hlinkClick r:id="rId3"/>
              </a:rPr>
              <a:t>groups.google.com/g/unum-computing/c/drUkke8CZLU</a:t>
            </a:r>
            <a:r>
              <a:rPr lang="en-US" sz="2200" dirty="0" smtClean="0"/>
              <a:t> </a:t>
            </a:r>
          </a:p>
          <a:p>
            <a:r>
              <a:rPr lang="en-US" sz="2800" dirty="0" smtClean="0"/>
              <a:t>Introduction to Posits, with many diagrams</a:t>
            </a:r>
          </a:p>
          <a:p>
            <a:pPr marL="457200" lvl="1" indent="0">
              <a:buNone/>
            </a:pPr>
            <a:r>
              <a:rPr lang="en-US" sz="2200" dirty="0">
                <a:hlinkClick r:id="rId4"/>
              </a:rPr>
              <a:t>http://</a:t>
            </a:r>
            <a:r>
              <a:rPr lang="en-US" sz="2200" dirty="0" smtClean="0">
                <a:hlinkClick r:id="rId4"/>
              </a:rPr>
              <a:t>www.johngustafson.net/pdfs/BeatingFloatingPoint.pdf</a:t>
            </a:r>
            <a:r>
              <a:rPr lang="en-US" sz="2200" dirty="0" smtClean="0"/>
              <a:t> </a:t>
            </a:r>
          </a:p>
          <a:p>
            <a:pPr marL="457200" lvl="1" indent="0">
              <a:buNone/>
            </a:pPr>
            <a:r>
              <a:rPr lang="en-US" sz="2200" dirty="0">
                <a:hlinkClick r:id="rId5"/>
              </a:rPr>
              <a:t>https://</a:t>
            </a:r>
            <a:r>
              <a:rPr lang="en-US" sz="2200" dirty="0" smtClean="0">
                <a:hlinkClick r:id="rId5"/>
              </a:rPr>
              <a:t>pdfs.semanticscholar.org/3d87/065bb0a1e4bb4c6d922f3490d4c95389a957.pdf</a:t>
            </a:r>
            <a:r>
              <a:rPr lang="en-US" sz="2200" dirty="0" smtClean="0"/>
              <a:t>  corresponding slides</a:t>
            </a:r>
            <a:endParaRPr lang="en-US" sz="2200" dirty="0"/>
          </a:p>
        </p:txBody>
      </p:sp>
      <p:sp>
        <p:nvSpPr>
          <p:cNvPr id="8" name="Date Placeholder 3"/>
          <p:cNvSpPr txBox="1">
            <a:spLocks/>
          </p:cNvSpPr>
          <p:nvPr/>
        </p:nvSpPr>
        <p:spPr>
          <a:xfrm>
            <a:off x="609600" y="65087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11/7/2023</a:t>
            </a:r>
            <a:endParaRPr lang="en-US" dirty="0"/>
          </a:p>
        </p:txBody>
      </p:sp>
      <p:sp>
        <p:nvSpPr>
          <p:cNvPr id="9" name="Slide Number Placeholder 4"/>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204610-DA98-4AED-85B4-BCAA506755CD}" type="slidenum">
              <a:rPr lang="en-US" smtClean="0"/>
              <a:pPr/>
              <a:t>27</a:t>
            </a:fld>
            <a:endParaRPr lang="en-US"/>
          </a:p>
        </p:txBody>
      </p:sp>
      <p:sp>
        <p:nvSpPr>
          <p:cNvPr id="2" name="Date Placeholder 1"/>
          <p:cNvSpPr>
            <a:spLocks noGrp="1"/>
          </p:cNvSpPr>
          <p:nvPr>
            <p:ph type="dt" sz="half" idx="10"/>
          </p:nvPr>
        </p:nvSpPr>
        <p:spPr/>
        <p:txBody>
          <a:bodyPr/>
          <a:lstStyle/>
          <a:p>
            <a:r>
              <a:rPr lang="en-US" smtClean="0"/>
              <a:t>11/8/2023</a:t>
            </a:r>
            <a:endParaRPr lang="en-US"/>
          </a:p>
        </p:txBody>
      </p:sp>
      <p:sp>
        <p:nvSpPr>
          <p:cNvPr id="3" name="Slide Number Placeholder 2"/>
          <p:cNvSpPr>
            <a:spLocks noGrp="1"/>
          </p:cNvSpPr>
          <p:nvPr>
            <p:ph type="sldNum" sz="quarter" idx="12"/>
          </p:nvPr>
        </p:nvSpPr>
        <p:spPr/>
        <p:txBody>
          <a:bodyPr/>
          <a:lstStyle/>
          <a:p>
            <a:fld id="{B6204610-DA98-4AED-85B4-BCAA506755CD}" type="slidenum">
              <a:rPr lang="en-US" smtClean="0"/>
              <a:t>27</a:t>
            </a:fld>
            <a:endParaRPr lang="en-US"/>
          </a:p>
        </p:txBody>
      </p:sp>
    </p:spTree>
    <p:extLst>
      <p:ext uri="{BB962C8B-B14F-4D97-AF65-F5344CB8AC3E}">
        <p14:creationId xmlns:p14="http://schemas.microsoft.com/office/powerpoint/2010/main" val="1185172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102" y="152400"/>
            <a:ext cx="8229600" cy="639762"/>
          </a:xfrm>
        </p:spPr>
        <p:txBody>
          <a:bodyPr>
            <a:noAutofit/>
          </a:bodyPr>
          <a:lstStyle/>
          <a:p>
            <a:r>
              <a:rPr lang="en-US" sz="4000" dirty="0" smtClean="0"/>
              <a:t>Adjustable Taper diagrams</a:t>
            </a:r>
            <a:endParaRPr lang="en-US" sz="4000" dirty="0"/>
          </a:p>
        </p:txBody>
      </p:sp>
      <p:sp>
        <p:nvSpPr>
          <p:cNvPr id="3" name="Content Placeholder 2"/>
          <p:cNvSpPr>
            <a:spLocks noGrp="1"/>
          </p:cNvSpPr>
          <p:nvPr>
            <p:ph idx="1"/>
          </p:nvPr>
        </p:nvSpPr>
        <p:spPr>
          <a:xfrm>
            <a:off x="420394" y="762000"/>
            <a:ext cx="8229600" cy="1066800"/>
          </a:xfrm>
        </p:spPr>
        <p:txBody>
          <a:bodyPr>
            <a:normAutofit fontScale="92500" lnSpcReduction="20000"/>
          </a:bodyPr>
          <a:lstStyle/>
          <a:p>
            <a:r>
              <a:rPr lang="en-US" sz="2400" dirty="0" smtClean="0"/>
              <a:t>Achieved by employing additional exponent values</a:t>
            </a:r>
          </a:p>
          <a:p>
            <a:r>
              <a:rPr lang="en-US" sz="2400" dirty="0" smtClean="0"/>
              <a:t>2001 </a:t>
            </a:r>
            <a:r>
              <a:rPr lang="en-US" sz="2400" dirty="0"/>
              <a:t>presentation to IEEE Austin Consultant’s Affinity </a:t>
            </a:r>
            <a:r>
              <a:rPr lang="en-US" sz="2400" dirty="0" smtClean="0"/>
              <a:t>Group</a:t>
            </a:r>
          </a:p>
          <a:p>
            <a:r>
              <a:rPr lang="en-US" sz="2200" dirty="0" smtClean="0"/>
              <a:t>Yellow is steepest taper (12-bit mantissa), brown widest, (11-bit mantissa)</a:t>
            </a:r>
            <a:endParaRPr lang="en-US" sz="2200" dirty="0"/>
          </a:p>
          <a:p>
            <a:endParaRPr lang="en-US" sz="24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28</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86" y="1752599"/>
            <a:ext cx="8355416" cy="4724401"/>
          </a:xfrm>
          <a:prstGeom prst="rect">
            <a:avLst/>
          </a:prstGeom>
        </p:spPr>
      </p:pic>
    </p:spTree>
    <p:extLst>
      <p:ext uri="{BB962C8B-B14F-4D97-AF65-F5344CB8AC3E}">
        <p14:creationId xmlns:p14="http://schemas.microsoft.com/office/powerpoint/2010/main" val="22559875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Some videos on floating-point</a:t>
            </a:r>
            <a:endParaRPr lang="en-US" sz="4000" dirty="0"/>
          </a:p>
        </p:txBody>
      </p:sp>
      <p:sp>
        <p:nvSpPr>
          <p:cNvPr id="3" name="Content Placeholder 2"/>
          <p:cNvSpPr>
            <a:spLocks noGrp="1"/>
          </p:cNvSpPr>
          <p:nvPr>
            <p:ph idx="1"/>
          </p:nvPr>
        </p:nvSpPr>
        <p:spPr>
          <a:xfrm>
            <a:off x="457200" y="1143000"/>
            <a:ext cx="8229600" cy="5105400"/>
          </a:xfrm>
        </p:spPr>
        <p:txBody>
          <a:bodyPr/>
          <a:lstStyle/>
          <a:p>
            <a:r>
              <a:rPr lang="en-US" sz="2800" dirty="0"/>
              <a:t>Floating point computations today and in the future</a:t>
            </a:r>
          </a:p>
          <a:p>
            <a:pPr lvl="1"/>
            <a:r>
              <a:rPr lang="en-US" sz="2400" dirty="0">
                <a:hlinkClick r:id="rId2"/>
              </a:rPr>
              <a:t>https://www.youtube.com/watch?v=NCKv0TBCj0g</a:t>
            </a:r>
            <a:r>
              <a:rPr lang="en-US" sz="2400" dirty="0"/>
              <a:t> </a:t>
            </a:r>
            <a:endParaRPr lang="en-US" sz="2400" dirty="0" smtClean="0"/>
          </a:p>
          <a:p>
            <a:pPr lvl="1"/>
            <a:r>
              <a:rPr lang="en-US" sz="2400" dirty="0" smtClean="0"/>
              <a:t>Best overall video for this talk</a:t>
            </a:r>
            <a:endParaRPr lang="en-US" sz="2400" dirty="0"/>
          </a:p>
          <a:p>
            <a:r>
              <a:rPr lang="en-US" sz="2800" dirty="0"/>
              <a:t>IEEE 754 Std. for Floating-Point Arithmetic</a:t>
            </a:r>
          </a:p>
          <a:p>
            <a:pPr lvl="1"/>
            <a:r>
              <a:rPr lang="en-US" sz="2400" dirty="0">
                <a:hlinkClick r:id="rId3"/>
              </a:rPr>
              <a:t>https://www.youtube.com/watch?v=RuKkePyo9zk</a:t>
            </a:r>
            <a:r>
              <a:rPr lang="en-US" sz="2400" dirty="0"/>
              <a:t> </a:t>
            </a:r>
            <a:endParaRPr lang="en-US" sz="2400" dirty="0" smtClean="0"/>
          </a:p>
          <a:p>
            <a:pPr lvl="1"/>
            <a:r>
              <a:rPr lang="en-US" sz="2400" dirty="0" smtClean="0"/>
              <a:t>Through coverage of IEEE 754</a:t>
            </a:r>
            <a:endParaRPr lang="en-US" sz="2400" dirty="0"/>
          </a:p>
          <a:p>
            <a:r>
              <a:rPr lang="en-US" sz="2800" dirty="0" err="1"/>
              <a:t>CppCon</a:t>
            </a:r>
            <a:r>
              <a:rPr lang="en-US" sz="2800" dirty="0"/>
              <a:t> 2015: John Farrier “Demystifying Floating Point"</a:t>
            </a:r>
          </a:p>
          <a:p>
            <a:pPr lvl="1"/>
            <a:r>
              <a:rPr lang="en-US" sz="2400" dirty="0">
                <a:hlinkClick r:id="rId4"/>
              </a:rPr>
              <a:t>https://www.youtube.com/watch?v=k12BJGSc2Nc</a:t>
            </a:r>
            <a:r>
              <a:rPr lang="en-US" sz="2400" dirty="0"/>
              <a:t> </a:t>
            </a:r>
            <a:endParaRPr lang="en-US" sz="2400" dirty="0" smtClean="0"/>
          </a:p>
          <a:p>
            <a:pPr lvl="1"/>
            <a:r>
              <a:rPr lang="en-US" sz="2400" dirty="0" smtClean="0"/>
              <a:t>General introduction</a:t>
            </a:r>
            <a:endParaRPr lang="en-US" sz="20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3</a:t>
            </a:fld>
            <a:endParaRPr lang="en-US"/>
          </a:p>
        </p:txBody>
      </p:sp>
    </p:spTree>
    <p:extLst>
      <p:ext uri="{BB962C8B-B14F-4D97-AF65-F5344CB8AC3E}">
        <p14:creationId xmlns:p14="http://schemas.microsoft.com/office/powerpoint/2010/main" val="3170401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Floating-point </a:t>
            </a:r>
            <a:r>
              <a:rPr lang="en-US" dirty="0" smtClean="0"/>
              <a:t>background</a:t>
            </a:r>
            <a:endParaRPr lang="en-US" dirty="0"/>
          </a:p>
        </p:txBody>
      </p:sp>
      <p:sp>
        <p:nvSpPr>
          <p:cNvPr id="3" name="Content Placeholder 2"/>
          <p:cNvSpPr>
            <a:spLocks noGrp="1"/>
          </p:cNvSpPr>
          <p:nvPr>
            <p:ph idx="1"/>
          </p:nvPr>
        </p:nvSpPr>
        <p:spPr>
          <a:xfrm>
            <a:off x="457200" y="1143000"/>
            <a:ext cx="8229600" cy="4953000"/>
          </a:xfrm>
        </p:spPr>
        <p:txBody>
          <a:bodyPr>
            <a:normAutofit lnSpcReduction="10000"/>
          </a:bodyPr>
          <a:lstStyle/>
          <a:p>
            <a:r>
              <a:rPr lang="en-US" sz="2800" b="1" dirty="0" smtClean="0"/>
              <a:t>Fixed</a:t>
            </a:r>
            <a:r>
              <a:rPr lang="en-US" sz="2800" dirty="0" smtClean="0"/>
              <a:t> </a:t>
            </a:r>
            <a:r>
              <a:rPr lang="en-US" sz="2800" dirty="0"/>
              <a:t>point diagram/definition</a:t>
            </a:r>
          </a:p>
          <a:p>
            <a:pPr lvl="1"/>
            <a:r>
              <a:rPr lang="en-US" sz="2400" dirty="0"/>
              <a:t>	</a:t>
            </a:r>
            <a:r>
              <a:rPr lang="en-US" sz="2400" u="sng" dirty="0">
                <a:hlinkClick r:id="rId3"/>
              </a:rPr>
              <a:t>https://en.wikipedia.org/wiki/Fixed-point_arithmetic</a:t>
            </a:r>
            <a:r>
              <a:rPr lang="en-US" sz="2400" dirty="0"/>
              <a:t> </a:t>
            </a:r>
            <a:endParaRPr lang="en-US" sz="2400" dirty="0" smtClean="0"/>
          </a:p>
          <a:p>
            <a:pPr lvl="1"/>
            <a:r>
              <a:rPr lang="en-US" sz="2400" dirty="0" smtClean="0"/>
              <a:t>Implied decimal point, some programming languages support fixed point: specifying the decimal point location</a:t>
            </a:r>
            <a:endParaRPr lang="en-US" sz="2400" dirty="0"/>
          </a:p>
          <a:p>
            <a:r>
              <a:rPr lang="en-US" sz="2800" b="1" dirty="0"/>
              <a:t>Floating</a:t>
            </a:r>
            <a:r>
              <a:rPr lang="en-US" sz="2800" dirty="0"/>
              <a:t> point diagram/definition</a:t>
            </a:r>
          </a:p>
          <a:p>
            <a:pPr lvl="1"/>
            <a:r>
              <a:rPr lang="en-US" sz="2400" dirty="0"/>
              <a:t>	</a:t>
            </a:r>
            <a:r>
              <a:rPr lang="en-US" sz="2400" u="sng" dirty="0">
                <a:hlinkClick r:id="rId4"/>
              </a:rPr>
              <a:t>https://en.wikipedia.org/wiki/Floating-point_arithmetic</a:t>
            </a:r>
            <a:r>
              <a:rPr lang="en-US" sz="2400" dirty="0"/>
              <a:t> </a:t>
            </a:r>
            <a:endParaRPr lang="en-US" sz="2400" dirty="0" smtClean="0"/>
          </a:p>
          <a:p>
            <a:pPr lvl="1"/>
            <a:r>
              <a:rPr lang="en-US" sz="2400" dirty="0" smtClean="0"/>
              <a:t>Exponent included along with mantissa/fraction</a:t>
            </a:r>
            <a:endParaRPr lang="en-US" sz="2400" dirty="0"/>
          </a:p>
          <a:p>
            <a:r>
              <a:rPr lang="en-US" sz="2800" dirty="0" smtClean="0"/>
              <a:t>Rounding references</a:t>
            </a:r>
            <a:endParaRPr lang="en-US" sz="2800" dirty="0"/>
          </a:p>
          <a:p>
            <a:pPr lvl="1"/>
            <a:r>
              <a:rPr lang="en-US" sz="2400" dirty="0"/>
              <a:t>	</a:t>
            </a:r>
            <a:r>
              <a:rPr lang="en-US" sz="2400" u="sng" dirty="0">
                <a:hlinkClick r:id="rId5"/>
              </a:rPr>
              <a:t>https://</a:t>
            </a:r>
            <a:r>
              <a:rPr lang="en-US" sz="2400" u="sng" dirty="0" smtClean="0">
                <a:hlinkClick r:id="rId5"/>
              </a:rPr>
              <a:t>en.wikipedia.org/wiki/Rounding</a:t>
            </a:r>
            <a:endParaRPr lang="en-US" sz="2400" dirty="0" smtClean="0"/>
          </a:p>
          <a:p>
            <a:pPr lvl="1"/>
            <a:r>
              <a:rPr lang="en-US" sz="2200" dirty="0" smtClean="0">
                <a:hlinkClick r:id="rId6"/>
              </a:rPr>
              <a:t>https://www.eetimes.com/an-introduction-to-different-rounding-algorithms/</a:t>
            </a:r>
            <a:r>
              <a:rPr lang="en-US" sz="2200" dirty="0" smtClean="0"/>
              <a:t> </a:t>
            </a:r>
          </a:p>
          <a:p>
            <a:pPr lvl="1"/>
            <a:r>
              <a:rPr lang="en-US" sz="2400" dirty="0" smtClean="0"/>
              <a:t>Many ways to round, default is unbiased bankers rounding</a:t>
            </a:r>
            <a:endParaRPr lang="en-US" sz="24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4</a:t>
            </a:fld>
            <a:endParaRPr lang="en-US"/>
          </a:p>
        </p:txBody>
      </p:sp>
    </p:spTree>
    <p:extLst>
      <p:ext uri="{BB962C8B-B14F-4D97-AF65-F5344CB8AC3E}">
        <p14:creationId xmlns:p14="http://schemas.microsoft.com/office/powerpoint/2010/main" val="1434840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smtClean="0"/>
              <a:t>Early floating-point examples</a:t>
            </a:r>
            <a:endParaRPr lang="en-US" dirty="0"/>
          </a:p>
        </p:txBody>
      </p:sp>
      <p:sp>
        <p:nvSpPr>
          <p:cNvPr id="3" name="Content Placeholder 2"/>
          <p:cNvSpPr>
            <a:spLocks noGrp="1"/>
          </p:cNvSpPr>
          <p:nvPr>
            <p:ph idx="1"/>
          </p:nvPr>
        </p:nvSpPr>
        <p:spPr>
          <a:xfrm>
            <a:off x="457200" y="1219200"/>
            <a:ext cx="8229600" cy="4525963"/>
          </a:xfrm>
        </p:spPr>
        <p:txBody>
          <a:bodyPr>
            <a:noAutofit/>
          </a:bodyPr>
          <a:lstStyle/>
          <a:p>
            <a:r>
              <a:rPr lang="en-US" sz="2400" dirty="0" err="1"/>
              <a:t>Brakefield</a:t>
            </a:r>
            <a:r>
              <a:rPr lang="en-US" sz="2400" dirty="0"/>
              <a:t>, J.C.; Quin, M.J. 1977. </a:t>
            </a:r>
            <a:r>
              <a:rPr lang="en-US" sz="2400" i="1" dirty="0"/>
              <a:t>Variable length data formats</a:t>
            </a:r>
            <a:r>
              <a:rPr lang="en-US" sz="2400" dirty="0"/>
              <a:t>. Data Management Symposium; Huntsville, AL; Oct 1977 </a:t>
            </a:r>
            <a:r>
              <a:rPr lang="en-US" sz="2400" dirty="0" smtClean="0"/>
              <a:t>Proceedings </a:t>
            </a:r>
            <a:r>
              <a:rPr lang="en-US" sz="2400" dirty="0"/>
              <a:t>p. </a:t>
            </a:r>
            <a:r>
              <a:rPr lang="en-US" sz="2400" dirty="0" smtClean="0"/>
              <a:t>243-253</a:t>
            </a:r>
          </a:p>
          <a:p>
            <a:pPr lvl="1"/>
            <a:r>
              <a:rPr lang="en-US" sz="2200" dirty="0" smtClean="0"/>
              <a:t>Sorted by radix, word size and CPU</a:t>
            </a:r>
          </a:p>
          <a:p>
            <a:pPr lvl="1"/>
            <a:r>
              <a:rPr lang="en-US" sz="2200" dirty="0" smtClean="0">
                <a:hlinkClick r:id="rId2"/>
              </a:rPr>
              <a:t>https://events.vtools.ieee.org/m/381287</a:t>
            </a:r>
            <a:r>
              <a:rPr lang="en-US" sz="2200" dirty="0" smtClean="0"/>
              <a:t> </a:t>
            </a:r>
          </a:p>
          <a:p>
            <a:r>
              <a:rPr lang="en-US" sz="2400" dirty="0" smtClean="0"/>
              <a:t>John Savard: Text narrative and format diagrams</a:t>
            </a:r>
          </a:p>
          <a:p>
            <a:pPr lvl="1"/>
            <a:r>
              <a:rPr lang="en-US" sz="2200" u="sng" dirty="0" smtClean="0">
                <a:hlinkClick r:id="rId3"/>
              </a:rPr>
              <a:t>http://www.quadibloc.com/comp/cp0201.htm</a:t>
            </a:r>
            <a:r>
              <a:rPr lang="en-US" sz="2200" u="sng" dirty="0" smtClean="0"/>
              <a:t> </a:t>
            </a:r>
          </a:p>
          <a:p>
            <a:r>
              <a:rPr lang="en-US" sz="2400" dirty="0"/>
              <a:t>Robert </a:t>
            </a:r>
            <a:r>
              <a:rPr lang="en-US" sz="2400" dirty="0" err="1" smtClean="0"/>
              <a:t>Munafo</a:t>
            </a:r>
            <a:r>
              <a:rPr lang="en-US" sz="2400" dirty="0" smtClean="0"/>
              <a:t>: </a:t>
            </a:r>
            <a:r>
              <a:rPr lang="en-US" sz="2400" i="1" dirty="0"/>
              <a:t>Survey of Floating-Point </a:t>
            </a:r>
            <a:r>
              <a:rPr lang="en-US" sz="2400" i="1" dirty="0" smtClean="0"/>
              <a:t>Formats, </a:t>
            </a:r>
            <a:r>
              <a:rPr lang="en-US" sz="2400" dirty="0" smtClean="0"/>
              <a:t>with references</a:t>
            </a:r>
            <a:endParaRPr lang="en-US" sz="2400" dirty="0"/>
          </a:p>
          <a:p>
            <a:pPr lvl="1"/>
            <a:r>
              <a:rPr lang="en-US" sz="2200" dirty="0" smtClean="0">
                <a:hlinkClick r:id="rId4"/>
              </a:rPr>
              <a:t>http://www.mrob.com/pub/math/floatformats.html</a:t>
            </a:r>
            <a:r>
              <a:rPr lang="en-US" sz="2200" dirty="0" smtClean="0"/>
              <a:t> </a:t>
            </a:r>
            <a:endParaRPr lang="en-US" sz="22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5</a:t>
            </a:fld>
            <a:endParaRPr lang="en-US"/>
          </a:p>
        </p:txBody>
      </p:sp>
    </p:spTree>
    <p:extLst>
      <p:ext uri="{BB962C8B-B14F-4D97-AF65-F5344CB8AC3E}">
        <p14:creationId xmlns:p14="http://schemas.microsoft.com/office/powerpoint/2010/main" val="7970301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dirty="0" smtClean="0"/>
              <a:t>Early floating-point Issues</a:t>
            </a:r>
            <a:endParaRPr lang="en-US" sz="4000" dirty="0"/>
          </a:p>
        </p:txBody>
      </p:sp>
      <p:sp>
        <p:nvSpPr>
          <p:cNvPr id="3" name="Content Placeholder 2"/>
          <p:cNvSpPr>
            <a:spLocks noGrp="1"/>
          </p:cNvSpPr>
          <p:nvPr>
            <p:ph idx="1"/>
          </p:nvPr>
        </p:nvSpPr>
        <p:spPr>
          <a:xfrm>
            <a:off x="381000" y="1066801"/>
            <a:ext cx="4648200" cy="3200399"/>
          </a:xfrm>
        </p:spPr>
        <p:txBody>
          <a:bodyPr/>
          <a:lstStyle/>
          <a:p>
            <a:r>
              <a:rPr lang="en-US" dirty="0" smtClean="0"/>
              <a:t>Variety of exponent sizes</a:t>
            </a:r>
          </a:p>
          <a:p>
            <a:r>
              <a:rPr lang="en-US" dirty="0" smtClean="0"/>
              <a:t>Inconsistent rounding</a:t>
            </a:r>
          </a:p>
          <a:p>
            <a:r>
              <a:rPr lang="en-US" dirty="0" smtClean="0"/>
              <a:t>Less than full accuracy</a:t>
            </a:r>
          </a:p>
          <a:p>
            <a:r>
              <a:rPr lang="en-US" sz="2800" b="1" dirty="0" smtClean="0"/>
              <a:t>Inconsistent results</a:t>
            </a:r>
          </a:p>
          <a:p>
            <a:r>
              <a:rPr lang="en-US" dirty="0" smtClean="0"/>
              <a:t>Wasted mantissa bits</a:t>
            </a:r>
            <a:endParaRPr lang="en-US" dirty="0"/>
          </a:p>
        </p:txBody>
      </p:sp>
      <p:sp>
        <p:nvSpPr>
          <p:cNvPr id="5" name="TextBox 4"/>
          <p:cNvSpPr txBox="1"/>
          <p:nvPr/>
        </p:nvSpPr>
        <p:spPr>
          <a:xfrm>
            <a:off x="4876800" y="1905000"/>
            <a:ext cx="4114800" cy="3416320"/>
          </a:xfrm>
          <a:prstGeom prst="rect">
            <a:avLst/>
          </a:prstGeom>
          <a:noFill/>
        </p:spPr>
        <p:txBody>
          <a:bodyPr wrap="square" rtlCol="0">
            <a:spAutoFit/>
          </a:bodyPr>
          <a:lstStyle/>
          <a:p>
            <a:r>
              <a:rPr lang="en-US" dirty="0"/>
              <a:t>Susanne </a:t>
            </a:r>
            <a:r>
              <a:rPr lang="en-US" dirty="0" smtClean="0"/>
              <a:t>(Tom’s wife) was </a:t>
            </a:r>
            <a:r>
              <a:rPr lang="en-US" dirty="0"/>
              <a:t>working for Lockheed in a Remote Sensing Lab, and they had some kind of problem with an array processor.  So naturally they had a meeting to talk about the problem.  The problem was that the AP </a:t>
            </a:r>
            <a:r>
              <a:rPr lang="en-US" dirty="0" smtClean="0"/>
              <a:t>(array processor) was </a:t>
            </a:r>
            <a:r>
              <a:rPr lang="en-US" dirty="0"/>
              <a:t>giving different results on runs with the same data.  So some high-level wag remarked that it was floating point, so they shouldn't expect to get the same answer every time.....  So they adjourned the meeting amid a lot of coughing.</a:t>
            </a:r>
          </a:p>
        </p:txBody>
      </p:sp>
      <p:sp>
        <p:nvSpPr>
          <p:cNvPr id="4" name="Date Placeholder 3"/>
          <p:cNvSpPr>
            <a:spLocks noGrp="1"/>
          </p:cNvSpPr>
          <p:nvPr>
            <p:ph type="dt" sz="half" idx="10"/>
          </p:nvPr>
        </p:nvSpPr>
        <p:spPr/>
        <p:txBody>
          <a:bodyPr/>
          <a:lstStyle/>
          <a:p>
            <a:r>
              <a:rPr lang="en-US" smtClean="0"/>
              <a:t>11/8/2023</a:t>
            </a:r>
            <a:endParaRPr lang="en-US"/>
          </a:p>
        </p:txBody>
      </p:sp>
      <p:sp>
        <p:nvSpPr>
          <p:cNvPr id="6" name="Slide Number Placeholder 5"/>
          <p:cNvSpPr>
            <a:spLocks noGrp="1"/>
          </p:cNvSpPr>
          <p:nvPr>
            <p:ph type="sldNum" sz="quarter" idx="12"/>
          </p:nvPr>
        </p:nvSpPr>
        <p:spPr/>
        <p:txBody>
          <a:bodyPr/>
          <a:lstStyle/>
          <a:p>
            <a:fld id="{B6204610-DA98-4AED-85B4-BCAA506755CD}" type="slidenum">
              <a:rPr lang="en-US" smtClean="0"/>
              <a:t>6</a:t>
            </a:fld>
            <a:endParaRPr lang="en-US"/>
          </a:p>
        </p:txBody>
      </p:sp>
    </p:spTree>
    <p:extLst>
      <p:ext uri="{BB962C8B-B14F-4D97-AF65-F5344CB8AC3E}">
        <p14:creationId xmlns:p14="http://schemas.microsoft.com/office/powerpoint/2010/main" val="4169745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4000" dirty="0" smtClean="0"/>
              <a:t>Rounding</a:t>
            </a:r>
            <a:endParaRPr lang="en-US" sz="4000" dirty="0"/>
          </a:p>
        </p:txBody>
      </p:sp>
      <p:sp>
        <p:nvSpPr>
          <p:cNvPr id="3" name="Content Placeholder 2"/>
          <p:cNvSpPr>
            <a:spLocks noGrp="1"/>
          </p:cNvSpPr>
          <p:nvPr>
            <p:ph idx="1"/>
          </p:nvPr>
        </p:nvSpPr>
        <p:spPr>
          <a:xfrm>
            <a:off x="457200" y="1295400"/>
            <a:ext cx="8229600" cy="4525963"/>
          </a:xfrm>
        </p:spPr>
        <p:txBody>
          <a:bodyPr>
            <a:normAutofit lnSpcReduction="10000"/>
          </a:bodyPr>
          <a:lstStyle/>
          <a:p>
            <a:r>
              <a:rPr lang="en-US" u="sng" dirty="0">
                <a:hlinkClick r:id="rId2"/>
              </a:rPr>
              <a:t>https://</a:t>
            </a:r>
            <a:r>
              <a:rPr lang="en-US" u="sng" dirty="0" smtClean="0">
                <a:hlinkClick r:id="rId2"/>
              </a:rPr>
              <a:t>en.wikipedia.org/wiki/Rounding</a:t>
            </a:r>
            <a:r>
              <a:rPr lang="en-US" u="sng" dirty="0" smtClean="0"/>
              <a:t> </a:t>
            </a:r>
          </a:p>
          <a:p>
            <a:pPr lvl="1"/>
            <a:r>
              <a:rPr lang="en-US" dirty="0" smtClean="0"/>
              <a:t>This web page has gotten better and more accurate</a:t>
            </a:r>
          </a:p>
          <a:p>
            <a:pPr lvl="1"/>
            <a:r>
              <a:rPr lang="en-US" dirty="0" smtClean="0"/>
              <a:t>Round-half-to-odd (as used here) </a:t>
            </a:r>
            <a:r>
              <a:rPr lang="en-US" dirty="0"/>
              <a:t>and Von Neumann rounding </a:t>
            </a:r>
            <a:r>
              <a:rPr lang="en-US" dirty="0" smtClean="0"/>
              <a:t>no longer covered</a:t>
            </a:r>
          </a:p>
          <a:p>
            <a:r>
              <a:rPr lang="en-US" dirty="0">
                <a:hlinkClick r:id="rId3"/>
              </a:rPr>
              <a:t>https://www.eetimes.com/an-introduction-to-different-rounding-algorithms</a:t>
            </a:r>
            <a:r>
              <a:rPr lang="en-US" dirty="0" smtClean="0">
                <a:hlinkClick r:id="rId3"/>
              </a:rPr>
              <a:t>/</a:t>
            </a:r>
            <a:r>
              <a:rPr lang="en-US" dirty="0" smtClean="0"/>
              <a:t> </a:t>
            </a:r>
          </a:p>
          <a:p>
            <a:pPr lvl="1"/>
            <a:r>
              <a:rPr lang="en-US" dirty="0" smtClean="0"/>
              <a:t>By Clive (Max) </a:t>
            </a:r>
            <a:r>
              <a:rPr lang="en-US" dirty="0" err="1" smtClean="0"/>
              <a:t>Maxfield</a:t>
            </a:r>
            <a:endParaRPr lang="en-US" dirty="0" smtClean="0"/>
          </a:p>
          <a:p>
            <a:pPr lvl="1"/>
            <a:r>
              <a:rPr lang="en-US" dirty="0" smtClean="0"/>
              <a:t>Easy to understand</a:t>
            </a:r>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7</a:t>
            </a:fld>
            <a:endParaRPr lang="en-US"/>
          </a:p>
        </p:txBody>
      </p:sp>
    </p:spTree>
    <p:extLst>
      <p:ext uri="{BB962C8B-B14F-4D97-AF65-F5344CB8AC3E}">
        <p14:creationId xmlns:p14="http://schemas.microsoft.com/office/powerpoint/2010/main" val="2669087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77962"/>
          </a:xfrm>
        </p:spPr>
        <p:txBody>
          <a:bodyPr>
            <a:normAutofit fontScale="90000"/>
          </a:bodyPr>
          <a:lstStyle/>
          <a:p>
            <a:r>
              <a:rPr lang="en-US" dirty="0"/>
              <a:t>IEEE Standard 754, its goals and </a:t>
            </a:r>
            <a:r>
              <a:rPr lang="en-US" dirty="0" smtClean="0"/>
              <a:t>limitations</a:t>
            </a:r>
            <a:br>
              <a:rPr lang="en-US" dirty="0" smtClean="0"/>
            </a:br>
            <a:r>
              <a:rPr lang="en-US" sz="3100" u="sng" dirty="0">
                <a:hlinkClick r:id="rId2"/>
              </a:rPr>
              <a:t>https://en.wikipedia.org/wiki/IEEE_754</a:t>
            </a:r>
            <a:endParaRPr lang="en-US" sz="3600" dirty="0"/>
          </a:p>
        </p:txBody>
      </p:sp>
      <p:sp>
        <p:nvSpPr>
          <p:cNvPr id="3" name="Content Placeholder 2"/>
          <p:cNvSpPr>
            <a:spLocks noGrp="1"/>
          </p:cNvSpPr>
          <p:nvPr>
            <p:ph idx="1"/>
          </p:nvPr>
        </p:nvSpPr>
        <p:spPr>
          <a:xfrm>
            <a:off x="457200" y="1905000"/>
            <a:ext cx="8229600" cy="4525963"/>
          </a:xfrm>
        </p:spPr>
        <p:txBody>
          <a:bodyPr>
            <a:normAutofit/>
          </a:bodyPr>
          <a:lstStyle/>
          <a:p>
            <a:r>
              <a:rPr lang="en-US" sz="2800" dirty="0" smtClean="0"/>
              <a:t>Goals</a:t>
            </a:r>
          </a:p>
          <a:p>
            <a:pPr lvl="1"/>
            <a:r>
              <a:rPr lang="en-US" sz="2400" dirty="0"/>
              <a:t>32 and 64-bit versions</a:t>
            </a:r>
          </a:p>
          <a:p>
            <a:pPr lvl="1"/>
            <a:r>
              <a:rPr lang="en-US" sz="2400" dirty="0" smtClean="0"/>
              <a:t>Least </a:t>
            </a:r>
            <a:r>
              <a:rPr lang="en-US" sz="2400" dirty="0"/>
              <a:t>significant bit accuracy</a:t>
            </a:r>
          </a:p>
          <a:p>
            <a:pPr lvl="1"/>
            <a:r>
              <a:rPr lang="en-US" sz="2400" dirty="0" smtClean="0"/>
              <a:t>Consistent </a:t>
            </a:r>
            <a:r>
              <a:rPr lang="en-US" sz="2400" dirty="0"/>
              <a:t>results for same compiler settings</a:t>
            </a:r>
          </a:p>
          <a:p>
            <a:pPr lvl="1"/>
            <a:r>
              <a:rPr lang="en-US" sz="2400" dirty="0" smtClean="0"/>
              <a:t>No </a:t>
            </a:r>
            <a:r>
              <a:rPr lang="en-US" sz="2400" dirty="0"/>
              <a:t>wasted </a:t>
            </a:r>
            <a:r>
              <a:rPr lang="en-US" sz="2400" dirty="0" smtClean="0"/>
              <a:t>bits</a:t>
            </a:r>
          </a:p>
          <a:p>
            <a:r>
              <a:rPr lang="en-US" sz="2800" dirty="0" smtClean="0"/>
              <a:t>Limitations</a:t>
            </a:r>
          </a:p>
          <a:p>
            <a:pPr lvl="1"/>
            <a:r>
              <a:rPr lang="en-US" sz="2400" dirty="0"/>
              <a:t>subnormal numbers</a:t>
            </a:r>
            <a:r>
              <a:rPr lang="en-US" sz="2400" dirty="0" smtClean="0"/>
              <a:t> </a:t>
            </a:r>
            <a:r>
              <a:rPr lang="en-US" sz="2400" dirty="0"/>
              <a:t>hard to </a:t>
            </a:r>
            <a:r>
              <a:rPr lang="en-US" sz="2400" dirty="0" smtClean="0"/>
              <a:t>pipeline</a:t>
            </a:r>
          </a:p>
          <a:p>
            <a:pPr lvl="1"/>
            <a:r>
              <a:rPr lang="en-US" sz="2400" u="sng" dirty="0" smtClean="0">
                <a:hlinkClick r:id="rId3"/>
              </a:rPr>
              <a:t>https</a:t>
            </a:r>
            <a:r>
              <a:rPr lang="en-US" sz="2400" u="sng" dirty="0">
                <a:hlinkClick r:id="rId3"/>
              </a:rPr>
              <a:t>://en.wikipedia.org/wiki/Subnormal_number</a:t>
            </a:r>
            <a:endParaRPr lang="en-US" sz="2400" dirty="0" smtClean="0"/>
          </a:p>
          <a:p>
            <a:pPr lvl="1"/>
            <a:r>
              <a:rPr lang="en-US" sz="2400" dirty="0" smtClean="0"/>
              <a:t>Has double rounding problem, evaluation order matters</a:t>
            </a:r>
            <a:endParaRPr lang="en-US" sz="24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8</a:t>
            </a:fld>
            <a:endParaRPr lang="en-US"/>
          </a:p>
        </p:txBody>
      </p:sp>
    </p:spTree>
    <p:extLst>
      <p:ext uri="{BB962C8B-B14F-4D97-AF65-F5344CB8AC3E}">
        <p14:creationId xmlns:p14="http://schemas.microsoft.com/office/powerpoint/2010/main" val="4262709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Autofit/>
          </a:bodyPr>
          <a:lstStyle/>
          <a:p>
            <a:r>
              <a:rPr lang="en-US" sz="4000" dirty="0"/>
              <a:t>IEEE Standard 754</a:t>
            </a:r>
          </a:p>
        </p:txBody>
      </p:sp>
      <p:sp>
        <p:nvSpPr>
          <p:cNvPr id="3" name="Content Placeholder 2"/>
          <p:cNvSpPr>
            <a:spLocks noGrp="1"/>
          </p:cNvSpPr>
          <p:nvPr>
            <p:ph idx="1"/>
          </p:nvPr>
        </p:nvSpPr>
        <p:spPr>
          <a:xfrm>
            <a:off x="457200" y="914400"/>
            <a:ext cx="8229600" cy="5562600"/>
          </a:xfrm>
        </p:spPr>
        <p:txBody>
          <a:bodyPr>
            <a:noAutofit/>
          </a:bodyPr>
          <a:lstStyle/>
          <a:p>
            <a:r>
              <a:rPr lang="en-US" sz="2800" dirty="0"/>
              <a:t>William </a:t>
            </a:r>
            <a:r>
              <a:rPr lang="en-US" sz="2800" dirty="0" err="1"/>
              <a:t>Kahan</a:t>
            </a:r>
            <a:r>
              <a:rPr lang="en-US" sz="2800" dirty="0"/>
              <a:t>: “architect of the IEEE 754 Binary Floating-Point Standard”</a:t>
            </a:r>
          </a:p>
          <a:p>
            <a:pPr marL="457200" lvl="1" indent="0">
              <a:buNone/>
            </a:pPr>
            <a:r>
              <a:rPr lang="en-US" sz="2400" u="sng" dirty="0" smtClean="0">
                <a:hlinkClick r:id="rId2"/>
              </a:rPr>
              <a:t>https</a:t>
            </a:r>
            <a:r>
              <a:rPr lang="en-US" sz="2400" u="sng" dirty="0">
                <a:hlinkClick r:id="rId2"/>
              </a:rPr>
              <a:t>://people.eecs.berkeley.edu/~</a:t>
            </a:r>
            <a:r>
              <a:rPr lang="en-US" sz="2400" u="sng" dirty="0" smtClean="0">
                <a:hlinkClick r:id="rId2"/>
              </a:rPr>
              <a:t>wkahan/ieee754status/754story.html</a:t>
            </a:r>
            <a:endParaRPr lang="en-US" sz="2400" u="sng" dirty="0" smtClean="0"/>
          </a:p>
          <a:p>
            <a:r>
              <a:rPr lang="en-US" sz="2800" dirty="0" smtClean="0"/>
              <a:t>Quickly adopted by Intel (8087 chip), Motorola (68881 chip), IBM 370 and is now the norm</a:t>
            </a:r>
          </a:p>
          <a:p>
            <a:r>
              <a:rPr lang="en-US" sz="2800" dirty="0" smtClean="0"/>
              <a:t>Reports are that the 754 standards meetings had much “debate”</a:t>
            </a:r>
          </a:p>
          <a:p>
            <a:r>
              <a:rPr lang="en-US" sz="2800" dirty="0" smtClean="0"/>
              <a:t>More recently </a:t>
            </a:r>
            <a:r>
              <a:rPr lang="en-US" sz="2800" dirty="0"/>
              <a:t>a 16-bit </a:t>
            </a:r>
            <a:r>
              <a:rPr lang="en-US" sz="2800" dirty="0" smtClean="0"/>
              <a:t>format and decimal versions specified</a:t>
            </a:r>
          </a:p>
          <a:p>
            <a:r>
              <a:rPr lang="en-US" sz="2800" dirty="0" smtClean="0"/>
              <a:t>Specifications for conversion to and from decimal</a:t>
            </a:r>
          </a:p>
          <a:p>
            <a:pPr marL="457200" lvl="1" indent="0">
              <a:buNone/>
            </a:pPr>
            <a:r>
              <a:rPr lang="en-US" sz="2400" dirty="0">
                <a:hlinkClick r:id="rId3"/>
              </a:rPr>
              <a:t>https://</a:t>
            </a:r>
            <a:r>
              <a:rPr lang="en-US" sz="2400" dirty="0" smtClean="0">
                <a:hlinkClick r:id="rId3"/>
              </a:rPr>
              <a:t>www.youtube.com/watch?v=8afbTaA-gOQ</a:t>
            </a:r>
            <a:r>
              <a:rPr lang="en-US" sz="2400" dirty="0" smtClean="0"/>
              <a:t>  tutorial</a:t>
            </a:r>
            <a:endParaRPr lang="en-US" sz="2400" dirty="0"/>
          </a:p>
        </p:txBody>
      </p:sp>
      <p:sp>
        <p:nvSpPr>
          <p:cNvPr id="4" name="Date Placeholder 3"/>
          <p:cNvSpPr>
            <a:spLocks noGrp="1"/>
          </p:cNvSpPr>
          <p:nvPr>
            <p:ph type="dt" sz="half" idx="10"/>
          </p:nvPr>
        </p:nvSpPr>
        <p:spPr/>
        <p:txBody>
          <a:bodyPr/>
          <a:lstStyle/>
          <a:p>
            <a:r>
              <a:rPr lang="en-US" smtClean="0"/>
              <a:t>11/8/2023</a:t>
            </a:r>
            <a:endParaRPr lang="en-US"/>
          </a:p>
        </p:txBody>
      </p:sp>
      <p:sp>
        <p:nvSpPr>
          <p:cNvPr id="5" name="Slide Number Placeholder 4"/>
          <p:cNvSpPr>
            <a:spLocks noGrp="1"/>
          </p:cNvSpPr>
          <p:nvPr>
            <p:ph type="sldNum" sz="quarter" idx="12"/>
          </p:nvPr>
        </p:nvSpPr>
        <p:spPr/>
        <p:txBody>
          <a:bodyPr/>
          <a:lstStyle/>
          <a:p>
            <a:fld id="{B6204610-DA98-4AED-85B4-BCAA506755CD}" type="slidenum">
              <a:rPr lang="en-US" smtClean="0"/>
              <a:t>9</a:t>
            </a:fld>
            <a:endParaRPr lang="en-US"/>
          </a:p>
        </p:txBody>
      </p:sp>
    </p:spTree>
    <p:extLst>
      <p:ext uri="{BB962C8B-B14F-4D97-AF65-F5344CB8AC3E}">
        <p14:creationId xmlns:p14="http://schemas.microsoft.com/office/powerpoint/2010/main" val="247246812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TotalTime>
  <Words>1755</Words>
  <Application>Microsoft Office PowerPoint</Application>
  <PresentationFormat>On-screen Show (4:3)</PresentationFormat>
  <Paragraphs>279</Paragraphs>
  <Slides>28</Slides>
  <Notes>3</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Floating-Point Arithmetic and Brakefield’s Patent US5892697A:</vt:lpstr>
      <vt:lpstr>Outline</vt:lpstr>
      <vt:lpstr>Some videos on floating-point</vt:lpstr>
      <vt:lpstr>Floating-point background</vt:lpstr>
      <vt:lpstr>Early floating-point examples</vt:lpstr>
      <vt:lpstr>Early floating-point Issues</vt:lpstr>
      <vt:lpstr>Rounding</vt:lpstr>
      <vt:lpstr>IEEE Standard 754, its goals and limitations https://en.wikipedia.org/wiki/IEEE_754</vt:lpstr>
      <vt:lpstr>IEEE Standard 754</vt:lpstr>
      <vt:lpstr>Motivation for Brakefield’s patent https://patents.google.com/patent/US5892697A/en</vt:lpstr>
      <vt:lpstr>Motivation for Brakefield’s patent</vt:lpstr>
      <vt:lpstr>US5892697 idealized floating point</vt:lpstr>
      <vt:lpstr>Analysis of underflow/overflow idea  </vt:lpstr>
      <vt:lpstr>Exact versus Inexact floats</vt:lpstr>
      <vt:lpstr>Round half to Odd, and its serendipity</vt:lpstr>
      <vt:lpstr>Alternating open and closed intervals</vt:lpstr>
      <vt:lpstr>Open-Closed intervals diagram</vt:lpstr>
      <vt:lpstr>Subsequent and current developments</vt:lpstr>
      <vt:lpstr>Subsequent and current developments</vt:lpstr>
      <vt:lpstr>3rd Party Validation of Posits</vt:lpstr>
      <vt:lpstr>Taper plots: 16 &amp; 32-bit data size Posit and IEEE-754</vt:lpstr>
      <vt:lpstr>More taper plots</vt:lpstr>
      <vt:lpstr>Comparing Posit and IEEE-754 hardware costs </vt:lpstr>
      <vt:lpstr>What can go wrong will go wrong</vt:lpstr>
      <vt:lpstr>What can go wrong will go wrong</vt:lpstr>
      <vt:lpstr>Final Comments</vt:lpstr>
      <vt:lpstr>PowerPoint Presentation</vt:lpstr>
      <vt:lpstr>Adjustable Taper diagrams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Floating-Point Arithmetic and Brakefield’s Patent</dc:title>
  <dc:creator>James Brakefield</dc:creator>
  <cp:lastModifiedBy>James Brakefield</cp:lastModifiedBy>
  <cp:revision>88</cp:revision>
  <cp:lastPrinted>2023-11-08T01:59:06Z</cp:lastPrinted>
  <dcterms:created xsi:type="dcterms:W3CDTF">2023-11-05T21:07:45Z</dcterms:created>
  <dcterms:modified xsi:type="dcterms:W3CDTF">2024-01-01T01:05:37Z</dcterms:modified>
</cp:coreProperties>
</file>