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319" r:id="rId5"/>
    <p:sldId id="323" r:id="rId6"/>
    <p:sldId id="324" r:id="rId7"/>
    <p:sldId id="335" r:id="rId8"/>
    <p:sldId id="336" r:id="rId9"/>
    <p:sldId id="337" r:id="rId10"/>
    <p:sldId id="325" r:id="rId11"/>
    <p:sldId id="327" r:id="rId12"/>
    <p:sldId id="326" r:id="rId13"/>
    <p:sldId id="338" r:id="rId14"/>
    <p:sldId id="328" r:id="rId15"/>
    <p:sldId id="339" r:id="rId16"/>
    <p:sldId id="322" r:id="rId17"/>
    <p:sldId id="330" r:id="rId18"/>
    <p:sldId id="329" r:id="rId19"/>
    <p:sldId id="331" r:id="rId20"/>
    <p:sldId id="332" r:id="rId21"/>
    <p:sldId id="333" r:id="rId22"/>
    <p:sldId id="334" r:id="rId23"/>
    <p:sldId id="340" r:id="rId24"/>
    <p:sldId id="259" r:id="rId25"/>
    <p:sldId id="260" r:id="rId26"/>
    <p:sldId id="261" r:id="rId27"/>
    <p:sldId id="262" r:id="rId28"/>
    <p:sldId id="283" r:id="rId29"/>
    <p:sldId id="263" r:id="rId30"/>
    <p:sldId id="303" r:id="rId31"/>
    <p:sldId id="304" r:id="rId32"/>
    <p:sldId id="305" r:id="rId33"/>
    <p:sldId id="306" r:id="rId34"/>
    <p:sldId id="312" r:id="rId35"/>
    <p:sldId id="309" r:id="rId36"/>
    <p:sldId id="289" r:id="rId37"/>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4549" autoAdjust="0"/>
  </p:normalViewPr>
  <p:slideViewPr>
    <p:cSldViewPr>
      <p:cViewPr varScale="1">
        <p:scale>
          <a:sx n="103" d="100"/>
          <a:sy n="103" d="100"/>
        </p:scale>
        <p:origin x="-630" y="-96"/>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it’s mind</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 indicates using D register data type.  24-bit 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Three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 out.  Generics &amp; conditional generate is the better way.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Recommended to use unsigned signals as much as possible with </a:t>
            </a:r>
            <a:r>
              <a:rPr lang="en-US" dirty="0" err="1" smtClean="0"/>
              <a:t>ieee.numeric_std.all</a:t>
            </a:r>
            <a:r>
              <a:rPr lang="en-US" dirty="0" smtClean="0"/>
              <a:t>  Data</a:t>
            </a:r>
            <a:r>
              <a:rPr lang="en-US" baseline="0" dirty="0" smtClean="0"/>
              <a:t> type coercions via signed, unsigned &amp; </a:t>
            </a:r>
            <a:r>
              <a:rPr lang="en-US"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instruction updates default values as needed.  Loads and store take two clock cycles</a:t>
            </a:r>
            <a:r>
              <a:rPr lang="en-US" baseline="0" dirty="0" smtClean="0"/>
              <a:t> and thus three states.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dirty="0" err="1" smtClean="0"/>
              <a:t>github.jimbrake</a:t>
            </a:r>
            <a:r>
              <a:rPr lang="en-US" dirty="0" smtClean="0"/>
              <a:t>/troc16_16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Keeping a log of utilization</a:t>
            </a:r>
            <a:r>
              <a:rPr lang="en-US" baseline="0" dirty="0" smtClean="0"/>
              <a:t> &amp; </a:t>
            </a:r>
            <a:r>
              <a:rPr lang="en-US" baseline="0" dirty="0" err="1" smtClean="0"/>
              <a:t>Fmax</a:t>
            </a:r>
            <a:r>
              <a:rPr lang="en-US" dirty="0" smtClean="0"/>
              <a:t> numbers for each variation to evaluate</a:t>
            </a:r>
            <a:r>
              <a:rPr lang="en-US" baseline="0" dirty="0" smtClean="0"/>
              <a:t> additional instruction’s and </a:t>
            </a:r>
            <a:r>
              <a:rPr lang="en-US" baseline="0" dirty="0" err="1" smtClean="0"/>
              <a:t>optimiation’s</a:t>
            </a:r>
            <a:r>
              <a:rPr lang="en-US" baseline="0" dirty="0" smtClean="0"/>
              <a:t> performance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a:t>
            </a:r>
            <a:r>
              <a:rPr lang="en-US" baseline="0" dirty="0" err="1" smtClean="0"/>
              <a:t>subsetting</a:t>
            </a:r>
            <a:r>
              <a:rPr lang="en-US" baseline="0" dirty="0" smtClean="0"/>
              <a:t> that will be later supplemented.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IEEE-754 now supports floating-point divide</a:t>
            </a:r>
            <a:r>
              <a:rPr lang="en-US" baseline="0" dirty="0" smtClean="0"/>
              <a:t> remainder and the residue (round-off portion) of add/subtract/multiply.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26</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*Main restriction is to force 16 or 32 bit instruction alignment by using</a:t>
            </a:r>
            <a:r>
              <a:rPr lang="en-US" baseline="0" dirty="0" smtClean="0"/>
              <a:t> longer than necessary immediate values or inserting align op-code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a:t>
            </a:r>
            <a:r>
              <a:rPr lang="en-US" baseline="0" dirty="0" smtClean="0"/>
              <a:t> two data-type ISA was defined and never completed.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TROC16_16hwa CCR is Residue register</a:t>
            </a:r>
            <a:r>
              <a:rPr lang="en-US" baseline="0" dirty="0" smtClean="0"/>
              <a:t>,</a:t>
            </a:r>
            <a:r>
              <a:rPr lang="en-US" dirty="0" smtClean="0"/>
              <a:t> LUTRAM is 32x16</a:t>
            </a:r>
            <a:r>
              <a:rPr lang="en-US" baseline="0" dirty="0" smtClean="0"/>
              <a:t> and Block 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a:t>.</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24 &amp; 32-bit instruction immediate</a:t>
            </a:r>
            <a:r>
              <a:rPr lang="en-US" baseline="0" dirty="0" smtClean="0"/>
              <a:t> f</a:t>
            </a:r>
            <a:r>
              <a:rPr lang="en-US" dirty="0" smtClean="0"/>
              <a:t>ormats</a:t>
            </a:r>
            <a:r>
              <a:rPr lang="en-US" baseline="0" dirty="0" smtClean="0"/>
              <a:t> using an addition byte </a:t>
            </a:r>
            <a:r>
              <a:rPr lang="en-US" dirty="0" smtClean="0"/>
              <a:t>12-bit format:</a:t>
            </a:r>
            <a:r>
              <a:rPr lang="en-US" baseline="0" dirty="0" smtClean="0"/>
              <a:t>  </a:t>
            </a:r>
            <a:r>
              <a:rPr lang="en-US" baseline="0" dirty="0" err="1" smtClean="0"/>
              <a:t>nnnnnnnn</a:t>
            </a:r>
            <a:r>
              <a:rPr lang="en-US" baseline="0" dirty="0" smtClean="0"/>
              <a:t> nnnn1, immediate size: 10ss0, -4…-1: 11nn0 or  0…7: 0nnn0</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a:t>
            </a:r>
            <a:r>
              <a:rPr lang="en-US" dirty="0" smtClean="0"/>
              <a:t>Float format: exponent</a:t>
            </a:r>
            <a:r>
              <a:rPr lang="en-US" baseline="0" dirty="0" smtClean="0"/>
              <a:t> bits, exponent sign, mantissa sign, mantissa; zero extended on both ends on load, truncated on 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 of zero extension</a:t>
            </a:r>
            <a:r>
              <a:rPr lang="en-US" baseline="0" dirty="0" smtClean="0"/>
              <a:t> is that it applies to all shown formats.  </a:t>
            </a:r>
            <a:r>
              <a:rPr lang="en-US" dirty="0" smtClean="0"/>
              <a:t>Alt-754 underflow and overflow uses number of trailing zeros in memory format to adjust exponent.  One exponent tag bit needed.  2</a:t>
            </a:r>
            <a:r>
              <a:rPr lang="en-US" baseline="30000" dirty="0" smtClean="0"/>
              <a:t>nd</a:t>
            </a:r>
            <a:r>
              <a:rPr lang="en-US" dirty="0" smtClean="0"/>
              <a:t> tag bit for Euclidian</a:t>
            </a:r>
            <a:r>
              <a:rPr lang="en-US" baseline="0" dirty="0" smtClean="0"/>
              <a:t> distance computation. Consensus for exponent is off-set binary (can use sign extension).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2/20/2025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2/20/2025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2/20/2025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2/20/2025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2/20/2025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jimbrake/cpu_soft_cores"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4379" y="3124200"/>
            <a:ext cx="4543015" cy="3291118"/>
          </a:xfrm>
          <a:prstGeom prst="rect">
            <a:avLst/>
          </a:prstGeom>
        </p:spPr>
      </p:pic>
      <p:sp>
        <p:nvSpPr>
          <p:cNvPr id="2" name="Title 1"/>
          <p:cNvSpPr>
            <a:spLocks noGrp="1"/>
          </p:cNvSpPr>
          <p:nvPr>
            <p:ph type="ctrTitle"/>
          </p:nvPr>
        </p:nvSpPr>
        <p:spPr>
          <a:xfrm>
            <a:off x="685800" y="533400"/>
            <a:ext cx="7772400" cy="1676400"/>
          </a:xfrm>
        </p:spPr>
        <p:txBody>
          <a:bodyPr>
            <a:normAutofit/>
          </a:bodyPr>
          <a:lstStyle/>
          <a:p>
            <a:r>
              <a:rPr lang="en-US" dirty="0" smtClean="0"/>
              <a:t>Designing a Digital Computer</a:t>
            </a:r>
            <a:br>
              <a:rPr lang="en-US" dirty="0" smtClean="0"/>
            </a:br>
            <a:r>
              <a:rPr lang="en-US" dirty="0" smtClean="0"/>
              <a:t>for experimentation</a:t>
            </a:r>
            <a:endParaRPr lang="en-US" dirty="0"/>
          </a:p>
        </p:txBody>
      </p:sp>
      <p:sp>
        <p:nvSpPr>
          <p:cNvPr id="3" name="Subtitle 2"/>
          <p:cNvSpPr>
            <a:spLocks noGrp="1"/>
          </p:cNvSpPr>
          <p:nvPr>
            <p:ph type="subTitle" idx="1"/>
          </p:nvPr>
        </p:nvSpPr>
        <p:spPr>
          <a:xfrm>
            <a:off x="1447800" y="2209800"/>
            <a:ext cx="6400800" cy="609600"/>
          </a:xfrm>
        </p:spPr>
        <p:txBody>
          <a:bodyPr>
            <a:normAutofit lnSpcReduction="10000"/>
          </a:bodyPr>
          <a:lstStyle/>
          <a:p>
            <a:r>
              <a:rPr lang="en-US" sz="3600" dirty="0" smtClean="0">
                <a:solidFill>
                  <a:schemeClr val="tx1"/>
                </a:solidFill>
              </a:rPr>
              <a:t>Jim Brakefield</a:t>
            </a:r>
            <a:endParaRPr lang="en-US" sz="3600" dirty="0">
              <a:solidFill>
                <a:schemeClr val="tx1"/>
              </a:solidFill>
            </a:endParaRPr>
          </a:p>
        </p:txBody>
      </p:sp>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a:t>
            </a:r>
            <a:r>
              <a:rPr lang="en-US" sz="2600" dirty="0" smtClean="0"/>
              <a:t>(no tags on min variant)</a:t>
            </a:r>
          </a:p>
          <a:p>
            <a:r>
              <a:rPr lang="en-US" dirty="0" smtClean="0"/>
              <a:t>32-bit memory: both an instruction and the 16-bit immediate, if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232"/>
            </a:pPr>
            <a:r>
              <a:rPr lang="en-US" sz="2400" b="1" dirty="0" smtClean="0">
                <a:latin typeface="Courier New" panose="02070309020205020404" pitchFamily="49" charset="0"/>
                <a:cs typeface="Courier New" panose="02070309020205020404" pitchFamily="49" charset="0"/>
              </a:rPr>
              <a:t>    16    50  0.5   1   13.6ns</a:t>
            </a:r>
          </a:p>
          <a:p>
            <a:pPr marL="914400" lvl="1" indent="-457200">
              <a:buAutoNum type="arabicPlain" startAt="208"/>
            </a:pPr>
            <a:r>
              <a:rPr lang="en-US" sz="2400" b="1" dirty="0" smtClean="0">
                <a:latin typeface="Courier New" panose="02070309020205020404" pitchFamily="49" charset="0"/>
                <a:cs typeface="Courier New" panose="02070309020205020404" pitchFamily="49" charset="0"/>
              </a:rPr>
              <a:t>    16    </a:t>
            </a:r>
            <a:r>
              <a:rPr lang="en-US" sz="2400" b="1" dirty="0">
                <a:latin typeface="Courier New" panose="02070309020205020404" pitchFamily="49" charset="0"/>
                <a:cs typeface="Courier New" panose="02070309020205020404" pitchFamily="49" charset="0"/>
              </a:rPr>
              <a:t>50 </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13.3ns </a:t>
            </a:r>
            <a:r>
              <a:rPr lang="en-US" sz="2600" dirty="0" smtClean="0">
                <a:cs typeface="Courier New" panose="02070309020205020404" pitchFamily="49" charset="0"/>
              </a:rPr>
              <a:t>area optimize</a:t>
            </a:r>
          </a:p>
          <a:p>
            <a:pPr marL="457200" lvl="1" indent="0">
              <a:buNone/>
            </a:pPr>
            <a:r>
              <a:rPr lang="en-US" sz="2400" b="1" dirty="0" smtClean="0">
                <a:latin typeface="Courier New" panose="02070309020205020404" pitchFamily="49" charset="0"/>
                <a:cs typeface="Courier New" panose="02070309020205020404" pitchFamily="49" charset="0"/>
              </a:rPr>
              <a:t>355   144    66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9.7ns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16-bit instructions</a:t>
            </a:r>
            <a:endParaRPr lang="en-US" sz="4000" dirty="0"/>
          </a:p>
        </p:txBody>
      </p:sp>
      <p:sp>
        <p:nvSpPr>
          <p:cNvPr id="3" name="Content Placeholder 2"/>
          <p:cNvSpPr>
            <a:spLocks noGrp="1"/>
          </p:cNvSpPr>
          <p:nvPr>
            <p:ph idx="1"/>
          </p:nvPr>
        </p:nvSpPr>
        <p:spPr>
          <a:xfrm>
            <a:off x="457200" y="1371600"/>
            <a:ext cx="8229600" cy="4876800"/>
          </a:xfrm>
        </p:spPr>
        <p:txBody>
          <a:bodyPr numCol="1">
            <a:normAutofit lnSpcReduction="10000"/>
          </a:bodyPr>
          <a:lstStyle/>
          <a:p>
            <a:r>
              <a:rPr lang="en-US" sz="2000" dirty="0" smtClean="0"/>
              <a:t>INN, OUTN 				input/output to port N or M(N)</a:t>
            </a:r>
          </a:p>
          <a:p>
            <a:r>
              <a:rPr lang="en-US" sz="2000" dirty="0" smtClean="0"/>
              <a:t>JSRN, BRZN, BRNZN, BRPN, BRMN	control instructions (PC+N)</a:t>
            </a:r>
          </a:p>
          <a:p>
            <a:r>
              <a:rPr lang="en-US" sz="2000" dirty="0" smtClean="0"/>
              <a:t>MOV					move register: R =&gt; D</a:t>
            </a:r>
          </a:p>
          <a:p>
            <a:r>
              <a:rPr lang="en-US" sz="2000" dirty="0" smtClean="0"/>
              <a:t>ADD,SUB,MUL,DIV,CMP,AND,OR,XOR	basic arithmetic: R op D =&gt; D</a:t>
            </a:r>
          </a:p>
          <a:p>
            <a:r>
              <a:rPr lang="en-US" sz="2000" dirty="0" smtClean="0"/>
              <a:t>ADDI,SUBI,MULI,DIVI,CMPI,ANDI,ORI,XORI immediate versions</a:t>
            </a:r>
          </a:p>
          <a:p>
            <a:r>
              <a:rPr lang="en-US" sz="2000" dirty="0" smtClean="0"/>
              <a:t>LDI, LDIS, LDIF, LDIF2			load typed data immediate</a:t>
            </a:r>
          </a:p>
          <a:p>
            <a:r>
              <a:rPr lang="en-US" sz="2000" dirty="0" smtClean="0"/>
              <a:t>LDTN, STTN				load/store typed-data to M(N)</a:t>
            </a:r>
          </a:p>
          <a:p>
            <a:pPr marL="457200" lvl="1" indent="0">
              <a:buNone/>
            </a:pPr>
            <a:r>
              <a:rPr lang="en-US" sz="1600" dirty="0"/>
              <a:t>	</a:t>
            </a:r>
            <a:r>
              <a:rPr lang="en-US" sz="1600" dirty="0" smtClean="0"/>
              <a:t>				</a:t>
            </a:r>
            <a:r>
              <a:rPr lang="en-US" sz="1800" dirty="0" smtClean="0"/>
              <a:t>uses two memory locations</a:t>
            </a:r>
          </a:p>
          <a:p>
            <a:r>
              <a:rPr lang="en-US" sz="2000" dirty="0" smtClean="0">
                <a:solidFill>
                  <a:schemeClr val="bg1">
                    <a:lumMod val="50000"/>
                  </a:schemeClr>
                </a:solidFill>
              </a:rPr>
              <a:t>SHFTI				shift/adjust exponent</a:t>
            </a:r>
          </a:p>
          <a:p>
            <a:r>
              <a:rPr lang="en-US" sz="2000" dirty="0" smtClean="0">
                <a:solidFill>
                  <a:schemeClr val="bg1">
                    <a:lumMod val="50000"/>
                  </a:schemeClr>
                </a:solidFill>
              </a:rPr>
              <a:t>EXTCTI				extract field, type-less</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600" dirty="0" smtClean="0"/>
              <a:t>Sign &amp; magnitude versus 2’s complement under evaluation</a:t>
            </a:r>
          </a:p>
          <a:p>
            <a:pPr marL="742950" lvl="2" indent="-342900"/>
            <a:r>
              <a:rPr lang="en-US" sz="1600" dirty="0" smtClean="0"/>
              <a:t>For multiply very little difference in timing or LUT count</a:t>
            </a:r>
          </a:p>
          <a:p>
            <a:pPr marL="742950" lvl="2" indent="-342900"/>
            <a:r>
              <a:rPr lang="en-US" sz="1600" dirty="0" smtClean="0"/>
              <a:t>Add, subtract and compare simpler for 2’s complement (no 2</a:t>
            </a:r>
            <a:r>
              <a:rPr lang="en-US" sz="1600" baseline="30000" dirty="0" smtClean="0"/>
              <a:t>nd</a:t>
            </a:r>
            <a:r>
              <a:rPr lang="en-US" sz="1600" dirty="0" smtClean="0"/>
              <a:t> adder &amp; result mux)</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1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BRAM  DSP   </a:t>
            </a:r>
            <a:r>
              <a:rPr lang="en-US" sz="2400" b="1" dirty="0" smtClean="0">
                <a:latin typeface="Courier New" panose="02070309020205020404" pitchFamily="49" charset="0"/>
                <a:cs typeface="Courier New" panose="02070309020205020404" pitchFamily="49" charset="0"/>
              </a:rPr>
              <a:t>clock</a:t>
            </a:r>
          </a:p>
          <a:p>
            <a:pPr marL="914400" lvl="1" indent="-457200">
              <a:buAutoNum type="arabicPlain" startAt="318"/>
            </a:pPr>
            <a:r>
              <a:rPr lang="en-US" sz="2400" b="1" dirty="0" smtClean="0">
                <a:latin typeface="Courier New" panose="02070309020205020404" pitchFamily="49" charset="0"/>
                <a:cs typeface="Courier New" panose="02070309020205020404" pitchFamily="49" charset="0"/>
              </a:rPr>
              <a:t>    16    50   0.5   1    14.9ns </a:t>
            </a:r>
          </a:p>
          <a:p>
            <a:r>
              <a:rPr lang="en-US" dirty="0" smtClean="0"/>
              <a:t>Can continue with this design, adding data types and living with two port register file</a:t>
            </a:r>
          </a:p>
          <a:p>
            <a:pPr lvl="1"/>
            <a:r>
              <a:rPr lang="en-US" dirty="0" smtClean="0"/>
              <a:t>24-bit load/store instructions possible by limiting base register to Residue or PC</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457200" y="16002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457200" lvl="1" indent="0">
              <a:buNone/>
            </a:pPr>
            <a:r>
              <a:rPr lang="en-US" sz="2400" dirty="0" smtClean="0"/>
              <a:t>Tried area optimization, dramatic improvement in LUT count</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914400" lvl="1" indent="-457200">
              <a:buAutoNum type="arabicPlain" startAt="441"/>
            </a:pPr>
            <a:r>
              <a:rPr lang="en-US" sz="2000" b="1" dirty="0" smtClean="0">
                <a:latin typeface="Courier New" panose="02070309020205020404" pitchFamily="49" charset="0"/>
                <a:cs typeface="Courier New" panose="02070309020205020404" pitchFamily="49" charset="0"/>
              </a:rPr>
              <a:t>    17    50  0.5  1  14.5ns </a:t>
            </a:r>
            <a:r>
              <a:rPr lang="en-US" sz="2000" b="1" dirty="0" err="1" smtClean="0">
                <a:latin typeface="Courier New" panose="02070309020205020404" pitchFamily="49" charset="0"/>
                <a:cs typeface="Courier New" panose="02070309020205020404" pitchFamily="49" charset="0"/>
              </a:rPr>
              <a:t>std</a:t>
            </a:r>
            <a:r>
              <a:rPr lang="en-US" sz="2000" b="1" dirty="0" smtClean="0">
                <a:latin typeface="Courier New" panose="02070309020205020404" pitchFamily="49" charset="0"/>
                <a:cs typeface="Courier New" panose="02070309020205020404" pitchFamily="49" charset="0"/>
              </a:rPr>
              <a:t> flow</a:t>
            </a:r>
          </a:p>
          <a:p>
            <a:pPr marL="914400" lvl="1" indent="-457200">
              <a:buAutoNum type="arabicPlain" startAt="279"/>
            </a:pPr>
            <a:r>
              <a:rPr lang="en-US" sz="2000" b="1" dirty="0" smtClean="0">
                <a:latin typeface="Courier New" panose="02070309020205020404" pitchFamily="49" charset="0"/>
                <a:cs typeface="Courier New" panose="02070309020205020404" pitchFamily="49" charset="0"/>
              </a:rPr>
              <a:t>    17    50  0.5  1  14.0ns area opt unsigned</a:t>
            </a:r>
          </a:p>
          <a:p>
            <a:pPr marL="457200" lvl="1" indent="0">
              <a:buNone/>
            </a:pPr>
            <a:r>
              <a:rPr lang="en-US" sz="2000" b="1" dirty="0" smtClean="0">
                <a:latin typeface="Courier New" panose="02070309020205020404" pitchFamily="49" charset="0"/>
                <a:cs typeface="Courier New" panose="02070309020205020404" pitchFamily="49" charset="0"/>
              </a:rPr>
              <a:t>264</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17</a:t>
            </a: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50  0.5  1  14.1ns 2’s comp +-*?</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Implementation flow</a:t>
            </a:r>
            <a:endParaRPr lang="en-US" sz="4000" dirty="0"/>
          </a:p>
        </p:txBody>
      </p:sp>
      <p:sp>
        <p:nvSpPr>
          <p:cNvPr id="3" name="Content Placeholder 2"/>
          <p:cNvSpPr>
            <a:spLocks noGrp="1"/>
          </p:cNvSpPr>
          <p:nvPr>
            <p:ph idx="1"/>
          </p:nvPr>
        </p:nvSpPr>
        <p:spPr>
          <a:xfrm>
            <a:off x="457200" y="1143000"/>
            <a:ext cx="8229600" cy="5410200"/>
          </a:xfrm>
        </p:spPr>
        <p:txBody>
          <a:bodyPr>
            <a:normAutofit fontScale="85000" lnSpcReduction="10000"/>
          </a:bodyPr>
          <a:lstStyle/>
          <a:p>
            <a:r>
              <a:rPr lang="en-US" dirty="0" smtClean="0"/>
              <a:t>List of instructions and their formats (spreadsheet)</a:t>
            </a:r>
          </a:p>
          <a:p>
            <a:r>
              <a:rPr lang="en-US" dirty="0" smtClean="0"/>
              <a:t>Op-code allocation (VHDL constants)</a:t>
            </a:r>
          </a:p>
          <a:p>
            <a:pPr lvl="1"/>
            <a:r>
              <a:rPr lang="en-US" dirty="0"/>
              <a:t>e</a:t>
            </a:r>
            <a:r>
              <a:rPr lang="en-US" dirty="0" smtClean="0"/>
              <a:t>xample:</a:t>
            </a:r>
          </a:p>
          <a:p>
            <a:pPr marL="457200" lvl="1" indent="0">
              <a:buNone/>
            </a:pPr>
            <a:r>
              <a:rPr lang="en-US" sz="2400" dirty="0" smtClean="0"/>
              <a:t>constant op16_ADD: </a:t>
            </a:r>
            <a:r>
              <a:rPr lang="en-US" sz="2400" dirty="0"/>
              <a:t>unsigned(5 </a:t>
            </a:r>
            <a:r>
              <a:rPr lang="en-US" sz="2400" dirty="0" err="1"/>
              <a:t>downto</a:t>
            </a:r>
            <a:r>
              <a:rPr lang="en-US" sz="2400" dirty="0"/>
              <a:t> 0) := "000101</a:t>
            </a:r>
            <a:r>
              <a:rPr lang="en-US" sz="2400" dirty="0" smtClean="0"/>
              <a:t>"; -- </a:t>
            </a:r>
            <a:r>
              <a:rPr lang="en-US" sz="2400" dirty="0"/>
              <a:t>S + D =&gt; D</a:t>
            </a:r>
            <a:endParaRPr lang="en-US" sz="3300" dirty="0" smtClean="0"/>
          </a:p>
          <a:p>
            <a:r>
              <a:rPr lang="en-US" dirty="0" smtClean="0"/>
              <a:t>Register file VHDL</a:t>
            </a:r>
          </a:p>
          <a:p>
            <a:r>
              <a:rPr lang="en-US" dirty="0" smtClean="0"/>
              <a:t>Memory block RAM VHDL</a:t>
            </a:r>
          </a:p>
          <a:p>
            <a:r>
              <a:rPr lang="en-US" dirty="0" smtClean="0"/>
              <a:t>Top file	</a:t>
            </a:r>
            <a:r>
              <a:rPr lang="en-US" dirty="0" smtClean="0">
                <a:solidFill>
                  <a:schemeClr val="bg1">
                    <a:lumMod val="50000"/>
                  </a:schemeClr>
                </a:solidFill>
              </a:rPr>
              <a:t>was</a:t>
            </a:r>
            <a:r>
              <a:rPr lang="en-US" dirty="0" smtClean="0"/>
              <a:t> </a:t>
            </a:r>
            <a:r>
              <a:rPr lang="en-US" dirty="0" smtClean="0">
                <a:solidFill>
                  <a:schemeClr val="bg1">
                    <a:lumMod val="65000"/>
                  </a:schemeClr>
                </a:solidFill>
              </a:rPr>
              <a:t>troc16_16min.vhd</a:t>
            </a:r>
            <a:r>
              <a:rPr lang="en-US" dirty="0">
                <a:solidFill>
                  <a:schemeClr val="bg1">
                    <a:lumMod val="65000"/>
                  </a:schemeClr>
                </a:solidFill>
              </a:rPr>
              <a:t>,</a:t>
            </a:r>
            <a:r>
              <a:rPr lang="en-US" dirty="0" smtClean="0">
                <a:solidFill>
                  <a:schemeClr val="bg1">
                    <a:lumMod val="65000"/>
                  </a:schemeClr>
                </a:solidFill>
              </a:rPr>
              <a:t> troc16_16hwa.vhd</a:t>
            </a:r>
          </a:p>
          <a:p>
            <a:pPr marL="457200" lvl="1" indent="0">
              <a:buNone/>
            </a:pPr>
            <a:r>
              <a:rPr lang="en-US" dirty="0" smtClean="0"/>
              <a:t>     currently troc16_16hwatag.vhd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Troc16_16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64147" cy="369332"/>
          </a:xfrm>
          <a:prstGeom prst="rect">
            <a:avLst/>
          </a:prstGeom>
          <a:noFill/>
        </p:spPr>
        <p:txBody>
          <a:bodyPr wrap="none" rtlCol="0">
            <a:spAutoFit/>
          </a:bodyPr>
          <a:lstStyle/>
          <a:p>
            <a:r>
              <a:rPr lang="en-US" dirty="0" smtClean="0"/>
              <a:t>R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22286" cy="369332"/>
          </a:xfrm>
          <a:prstGeom prst="rect">
            <a:avLst/>
          </a:prstGeom>
          <a:noFill/>
        </p:spPr>
        <p:txBody>
          <a:bodyPr wrap="none" rtlCol="0">
            <a:spAutoFit/>
          </a:bodyPr>
          <a:lstStyle/>
          <a:p>
            <a:r>
              <a:rPr lang="en-US" dirty="0" err="1" smtClean="0"/>
              <a:t>Radr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819552"/>
            <a:ext cx="8229600" cy="4525963"/>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Single clock cycle events</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Read instruction out of block RAM</a:t>
            </a:r>
          </a:p>
          <a:p>
            <a:r>
              <a:rPr lang="en-US" dirty="0" smtClean="0"/>
              <a:t>Use R &amp; S fields to read operands from LUT RAM</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Main file (rtoc16_16… .</a:t>
            </a:r>
            <a:r>
              <a:rPr lang="en-US" sz="4000" dirty="0" err="1" smtClean="0"/>
              <a:t>vhd</a:t>
            </a:r>
            <a:r>
              <a:rPr lang="en-US" sz="4000" dirty="0" smtClean="0"/>
              <a:t>)</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1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lvl="1"/>
            <a:r>
              <a:rPr lang="en-US" i="1" dirty="0" smtClean="0"/>
              <a:t>name</a:t>
            </a:r>
            <a:r>
              <a:rPr lang="en-US" dirty="0" smtClean="0"/>
              <a:t>,  </a:t>
            </a:r>
            <a:r>
              <a:rPr lang="en-US" i="1" dirty="0" err="1" smtClean="0"/>
              <a:t>nameN</a:t>
            </a:r>
            <a:r>
              <a:rPr lang="en-US" dirty="0" smtClean="0"/>
              <a:t> for next value, </a:t>
            </a: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Processing process</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chemeClr val="accent1">
                    <a:lumMod val="75000"/>
                  </a:schemeClr>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chemeClr val="accent1">
                    <a:lumMod val="75000"/>
                  </a:schemeClr>
                </a:solidFill>
              </a:rPr>
              <a:t>=&gt;</a:t>
            </a:r>
            <a:r>
              <a:rPr lang="en-US" i="1" dirty="0"/>
              <a:t> </a:t>
            </a:r>
            <a:r>
              <a:rPr lang="en-US" i="1" dirty="0" err="1"/>
              <a:t>ALUout</a:t>
            </a:r>
            <a:r>
              <a:rPr lang="en-US" i="1" dirty="0"/>
              <a:t>&lt;=RR + SS;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OR &amp; XOR 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update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process(</a:t>
            </a:r>
            <a:r>
              <a:rPr lang="en-US" sz="2800" dirty="0" err="1"/>
              <a:t>clk</a:t>
            </a:r>
            <a:r>
              <a:rPr lang="en-US" sz="2800" dirty="0"/>
              <a:t>)</a:t>
            </a:r>
            <a:endParaRPr lang="en-US" sz="2800" b="1" dirty="0"/>
          </a:p>
          <a:p>
            <a:pPr marL="0" indent="0">
              <a:buNone/>
            </a:pPr>
            <a:r>
              <a:rPr lang="en-US" sz="2800" dirty="0"/>
              <a:t>begin</a:t>
            </a:r>
          </a:p>
          <a:p>
            <a:pPr marL="0" indent="0">
              <a:buNone/>
            </a:pPr>
            <a:r>
              <a:rPr lang="en-US" sz="2800" dirty="0"/>
              <a:t>if (</a:t>
            </a:r>
            <a:r>
              <a:rPr lang="en-US" sz="2800" dirty="0" err="1"/>
              <a:t>rising_edge</a:t>
            </a:r>
            <a:r>
              <a:rPr lang="en-US" sz="2800" dirty="0"/>
              <a:t>(</a:t>
            </a:r>
            <a:r>
              <a:rPr lang="en-US" sz="2800" dirty="0" err="1"/>
              <a:t>clk</a:t>
            </a:r>
            <a:r>
              <a:rPr lang="en-US" sz="2800" dirty="0"/>
              <a:t>)) then</a:t>
            </a:r>
          </a:p>
          <a:p>
            <a:pPr marL="0" indent="0">
              <a:buNone/>
            </a:pPr>
            <a:r>
              <a:rPr lang="en-US" sz="2800" dirty="0"/>
              <a:t>    state&lt;=</a:t>
            </a:r>
            <a:r>
              <a:rPr lang="en-US" sz="2800" dirty="0" err="1"/>
              <a:t>stateN</a:t>
            </a:r>
            <a:r>
              <a:rPr lang="en-US" sz="2800" dirty="0"/>
              <a:t>;</a:t>
            </a:r>
          </a:p>
          <a:p>
            <a:pPr marL="0" indent="0">
              <a:buNone/>
            </a:pPr>
            <a:r>
              <a:rPr lang="en-US" sz="2800" dirty="0"/>
              <a:t>    if </a:t>
            </a:r>
            <a:r>
              <a:rPr lang="en-US" sz="2800" dirty="0" err="1"/>
              <a:t>pcwe</a:t>
            </a:r>
            <a:r>
              <a:rPr lang="en-US" sz="2800" dirty="0"/>
              <a:t> = '1'      </a:t>
            </a:r>
            <a:r>
              <a:rPr lang="en-US" sz="2800" dirty="0" smtClean="0"/>
              <a:t>      then </a:t>
            </a:r>
            <a:r>
              <a:rPr lang="en-US" sz="2800" dirty="0"/>
              <a:t>pc &lt;= </a:t>
            </a:r>
            <a:r>
              <a:rPr lang="en-US" sz="2800" dirty="0" err="1"/>
              <a:t>pcN</a:t>
            </a:r>
            <a:r>
              <a:rPr lang="en-US" sz="2800" dirty="0"/>
              <a:t>;                 </a:t>
            </a:r>
            <a:r>
              <a:rPr lang="en-US" sz="2800" dirty="0" smtClean="0"/>
              <a:t> end </a:t>
            </a:r>
            <a:r>
              <a:rPr lang="en-US" sz="2800" dirty="0"/>
              <a:t>if; </a:t>
            </a:r>
          </a:p>
          <a:p>
            <a:pPr marL="0" indent="0">
              <a:buNone/>
            </a:pPr>
            <a:r>
              <a:rPr lang="en-US" sz="2800" dirty="0" smtClean="0"/>
              <a:t>    if </a:t>
            </a:r>
            <a:r>
              <a:rPr lang="en-US" sz="2800" dirty="0" err="1"/>
              <a:t>residuewe</a:t>
            </a:r>
            <a:r>
              <a:rPr lang="en-US" sz="2800" dirty="0"/>
              <a:t> = '1'	then residue &lt;= </a:t>
            </a:r>
            <a:r>
              <a:rPr lang="en-US" sz="2800" dirty="0" err="1"/>
              <a:t>residueN</a:t>
            </a:r>
            <a:r>
              <a:rPr lang="en-US" sz="2800" dirty="0" smtClean="0"/>
              <a:t>; </a:t>
            </a:r>
            <a:r>
              <a:rPr lang="en-US" sz="2800" dirty="0"/>
              <a:t>end if;</a:t>
            </a:r>
          </a:p>
          <a:p>
            <a:pPr marL="0" indent="0">
              <a:buNone/>
            </a:pPr>
            <a:r>
              <a:rPr lang="en-US" sz="2800" dirty="0"/>
              <a:t>    if </a:t>
            </a:r>
            <a:r>
              <a:rPr lang="en-US" sz="2800" dirty="0" err="1"/>
              <a:t>outwe</a:t>
            </a:r>
            <a:r>
              <a:rPr lang="en-US" sz="2800" dirty="0"/>
              <a:t> = '1'     </a:t>
            </a:r>
            <a:r>
              <a:rPr lang="en-US" sz="2800" dirty="0" smtClean="0"/>
              <a:t>     </a:t>
            </a:r>
            <a:r>
              <a:rPr lang="en-US" sz="2800" dirty="0"/>
              <a:t>then out0 &lt;= S;                 </a:t>
            </a:r>
            <a:r>
              <a:rPr lang="en-US" sz="2800" dirty="0" smtClean="0"/>
              <a:t>  end </a:t>
            </a:r>
            <a:r>
              <a:rPr lang="en-US" sz="2800" dirty="0"/>
              <a:t>if</a:t>
            </a:r>
            <a:r>
              <a:rPr lang="en-US" sz="2800" dirty="0" smtClean="0"/>
              <a:t>;</a:t>
            </a:r>
          </a:p>
          <a:p>
            <a:pPr marL="0" indent="0">
              <a:buNone/>
            </a:pPr>
            <a:r>
              <a:rPr lang="en-US" sz="2800" dirty="0"/>
              <a:t>	-- for now only one output port</a:t>
            </a:r>
          </a:p>
          <a:p>
            <a:pPr marL="0" indent="0">
              <a:buNone/>
            </a:pPr>
            <a:r>
              <a:rPr lang="en-US" sz="2800" dirty="0"/>
              <a:t>end if;</a:t>
            </a:r>
          </a:p>
          <a:p>
            <a:pPr marL="0" indent="0">
              <a:buNone/>
            </a:pPr>
            <a:r>
              <a:rPr lang="en-US" sz="2800" dirty="0"/>
              <a:t>end process;	-- </a:t>
            </a:r>
            <a:r>
              <a:rPr lang="en-US" sz="2800" dirty="0" smtClean="0"/>
              <a:t>register &amp; </a:t>
            </a:r>
            <a:r>
              <a:rPr lang="en-US" sz="2800" dirty="0"/>
              <a:t>state </a:t>
            </a:r>
            <a:r>
              <a:rPr lang="en-US" sz="2800" dirty="0" smtClean="0"/>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Introduction</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i="1" dirty="0"/>
              <a:t>DIY soft-core </a:t>
            </a:r>
            <a:r>
              <a:rPr lang="en-US" i="1" dirty="0" err="1" smtClean="0"/>
              <a:t>uP</a:t>
            </a:r>
            <a:r>
              <a:rPr lang="en-US" i="1" dirty="0" smtClean="0"/>
              <a:t> Microprocessor </a:t>
            </a:r>
            <a:r>
              <a:rPr lang="en-US" i="1" dirty="0"/>
              <a:t>design using an </a:t>
            </a:r>
            <a:r>
              <a:rPr lang="en-US" i="1" dirty="0" smtClean="0"/>
              <a:t>FPGA “</a:t>
            </a:r>
            <a:r>
              <a:rPr lang="en-US" i="1" dirty="0"/>
              <a:t>made simple</a:t>
            </a:r>
            <a:r>
              <a:rPr lang="en-US" dirty="0"/>
              <a:t>”</a:t>
            </a:r>
            <a:endParaRPr lang="en-US" dirty="0" smtClean="0"/>
          </a:p>
          <a:p>
            <a:r>
              <a:rPr lang="en-US" dirty="0" smtClean="0"/>
              <a:t>Goals</a:t>
            </a:r>
          </a:p>
          <a:p>
            <a:pPr lvl="1"/>
            <a:r>
              <a:rPr lang="en-US" dirty="0" smtClean="0"/>
              <a:t>My career was in real-time embedded, code size and deterministic run time mattered</a:t>
            </a:r>
          </a:p>
          <a:p>
            <a:r>
              <a:rPr lang="en-US" dirty="0" smtClean="0"/>
              <a:t>Design process</a:t>
            </a:r>
          </a:p>
          <a:p>
            <a:r>
              <a:rPr lang="en-US" dirty="0" smtClean="0"/>
              <a:t>Progress</a:t>
            </a:r>
          </a:p>
          <a:p>
            <a:r>
              <a:rPr lang="en-US" dirty="0" smtClean="0"/>
              <a:t>Ahead</a:t>
            </a:r>
          </a:p>
          <a:p>
            <a:r>
              <a:rPr lang="en-US" dirty="0" smtClean="0"/>
              <a:t>FPGA slides from previous presentation</a:t>
            </a:r>
          </a:p>
          <a:p>
            <a:pPr lvl="1"/>
            <a:r>
              <a:rPr lang="en-US" dirty="0" smtClean="0"/>
              <a:t>Which included a 24-bit RISC ISA implementation</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Next steps</a:t>
            </a:r>
            <a:endParaRPr lang="en-US" sz="4000" dirty="0"/>
          </a:p>
        </p:txBody>
      </p:sp>
      <p:sp>
        <p:nvSpPr>
          <p:cNvPr id="3" name="Content Placeholder 2"/>
          <p:cNvSpPr>
            <a:spLocks noGrp="1"/>
          </p:cNvSpPr>
          <p:nvPr>
            <p:ph idx="1"/>
          </p:nvPr>
        </p:nvSpPr>
        <p:spPr>
          <a:xfrm>
            <a:off x="457200" y="1219200"/>
            <a:ext cx="8229600" cy="5257800"/>
          </a:xfrm>
        </p:spPr>
        <p:txBody>
          <a:bodyPr>
            <a:normAutofit fontScale="92500" lnSpcReduction="20000"/>
          </a:bodyPr>
          <a:lstStyle/>
          <a:p>
            <a:r>
              <a:rPr lang="en-US" dirty="0" smtClean="0"/>
              <a:t>Formal ISA specification.  Precise spec is a must!</a:t>
            </a:r>
          </a:p>
          <a:p>
            <a:r>
              <a:rPr lang="en-US" dirty="0" smtClean="0"/>
              <a:t>Add test bench!  </a:t>
            </a:r>
            <a:r>
              <a:rPr lang="en-US" sz="3000" dirty="0" smtClean="0"/>
              <a:t>Will be a self checking program</a:t>
            </a:r>
            <a:endParaRPr lang="en-US" dirty="0" smtClean="0"/>
          </a:p>
          <a:p>
            <a:r>
              <a:rPr lang="en-US" dirty="0" smtClean="0"/>
              <a:t>Add tag bits to register file:  </a:t>
            </a:r>
            <a:r>
              <a:rPr lang="en-US" i="1" dirty="0" smtClean="0"/>
              <a:t>done</a:t>
            </a:r>
          </a:p>
          <a:p>
            <a:r>
              <a:rPr lang="en-US" dirty="0" smtClean="0"/>
              <a:t>Load-immediate for additional data types:  </a:t>
            </a:r>
            <a:r>
              <a:rPr lang="en-US" i="1" dirty="0" smtClean="0"/>
              <a:t>done</a:t>
            </a:r>
            <a:endParaRPr lang="en-US" i="1" strike="sngStrike" dirty="0" smtClean="0"/>
          </a:p>
          <a:p>
            <a:r>
              <a:rPr lang="en-US" dirty="0" smtClean="0"/>
              <a:t>New data type operators, 2’s complement:  </a:t>
            </a:r>
            <a:r>
              <a:rPr lang="en-US" i="1" dirty="0" smtClean="0"/>
              <a:t>done</a:t>
            </a:r>
          </a:p>
          <a:p>
            <a:r>
              <a:rPr lang="en-US" dirty="0" smtClean="0"/>
              <a:t>Limited set of 24-bit instructions</a:t>
            </a:r>
          </a:p>
          <a:p>
            <a:pPr lvl="1"/>
            <a:r>
              <a:rPr lang="en-US" dirty="0" smtClean="0"/>
              <a:t>Constrained by two port register file</a:t>
            </a:r>
          </a:p>
          <a:p>
            <a:r>
              <a:rPr lang="en-US" dirty="0" smtClean="0"/>
              <a:t>Add additional ports to register file</a:t>
            </a:r>
          </a:p>
          <a:p>
            <a:r>
              <a:rPr lang="en-US" dirty="0" smtClean="0"/>
              <a:t>Add byte write enables to memory</a:t>
            </a:r>
          </a:p>
          <a:p>
            <a:r>
              <a:rPr lang="en-US" dirty="0" smtClean="0"/>
              <a:t>24-bit registers and 32-bit memory</a:t>
            </a:r>
          </a:p>
          <a:p>
            <a:pPr lvl="1"/>
            <a:r>
              <a:rPr lang="en-US" dirty="0" smtClean="0"/>
              <a:t>Need assembler to generate memory initialization</a:t>
            </a:r>
            <a:endParaRPr lang="en-US" dirty="0"/>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4000" dirty="0" smtClean="0"/>
              <a:t>Some day</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10000"/>
          </a:bodyPr>
          <a:lstStyle/>
          <a:p>
            <a:r>
              <a:rPr lang="en-US" dirty="0" smtClean="0"/>
              <a:t>Implement assembler (not hard)</a:t>
            </a:r>
          </a:p>
          <a:p>
            <a:pPr lvl="1"/>
            <a:r>
              <a:rPr lang="en-US" dirty="0" smtClean="0"/>
              <a:t>Needed to generate memory initialization files</a:t>
            </a:r>
          </a:p>
          <a:p>
            <a:r>
              <a:rPr lang="en-US" dirty="0" smtClean="0"/>
              <a:t>Implement compiler; an example:</a:t>
            </a:r>
          </a:p>
          <a:p>
            <a:pPr marL="457200" lvl="1" indent="0">
              <a:buNone/>
            </a:pPr>
            <a:r>
              <a:rPr lang="en-US" sz="2400" dirty="0">
                <a:hlinkClick r:id="rId3"/>
              </a:rPr>
              <a:t>https://www.cs.hiroshima-u.ac.jp/~</a:t>
            </a:r>
            <a:r>
              <a:rPr lang="en-US" sz="2400" dirty="0" smtClean="0">
                <a:hlinkClick r:id="rId3"/>
              </a:rPr>
              <a:t>nakano/wiki/wiki.cgi</a:t>
            </a:r>
            <a:r>
              <a:rPr lang="en-US" sz="2400" dirty="0" smtClean="0"/>
              <a:t>  *</a:t>
            </a:r>
          </a:p>
          <a:p>
            <a:r>
              <a:rPr lang="en-US" dirty="0"/>
              <a:t>Run </a:t>
            </a:r>
            <a:r>
              <a:rPr lang="en-US" dirty="0" smtClean="0"/>
              <a:t>benchmarks </a:t>
            </a:r>
            <a:r>
              <a:rPr lang="en-US" sz="2600" dirty="0" smtClean="0"/>
              <a:t>(there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dirty="0" smtClean="0"/>
              <a:t>Other floats, 16-bit fixed point logarithms</a:t>
            </a:r>
          </a:p>
          <a:p>
            <a:r>
              <a:rPr lang="en-US" dirty="0" smtClean="0"/>
              <a:t>Other word &amp; byte sizes</a:t>
            </a:r>
          </a:p>
          <a:p>
            <a:pPr lvl="1"/>
            <a:r>
              <a:rPr lang="en-US" sz="2600" dirty="0" smtClean="0"/>
              <a:t>There is a way to use ordinary DRAM with 36, 42 &amp; 48-bit word sizes***</a:t>
            </a:r>
            <a:endParaRPr lang="en-US" sz="26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Retrospective</a:t>
            </a:r>
            <a:endParaRPr lang="en-US" sz="4000" dirty="0"/>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Gratification</a:t>
            </a:r>
          </a:p>
          <a:p>
            <a:r>
              <a:rPr lang="en-US" dirty="0" smtClean="0"/>
              <a:t>AMD/Xilinx </a:t>
            </a:r>
            <a:r>
              <a:rPr lang="en-US" dirty="0" err="1" smtClean="0"/>
              <a:t>Vivado</a:t>
            </a:r>
            <a:r>
              <a:rPr lang="en-US" dirty="0" smtClean="0"/>
              <a:t> gives advice and better error locations than previously.  Linter sometimes helpful.</a:t>
            </a:r>
          </a:p>
          <a:p>
            <a:pPr lvl="1"/>
            <a:r>
              <a:rPr lang="en-US" sz="3100" dirty="0"/>
              <a:t>Significant LUT count elasticity between area and </a:t>
            </a:r>
            <a:r>
              <a:rPr lang="en-US" sz="3100" dirty="0" smtClean="0"/>
              <a:t>speed!</a:t>
            </a:r>
            <a:endParaRPr lang="en-US" sz="3100" dirty="0"/>
          </a:p>
          <a:p>
            <a:r>
              <a:rPr lang="en-US" dirty="0" smtClean="0"/>
              <a:t>Lots </a:t>
            </a:r>
            <a:r>
              <a:rPr lang="en-US" dirty="0"/>
              <a:t>of soft-core </a:t>
            </a:r>
            <a:r>
              <a:rPr lang="en-US" dirty="0" err="1"/>
              <a:t>uPs</a:t>
            </a:r>
            <a:r>
              <a:rPr lang="en-US" dirty="0"/>
              <a:t> at </a:t>
            </a:r>
            <a:r>
              <a:rPr lang="en-US" sz="3000" dirty="0" smtClean="0">
                <a:hlinkClick r:id="rId3"/>
              </a:rPr>
              <a:t>www.opencores.org</a:t>
            </a:r>
            <a:r>
              <a:rPr lang="en-US" dirty="0" smtClean="0"/>
              <a:t> </a:t>
            </a:r>
          </a:p>
          <a:p>
            <a:r>
              <a:rPr lang="en-US" dirty="0" smtClean="0"/>
              <a:t>Or </a:t>
            </a:r>
            <a:r>
              <a:rPr lang="en-US" sz="3000" dirty="0">
                <a:hlinkClick r:id="rId4"/>
              </a:rPr>
              <a:t>https://</a:t>
            </a:r>
            <a:r>
              <a:rPr lang="en-US" sz="3000" dirty="0" smtClean="0">
                <a:hlinkClick r:id="rId4"/>
              </a:rPr>
              <a:t>github.com/jimbrake/cpu_soft_cores</a:t>
            </a:r>
            <a:r>
              <a:rPr lang="en-US" sz="3000" dirty="0" smtClean="0"/>
              <a:t> </a:t>
            </a:r>
            <a:endParaRPr lang="en-US" sz="2800" dirty="0" smtClean="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a:p>
            <a:r>
              <a:rPr lang="en-US" dirty="0" smtClean="0"/>
              <a:t>Ugh: endless details and variations</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4000" dirty="0" smtClean="0"/>
              <a:t>The Residue register</a:t>
            </a:r>
            <a:endParaRPr lang="en-US" sz="4000" dirty="0"/>
          </a:p>
        </p:txBody>
      </p:sp>
      <p:sp>
        <p:nvSpPr>
          <p:cNvPr id="3" name="Content Placeholder 2"/>
          <p:cNvSpPr>
            <a:spLocks noGrp="1"/>
          </p:cNvSpPr>
          <p:nvPr>
            <p:ph idx="1"/>
          </p:nvPr>
        </p:nvSpPr>
        <p:spPr>
          <a:xfrm>
            <a:off x="457200" y="1219200"/>
            <a:ext cx="8229600" cy="4800600"/>
          </a:xfrm>
        </p:spPr>
        <p:txBody>
          <a:bodyPr>
            <a:normAutofit fontScale="92500" lnSpcReduction="20000"/>
          </a:bodyPr>
          <a:lstStyle/>
          <a:p>
            <a:r>
              <a:rPr lang="en-US" dirty="0" smtClean="0"/>
              <a:t>Considered poor design to use status register for zero/carry/overflow signals</a:t>
            </a:r>
          </a:p>
          <a:p>
            <a:r>
              <a:rPr lang="en-US" dirty="0" smtClean="0"/>
              <a:t>Moving these signals to a register file register opens a more general approach</a:t>
            </a:r>
          </a:p>
          <a:p>
            <a:r>
              <a:rPr lang="en-US" dirty="0" smtClean="0"/>
              <a:t>Capturing the upper half multiply and divide remainder solves several problems</a:t>
            </a:r>
          </a:p>
          <a:p>
            <a:r>
              <a:rPr lang="en-US" dirty="0" smtClean="0"/>
              <a:t>Provides a general and efficient approach for multi-word arithmetic</a:t>
            </a:r>
          </a:p>
          <a:p>
            <a:r>
              <a:rPr lang="en-US" dirty="0" smtClean="0"/>
              <a:t>For troc16_16 can provide an implied base or index register for memory load/store without adding a register file port</a:t>
            </a:r>
            <a:endParaRPr lang="en-US"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LUT + DFF</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 Output pins</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Simplified DSP48A1 slice</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5, 8, 16, …</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3000" dirty="0" smtClean="0"/>
              <a:t>Out of the box thinking only</a:t>
            </a:r>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a:t>
            </a:r>
            <a:endParaRPr lang="en-US" sz="4000" dirty="0"/>
          </a:p>
        </p:txBody>
      </p:sp>
      <p:sp>
        <p:nvSpPr>
          <p:cNvPr id="3" name="Content Placeholder 2"/>
          <p:cNvSpPr>
            <a:spLocks noGrp="1"/>
          </p:cNvSpPr>
          <p:nvPr>
            <p:ph idx="1"/>
          </p:nvPr>
        </p:nvSpPr>
        <p:spPr/>
        <p:txBody>
          <a:bodyPr>
            <a:normAutofit fontScale="92500" lnSpcReduction="10000"/>
          </a:bodyPr>
          <a:lstStyle/>
          <a:p>
            <a:pPr marL="342900" lvl="2" indent="-342900"/>
            <a:r>
              <a:rPr lang="en-US" sz="3200" dirty="0"/>
              <a:t>64 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block RAM main memory</a:t>
            </a:r>
          </a:p>
          <a:p>
            <a:r>
              <a:rPr lang="en-US" dirty="0"/>
              <a:t>IO ports </a:t>
            </a:r>
            <a:r>
              <a:rPr lang="en-US" dirty="0" smtClean="0"/>
              <a:t>directly connected to LEDs, Switches, Push button, 100MHz clock</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4000" dirty="0" smtClean="0"/>
              <a:t>rois24_24uP block diagram</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t>
            </a:r>
            <a:r>
              <a:rPr lang="en-US" sz="4000" dirty="0" smtClean="0"/>
              <a:t>ois24_24uP instruction set</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a:t>
            </a:r>
            <a:r>
              <a:rPr lang="en-US" sz="4000" dirty="0"/>
              <a:t>instruction </a:t>
            </a:r>
            <a:r>
              <a:rPr lang="en-US" sz="4000" dirty="0" smtClean="0"/>
              <a:t>set cont’d</a:t>
            </a:r>
            <a:endParaRPr lang="en-US" sz="40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Rois24_24uP minimal program</a:t>
            </a:r>
            <a:endParaRPr lang="en-US" sz="40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Is it working?</a:t>
            </a:r>
            <a:endParaRPr lang="en-US" sz="40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and </a:t>
            </a:r>
            <a:r>
              <a:rPr lang="en-US" dirty="0" err="1" smtClean="0"/>
              <a:t>Fmax</a:t>
            </a:r>
            <a:endParaRPr lang="en-US" dirty="0" smtClean="0"/>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Insights</a:t>
            </a:r>
            <a:endParaRPr lang="en-US" sz="40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The Adventure Begins</a:t>
            </a:r>
            <a:endParaRPr lang="en-US" sz="40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a:t>
            </a:r>
          </a:p>
          <a:p>
            <a:pPr lvl="1"/>
            <a:r>
              <a:rPr lang="en-US" dirty="0" smtClean="0"/>
              <a:t>Yield's 12-bit immediate on 24-bit instructions (+ one byte)</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The Adventure Continued</a:t>
            </a:r>
            <a:endParaRPr lang="en-US" sz="4000" dirty="0"/>
          </a:p>
        </p:txBody>
      </p:sp>
      <p:sp>
        <p:nvSpPr>
          <p:cNvPr id="3" name="Content Placeholder 2"/>
          <p:cNvSpPr>
            <a:spLocks noGrp="1"/>
          </p:cNvSpPr>
          <p:nvPr>
            <p:ph idx="1"/>
          </p:nvPr>
        </p:nvSpPr>
        <p:spPr>
          <a:xfrm>
            <a:off x="457200" y="1295400"/>
            <a:ext cx="8229600" cy="4953000"/>
          </a:xfrm>
        </p:spPr>
        <p:txBody>
          <a:bodyPr>
            <a:normAutofit fontScale="92500" lnSpcReduction="20000"/>
          </a:bodyPr>
          <a:lstStyle/>
          <a:p>
            <a:r>
              <a:rPr lang="en-US" dirty="0" smtClean="0"/>
              <a:t>Initially went for 24 &amp; 32-bit instructions</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later</a:t>
            </a:r>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formats</a:t>
            </a:r>
            <a:endParaRPr lang="en-US" sz="4000" dirty="0"/>
          </a:p>
        </p:txBody>
      </p:sp>
      <p:sp>
        <p:nvSpPr>
          <p:cNvPr id="3" name="Content Placeholder 2"/>
          <p:cNvSpPr>
            <a:spLocks noGrp="1"/>
          </p:cNvSpPr>
          <p:nvPr>
            <p:ph idx="1"/>
          </p:nvPr>
        </p:nvSpPr>
        <p:spPr>
          <a:xfrm>
            <a:off x="457200" y="1295400"/>
            <a:ext cx="8229600" cy="4525963"/>
          </a:xfrm>
        </p:spPr>
        <p:txBody>
          <a:bodyPr>
            <a:normAutofit/>
          </a:bodyPr>
          <a:lstStyle/>
          <a:p>
            <a:r>
              <a:rPr lang="en-US" dirty="0" smtClean="0"/>
              <a:t>16-bit	op-code specifies N versus R</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r>
              <a:rPr lang="en-US" dirty="0" smtClean="0"/>
              <a:t>24-bit	has immediate enable bit</a:t>
            </a:r>
          </a:p>
          <a:p>
            <a:pPr marL="457200" lvl="1" indent="0">
              <a:buNone/>
            </a:pPr>
            <a:r>
              <a:rPr lang="en-US" sz="2400" b="1" dirty="0" err="1">
                <a:latin typeface="Courier New" panose="02070309020205020404" pitchFamily="49" charset="0"/>
                <a:cs typeface="Courier New" panose="02070309020205020404" pitchFamily="49" charset="0"/>
              </a:rPr>
              <a:t>r</a:t>
            </a:r>
            <a:r>
              <a:rPr lang="en-US" sz="2400" b="1" dirty="0" err="1" smtClean="0">
                <a:latin typeface="Courier New" panose="02070309020205020404" pitchFamily="49" charset="0"/>
                <a:cs typeface="Courier New" panose="02070309020205020404" pitchFamily="49" charset="0"/>
              </a:rPr>
              <a:t>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additional op-code field</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immediate formats</a:t>
            </a:r>
            <a:endParaRPr lang="en-US" sz="4000" dirty="0"/>
          </a:p>
        </p:txBody>
      </p:sp>
      <p:sp>
        <p:nvSpPr>
          <p:cNvPr id="3" name="Content Placeholder 2"/>
          <p:cNvSpPr>
            <a:spLocks noGrp="1"/>
          </p:cNvSpPr>
          <p:nvPr>
            <p:ph idx="1"/>
          </p:nvPr>
        </p:nvSpPr>
        <p:spPr>
          <a:xfrm>
            <a:off x="533400" y="1066800"/>
            <a:ext cx="8229600" cy="5181600"/>
          </a:xfrm>
        </p:spPr>
        <p:txBody>
          <a:bodyPr numCol="1">
            <a:normAutofit/>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lvl="1"/>
            <a:r>
              <a:rPr lang="en-US" sz="2600" dirty="0" smtClean="0"/>
              <a:t>Allocating four bits and the next byte eight bits allows a 12-bit signed immediate.  The LS bit does the selection.  This leaves four codes to indicate the size of the following immediate or a value from -4 to 7.</a:t>
            </a:r>
          </a:p>
          <a:p>
            <a:pPr lvl="1"/>
            <a:r>
              <a:rPr lang="en-US" sz="2600" dirty="0" smtClean="0"/>
              <a:t>Other allocations are possible</a:t>
            </a:r>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r>
              <a:rPr lang="en-US" sz="2600" dirty="0" smtClean="0"/>
              <a:t>Of the proposed floating-point formats, one typically converts between memory format and register format during memory load and store.  </a:t>
            </a:r>
            <a:r>
              <a:rPr lang="en-US" sz="2600" dirty="0"/>
              <a:t>T</a:t>
            </a:r>
            <a:r>
              <a:rPr lang="en-US" sz="2600" dirty="0" smtClean="0"/>
              <a:t>ag bits provided for additional exponent and mantissa bits.</a:t>
            </a:r>
          </a:p>
          <a:p>
            <a:r>
              <a:rPr lang="en-US" sz="2600" dirty="0" smtClean="0"/>
              <a:t>Other possible formats appear to require greater logic</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Example 16-bit data formats</a:t>
            </a:r>
            <a:endParaRPr lang="en-US" sz="40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one</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nnns</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1000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a:latin typeface="Courier New" panose="02070309020205020404" pitchFamily="49" charset="0"/>
                <a:cs typeface="Courier New" panose="02070309020205020404" pitchFamily="49" charset="0"/>
              </a:rPr>
              <a:t>mm10 0000 </a:t>
            </a:r>
            <a:r>
              <a:rPr lang="en-US" sz="2000" dirty="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2469</TotalTime>
  <Words>2756</Words>
  <Application>Microsoft Office PowerPoint</Application>
  <PresentationFormat>On-screen Show (4:3)</PresentationFormat>
  <Paragraphs>542</Paragraphs>
  <Slides>36</Slides>
  <Notes>36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Designing a Digital Computer for experimentation</vt:lpstr>
      <vt:lpstr>Introduction</vt:lpstr>
      <vt:lpstr>Goals</vt:lpstr>
      <vt:lpstr>The Adventure Begins</vt:lpstr>
      <vt:lpstr>The Adventure Continued</vt:lpstr>
      <vt:lpstr>Instruction formats</vt:lpstr>
      <vt:lpstr>Variable length immediate formats</vt:lpstr>
      <vt:lpstr>Data formats</vt:lpstr>
      <vt:lpstr>Example 16-bit data formats</vt:lpstr>
      <vt:lpstr>The initial implementation TROC16_16min</vt:lpstr>
      <vt:lpstr>16-bit instructions</vt:lpstr>
      <vt:lpstr>A better implementation TROC16_16hwa</vt:lpstr>
      <vt:lpstr>Full 16-bit implementation TROC16_16hwatag</vt:lpstr>
      <vt:lpstr>Implementation flow</vt:lpstr>
      <vt:lpstr>Troc16_16 block diagram write enables on all registers and both RAMs</vt:lpstr>
      <vt:lpstr>Single clock cycle events</vt:lpstr>
      <vt:lpstr>Main file (rtoc16_16… .vhd)</vt:lpstr>
      <vt:lpstr>Instruction Processing process</vt:lpstr>
      <vt:lpstr>Register update RTL</vt:lpstr>
      <vt:lpstr>Next steps</vt:lpstr>
      <vt:lpstr>Some day</vt:lpstr>
      <vt:lpstr>Retrospective</vt:lpstr>
      <vt:lpstr>The Residue register</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183</cp:revision>
  <cp:lastPrinted>2016-02-16T21:37:51Z</cp:lastPrinted>
  <dcterms:created xsi:type="dcterms:W3CDTF">2015-03-15T00:52:45Z</dcterms:created>
  <dcterms:modified xsi:type="dcterms:W3CDTF">2025-02-21T03:39:11Z</dcterms:modified>
</cp:coreProperties>
</file>