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57" r:id="rId3"/>
    <p:sldId id="258" r:id="rId4"/>
    <p:sldId id="319" r:id="rId5"/>
    <p:sldId id="341" r:id="rId6"/>
    <p:sldId id="323" r:id="rId7"/>
    <p:sldId id="340" r:id="rId8"/>
    <p:sldId id="324" r:id="rId9"/>
    <p:sldId id="327" r:id="rId10"/>
    <p:sldId id="350" r:id="rId11"/>
    <p:sldId id="342" r:id="rId12"/>
    <p:sldId id="335" r:id="rId13"/>
    <p:sldId id="336" r:id="rId14"/>
    <p:sldId id="337" r:id="rId15"/>
    <p:sldId id="325" r:id="rId16"/>
    <p:sldId id="326" r:id="rId17"/>
    <p:sldId id="338" r:id="rId18"/>
    <p:sldId id="347" r:id="rId19"/>
    <p:sldId id="349" r:id="rId20"/>
    <p:sldId id="348" r:id="rId21"/>
    <p:sldId id="328" r:id="rId22"/>
    <p:sldId id="339" r:id="rId23"/>
    <p:sldId id="322" r:id="rId24"/>
    <p:sldId id="330" r:id="rId25"/>
    <p:sldId id="329" r:id="rId26"/>
    <p:sldId id="331" r:id="rId27"/>
    <p:sldId id="332" r:id="rId28"/>
    <p:sldId id="345" r:id="rId29"/>
    <p:sldId id="346" r:id="rId30"/>
    <p:sldId id="333" r:id="rId31"/>
    <p:sldId id="334" r:id="rId32"/>
    <p:sldId id="343" r:id="rId33"/>
    <p:sldId id="344" r:id="rId34"/>
    <p:sldId id="259" r:id="rId35"/>
    <p:sldId id="260" r:id="rId36"/>
    <p:sldId id="261" r:id="rId37"/>
    <p:sldId id="262" r:id="rId38"/>
    <p:sldId id="283" r:id="rId39"/>
    <p:sldId id="263" r:id="rId40"/>
    <p:sldId id="303" r:id="rId41"/>
    <p:sldId id="304" r:id="rId42"/>
    <p:sldId id="305" r:id="rId43"/>
    <p:sldId id="306" r:id="rId44"/>
    <p:sldId id="312" r:id="rId45"/>
    <p:sldId id="309" r:id="rId46"/>
    <p:sldId id="289" r:id="rId47"/>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1018" autoAdjust="0"/>
  </p:normalViewPr>
  <p:slideViewPr>
    <p:cSldViewPr>
      <p:cViewPr varScale="1">
        <p:scale>
          <a:sx n="105" d="100"/>
          <a:sy n="105" d="100"/>
        </p:scale>
        <p:origin x="-462" y="-84"/>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a</a:t>
            </a:r>
            <a:r>
              <a:rPr lang="en-US" baseline="0" dirty="0" smtClean="0"/>
              <a:t> micro processor.  This slide deck expanded from my presentation of 2016.  Updated on 6/6/2025 to current status.</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t>n</a:t>
            </a:r>
            <a:r>
              <a:rPr lang="en-US" sz="1200" dirty="0" smtClean="0"/>
              <a:t> = “10000” used for p2INSRT instruction.</a:t>
            </a:r>
            <a:r>
              <a:rPr lang="en-US" sz="1200" baseline="0" dirty="0" smtClean="0"/>
              <a:t>  Tentative additional instructions: </a:t>
            </a:r>
            <a:r>
              <a:rPr lang="en-US" sz="1200" baseline="0" dirty="0" err="1" smtClean="0"/>
              <a:t>sinpi</a:t>
            </a:r>
            <a:r>
              <a:rPr lang="en-US" sz="1200" baseline="0" dirty="0" smtClean="0"/>
              <a:t>, </a:t>
            </a:r>
            <a:r>
              <a:rPr lang="en-US" sz="1200" baseline="0" dirty="0" err="1" smtClean="0"/>
              <a:t>cospi</a:t>
            </a:r>
            <a:r>
              <a:rPr lang="en-US" sz="1200" baseline="0" dirty="0" smtClean="0"/>
              <a:t>, </a:t>
            </a:r>
            <a:r>
              <a:rPr lang="en-US" sz="1200" baseline="0" dirty="0" err="1" smtClean="0"/>
              <a:t>atanpi</a:t>
            </a:r>
            <a:r>
              <a:rPr lang="en-US" sz="1200" baseline="0" dirty="0" smtClean="0"/>
              <a:t>, log base2, power of 2, 1/D, </a:t>
            </a:r>
            <a:r>
              <a:rPr lang="en-US" sz="1200" baseline="0" dirty="0" err="1" smtClean="0"/>
              <a:t>sqrt</a:t>
            </a:r>
            <a:r>
              <a:rPr lang="en-US" sz="1200" baseline="0" dirty="0" smtClean="0"/>
              <a:t>(D), 1/</a:t>
            </a:r>
            <a:r>
              <a:rPr lang="en-US" sz="1200" baseline="0" dirty="0" err="1" smtClean="0"/>
              <a:t>sqrt</a:t>
            </a:r>
            <a:r>
              <a:rPr lang="en-US" sz="1200" baseline="0" dirty="0" smtClean="0"/>
              <a:t>(D),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gives a flavor of the op-codes, see the spreadsheet</a:t>
            </a:r>
            <a:r>
              <a:rPr lang="en-US" baseline="0" dirty="0" smtClean="0"/>
              <a:t> for complete list and their formats.  Without tags would need four sets of each instruction.  </a:t>
            </a:r>
            <a:r>
              <a:rPr lang="en-US" baseline="0" dirty="0" err="1" smtClean="0"/>
              <a:t>BRccRC</a:t>
            </a:r>
            <a:r>
              <a:rPr lang="en-US" baseline="0" dirty="0" smtClean="0"/>
              <a:t> &amp; </a:t>
            </a:r>
            <a:r>
              <a:rPr lang="en-US" baseline="0" dirty="0" err="1" smtClean="0"/>
              <a:t>JMPccRC</a:t>
            </a:r>
            <a:r>
              <a:rPr lang="en-US" baseline="0" dirty="0" smtClean="0"/>
              <a:t> are relative/absolute branches on condition code test of register contents.  BBS: branch bit set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a:t>
            </a:r>
            <a:r>
              <a:rPr lang="en-US" baseline="0" dirty="0" smtClean="0"/>
              <a:t>TROC16 </a:t>
            </a:r>
            <a:r>
              <a:rPr lang="en-US" baseline="0" dirty="0" smtClean="0"/>
              <a:t>t</a:t>
            </a:r>
            <a:r>
              <a:rPr lang="en-US" dirty="0" smtClean="0"/>
              <a:t>he</a:t>
            </a:r>
            <a:r>
              <a:rPr lang="en-US" baseline="0" dirty="0" smtClean="0"/>
              <a:t> type code of the D register implies the type of the ALU immediate.  Mixed data type operations may or may not be supported.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Zero extend f</a:t>
            </a:r>
            <a:r>
              <a:rPr lang="en-US" dirty="0" smtClean="0"/>
              <a:t>loat format: exponent</a:t>
            </a:r>
            <a:r>
              <a:rPr lang="en-US" baseline="0" dirty="0" smtClean="0"/>
              <a:t> bits, exponent sign, mantissa sign, mantissa; zero extended on both ends on load, truncated on 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Alt-754 underflow and overflow uses number of trailing zeros in memory format to adjust exponent.  One exponent tag bit needed for that.  2</a:t>
            </a:r>
            <a:r>
              <a:rPr lang="en-US" baseline="30000" dirty="0" smtClean="0"/>
              <a:t>nd</a:t>
            </a:r>
            <a:r>
              <a:rPr lang="en-US" dirty="0" smtClean="0"/>
              <a:t> exponent tag bit for Euclidian</a:t>
            </a:r>
            <a:r>
              <a:rPr lang="en-US" baseline="0" dirty="0" smtClean="0"/>
              <a:t> distance computation. Consensus for exponent is off-set binary (can use sign extension).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Six instruction loop runs, no other test bench.  Other FPGA tool chains: Intel/Altera, </a:t>
            </a:r>
            <a:r>
              <a:rPr lang="en-US" baseline="0" dirty="0" err="1" smtClean="0"/>
              <a:t>Latticesemi</a:t>
            </a:r>
            <a:r>
              <a:rPr lang="en-US" baseline="0" dirty="0" smtClean="0"/>
              <a:t>, </a:t>
            </a:r>
            <a:r>
              <a:rPr lang="en-US" baseline="0" dirty="0" err="1" smtClean="0"/>
              <a:t>Gowin</a:t>
            </a:r>
            <a:r>
              <a:rPr lang="en-US" baseline="0" dirty="0" smtClean="0"/>
              <a:t>, Microchip/</a:t>
            </a:r>
            <a:r>
              <a:rPr lang="en-US" baseline="0" dirty="0" err="1" smtClean="0"/>
              <a:t>Actel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  *FOM: 10E6/(number-</a:t>
            </a:r>
            <a:r>
              <a:rPr lang="en-US" baseline="0" dirty="0" err="1" smtClean="0"/>
              <a:t>luts</a:t>
            </a:r>
            <a:r>
              <a:rPr lang="en-US" baseline="0" dirty="0" smtClean="0"/>
              <a:t> * clock ns).  Surprise: FOM relatively constant!  Currently all instructions take a single clock cycle except load/store take two clock cycles.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AMD/Xilinx </a:t>
            </a:r>
            <a:r>
              <a:rPr lang="en-US" dirty="0" err="1" smtClean="0"/>
              <a:t>Vivado</a:t>
            </a:r>
            <a:r>
              <a:rPr lang="en-US" dirty="0" smtClean="0"/>
              <a:t> 25.1 to target Spartan-7, Spartan US+ and </a:t>
            </a:r>
            <a:r>
              <a:rPr lang="en-US" dirty="0" err="1" smtClean="0"/>
              <a:t>Zynq</a:t>
            </a:r>
            <a:r>
              <a:rPr lang="en-US" baseline="0" dirty="0" smtClean="0"/>
              <a:t> US+.  Six instruction loop runs, no other test bench yet. SHFT, INSRT &amp; EXTRCT responsible for increased LUT counts.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i="1" dirty="0" err="1" smtClean="0"/>
              <a:t>github.jimbrake</a:t>
            </a:r>
            <a:r>
              <a:rPr lang="en-US" i="1" dirty="0" smtClean="0"/>
              <a:t>/troc16_16</a:t>
            </a:r>
            <a:r>
              <a:rPr lang="en-US" dirty="0" smtClean="0"/>
              <a:t>  and to the event IEEE web</a:t>
            </a:r>
            <a:r>
              <a:rPr lang="en-US" baseline="0" dirty="0" smtClean="0"/>
              <a:t> page </a:t>
            </a:r>
            <a:r>
              <a:rPr lang="en-US" i="1" baseline="0" dirty="0" smtClean="0"/>
              <a:t>https://events.vtools.ieee.org/m/467923</a:t>
            </a:r>
            <a:endParaRPr lang="en-US" i="1"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  SHFT, INSRT &amp; EXTRCT responsible for increased LUT counts.  At this time divide, floats and implied coercions not implemented.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instructions.  A corporate design process uses benchmarks and simulator to determine utility of each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  Dual port block RAM uses two successive addresses.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 out.  Generics &amp; conditional generate is the better way.  Example at: https://opencores.org/projects/alwcpu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to use unsigned signals as much as possible with </a:t>
            </a:r>
            <a:r>
              <a:rPr lang="en-US" dirty="0" err="1" smtClean="0"/>
              <a:t>ieee.numeric_std.all</a:t>
            </a:r>
            <a:r>
              <a:rPr lang="en-US" dirty="0" smtClean="0"/>
              <a:t>  Data</a:t>
            </a:r>
            <a:r>
              <a:rPr lang="en-US" baseline="0" dirty="0" smtClean="0"/>
              <a:t> type coercions via signed, unsigned &amp; </a:t>
            </a:r>
            <a:r>
              <a:rPr lang="en-US"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op-code updates default values as needed.  Loads and store take two clock cycles</a:t>
            </a:r>
            <a:r>
              <a:rPr lang="en-US" baseline="0" dirty="0" smtClean="0"/>
              <a:t> and thus three states needed.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26</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ISR is typically the second pipeline</a:t>
            </a:r>
            <a:r>
              <a:rPr lang="en-US" baseline="0" dirty="0" smtClean="0"/>
              <a:t> stage on pipelined implementations.  Trying to stay single-cycle, except for memory read/write and when immediate value not included on instruction memory read.  ISR and single cycle combination implies instruction decoder feed from two sources (memory output and ISR).  Floating-point ALU has both exponent and mantissa ALUs and rounding is specified in “configuration” internal register.</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*Tagged Register oriented</a:t>
            </a:r>
            <a:r>
              <a:rPr lang="en-US" baseline="0" dirty="0" smtClean="0"/>
              <a:t> computer with two and three byte instructions, 16-bit ALU and four bits of tags: two tag bits for data type &amp; two for extended floating-point exponent, two and three byte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28</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*Tagged Register oriented</a:t>
            </a:r>
            <a:r>
              <a:rPr lang="en-US" baseline="0" dirty="0" smtClean="0"/>
              <a:t> computer with two, three &amp; four byte instructions, 24-bit ALU and eight bits of tags. Floating-point ALU has both exponent and mantissa ALUs </a:t>
            </a:r>
            <a:r>
              <a:rPr lang="en-US" baseline="0" dirty="0" smtClean="0"/>
              <a:t>with details </a:t>
            </a:r>
            <a:r>
              <a:rPr lang="en-US" baseline="0" dirty="0" smtClean="0"/>
              <a:t>specified in “features” internal </a:t>
            </a:r>
            <a:r>
              <a:rPr lang="en-US" baseline="0" dirty="0" smtClean="0"/>
              <a:t>register (rounding modes, exception handling, …).</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possible is two port internal register file with output mux for three dedicated registers.</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and</a:t>
            </a:r>
            <a:r>
              <a:rPr lang="en-US" baseline="0" dirty="0" smtClean="0"/>
              <a:t> immediate variable sizing does have a cost in complexity and timing that conflicts with efficiency.  </a:t>
            </a:r>
            <a:r>
              <a:rPr lang="en-US" dirty="0" smtClean="0"/>
              <a:t>*Main restriction is to force 16 or 32 bit instruction alignment by using</a:t>
            </a:r>
            <a:r>
              <a:rPr lang="en-US" baseline="0" dirty="0" smtClean="0"/>
              <a:t> longer than necessary immediate values or inserting align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a:t>
            </a:r>
            <a:r>
              <a:rPr lang="en-US" b="1" baseline="0" dirty="0" smtClean="0"/>
              <a:t>SDCC</a:t>
            </a:r>
            <a:r>
              <a:rPr lang="en-US" baseline="0" dirty="0" smtClean="0"/>
              <a:t>?  Problem 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Most likely is Harvard architecture with 8-bit aligned instructions and separate 36, 42 or 48-bit data memory.</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30</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simplifications or sub setting that will be later supplemented.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these can be found on Wikipedia.  A</a:t>
            </a:r>
            <a:r>
              <a:rPr lang="en-US" baseline="0" dirty="0" smtClean="0"/>
              <a:t> c</a:t>
            </a:r>
            <a:r>
              <a:rPr lang="en-US" dirty="0" smtClean="0"/>
              <a:t>ollection of 28 code density papers at:</a:t>
            </a:r>
            <a:r>
              <a:rPr lang="en-US" baseline="0" dirty="0" smtClean="0"/>
              <a:t> https://github.com/jimbrake/Code-Density-papers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books on computer architecture, usually covering</a:t>
            </a:r>
            <a:r>
              <a:rPr lang="en-US" baseline="0" dirty="0" smtClean="0"/>
              <a:t> several.  Computer Architecture A Quantitative Approach, 1990 by Hennessy &amp; Patterson offers comparisons with an abundance of charts and graphs of various metrics.  It is now in </a:t>
            </a:r>
            <a:r>
              <a:rPr lang="en-US" baseline="0" smtClean="0"/>
              <a:t>it’s 6th </a:t>
            </a:r>
            <a:r>
              <a:rPr lang="en-US" baseline="0" dirty="0" smtClean="0"/>
              <a:t>edition.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35</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36</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37</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Modified</a:t>
            </a:r>
            <a:r>
              <a:rPr lang="en-US" baseline="0" dirty="0" smtClean="0"/>
              <a:t> f</a:t>
            </a:r>
            <a:r>
              <a:rPr lang="en-US" dirty="0" smtClean="0"/>
              <a:t>rom 2016 talk.  Multiply is anywhere from</a:t>
            </a:r>
            <a:r>
              <a:rPr lang="en-US" baseline="0" dirty="0" smtClean="0"/>
              <a:t> 16 by 16 to 18 by </a:t>
            </a:r>
            <a:r>
              <a:rPr lang="en-US" baseline="0" dirty="0" smtClean="0"/>
              <a:t>27 </a:t>
            </a:r>
            <a:r>
              <a:rPr lang="en-US" baseline="0" dirty="0" smtClean="0"/>
              <a:t>bit inputs.  Final adder is at least as wide as the product (from 32 to 64-bits).</a:t>
            </a:r>
          </a:p>
          <a:p>
            <a:r>
              <a:rPr lang="en-US" baseline="0" dirty="0" smtClean="0"/>
              <a:t>Various families have various way of splitting or combining DSP multipliers.  Some offer 32-bit floating add/sub/multiply with no </a:t>
            </a:r>
            <a:r>
              <a:rPr lang="en-US" baseline="0" dirty="0" err="1" smtClean="0"/>
              <a:t>denorms</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38</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Modified</a:t>
            </a:r>
            <a:r>
              <a:rPr lang="en-US" baseline="0" dirty="0" smtClean="0"/>
              <a:t> f</a:t>
            </a:r>
            <a:r>
              <a:rPr lang="en-US" dirty="0" smtClean="0"/>
              <a:t>rom 2016 talk: ALM is roughly</a:t>
            </a:r>
            <a:r>
              <a:rPr lang="en-US" baseline="0" dirty="0" smtClean="0"/>
              <a:t> equivalent to Xilinx 6LUT.  Can provide two 4LUTs or one 6LUT, up to 4 DFF and two adder bits.  Ten ALM per LAB.</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39</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12-bit immediate in 32-bits matches that of </a:t>
            </a:r>
            <a:r>
              <a:rPr lang="en-US" baseline="0" dirty="0" err="1" smtClean="0"/>
              <a:t>risc</a:t>
            </a:r>
            <a:r>
              <a:rPr lang="en-US" baseline="0" dirty="0" smtClean="0"/>
              <a:t>-v with no compromise on number of 24-bit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 (8, 16,</a:t>
            </a:r>
            <a:r>
              <a:rPr lang="en-US" baseline="0" dirty="0" smtClean="0"/>
              <a:t> 24)</a:t>
            </a:r>
            <a:r>
              <a:rPr lang="en-US" dirty="0" smtClean="0"/>
              <a:t>,</a:t>
            </a:r>
            <a:r>
              <a:rPr lang="en-US" baseline="0" dirty="0" smtClean="0"/>
              <a:t> three data-type (unsigned, signed, float) ISA is defined, implementation is incomplete (2017).</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40</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TROC16_16hwa CCR is Residue register</a:t>
            </a:r>
            <a:r>
              <a:rPr lang="en-US" baseline="0" dirty="0" smtClean="0"/>
              <a:t>,</a:t>
            </a:r>
            <a:r>
              <a:rPr lang="en-US" dirty="0" smtClean="0"/>
              <a:t> LUTRAM is 32x16</a:t>
            </a:r>
            <a:r>
              <a:rPr lang="en-US" baseline="0" dirty="0" smtClean="0"/>
              <a:t> and Block 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41</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42</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43</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44</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45</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  Ted Fried has excellent examples of micro-coded designs: https://github.com/MicroCoreLabs/Projects/tree/master mcl65, mcl51 &amp; mcl86 are open source 6502, 8051 &amp; 8086</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46</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Omitted</a:t>
            </a:r>
            <a:r>
              <a:rPr lang="en-US" baseline="0" dirty="0" smtClean="0"/>
              <a:t>: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nstruction set support for both register and dual-stack based coding; What is not specified;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Underlying assumptions.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a:t>.</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implemented</a:t>
            </a:r>
            <a:r>
              <a:rPr lang="en-US" baseline="0" dirty="0" smtClean="0"/>
              <a:t> the residue register as a distinct register that is </a:t>
            </a:r>
            <a:r>
              <a:rPr lang="en-US" baseline="0" dirty="0" err="1" smtClean="0"/>
              <a:t>MUX’d</a:t>
            </a:r>
            <a:r>
              <a:rPr lang="en-US" baseline="0" dirty="0" smtClean="0"/>
              <a:t> into register file outputs due to single write port register file limitation.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 zero instruction byte is a trap instruction.  On 16-bit if </a:t>
            </a:r>
            <a:r>
              <a:rPr lang="en-US" baseline="0" dirty="0" err="1" smtClean="0"/>
              <a:t>nnnnn</a:t>
            </a:r>
            <a:r>
              <a:rPr lang="en-US" baseline="0" dirty="0" smtClean="0"/>
              <a:t> is 10000 then the half word N is used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 indicates using D register data type.  24-bit instructions have a full set of indexed or base + offset load/store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6/11/2025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hyperlink" Target="https://www.latticesemi.com/software" TargetMode="External"/><Relationship Id="rId3" Type="http://schemas.openxmlformats.org/officeDocument/2006/relationships/hyperlink" Target="https://github.com/jimbrake/cpu_soft_cores" TargetMode="External"/><Relationship Id="rId7" Type="http://schemas.openxmlformats.org/officeDocument/2006/relationships/hyperlink" Target="https://www.gowinsemi.com/en/support/home/"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www.intel.com/content/www/us/en/products/details/fpga/development-tools.html" TargetMode="External"/><Relationship Id="rId5" Type="http://schemas.openxmlformats.org/officeDocument/2006/relationships/hyperlink" Target="https://www.ac.uma.es/arith2024/program.html" TargetMode="External"/><Relationship Id="rId10" Type="http://schemas.openxmlformats.org/officeDocument/2006/relationships/hyperlink" Target="http://www.xilinx.com/support/download.html" TargetMode="External"/><Relationship Id="rId4" Type="http://schemas.openxmlformats.org/officeDocument/2006/relationships/hyperlink" Target="https://posithub.org/docs/posit_standard-2.pdf" TargetMode="External"/><Relationship Id="rId9" Type="http://schemas.openxmlformats.org/officeDocument/2006/relationships/hyperlink" Target="http://www.microchip.com/en-us/products/fpgas-and-plds/fpga-and-soc-design-tools"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228600"/>
            <a:ext cx="7772400" cy="1447800"/>
          </a:xfrm>
        </p:spPr>
        <p:txBody>
          <a:bodyPr>
            <a:normAutofit/>
          </a:bodyPr>
          <a:lstStyle/>
          <a:p>
            <a:r>
              <a:rPr lang="en-US" sz="3600" dirty="0" smtClean="0"/>
              <a:t>Designing a Digital Computer</a:t>
            </a:r>
            <a:br>
              <a:rPr lang="en-US" sz="3600" dirty="0" smtClean="0"/>
            </a:br>
            <a:r>
              <a:rPr lang="en-US" sz="3600" dirty="0" smtClean="0"/>
              <a:t>for experimentation</a:t>
            </a:r>
            <a:endParaRPr lang="en-US" sz="3600" dirty="0"/>
          </a:p>
        </p:txBody>
      </p:sp>
      <p:sp>
        <p:nvSpPr>
          <p:cNvPr id="3" name="Subtitle 2"/>
          <p:cNvSpPr>
            <a:spLocks noGrp="1"/>
          </p:cNvSpPr>
          <p:nvPr>
            <p:ph type="subTitle" idx="1"/>
          </p:nvPr>
        </p:nvSpPr>
        <p:spPr>
          <a:xfrm>
            <a:off x="1447800" y="1524000"/>
            <a:ext cx="6400800" cy="685800"/>
          </a:xfrm>
        </p:spPr>
        <p:txBody>
          <a:bodyPr>
            <a:normAutofit/>
          </a:bodyPr>
          <a:lstStyle/>
          <a:p>
            <a:r>
              <a:rPr lang="en-US" dirty="0" smtClean="0">
                <a:solidFill>
                  <a:schemeClr val="tx1"/>
                </a:solidFill>
              </a:rPr>
              <a:t>Jim Brakefield</a:t>
            </a:r>
            <a:endParaRPr lang="en-US" dirty="0">
              <a:solidFill>
                <a:schemeClr val="tx1"/>
              </a:solidFill>
            </a:endParaRP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362200" y="2274621"/>
            <a:ext cx="5943600" cy="4253865"/>
          </a:xfrm>
          <a:prstGeom prst="rect">
            <a:avLst/>
          </a:prstGeom>
        </p:spPr>
      </p:pic>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16-bit TROC </a:t>
            </a:r>
            <a:r>
              <a:rPr lang="en-US" sz="3200" dirty="0" smtClean="0"/>
              <a:t>FUNCT</a:t>
            </a:r>
            <a:r>
              <a:rPr lang="en-US" sz="3600" dirty="0" smtClean="0"/>
              <a:t> instructions</a:t>
            </a:r>
            <a:endParaRPr lang="en-US" sz="3600" dirty="0"/>
          </a:p>
        </p:txBody>
      </p:sp>
      <p:sp>
        <p:nvSpPr>
          <p:cNvPr id="3" name="Content Placeholder 2"/>
          <p:cNvSpPr>
            <a:spLocks noGrp="1"/>
          </p:cNvSpPr>
          <p:nvPr>
            <p:ph idx="1"/>
          </p:nvPr>
        </p:nvSpPr>
        <p:spPr>
          <a:xfrm>
            <a:off x="685800" y="1143000"/>
            <a:ext cx="7239000" cy="4876800"/>
          </a:xfrm>
        </p:spPr>
        <p:txBody>
          <a:bodyPr numCol="1">
            <a:normAutofit fontScale="92500" lnSpcReduction="20000"/>
          </a:bodyPr>
          <a:lstStyle/>
          <a:p>
            <a:pPr marL="0" indent="0">
              <a:buNone/>
            </a:pPr>
            <a:r>
              <a:rPr lang="en-US" sz="1800" b="1" dirty="0" smtClean="0"/>
              <a:t>SETUS</a:t>
            </a:r>
            <a:r>
              <a:rPr lang="en-US" sz="1800" dirty="0"/>
              <a:t>	</a:t>
            </a:r>
            <a:r>
              <a:rPr lang="en-US" sz="1800" dirty="0" smtClean="0"/>
              <a:t>	set </a:t>
            </a:r>
            <a:r>
              <a:rPr lang="en-US" sz="1800" dirty="0"/>
              <a:t>D type to unsigned</a:t>
            </a:r>
          </a:p>
          <a:p>
            <a:pPr marL="0" indent="0">
              <a:buNone/>
            </a:pPr>
            <a:r>
              <a:rPr lang="en-US" sz="1800" b="1" dirty="0" smtClean="0"/>
              <a:t>SETS</a:t>
            </a:r>
            <a:r>
              <a:rPr lang="en-US" sz="1800" dirty="0"/>
              <a:t>		</a:t>
            </a:r>
            <a:r>
              <a:rPr lang="en-US" sz="1800" dirty="0" smtClean="0"/>
              <a:t>set </a:t>
            </a:r>
            <a:r>
              <a:rPr lang="en-US" sz="1800" dirty="0"/>
              <a:t>D type to signed</a:t>
            </a:r>
          </a:p>
          <a:p>
            <a:pPr marL="0" indent="0">
              <a:buNone/>
            </a:pPr>
            <a:r>
              <a:rPr lang="en-US" sz="1800" b="1" dirty="0" smtClean="0"/>
              <a:t>SETFLT</a:t>
            </a:r>
            <a:r>
              <a:rPr lang="en-US" sz="1800" dirty="0"/>
              <a:t>	</a:t>
            </a:r>
            <a:r>
              <a:rPr lang="en-US" sz="1800" dirty="0" smtClean="0"/>
              <a:t>	set </a:t>
            </a:r>
            <a:r>
              <a:rPr lang="en-US" sz="1800" dirty="0"/>
              <a:t>D type to float</a:t>
            </a:r>
          </a:p>
          <a:p>
            <a:pPr marL="0" indent="0">
              <a:buNone/>
            </a:pPr>
            <a:r>
              <a:rPr lang="en-US" sz="1800" b="1" dirty="0" smtClean="0"/>
              <a:t>SETFLT2</a:t>
            </a:r>
            <a:r>
              <a:rPr lang="en-US" sz="1800" dirty="0"/>
              <a:t>	</a:t>
            </a:r>
            <a:r>
              <a:rPr lang="en-US" sz="1800" dirty="0" smtClean="0"/>
              <a:t>	set </a:t>
            </a:r>
            <a:r>
              <a:rPr lang="en-US" sz="1800" dirty="0"/>
              <a:t>D type to float2</a:t>
            </a:r>
          </a:p>
          <a:p>
            <a:pPr marL="0" indent="0">
              <a:buNone/>
            </a:pPr>
            <a:r>
              <a:rPr lang="en-US" sz="1800" b="1" dirty="0" smtClean="0"/>
              <a:t>ABS</a:t>
            </a:r>
            <a:r>
              <a:rPr lang="en-US" sz="1800" dirty="0"/>
              <a:t>		</a:t>
            </a:r>
            <a:r>
              <a:rPr lang="en-US" sz="1800" dirty="0" smtClean="0"/>
              <a:t>take </a:t>
            </a:r>
            <a:r>
              <a:rPr lang="en-US" sz="1800" dirty="0"/>
              <a:t>the absolute value of D</a:t>
            </a:r>
          </a:p>
          <a:p>
            <a:pPr marL="0" indent="0">
              <a:buNone/>
            </a:pPr>
            <a:r>
              <a:rPr lang="en-US" sz="1800" b="1" dirty="0" smtClean="0"/>
              <a:t>NABS</a:t>
            </a:r>
            <a:r>
              <a:rPr lang="en-US" sz="1800" dirty="0"/>
              <a:t>	</a:t>
            </a:r>
            <a:r>
              <a:rPr lang="en-US" sz="1800" dirty="0" smtClean="0"/>
              <a:t>	take </a:t>
            </a:r>
            <a:r>
              <a:rPr lang="en-US" sz="1800" dirty="0"/>
              <a:t>the negative absolute value of D</a:t>
            </a:r>
          </a:p>
          <a:p>
            <a:pPr marL="0" indent="0">
              <a:buNone/>
            </a:pPr>
            <a:r>
              <a:rPr lang="en-US" sz="1800" b="1" dirty="0" smtClean="0"/>
              <a:t>TAG</a:t>
            </a:r>
            <a:r>
              <a:rPr lang="en-US" sz="1800" dirty="0"/>
              <a:t>		</a:t>
            </a:r>
            <a:r>
              <a:rPr lang="en-US" sz="1800" dirty="0" smtClean="0"/>
              <a:t>place </a:t>
            </a:r>
            <a:r>
              <a:rPr lang="en-US" sz="1800" dirty="0"/>
              <a:t>D’s tag bits into residue</a:t>
            </a:r>
          </a:p>
          <a:p>
            <a:pPr marL="0" indent="0">
              <a:buNone/>
            </a:pPr>
            <a:r>
              <a:rPr lang="en-US" sz="1800" b="1" dirty="0" smtClean="0"/>
              <a:t>ITAG</a:t>
            </a:r>
            <a:r>
              <a:rPr lang="en-US" sz="1800" dirty="0"/>
              <a:t>	</a:t>
            </a:r>
            <a:r>
              <a:rPr lang="en-US" sz="1800" dirty="0" smtClean="0"/>
              <a:t>	place </a:t>
            </a:r>
            <a:r>
              <a:rPr lang="en-US" sz="1800" dirty="0"/>
              <a:t>residue’s </a:t>
            </a:r>
            <a:r>
              <a:rPr lang="en-US" sz="1800" dirty="0" smtClean="0"/>
              <a:t>LSB</a:t>
            </a:r>
            <a:r>
              <a:rPr lang="en-US" sz="1800" dirty="0" smtClean="0"/>
              <a:t> </a:t>
            </a:r>
            <a:r>
              <a:rPr lang="en-US" sz="1800" dirty="0"/>
              <a:t>bits into D</a:t>
            </a:r>
          </a:p>
          <a:p>
            <a:pPr marL="0" indent="0">
              <a:buNone/>
            </a:pPr>
            <a:r>
              <a:rPr lang="en-US" sz="1800" b="1" dirty="0" smtClean="0"/>
              <a:t>LDUS</a:t>
            </a:r>
            <a:r>
              <a:rPr lang="en-US" sz="1800" dirty="0"/>
              <a:t>	</a:t>
            </a:r>
            <a:r>
              <a:rPr lang="en-US" sz="1800" dirty="0" smtClean="0"/>
              <a:t>	load </a:t>
            </a:r>
            <a:r>
              <a:rPr lang="en-US" sz="1800" dirty="0"/>
              <a:t>residue with unsigned from M(D)</a:t>
            </a:r>
          </a:p>
          <a:p>
            <a:pPr marL="0" indent="0">
              <a:buNone/>
            </a:pPr>
            <a:r>
              <a:rPr lang="en-US" sz="1800" b="1" dirty="0" smtClean="0"/>
              <a:t>LDS</a:t>
            </a:r>
            <a:r>
              <a:rPr lang="en-US" sz="1800" b="1" dirty="0"/>
              <a:t>	</a:t>
            </a:r>
            <a:r>
              <a:rPr lang="en-US" sz="1800" dirty="0"/>
              <a:t>	l</a:t>
            </a:r>
            <a:r>
              <a:rPr lang="en-US" sz="1800" dirty="0" smtClean="0"/>
              <a:t>oad </a:t>
            </a:r>
            <a:r>
              <a:rPr lang="en-US" sz="1800" dirty="0"/>
              <a:t>residue with signed from M(D)</a:t>
            </a:r>
          </a:p>
          <a:p>
            <a:pPr marL="0" indent="0">
              <a:buNone/>
            </a:pPr>
            <a:r>
              <a:rPr lang="en-US" sz="1800" b="1" dirty="0" smtClean="0"/>
              <a:t>LDF	</a:t>
            </a:r>
            <a:r>
              <a:rPr lang="en-US" sz="1800" dirty="0" smtClean="0"/>
              <a:t>	load </a:t>
            </a:r>
            <a:r>
              <a:rPr lang="en-US" sz="1800" dirty="0"/>
              <a:t>residue with float from M(D)</a:t>
            </a:r>
          </a:p>
          <a:p>
            <a:pPr marL="0" indent="0">
              <a:buNone/>
            </a:pPr>
            <a:r>
              <a:rPr lang="en-US" sz="1800" b="1" dirty="0" smtClean="0"/>
              <a:t>LDF2</a:t>
            </a:r>
            <a:r>
              <a:rPr lang="en-US" sz="1800" dirty="0"/>
              <a:t>	</a:t>
            </a:r>
            <a:r>
              <a:rPr lang="en-US" sz="1800" dirty="0" smtClean="0"/>
              <a:t>	load </a:t>
            </a:r>
            <a:r>
              <a:rPr lang="en-US" sz="1800" dirty="0"/>
              <a:t>residue with float2 from M(D)</a:t>
            </a:r>
          </a:p>
          <a:p>
            <a:pPr marL="0" indent="0">
              <a:buNone/>
            </a:pPr>
            <a:r>
              <a:rPr lang="en-US" sz="1800" b="1" dirty="0" smtClean="0"/>
              <a:t>ST</a:t>
            </a:r>
            <a:r>
              <a:rPr lang="en-US" sz="1800" b="1" dirty="0"/>
              <a:t>	</a:t>
            </a:r>
            <a:r>
              <a:rPr lang="en-US" sz="1800" dirty="0"/>
              <a:t>	</a:t>
            </a:r>
            <a:r>
              <a:rPr lang="en-US" sz="1800" dirty="0" smtClean="0"/>
              <a:t>convert </a:t>
            </a:r>
            <a:r>
              <a:rPr lang="en-US" sz="1800" dirty="0"/>
              <a:t>and store Residue to M(D)</a:t>
            </a:r>
          </a:p>
          <a:p>
            <a:pPr marL="0" indent="0">
              <a:buNone/>
            </a:pPr>
            <a:r>
              <a:rPr lang="en-US" sz="1800" b="1" dirty="0" smtClean="0"/>
              <a:t>CVTUS</a:t>
            </a:r>
            <a:r>
              <a:rPr lang="en-US" sz="1800" dirty="0"/>
              <a:t>	</a:t>
            </a:r>
            <a:r>
              <a:rPr lang="en-US" sz="1800" dirty="0" smtClean="0"/>
              <a:t>	convert </a:t>
            </a:r>
            <a:r>
              <a:rPr lang="en-US" sz="1800" dirty="0"/>
              <a:t>D to unsigned</a:t>
            </a:r>
          </a:p>
          <a:p>
            <a:pPr marL="0" indent="0">
              <a:buNone/>
            </a:pPr>
            <a:r>
              <a:rPr lang="en-US" sz="1800" b="1" dirty="0" smtClean="0"/>
              <a:t>CVTS</a:t>
            </a:r>
            <a:r>
              <a:rPr lang="en-US" sz="1800" dirty="0"/>
              <a:t>	</a:t>
            </a:r>
            <a:r>
              <a:rPr lang="en-US" sz="1800" dirty="0" smtClean="0"/>
              <a:t>	convert </a:t>
            </a:r>
            <a:r>
              <a:rPr lang="en-US" sz="1800" dirty="0"/>
              <a:t>D to signed</a:t>
            </a:r>
          </a:p>
          <a:p>
            <a:pPr marL="0" indent="0">
              <a:buNone/>
            </a:pPr>
            <a:r>
              <a:rPr lang="en-US" sz="1800" b="1" dirty="0" smtClean="0"/>
              <a:t>CVTFLT</a:t>
            </a:r>
            <a:r>
              <a:rPr lang="en-US" sz="1800" dirty="0"/>
              <a:t>	</a:t>
            </a:r>
            <a:r>
              <a:rPr lang="en-US" sz="1800" dirty="0" smtClean="0"/>
              <a:t>	convert </a:t>
            </a:r>
            <a:r>
              <a:rPr lang="en-US" sz="1800" dirty="0"/>
              <a:t>D to float</a:t>
            </a:r>
          </a:p>
          <a:p>
            <a:pPr marL="0" indent="0">
              <a:buNone/>
            </a:pPr>
            <a:r>
              <a:rPr lang="en-US" sz="1800" b="1" dirty="0" smtClean="0"/>
              <a:t>CVTFLT2</a:t>
            </a:r>
            <a:r>
              <a:rPr lang="en-US" sz="1800" dirty="0"/>
              <a:t>	</a:t>
            </a:r>
            <a:r>
              <a:rPr lang="en-US" sz="1800" dirty="0" smtClean="0"/>
              <a:t>	convert </a:t>
            </a:r>
            <a:r>
              <a:rPr lang="en-US" sz="1800" dirty="0"/>
              <a:t>D to float2</a:t>
            </a:r>
          </a:p>
          <a:p>
            <a:pPr marL="0" indent="0">
              <a:buNone/>
            </a:pPr>
            <a:r>
              <a:rPr lang="en-US" sz="1800" dirty="0" smtClean="0"/>
              <a:t>“</a:t>
            </a:r>
            <a:r>
              <a:rPr lang="en-US" sz="1800" dirty="0" err="1" smtClean="0"/>
              <a:t>xxxxx</a:t>
            </a:r>
            <a:r>
              <a:rPr lang="en-US" sz="1800" dirty="0" smtClean="0"/>
              <a:t>”</a:t>
            </a:r>
            <a:r>
              <a:rPr lang="en-US" sz="1800" dirty="0"/>
              <a:t>	</a:t>
            </a:r>
            <a:r>
              <a:rPr lang="en-US" sz="1800" dirty="0" smtClean="0"/>
              <a:t>	Room </a:t>
            </a:r>
            <a:r>
              <a:rPr lang="en-US" sz="1800" dirty="0"/>
              <a:t>for 14 more functions</a:t>
            </a:r>
          </a:p>
          <a:p>
            <a:pPr marL="0" indent="0">
              <a:buNone/>
            </a:pPr>
            <a:endParaRPr lang="en-US" sz="1800" dirty="0" smtClean="0"/>
          </a:p>
        </p:txBody>
      </p:sp>
    </p:spTree>
    <p:extLst>
      <p:ext uri="{BB962C8B-B14F-4D97-AF65-F5344CB8AC3E}">
        <p14:creationId xmlns:p14="http://schemas.microsoft.com/office/powerpoint/2010/main" val="225802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TROC 24 &amp; </a:t>
            </a:r>
            <a:r>
              <a:rPr lang="en-US" sz="3600" dirty="0" smtClean="0"/>
              <a:t>32-bit</a:t>
            </a:r>
            <a:r>
              <a:rPr lang="en-US" sz="4000" dirty="0" smtClean="0"/>
              <a:t> </a:t>
            </a:r>
            <a:r>
              <a:rPr lang="en-US" sz="3600" dirty="0" smtClean="0"/>
              <a:t>Op-code</a:t>
            </a:r>
            <a:r>
              <a:rPr lang="en-US" sz="4000" dirty="0" smtClean="0"/>
              <a:t> list</a:t>
            </a:r>
            <a:endParaRPr lang="en-US" sz="4000" dirty="0"/>
          </a:p>
        </p:txBody>
      </p:sp>
      <p:sp>
        <p:nvSpPr>
          <p:cNvPr id="3" name="Content Placeholder 2"/>
          <p:cNvSpPr>
            <a:spLocks noGrp="1"/>
          </p:cNvSpPr>
          <p:nvPr>
            <p:ph idx="1"/>
          </p:nvPr>
        </p:nvSpPr>
        <p:spPr>
          <a:xfrm>
            <a:off x="533400" y="1066800"/>
            <a:ext cx="8229600" cy="5257800"/>
          </a:xfrm>
        </p:spPr>
        <p:txBody>
          <a:bodyPr numCol="2" spcCol="274320">
            <a:noAutofit/>
          </a:bodyPr>
          <a:lstStyle/>
          <a:p>
            <a:pPr marL="0" indent="0">
              <a:buNone/>
            </a:pPr>
            <a:r>
              <a:rPr lang="en-US" sz="1800" dirty="0" smtClean="0"/>
              <a:t>LDU8</a:t>
            </a:r>
            <a:r>
              <a:rPr lang="en-US" sz="1800" dirty="0"/>
              <a:t>, LDU16, LDU24, </a:t>
            </a:r>
            <a:r>
              <a:rPr lang="en-US" sz="1800" dirty="0" smtClean="0"/>
              <a:t>LDU32,</a:t>
            </a:r>
          </a:p>
          <a:p>
            <a:pPr marL="0" indent="0">
              <a:buNone/>
            </a:pPr>
            <a:r>
              <a:rPr lang="en-US" sz="1800" dirty="0" smtClean="0"/>
              <a:t>LD8</a:t>
            </a:r>
            <a:r>
              <a:rPr lang="en-US" sz="1800" dirty="0"/>
              <a:t>, LD16, LD24, </a:t>
            </a:r>
            <a:r>
              <a:rPr lang="en-US" sz="1800" dirty="0" smtClean="0"/>
              <a:t>LD32, </a:t>
            </a:r>
          </a:p>
          <a:p>
            <a:pPr marL="0" indent="0">
              <a:buNone/>
            </a:pPr>
            <a:r>
              <a:rPr lang="en-US" sz="1800" dirty="0" smtClean="0"/>
              <a:t>FLD8</a:t>
            </a:r>
            <a:r>
              <a:rPr lang="en-US" sz="1800" dirty="0"/>
              <a:t>, </a:t>
            </a:r>
            <a:r>
              <a:rPr lang="en-US" sz="1800" dirty="0" smtClean="0"/>
              <a:t>FLD16</a:t>
            </a:r>
            <a:r>
              <a:rPr lang="en-US" sz="1800" dirty="0"/>
              <a:t>, FLD24, </a:t>
            </a:r>
            <a:r>
              <a:rPr lang="en-US" sz="1800" dirty="0" smtClean="0"/>
              <a:t>FLD32, </a:t>
            </a:r>
          </a:p>
          <a:p>
            <a:pPr marL="0" indent="0">
              <a:buNone/>
            </a:pPr>
            <a:r>
              <a:rPr lang="en-US" sz="1800" dirty="0" smtClean="0"/>
              <a:t>PLD8</a:t>
            </a:r>
            <a:r>
              <a:rPr lang="en-US" sz="1800" dirty="0"/>
              <a:t>, PLD16, PLD24, PLD32, </a:t>
            </a:r>
            <a:endParaRPr lang="en-US" sz="1800" dirty="0" smtClean="0"/>
          </a:p>
          <a:p>
            <a:pPr marL="0" indent="0">
              <a:buNone/>
            </a:pPr>
            <a:r>
              <a:rPr lang="en-US" sz="1800" dirty="0" smtClean="0"/>
              <a:t>LEA8</a:t>
            </a:r>
            <a:r>
              <a:rPr lang="en-US" sz="1800" dirty="0"/>
              <a:t>, LEA16, LEA24, LEA32, </a:t>
            </a:r>
            <a:endParaRPr lang="en-US" sz="1800" dirty="0" smtClean="0"/>
          </a:p>
          <a:p>
            <a:pPr marL="0" indent="0">
              <a:buNone/>
            </a:pPr>
            <a:r>
              <a:rPr lang="en-US" sz="1800" dirty="0" smtClean="0"/>
              <a:t>ST8</a:t>
            </a:r>
            <a:r>
              <a:rPr lang="en-US" sz="1800" dirty="0"/>
              <a:t>, ST16, ST24, ST32, </a:t>
            </a:r>
            <a:endParaRPr lang="en-US" sz="1800" dirty="0" smtClean="0"/>
          </a:p>
          <a:p>
            <a:pPr marL="0" indent="0">
              <a:buNone/>
            </a:pPr>
            <a:r>
              <a:rPr lang="en-US" sz="1800" dirty="0" smtClean="0"/>
              <a:t>ADD</a:t>
            </a:r>
            <a:r>
              <a:rPr lang="en-US" sz="1800" dirty="0"/>
              <a:t>, ADDI, SUB, SUBI, </a:t>
            </a:r>
            <a:endParaRPr lang="en-US" sz="1800" dirty="0" smtClean="0"/>
          </a:p>
          <a:p>
            <a:pPr marL="0" indent="0">
              <a:buNone/>
            </a:pPr>
            <a:r>
              <a:rPr lang="en-US" sz="1800" dirty="0" smtClean="0"/>
              <a:t>MUL</a:t>
            </a:r>
            <a:r>
              <a:rPr lang="en-US" sz="1800" dirty="0"/>
              <a:t>, MULI, MAC, DIV, DIVI, </a:t>
            </a:r>
            <a:endParaRPr lang="en-US" sz="1800" dirty="0" smtClean="0"/>
          </a:p>
          <a:p>
            <a:pPr marL="0" indent="0">
              <a:buNone/>
            </a:pPr>
            <a:r>
              <a:rPr lang="en-US" sz="1800" dirty="0" smtClean="0"/>
              <a:t>AND</a:t>
            </a:r>
            <a:r>
              <a:rPr lang="en-US" sz="1800" dirty="0"/>
              <a:t>, ANDI, OR, ORI, </a:t>
            </a:r>
            <a:endParaRPr lang="en-US" sz="1800" dirty="0" smtClean="0"/>
          </a:p>
          <a:p>
            <a:pPr marL="0" indent="0">
              <a:buNone/>
            </a:pPr>
            <a:r>
              <a:rPr lang="en-US" sz="1800" dirty="0" smtClean="0"/>
              <a:t>XOR</a:t>
            </a:r>
            <a:r>
              <a:rPr lang="en-US" sz="1800" dirty="0"/>
              <a:t>, XORI, CMP, CMPI, </a:t>
            </a:r>
            <a:endParaRPr lang="en-US" sz="1800" dirty="0" smtClean="0"/>
          </a:p>
          <a:p>
            <a:pPr marL="0" indent="0">
              <a:buNone/>
            </a:pPr>
            <a:r>
              <a:rPr lang="en-US" sz="1800" dirty="0" smtClean="0"/>
              <a:t>FATAN2PI</a:t>
            </a:r>
            <a:r>
              <a:rPr lang="en-US" sz="1800" dirty="0"/>
              <a:t>, FPOW, FPOWI, </a:t>
            </a:r>
            <a:endParaRPr lang="en-US" sz="1800" dirty="0" smtClean="0"/>
          </a:p>
          <a:p>
            <a:pPr marL="0" indent="0">
              <a:buNone/>
            </a:pPr>
            <a:r>
              <a:rPr lang="en-US" sz="1800" dirty="0" smtClean="0"/>
              <a:t>INSRT</a:t>
            </a:r>
            <a:r>
              <a:rPr lang="en-US" sz="1800" dirty="0"/>
              <a:t>, INSRTI, EXTRCT, EXTRCTI, </a:t>
            </a:r>
            <a:endParaRPr lang="en-US" sz="1800" dirty="0" smtClean="0"/>
          </a:p>
          <a:p>
            <a:pPr marL="0" indent="0">
              <a:buNone/>
            </a:pPr>
            <a:r>
              <a:rPr lang="en-US" sz="1800" dirty="0" smtClean="0"/>
              <a:t>ROL</a:t>
            </a:r>
            <a:r>
              <a:rPr lang="en-US" sz="1800" dirty="0"/>
              <a:t>, ROLI, SHR, SHRI, </a:t>
            </a:r>
            <a:endParaRPr lang="en-US" sz="1800" dirty="0" smtClean="0"/>
          </a:p>
          <a:p>
            <a:pPr marL="0" indent="0">
              <a:buNone/>
            </a:pPr>
            <a:r>
              <a:rPr lang="en-US" sz="1800" dirty="0" smtClean="0"/>
              <a:t>ASR</a:t>
            </a:r>
            <a:r>
              <a:rPr lang="en-US" sz="1800" dirty="0"/>
              <a:t>, ASRI, SHL, SHLI, </a:t>
            </a:r>
            <a:endParaRPr lang="en-US" sz="1800" dirty="0" smtClean="0"/>
          </a:p>
          <a:p>
            <a:pPr marL="0" indent="0">
              <a:buNone/>
            </a:pPr>
            <a:r>
              <a:rPr lang="en-US" sz="1800" dirty="0" err="1" smtClean="0"/>
              <a:t>JMPcc</a:t>
            </a:r>
            <a:r>
              <a:rPr lang="en-US" sz="1800" dirty="0"/>
              <a:t>, </a:t>
            </a:r>
            <a:r>
              <a:rPr lang="en-US" sz="1800" dirty="0" err="1"/>
              <a:t>CALLcc</a:t>
            </a:r>
            <a:r>
              <a:rPr lang="en-US" sz="1800" dirty="0"/>
              <a:t>, </a:t>
            </a:r>
            <a:r>
              <a:rPr lang="en-US" sz="1800" dirty="0" err="1"/>
              <a:t>BRcc</a:t>
            </a:r>
            <a:r>
              <a:rPr lang="en-US" sz="1800" dirty="0"/>
              <a:t>, </a:t>
            </a:r>
            <a:r>
              <a:rPr lang="en-US" sz="1800" dirty="0" err="1"/>
              <a:t>BSRcc</a:t>
            </a:r>
            <a:r>
              <a:rPr lang="en-US" sz="1800" dirty="0"/>
              <a:t>, </a:t>
            </a:r>
            <a:endParaRPr lang="en-US" sz="1800" dirty="0" smtClean="0"/>
          </a:p>
          <a:p>
            <a:pPr marL="0" indent="0">
              <a:buNone/>
            </a:pPr>
            <a:r>
              <a:rPr lang="en-US" sz="1800" dirty="0" smtClean="0"/>
              <a:t>BBS</a:t>
            </a:r>
            <a:r>
              <a:rPr lang="en-US" sz="1800" dirty="0"/>
              <a:t>, BBC, </a:t>
            </a:r>
            <a:r>
              <a:rPr lang="en-US" sz="1800" dirty="0" err="1"/>
              <a:t>BRccRC</a:t>
            </a:r>
            <a:r>
              <a:rPr lang="en-US" sz="1800" dirty="0"/>
              <a:t>, </a:t>
            </a:r>
            <a:r>
              <a:rPr lang="en-US" sz="1800" dirty="0" err="1"/>
              <a:t>JMPccRC</a:t>
            </a:r>
            <a:r>
              <a:rPr lang="en-US" sz="1800" dirty="0"/>
              <a:t>, </a:t>
            </a:r>
            <a:endParaRPr lang="en-US" sz="1800" dirty="0" smtClean="0"/>
          </a:p>
          <a:p>
            <a:pPr marL="0" indent="0">
              <a:buNone/>
            </a:pPr>
            <a:r>
              <a:rPr lang="en-US" sz="1800" dirty="0" smtClean="0"/>
              <a:t>MAX</a:t>
            </a:r>
            <a:r>
              <a:rPr lang="en-US" sz="1800" dirty="0"/>
              <a:t>, MAXI, MIN, MINI</a:t>
            </a:r>
            <a:r>
              <a:rPr lang="en-US" sz="1800" dirty="0" smtClean="0"/>
              <a:t>, </a:t>
            </a:r>
          </a:p>
          <a:p>
            <a:pPr marL="0" indent="0">
              <a:buNone/>
            </a:pPr>
            <a:r>
              <a:rPr lang="en-US" sz="1800" dirty="0" smtClean="0"/>
              <a:t>MEDIAN</a:t>
            </a:r>
            <a:r>
              <a:rPr lang="en-US" sz="1800" dirty="0"/>
              <a:t>, EADD, EADDI, </a:t>
            </a:r>
            <a:endParaRPr lang="en-US" sz="1800" dirty="0" smtClean="0"/>
          </a:p>
          <a:p>
            <a:pPr marL="0" indent="0">
              <a:buNone/>
            </a:pPr>
            <a:r>
              <a:rPr lang="en-US" sz="1800" dirty="0" smtClean="0"/>
              <a:t>VECT</a:t>
            </a:r>
            <a:r>
              <a:rPr lang="en-US" sz="1800" dirty="0"/>
              <a:t>, </a:t>
            </a:r>
            <a:r>
              <a:rPr lang="en-US" sz="1800" dirty="0" smtClean="0"/>
              <a:t>LOOP</a:t>
            </a:r>
            <a:r>
              <a:rPr lang="en-US" sz="1800" dirty="0"/>
              <a:t>, </a:t>
            </a:r>
            <a:r>
              <a:rPr lang="en-US" sz="1800" dirty="0" smtClean="0"/>
              <a:t>LOOPI</a:t>
            </a:r>
            <a:r>
              <a:rPr lang="en-US" sz="1600" dirty="0" smtClean="0"/>
              <a:t> (My 66000 instructions)</a:t>
            </a:r>
            <a:endParaRPr lang="en-US" sz="1800" dirty="0" smtClean="0"/>
          </a:p>
          <a:p>
            <a:pPr marL="0" indent="0">
              <a:buNone/>
            </a:pPr>
            <a:r>
              <a:rPr lang="en-US" sz="1800" dirty="0" smtClean="0"/>
              <a:t>TRAP</a:t>
            </a:r>
            <a:r>
              <a:rPr lang="en-US" sz="1800" dirty="0"/>
              <a:t>, BKPT, </a:t>
            </a:r>
            <a:r>
              <a:rPr lang="en-US" sz="1800" dirty="0" smtClean="0"/>
              <a:t>ALIGNW</a:t>
            </a:r>
            <a:r>
              <a:rPr lang="en-US" sz="1800" dirty="0"/>
              <a:t>, </a:t>
            </a:r>
            <a:r>
              <a:rPr lang="en-US" sz="1800" dirty="0" smtClean="0"/>
              <a:t>ALIGNC  </a:t>
            </a:r>
          </a:p>
          <a:p>
            <a:pPr marL="0" indent="0">
              <a:buNone/>
            </a:pPr>
            <a:endParaRPr lang="en-US" sz="1800" dirty="0" smtClean="0"/>
          </a:p>
          <a:p>
            <a:pPr marL="0" indent="0">
              <a:buNone/>
            </a:pPr>
            <a:r>
              <a:rPr lang="en-US" sz="1800" dirty="0"/>
              <a:t>T</a:t>
            </a:r>
            <a:r>
              <a:rPr lang="en-US" sz="1800" dirty="0" smtClean="0"/>
              <a:t>hree operand only (32-bit)</a:t>
            </a:r>
          </a:p>
          <a:p>
            <a:pPr marL="0" indent="0">
              <a:buNone/>
            </a:pPr>
            <a:r>
              <a:rPr lang="en-US" sz="1800" dirty="0" smtClean="0"/>
              <a:t>MMOV, PCND, PCB1, STM, </a:t>
            </a:r>
          </a:p>
          <a:p>
            <a:pPr marL="0" indent="0">
              <a:buNone/>
            </a:pPr>
            <a:r>
              <a:rPr lang="en-US" sz="1800" dirty="0" smtClean="0"/>
              <a:t>LDM, CASE, MUX, MERGE</a:t>
            </a:r>
          </a:p>
          <a:p>
            <a:pPr marL="0" indent="0">
              <a:buNone/>
            </a:pPr>
            <a:endParaRPr lang="en-US" sz="1800" dirty="0" smtClean="0"/>
          </a:p>
          <a:p>
            <a:pPr marL="0" indent="0">
              <a:buNone/>
            </a:pPr>
            <a:r>
              <a:rPr lang="en-US" sz="1800" dirty="0" smtClean="0"/>
              <a:t>~32 single operand (24-bit)</a:t>
            </a:r>
          </a:p>
          <a:p>
            <a:pPr marL="0" indent="0">
              <a:buNone/>
            </a:pPr>
            <a:r>
              <a:rPr lang="en-US" sz="1800" dirty="0"/>
              <a:t>LDZCNT, LD1CNT, TRZCNT, TR1CNT</a:t>
            </a:r>
          </a:p>
          <a:p>
            <a:pPr marL="0" indent="0">
              <a:buNone/>
            </a:pPr>
            <a:r>
              <a:rPr lang="en-US" sz="1800" dirty="0" smtClean="0"/>
              <a:t>POPCNT, SINPI</a:t>
            </a:r>
            <a:r>
              <a:rPr lang="en-US" sz="1800" dirty="0"/>
              <a:t>, COSPI, </a:t>
            </a:r>
            <a:r>
              <a:rPr lang="en-US" sz="1800" dirty="0" smtClean="0"/>
              <a:t>TANPI, </a:t>
            </a:r>
            <a:endParaRPr lang="en-US" sz="1800" dirty="0"/>
          </a:p>
          <a:p>
            <a:pPr marL="0" indent="0">
              <a:buNone/>
            </a:pPr>
            <a:r>
              <a:rPr lang="en-US" sz="1800" dirty="0"/>
              <a:t>ASINPI, ACOSPI, </a:t>
            </a:r>
            <a:r>
              <a:rPr lang="en-US" sz="1800" dirty="0" smtClean="0"/>
              <a:t>ATANPI, …</a:t>
            </a:r>
          </a:p>
        </p:txBody>
      </p:sp>
    </p:spTree>
    <p:extLst>
      <p:ext uri="{BB962C8B-B14F-4D97-AF65-F5344CB8AC3E}">
        <p14:creationId xmlns:p14="http://schemas.microsoft.com/office/powerpoint/2010/main" val="3925111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a:t>
            </a:r>
            <a:r>
              <a:rPr lang="en-US" sz="3600" dirty="0" smtClean="0"/>
              <a:t>immediate</a:t>
            </a:r>
            <a:r>
              <a:rPr lang="en-US" sz="4000" dirty="0" smtClean="0"/>
              <a:t> values</a:t>
            </a:r>
            <a:endParaRPr lang="en-US" sz="4000" dirty="0"/>
          </a:p>
        </p:txBody>
      </p:sp>
      <p:sp>
        <p:nvSpPr>
          <p:cNvPr id="3" name="Content Placeholder 2"/>
          <p:cNvSpPr>
            <a:spLocks noGrp="1"/>
          </p:cNvSpPr>
          <p:nvPr>
            <p:ph idx="1"/>
          </p:nvPr>
        </p:nvSpPr>
        <p:spPr>
          <a:xfrm>
            <a:off x="533400" y="1066800"/>
            <a:ext cx="8229600" cy="5181600"/>
          </a:xfrm>
        </p:spPr>
        <p:txBody>
          <a:bodyPr numCol="1">
            <a:normAutofit lnSpcReduction="10000"/>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marL="457200" lvl="1" indent="0">
              <a:buNone/>
            </a:pPr>
            <a:r>
              <a:rPr lang="en-US" sz="2600" dirty="0" smtClean="0"/>
              <a:t>Allocating four bits and the next byte allows a 12-bit signed immediate:  </a:t>
            </a:r>
            <a:r>
              <a:rPr lang="en-US" sz="2400" i="1" dirty="0" err="1" smtClean="0"/>
              <a:t>snnnnnnn</a:t>
            </a:r>
            <a:r>
              <a:rPr lang="en-US" sz="2400" i="1" dirty="0" smtClean="0"/>
              <a:t> nnnn1 </a:t>
            </a:r>
          </a:p>
          <a:p>
            <a:pPr marL="457200" lvl="1" indent="0">
              <a:buNone/>
            </a:pPr>
            <a:r>
              <a:rPr lang="en-US" sz="2600" dirty="0" smtClean="0"/>
              <a:t>This leaves four codes to indicate the size of the following immediate: </a:t>
            </a:r>
            <a:r>
              <a:rPr lang="en-US" sz="2400" i="1" dirty="0" smtClean="0"/>
              <a:t>10ss0</a:t>
            </a:r>
          </a:p>
          <a:p>
            <a:pPr marL="457200" lvl="1" indent="0">
              <a:buNone/>
            </a:pPr>
            <a:r>
              <a:rPr lang="en-US" sz="2600" dirty="0" smtClean="0"/>
              <a:t>And a value from -4 to 7:  </a:t>
            </a:r>
            <a:r>
              <a:rPr lang="en-US" sz="2400" dirty="0"/>
              <a:t>-4…-1: </a:t>
            </a:r>
            <a:r>
              <a:rPr lang="en-US" sz="2400" i="1" dirty="0"/>
              <a:t>11nn0</a:t>
            </a:r>
            <a:r>
              <a:rPr lang="en-US" sz="2400" dirty="0"/>
              <a:t> or  0…7: </a:t>
            </a:r>
            <a:r>
              <a:rPr lang="en-US" sz="2400" i="1" dirty="0"/>
              <a:t>0nnn0</a:t>
            </a:r>
            <a:endParaRPr lang="en-US" sz="2600" i="1" dirty="0" smtClean="0"/>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a:t>
            </a:r>
            <a:r>
              <a:rPr lang="en-US" sz="3600" dirty="0" smtClean="0"/>
              <a:t>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lnSpcReduction="10000"/>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endParaRPr lang="en-US" sz="2600" dirty="0" smtClean="0"/>
          </a:p>
          <a:p>
            <a:r>
              <a:rPr lang="en-US" sz="2600" dirty="0" smtClean="0"/>
              <a:t>For floating-point one typically converts between memory format and register format during memory load and store.  </a:t>
            </a:r>
            <a:r>
              <a:rPr lang="en-US" sz="2600" dirty="0"/>
              <a:t>T</a:t>
            </a:r>
            <a:r>
              <a:rPr lang="en-US" sz="2600" dirty="0" smtClean="0"/>
              <a:t>ag bits provided for additional exponent and mantissa bits</a:t>
            </a:r>
          </a:p>
          <a:p>
            <a:pPr lvl="1"/>
            <a:r>
              <a:rPr lang="en-US" sz="2400" dirty="0" smtClean="0"/>
              <a:t>POSIT &amp; PT-float need 4 additional mantissa bits in register format for 24 &amp; 32-bit floats.</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Example 16-bit data formats</a:t>
            </a:r>
            <a:endParaRPr lang="en-US" sz="36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 2-bit sign extension on N</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one</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01ss </a:t>
            </a:r>
            <a:r>
              <a:rPr lang="en-US" sz="2000" b="1" dirty="0" err="1">
                <a:latin typeface="Courier New" panose="02070309020205020404" pitchFamily="49" charset="0"/>
                <a:cs typeface="Courier New" panose="02070309020205020404" pitchFamily="49" charset="0"/>
              </a:rPr>
              <a:t>s</a:t>
            </a:r>
            <a:r>
              <a:rPr lang="en-US" sz="2000" b="1" dirty="0" err="1" smtClean="0">
                <a:latin typeface="Courier New" panose="02070309020205020404" pitchFamily="49" charset="0"/>
                <a:cs typeface="Courier New" panose="02070309020205020404" pitchFamily="49" charset="0"/>
              </a:rPr>
              <a:t>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1000 </a:t>
            </a:r>
            <a:r>
              <a:rPr lang="en-US" sz="2000" dirty="0" smtClean="0">
                <a:cs typeface="Courier New" panose="02070309020205020404" pitchFamily="49" charset="0"/>
              </a:rPr>
              <a:t>overflow</a:t>
            </a:r>
            <a:r>
              <a:rPr lang="en-US" sz="2000" dirty="0">
                <a:cs typeface="Courier New" panose="02070309020205020404" pitchFamily="49" charset="0"/>
              </a:rPr>
              <a:t>,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(no tags on min variant)</a:t>
            </a:r>
          </a:p>
          <a:p>
            <a:r>
              <a:rPr lang="en-US" dirty="0" smtClean="0"/>
              <a:t>32-bit memory: both an instruction and the 16-bit immediate, even if not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457200" lvl="1" indent="0">
              <a:buNone/>
            </a:pPr>
            <a:r>
              <a:rPr lang="en-US" sz="2400" b="1" dirty="0" smtClean="0">
                <a:latin typeface="Courier New" panose="02070309020205020404" pitchFamily="49" charset="0"/>
                <a:cs typeface="Courier New" panose="02070309020205020404" pitchFamily="49" charset="0"/>
              </a:rPr>
              <a:t>395    16   50  0.5   1   14.1ns </a:t>
            </a:r>
            <a:r>
              <a:rPr lang="en-US" sz="2400" dirty="0">
                <a:cs typeface="Courier New" panose="02070309020205020404" pitchFamily="49" charset="0"/>
              </a:rPr>
              <a:t>D</a:t>
            </a:r>
            <a:r>
              <a:rPr lang="en-US" sz="2400" dirty="0" smtClean="0">
                <a:cs typeface="Courier New" panose="02070309020205020404" pitchFamily="49" charset="0"/>
              </a:rPr>
              <a:t>efault</a:t>
            </a:r>
            <a:r>
              <a:rPr lang="en-US" sz="2400" b="1" dirty="0" smtClean="0">
                <a:latin typeface="Courier New" panose="02070309020205020404" pitchFamily="49" charset="0"/>
                <a:cs typeface="Courier New" panose="02070309020205020404" pitchFamily="49" charset="0"/>
              </a:rPr>
              <a:t> </a:t>
            </a:r>
          </a:p>
          <a:p>
            <a:pPr marL="457200" lvl="1" indent="0">
              <a:buNone/>
            </a:pPr>
            <a:r>
              <a:rPr lang="en-US" sz="2400" b="1" dirty="0" smtClean="0">
                <a:latin typeface="Courier New" panose="02070309020205020404" pitchFamily="49" charset="0"/>
                <a:cs typeface="Courier New" panose="02070309020205020404" pitchFamily="49" charset="0"/>
              </a:rPr>
              <a:t>283    16   50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13.0ns </a:t>
            </a:r>
            <a:r>
              <a:rPr lang="en-US" sz="2600" dirty="0">
                <a:cs typeface="Courier New" panose="02070309020205020404" pitchFamily="49" charset="0"/>
              </a:rPr>
              <a:t>A</a:t>
            </a:r>
            <a:r>
              <a:rPr lang="en-US" sz="2600" dirty="0" smtClean="0">
                <a:cs typeface="Courier New" panose="02070309020205020404" pitchFamily="49" charset="0"/>
              </a:rPr>
              <a:t>rea optimize</a:t>
            </a:r>
          </a:p>
          <a:p>
            <a:pPr marL="457200" lvl="1" indent="0">
              <a:buNone/>
            </a:pPr>
            <a:r>
              <a:rPr lang="en-US" sz="2400" b="1" dirty="0" smtClean="0">
                <a:latin typeface="Courier New" panose="02070309020205020404" pitchFamily="49" charset="0"/>
                <a:cs typeface="Courier New" panose="02070309020205020404" pitchFamily="49" charset="0"/>
              </a:rPr>
              <a:t>512   144   66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10.0ns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 </a:t>
            </a:r>
            <a:endParaRPr lang="en-US" sz="2800" dirty="0" smtClean="0"/>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DFF BRAM DSP clock</a:t>
            </a:r>
          </a:p>
          <a:p>
            <a:pPr marL="914400" lvl="1" indent="-457200">
              <a:buAutoNum type="arabicPlain" startAt="387"/>
            </a:pPr>
            <a:r>
              <a:rPr lang="en-US" sz="2600" b="1" dirty="0" smtClean="0">
                <a:latin typeface="Courier New" panose="02070309020205020404" pitchFamily="49" charset="0"/>
                <a:cs typeface="Courier New" panose="02070309020205020404" pitchFamily="49" charset="0"/>
              </a:rPr>
              <a:t>   16   50  0.5  1  14.9ns </a:t>
            </a:r>
            <a:r>
              <a:rPr lang="en-US" dirty="0" smtClean="0">
                <a:cs typeface="Courier New" panose="02070309020205020404" pitchFamily="49" charset="0"/>
              </a:rPr>
              <a:t>default opt</a:t>
            </a:r>
          </a:p>
          <a:p>
            <a:pPr marL="457200" lvl="1" indent="0">
              <a:buNone/>
            </a:pPr>
            <a:r>
              <a:rPr lang="en-US" sz="2600" b="1" dirty="0" smtClean="0">
                <a:latin typeface="Courier New" panose="02070309020205020404" pitchFamily="49" charset="0"/>
                <a:cs typeface="Courier New" panose="02070309020205020404" pitchFamily="49" charset="0"/>
              </a:rPr>
              <a:t>307   16   50  0.5  1  14.2ns </a:t>
            </a:r>
            <a:r>
              <a:rPr lang="en-US" dirty="0" smtClean="0">
                <a:cs typeface="Courier New" panose="02070309020205020404" pitchFamily="49" charset="0"/>
              </a:rPr>
              <a:t>area opt</a:t>
            </a:r>
          </a:p>
          <a:p>
            <a:r>
              <a:rPr lang="en-US" dirty="0" smtClean="0"/>
              <a:t>Can continue with this design, adding data types and living with two port register file</a:t>
            </a:r>
          </a:p>
          <a:p>
            <a:pPr lvl="1"/>
            <a:r>
              <a:rPr lang="en-US" dirty="0" smtClean="0"/>
              <a:t>24-bit load/store instructions possible by limiting base register to Residue or PC (due to 2-port register file)</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16-bit implementation with tag bits</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533400" y="1676400"/>
            <a:ext cx="8229600" cy="4648200"/>
          </a:xfrm>
        </p:spPr>
        <p:txBody>
          <a:bodyPr>
            <a:normAutofit/>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Two port register file</a:t>
            </a:r>
          </a:p>
          <a:p>
            <a:r>
              <a:rPr lang="en-US" sz="2800" dirty="0" smtClean="0"/>
              <a:t>LUT count rising, includes signed &amp; unsigned MUL</a:t>
            </a:r>
          </a:p>
          <a:p>
            <a:pPr marL="457200" lvl="1" indent="0">
              <a:buNone/>
            </a:pPr>
            <a:r>
              <a:rPr lang="en-US" sz="2400" dirty="0" smtClean="0"/>
              <a:t>Area optimization: improvement in LUT count</a:t>
            </a:r>
          </a:p>
          <a:p>
            <a:pPr marL="457200" lvl="1" indent="0">
              <a:buNone/>
            </a:pPr>
            <a:r>
              <a:rPr lang="en-US" sz="2200" b="1" dirty="0" smtClean="0">
                <a:latin typeface="Courier New" panose="02070309020205020404" pitchFamily="49" charset="0"/>
                <a:cs typeface="Courier New" panose="02070309020205020404" pitchFamily="49" charset="0"/>
              </a:rPr>
              <a:t>LUTs </a:t>
            </a:r>
            <a:r>
              <a:rPr lang="en-US" sz="2200" b="1" dirty="0" err="1" smtClean="0">
                <a:latin typeface="Courier New" panose="02070309020205020404" pitchFamily="49" charset="0"/>
                <a:cs typeface="Courier New" panose="02070309020205020404" pitchFamily="49" charset="0"/>
              </a:rPr>
              <a:t>LUTram</a:t>
            </a:r>
            <a:r>
              <a:rPr lang="en-US" sz="2200" b="1" dirty="0" smtClean="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DFF </a:t>
            </a:r>
            <a:r>
              <a:rPr lang="en-US" sz="2200" b="1" dirty="0" smtClean="0">
                <a:latin typeface="Courier New" panose="02070309020205020404" pitchFamily="49" charset="0"/>
                <a:cs typeface="Courier New" panose="02070309020205020404" pitchFamily="49" charset="0"/>
              </a:rPr>
              <a:t>BRAM DSP clock</a:t>
            </a:r>
          </a:p>
          <a:p>
            <a:pPr marL="457200" lvl="1" indent="0">
              <a:buNone/>
            </a:pPr>
            <a:r>
              <a:rPr lang="en-US" sz="2200" b="1" dirty="0" smtClean="0">
                <a:latin typeface="Courier New" panose="02070309020205020404" pitchFamily="49" charset="0"/>
                <a:cs typeface="Courier New" panose="02070309020205020404" pitchFamily="49" charset="0"/>
              </a:rPr>
              <a:t>443   17   </a:t>
            </a:r>
            <a:r>
              <a:rPr lang="en-US" sz="2200" b="1" dirty="0">
                <a:latin typeface="Courier New" panose="02070309020205020404" pitchFamily="49" charset="0"/>
                <a:cs typeface="Courier New" panose="02070309020205020404" pitchFamily="49" charset="0"/>
              </a:rPr>
              <a:t>50  0.5  1   </a:t>
            </a:r>
            <a:r>
              <a:rPr lang="en-US" sz="2200" b="1" dirty="0" smtClean="0">
                <a:latin typeface="Courier New" panose="02070309020205020404" pitchFamily="49" charset="0"/>
                <a:cs typeface="Courier New" panose="02070309020205020404" pitchFamily="49" charset="0"/>
              </a:rPr>
              <a:t>15.2ns </a:t>
            </a:r>
            <a:r>
              <a:rPr lang="en-US" sz="2200" dirty="0" smtClean="0">
                <a:cs typeface="Courier New" panose="02070309020205020404" pitchFamily="49" charset="0"/>
              </a:rPr>
              <a:t>default</a:t>
            </a:r>
            <a:endParaRPr lang="en-US" sz="2200" b="1" dirty="0" smtClean="0">
              <a:latin typeface="Courier New" panose="02070309020205020404" pitchFamily="49" charset="0"/>
              <a:cs typeface="Courier New" panose="02070309020205020404" pitchFamily="49" charset="0"/>
            </a:endParaRPr>
          </a:p>
          <a:p>
            <a:pPr marL="457200" lvl="1" indent="0">
              <a:buNone/>
            </a:pPr>
            <a:r>
              <a:rPr lang="en-US" sz="2200" b="1" dirty="0" smtClean="0">
                <a:latin typeface="Courier New" panose="02070309020205020404" pitchFamily="49" charset="0"/>
                <a:cs typeface="Courier New" panose="02070309020205020404" pitchFamily="49" charset="0"/>
              </a:rPr>
              <a:t>372   17   50  0.5  1   16.2ns </a:t>
            </a:r>
            <a:r>
              <a:rPr lang="en-US" sz="2200" dirty="0" smtClean="0">
                <a:cs typeface="Courier New" panose="02070309020205020404" pitchFamily="49" charset="0"/>
              </a:rPr>
              <a:t>area opt</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16-bit implementation, 4 port register file</a:t>
            </a:r>
            <a:br>
              <a:rPr lang="en-US" sz="4000" dirty="0" smtClean="0"/>
            </a:br>
            <a:r>
              <a:rPr lang="en-US" sz="4000" dirty="0" smtClean="0"/>
              <a:t>Troc16_16qphwa</a:t>
            </a:r>
            <a:endParaRPr lang="en-US" sz="4000" dirty="0"/>
          </a:p>
        </p:txBody>
      </p:sp>
      <p:sp>
        <p:nvSpPr>
          <p:cNvPr id="3" name="Content Placeholder 2"/>
          <p:cNvSpPr>
            <a:spLocks noGrp="1"/>
          </p:cNvSpPr>
          <p:nvPr>
            <p:ph idx="1"/>
          </p:nvPr>
        </p:nvSpPr>
        <p:spPr>
          <a:xfrm>
            <a:off x="533400" y="1676400"/>
            <a:ext cx="8229600" cy="4648200"/>
          </a:xfrm>
        </p:spPr>
        <p:txBody>
          <a:bodyPr>
            <a:normAutofit fontScale="92500"/>
          </a:bodyPr>
          <a:lstStyle/>
          <a:p>
            <a:r>
              <a:rPr lang="en-US" sz="2800" b="1" dirty="0"/>
              <a:t>Four port register </a:t>
            </a:r>
            <a:r>
              <a:rPr lang="en-US" sz="2800" b="1" dirty="0" smtClean="0"/>
              <a:t>file </a:t>
            </a:r>
            <a:r>
              <a:rPr lang="en-US" sz="2800" dirty="0" smtClean="0"/>
              <a:t>(24-bit instructions available)</a:t>
            </a:r>
            <a:endParaRPr lang="en-US" sz="2800" dirty="0"/>
          </a:p>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0" indent="0">
              <a:buNone/>
            </a:pPr>
            <a:r>
              <a:rPr lang="en-US" sz="2400" dirty="0" smtClean="0"/>
              <a:t>Code improvements: Booleans optimized, </a:t>
            </a:r>
            <a:r>
              <a:rPr lang="en-US" sz="2400" dirty="0"/>
              <a:t>T mux </a:t>
            </a:r>
            <a:r>
              <a:rPr lang="en-US" sz="2400" dirty="0" smtClean="0"/>
              <a:t>removed</a:t>
            </a:r>
          </a:p>
          <a:p>
            <a:pPr marL="0" indent="0">
              <a:buNone/>
            </a:pPr>
            <a:r>
              <a:rPr lang="en-US" sz="1900" b="1" dirty="0" smtClean="0">
                <a:latin typeface="Courier New" panose="02070309020205020404" pitchFamily="49" charset="0"/>
                <a:cs typeface="Courier New" panose="02070309020205020404" pitchFamily="49" charset="0"/>
              </a:rPr>
              <a:t>LUT  </a:t>
            </a:r>
            <a:r>
              <a:rPr lang="en-US" sz="1900" b="1" dirty="0">
                <a:latin typeface="Courier New" panose="02070309020205020404" pitchFamily="49" charset="0"/>
                <a:cs typeface="Courier New" panose="02070309020205020404" pitchFamily="49" charset="0"/>
              </a:rPr>
              <a:t>LUTR </a:t>
            </a:r>
            <a:r>
              <a:rPr lang="en-US" sz="1900" b="1" dirty="0" smtClean="0">
                <a:latin typeface="Courier New" panose="02070309020205020404" pitchFamily="49" charset="0"/>
                <a:cs typeface="Courier New" panose="02070309020205020404" pitchFamily="49" charset="0"/>
              </a:rPr>
              <a:t>	DFF  	BRAM  </a:t>
            </a:r>
            <a:r>
              <a:rPr lang="en-US" sz="1900" b="1" dirty="0">
                <a:latin typeface="Courier New" panose="02070309020205020404" pitchFamily="49" charset="0"/>
                <a:cs typeface="Courier New" panose="02070309020205020404" pitchFamily="49" charset="0"/>
              </a:rPr>
              <a:t>DSP   </a:t>
            </a:r>
            <a:r>
              <a:rPr lang="en-US" sz="1900" b="1" dirty="0" smtClean="0">
                <a:latin typeface="Courier New" panose="02070309020205020404" pitchFamily="49" charset="0"/>
                <a:cs typeface="Courier New" panose="02070309020205020404" pitchFamily="49" charset="0"/>
              </a:rPr>
              <a:t>clock setting	target FOM*</a:t>
            </a:r>
            <a:endParaRPr lang="en-US" sz="1900" b="1" dirty="0">
              <a:latin typeface="Courier New" panose="02070309020205020404" pitchFamily="49" charset="0"/>
              <a:cs typeface="Courier New" panose="02070309020205020404" pitchFamily="49" charset="0"/>
            </a:endParaRPr>
          </a:p>
          <a:p>
            <a:pPr marL="0" indent="0">
              <a:buNone/>
            </a:pPr>
            <a:r>
              <a:rPr lang="en-US" sz="1900" b="1" dirty="0" smtClean="0">
                <a:latin typeface="Courier New" panose="02070309020205020404" pitchFamily="49" charset="0"/>
                <a:cs typeface="Courier New" panose="02070309020205020404" pitchFamily="49" charset="0"/>
              </a:rPr>
              <a:t>337</a:t>
            </a:r>
            <a:r>
              <a:rPr lang="en-US" sz="1900" b="1" dirty="0">
                <a:latin typeface="Courier New" panose="02070309020205020404" pitchFamily="49" charset="0"/>
                <a:cs typeface="Courier New" panose="02070309020205020404" pitchFamily="49" charset="0"/>
              </a:rPr>
              <a:t>	18	74	0.5	1     14.2ns area	20ns	209</a:t>
            </a:r>
          </a:p>
          <a:p>
            <a:pPr marL="0" indent="0">
              <a:buNone/>
            </a:pPr>
            <a:r>
              <a:rPr lang="en-US" sz="1900" b="1" dirty="0" smtClean="0">
                <a:latin typeface="Courier New" panose="02070309020205020404" pitchFamily="49" charset="0"/>
                <a:cs typeface="Courier New" panose="02070309020205020404" pitchFamily="49" charset="0"/>
              </a:rPr>
              <a:t>365</a:t>
            </a:r>
            <a:r>
              <a:rPr lang="en-US" sz="1900" b="1" dirty="0">
                <a:latin typeface="Courier New" panose="02070309020205020404" pitchFamily="49" charset="0"/>
                <a:cs typeface="Courier New" panose="02070309020205020404" pitchFamily="49" charset="0"/>
              </a:rPr>
              <a:t>	18	74	0.5	1     13.7ns default	20ns	200</a:t>
            </a:r>
          </a:p>
          <a:p>
            <a:pPr marL="0" indent="0">
              <a:buNone/>
            </a:pPr>
            <a:r>
              <a:rPr lang="en-US" sz="1900" b="1" dirty="0" smtClean="0">
                <a:latin typeface="Courier New" panose="02070309020205020404" pitchFamily="49" charset="0"/>
                <a:cs typeface="Courier New" panose="02070309020205020404" pitchFamily="49" charset="0"/>
              </a:rPr>
              <a:t>455</a:t>
            </a:r>
            <a:r>
              <a:rPr lang="en-US" sz="1900" b="1" dirty="0">
                <a:latin typeface="Courier New" panose="02070309020205020404" pitchFamily="49" charset="0"/>
                <a:cs typeface="Courier New" panose="02070309020205020404" pitchFamily="49" charset="0"/>
              </a:rPr>
              <a:t>	18	80	0.5	1     </a:t>
            </a:r>
            <a:r>
              <a:rPr lang="en-US" sz="1900" b="1" dirty="0" smtClean="0">
                <a:latin typeface="Courier New" panose="02070309020205020404" pitchFamily="49" charset="0"/>
                <a:cs typeface="Courier New" panose="02070309020205020404" pitchFamily="49" charset="0"/>
              </a:rPr>
              <a:t>10.073ns </a:t>
            </a:r>
            <a:r>
              <a:rPr lang="en-US" sz="1900" b="1" dirty="0" err="1">
                <a:latin typeface="Courier New" panose="02070309020205020404" pitchFamily="49" charset="0"/>
                <a:cs typeface="Courier New" panose="02070309020205020404" pitchFamily="49" charset="0"/>
              </a:rPr>
              <a:t>fmax</a:t>
            </a:r>
            <a:r>
              <a:rPr lang="en-US" sz="1900" b="1" dirty="0">
                <a:latin typeface="Courier New" panose="02070309020205020404" pitchFamily="49" charset="0"/>
                <a:cs typeface="Courier New" panose="02070309020205020404" pitchFamily="49" charset="0"/>
              </a:rPr>
              <a:t>	10ns	218</a:t>
            </a:r>
          </a:p>
        </p:txBody>
      </p:sp>
    </p:spTree>
    <p:extLst>
      <p:ext uri="{BB962C8B-B14F-4D97-AF65-F5344CB8AC3E}">
        <p14:creationId xmlns:p14="http://schemas.microsoft.com/office/powerpoint/2010/main" val="3849413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Troc16_16full</a:t>
            </a:r>
            <a:endParaRPr lang="en-US" sz="4000" dirty="0"/>
          </a:p>
        </p:txBody>
      </p:sp>
      <p:sp>
        <p:nvSpPr>
          <p:cNvPr id="3" name="Content Placeholder 2"/>
          <p:cNvSpPr>
            <a:spLocks noGrp="1"/>
          </p:cNvSpPr>
          <p:nvPr>
            <p:ph idx="1"/>
          </p:nvPr>
        </p:nvSpPr>
        <p:spPr>
          <a:xfrm>
            <a:off x="533400" y="1447800"/>
            <a:ext cx="8229600" cy="4953000"/>
          </a:xfrm>
        </p:spPr>
        <p:txBody>
          <a:bodyPr>
            <a:normAutofit lnSpcReduction="10000"/>
          </a:bodyPr>
          <a:lstStyle/>
          <a:p>
            <a:r>
              <a:rPr lang="en-US" sz="2800" dirty="0" smtClean="0"/>
              <a:t>All 16-bit instructions, using </a:t>
            </a:r>
            <a:r>
              <a:rPr lang="en-US" sz="2800" b="1" dirty="0" err="1" smtClean="0"/>
              <a:t>funct</a:t>
            </a:r>
            <a:r>
              <a:rPr lang="en-US" sz="2800" dirty="0" smtClean="0"/>
              <a:t> for load/store</a:t>
            </a:r>
            <a:endParaRPr lang="en-US" sz="2800" b="1" dirty="0"/>
          </a:p>
          <a:p>
            <a:r>
              <a:rPr lang="en-US" sz="2800" dirty="0" smtClean="0"/>
              <a:t>24-bit load/store instructions not used</a:t>
            </a:r>
          </a:p>
          <a:p>
            <a:pPr lvl="1"/>
            <a:r>
              <a:rPr lang="en-US" sz="2400" dirty="0" smtClean="0"/>
              <a:t>I like having a complete 16-bit only implementation</a:t>
            </a:r>
          </a:p>
          <a:p>
            <a:pPr lvl="1"/>
            <a:r>
              <a:rPr lang="en-US" sz="2400" dirty="0" smtClean="0"/>
              <a:t>36 different instructions and 17 </a:t>
            </a:r>
            <a:r>
              <a:rPr lang="en-US" sz="2400" dirty="0" err="1" smtClean="0"/>
              <a:t>funct</a:t>
            </a:r>
            <a:r>
              <a:rPr lang="en-US" sz="2400" dirty="0" smtClean="0"/>
              <a:t> instructions</a:t>
            </a:r>
          </a:p>
          <a:p>
            <a:pPr marL="457200" lvl="1" indent="0">
              <a:buNone/>
            </a:pPr>
            <a:r>
              <a:rPr lang="en-US" sz="2200" b="1" dirty="0" smtClean="0">
                <a:latin typeface="Courier New" panose="02070309020205020404" pitchFamily="49" charset="0"/>
                <a:cs typeface="Courier New" panose="02070309020205020404" pitchFamily="49" charset="0"/>
              </a:rPr>
              <a:t>LUTs </a:t>
            </a:r>
            <a:r>
              <a:rPr lang="en-US" sz="2200" b="1" dirty="0" err="1" smtClean="0">
                <a:latin typeface="Courier New" panose="02070309020205020404" pitchFamily="49" charset="0"/>
                <a:cs typeface="Courier New" panose="02070309020205020404" pitchFamily="49" charset="0"/>
              </a:rPr>
              <a:t>LUTram</a:t>
            </a:r>
            <a:r>
              <a:rPr lang="en-US" sz="2200" b="1" dirty="0" smtClean="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DFF </a:t>
            </a:r>
            <a:r>
              <a:rPr lang="en-US" sz="2200" b="1" dirty="0" smtClean="0">
                <a:latin typeface="Courier New" panose="02070309020205020404" pitchFamily="49" charset="0"/>
                <a:cs typeface="Courier New" panose="02070309020205020404" pitchFamily="49" charset="0"/>
              </a:rPr>
              <a:t>BRAM DSP clock</a:t>
            </a:r>
          </a:p>
          <a:p>
            <a:pPr marL="457200" lvl="1" indent="0">
              <a:buNone/>
            </a:pPr>
            <a:r>
              <a:rPr lang="en-US" sz="2200" b="1" dirty="0" smtClean="0">
                <a:latin typeface="Courier New" panose="02070309020205020404" pitchFamily="49" charset="0"/>
                <a:cs typeface="Courier New" panose="02070309020205020404" pitchFamily="49" charset="0"/>
              </a:rPr>
              <a:t>696   40   53  </a:t>
            </a:r>
            <a:r>
              <a:rPr lang="en-US" sz="2200" b="1" dirty="0">
                <a:latin typeface="Courier New" panose="02070309020205020404" pitchFamily="49" charset="0"/>
                <a:cs typeface="Courier New" panose="02070309020205020404" pitchFamily="49" charset="0"/>
              </a:rPr>
              <a:t>0.5  </a:t>
            </a:r>
            <a:r>
              <a:rPr lang="en-US" sz="2200" b="1" dirty="0" smtClean="0">
                <a:latin typeface="Courier New" panose="02070309020205020404" pitchFamily="49" charset="0"/>
                <a:cs typeface="Courier New" panose="02070309020205020404" pitchFamily="49" charset="0"/>
              </a:rPr>
              <a:t>  2   15.4ns spartan7</a:t>
            </a:r>
          </a:p>
          <a:p>
            <a:pPr marL="457200" lvl="1" indent="0">
              <a:buNone/>
            </a:pPr>
            <a:r>
              <a:rPr lang="en-US" sz="2200" b="1" dirty="0" smtClean="0">
                <a:latin typeface="Courier New" panose="02070309020205020404" pitchFamily="49" charset="0"/>
                <a:cs typeface="Courier New" panose="02070309020205020404" pitchFamily="49" charset="0"/>
              </a:rPr>
              <a:t>748   80   53  0.5    2    7.8ns </a:t>
            </a:r>
            <a:r>
              <a:rPr lang="en-US" sz="2200" b="1" dirty="0" err="1" smtClean="0">
                <a:latin typeface="Courier New" panose="02070309020205020404" pitchFamily="49" charset="0"/>
                <a:cs typeface="Courier New" panose="02070309020205020404" pitchFamily="49" charset="0"/>
              </a:rPr>
              <a:t>zynq</a:t>
            </a:r>
            <a:r>
              <a:rPr lang="en-US" sz="2200" b="1" dirty="0" smtClean="0">
                <a:latin typeface="Courier New" panose="02070309020205020404" pitchFamily="49" charset="0"/>
                <a:cs typeface="Courier New" panose="02070309020205020404" pitchFamily="49" charset="0"/>
              </a:rPr>
              <a:t> US+</a:t>
            </a:r>
            <a:endParaRPr lang="en-US" sz="2200" dirty="0" smtClean="0">
              <a:cs typeface="Courier New" panose="02070309020205020404" pitchFamily="49" charset="0"/>
            </a:endParaRPr>
          </a:p>
          <a:p>
            <a:r>
              <a:rPr lang="en-US" sz="2800" dirty="0" smtClean="0"/>
              <a:t>Interrupt on illegal or unsupported instructions</a:t>
            </a:r>
          </a:p>
          <a:p>
            <a:r>
              <a:rPr lang="en-US" sz="2800" dirty="0" smtClean="0"/>
              <a:t>Last step before TR24_8234 with byte addressing</a:t>
            </a:r>
          </a:p>
          <a:p>
            <a:r>
              <a:rPr lang="en-US" sz="2800" dirty="0"/>
              <a:t>E</a:t>
            </a:r>
            <a:r>
              <a:rPr lang="en-US" sz="2800" dirty="0" smtClean="0"/>
              <a:t>xploration with 16-bit fixed point logarithms</a:t>
            </a:r>
          </a:p>
          <a:p>
            <a:pPr lvl="1"/>
            <a:r>
              <a:rPr lang="en-US" sz="2400" dirty="0" smtClean="0"/>
              <a:t>A natural application for TR16_423 type 2 floats</a:t>
            </a:r>
            <a:endParaRPr lang="en-US" sz="2400" dirty="0"/>
          </a:p>
        </p:txBody>
      </p:sp>
    </p:spTree>
    <p:extLst>
      <p:ext uri="{BB962C8B-B14F-4D97-AF65-F5344CB8AC3E}">
        <p14:creationId xmlns:p14="http://schemas.microsoft.com/office/powerpoint/2010/main" val="3878081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dirty="0" smtClean="0"/>
              <a:t>Introduction</a:t>
            </a:r>
            <a:br>
              <a:rPr lang="en-US" sz="4000" dirty="0" smtClean="0"/>
            </a:br>
            <a:r>
              <a:rPr lang="en-US" sz="3100" dirty="0" smtClean="0"/>
              <a:t>and overview</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sz="3100" i="1" dirty="0"/>
              <a:t>DIY soft-core </a:t>
            </a:r>
            <a:r>
              <a:rPr lang="en-US" sz="3100" i="1" dirty="0" smtClean="0"/>
              <a:t>Microprocessor </a:t>
            </a:r>
            <a:r>
              <a:rPr lang="en-US" sz="3100" i="1" dirty="0"/>
              <a:t>using an </a:t>
            </a:r>
            <a:r>
              <a:rPr lang="en-US" sz="3100" i="1" dirty="0" smtClean="0"/>
              <a:t>FPGA “</a:t>
            </a:r>
            <a:r>
              <a:rPr lang="en-US" sz="3100" i="1" dirty="0"/>
              <a:t>made simple</a:t>
            </a:r>
            <a:r>
              <a:rPr lang="en-US" sz="3100" dirty="0"/>
              <a:t>”</a:t>
            </a:r>
            <a:endParaRPr lang="en-US" sz="3100" dirty="0" smtClean="0"/>
          </a:p>
          <a:p>
            <a:r>
              <a:rPr lang="en-US" dirty="0" smtClean="0"/>
              <a:t>Goals</a:t>
            </a:r>
          </a:p>
          <a:p>
            <a:pPr lvl="1"/>
            <a:r>
              <a:rPr lang="en-US" dirty="0" smtClean="0"/>
              <a:t>My career was in real-time embedded; code size and deterministic run time mattered</a:t>
            </a:r>
          </a:p>
          <a:p>
            <a:r>
              <a:rPr lang="en-US" dirty="0" smtClean="0"/>
              <a:t>Design process: conjuring up a satisfactory architecture</a:t>
            </a:r>
          </a:p>
          <a:p>
            <a:r>
              <a:rPr lang="en-US" dirty="0" smtClean="0"/>
              <a:t>Progress on subset of the full ISA: </a:t>
            </a:r>
            <a:r>
              <a:rPr lang="en-US" sz="3100" dirty="0" smtClean="0"/>
              <a:t>runs, not fully tested</a:t>
            </a:r>
          </a:p>
          <a:p>
            <a:r>
              <a:rPr lang="en-US" dirty="0" smtClean="0"/>
              <a:t>What lies ahead: </a:t>
            </a:r>
            <a:r>
              <a:rPr lang="en-US" sz="3100" dirty="0" smtClean="0"/>
              <a:t>Ugh, lots of work remains, many choices</a:t>
            </a:r>
            <a:endParaRPr lang="en-US" dirty="0" smtClean="0"/>
          </a:p>
          <a:p>
            <a:r>
              <a:rPr lang="en-US" dirty="0" smtClean="0"/>
              <a:t>FPGA slides from the previous presentation attached</a:t>
            </a:r>
          </a:p>
          <a:p>
            <a:pPr lvl="1"/>
            <a:r>
              <a:rPr lang="en-US" dirty="0" smtClean="0"/>
              <a:t>Which included a 24-bit RISC ISA implementation</a:t>
            </a:r>
          </a:p>
          <a:p>
            <a:r>
              <a:rPr lang="en-US" dirty="0" smtClean="0"/>
              <a:t>Glossary and references</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600" dirty="0" smtClean="0"/>
              <a:t>Tracking LUT growth</a:t>
            </a:r>
            <a:br>
              <a:rPr lang="en-US" sz="3600" dirty="0" smtClean="0"/>
            </a:br>
            <a:r>
              <a:rPr lang="en-US" sz="3600" dirty="0" smtClean="0"/>
              <a:t>area optimization results</a:t>
            </a:r>
            <a:endParaRPr lang="en-US" sz="3600" dirty="0"/>
          </a:p>
        </p:txBody>
      </p:sp>
      <p:sp>
        <p:nvSpPr>
          <p:cNvPr id="3" name="Content Placeholder 2"/>
          <p:cNvSpPr>
            <a:spLocks noGrp="1"/>
          </p:cNvSpPr>
          <p:nvPr>
            <p:ph idx="1"/>
          </p:nvPr>
        </p:nvSpPr>
        <p:spPr>
          <a:xfrm>
            <a:off x="533400" y="1447800"/>
            <a:ext cx="8229600" cy="4648200"/>
          </a:xfrm>
        </p:spPr>
        <p:txBody>
          <a:bodyPr>
            <a:normAutofit fontScale="92500" lnSpcReduction="20000"/>
          </a:bodyPr>
          <a:lstStyle/>
          <a:p>
            <a:pPr marL="57150" indent="0">
              <a:buNone/>
            </a:pPr>
            <a:r>
              <a:rPr lang="en-US" sz="2400" b="1" dirty="0" smtClean="0">
                <a:latin typeface="Courier New" panose="02070309020205020404" pitchFamily="49" charset="0"/>
                <a:cs typeface="Courier New" panose="02070309020205020404" pitchFamily="49" charset="0"/>
              </a:rPr>
              <a:t>Variant 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57150" indent="0">
              <a:buNone/>
            </a:pPr>
            <a:r>
              <a:rPr lang="en-US" sz="2400" b="1" dirty="0" smtClean="0">
                <a:latin typeface="Courier New" panose="02070309020205020404" pitchFamily="49" charset="0"/>
                <a:cs typeface="Courier New" panose="02070309020205020404" pitchFamily="49" charset="0"/>
              </a:rPr>
              <a:t>min     283   </a:t>
            </a:r>
            <a:r>
              <a:rPr lang="en-US" sz="2400" b="1" dirty="0">
                <a:latin typeface="Courier New" panose="02070309020205020404" pitchFamily="49" charset="0"/>
                <a:cs typeface="Courier New" panose="02070309020205020404" pitchFamily="49" charset="0"/>
              </a:rPr>
              <a:t>16   </a:t>
            </a:r>
            <a:r>
              <a:rPr lang="en-US" sz="2400" b="1" dirty="0" smtClean="0">
                <a:latin typeface="Courier New" panose="02070309020205020404" pitchFamily="49" charset="0"/>
                <a:cs typeface="Courier New" panose="02070309020205020404" pitchFamily="49" charset="0"/>
              </a:rPr>
              <a:t> 50  0.5   1  13.0ns</a:t>
            </a:r>
            <a:endParaRPr lang="en-US" sz="2400" b="1" dirty="0">
              <a:latin typeface="Courier New" panose="02070309020205020404" pitchFamily="49" charset="0"/>
              <a:cs typeface="Courier New" panose="02070309020205020404" pitchFamily="49" charset="0"/>
            </a:endParaRPr>
          </a:p>
          <a:p>
            <a:pPr marL="57150" indent="0">
              <a:buNone/>
            </a:pPr>
            <a:r>
              <a:rPr lang="en-US" sz="2400" b="1" dirty="0" err="1">
                <a:latin typeface="Courier New" panose="02070309020205020404" pitchFamily="49" charset="0"/>
                <a:cs typeface="Courier New" panose="02070309020205020404" pitchFamily="49" charset="0"/>
              </a:rPr>
              <a:t>h</a:t>
            </a:r>
            <a:r>
              <a:rPr lang="en-US" sz="2400" b="1" dirty="0" err="1" smtClean="0">
                <a:latin typeface="Courier New" panose="02070309020205020404" pitchFamily="49" charset="0"/>
                <a:cs typeface="Courier New" panose="02070309020205020404" pitchFamily="49" charset="0"/>
              </a:rPr>
              <a:t>wa</a:t>
            </a:r>
            <a:r>
              <a:rPr lang="en-US" sz="2400" b="1" dirty="0" smtClean="0">
                <a:latin typeface="Courier New" panose="02070309020205020404" pitchFamily="49" charset="0"/>
                <a:cs typeface="Courier New" panose="02070309020205020404" pitchFamily="49" charset="0"/>
              </a:rPr>
              <a:t>     307   </a:t>
            </a:r>
            <a:r>
              <a:rPr lang="en-US" sz="2400" b="1" dirty="0">
                <a:latin typeface="Courier New" panose="02070309020205020404" pitchFamily="49" charset="0"/>
                <a:cs typeface="Courier New" panose="02070309020205020404" pitchFamily="49" charset="0"/>
              </a:rPr>
              <a:t>16   </a:t>
            </a:r>
            <a:r>
              <a:rPr lang="en-US" sz="2400" b="1" dirty="0" smtClean="0">
                <a:latin typeface="Courier New" panose="02070309020205020404" pitchFamily="49" charset="0"/>
                <a:cs typeface="Courier New" panose="02070309020205020404" pitchFamily="49" charset="0"/>
              </a:rPr>
              <a:t> 50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1  14.2ns</a:t>
            </a:r>
            <a:endParaRPr lang="en-US" sz="2400" b="1" dirty="0">
              <a:latin typeface="Courier New" panose="02070309020205020404" pitchFamily="49" charset="0"/>
              <a:cs typeface="Courier New" panose="02070309020205020404" pitchFamily="49" charset="0"/>
            </a:endParaRPr>
          </a:p>
          <a:p>
            <a:pPr marL="57150" indent="0">
              <a:buNone/>
            </a:pPr>
            <a:r>
              <a:rPr lang="en-US" sz="2400" b="1" dirty="0" err="1" smtClean="0">
                <a:latin typeface="Courier New" panose="02070309020205020404" pitchFamily="49" charset="0"/>
                <a:cs typeface="Courier New" panose="02070309020205020404" pitchFamily="49" charset="0"/>
              </a:rPr>
              <a:t>hwatag</a:t>
            </a:r>
            <a:r>
              <a:rPr lang="en-US" sz="2400" b="1" dirty="0" smtClean="0">
                <a:latin typeface="Courier New" panose="02070309020205020404" pitchFamily="49" charset="0"/>
                <a:cs typeface="Courier New" panose="02070309020205020404" pitchFamily="49" charset="0"/>
              </a:rPr>
              <a:t>  372   17    50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1  16.2ns</a:t>
            </a:r>
          </a:p>
          <a:p>
            <a:pPr marL="57150" indent="0">
              <a:buNone/>
            </a:pPr>
            <a:r>
              <a:rPr lang="en-US" sz="2400" b="1" dirty="0" err="1" smtClean="0">
                <a:latin typeface="Courier New" panose="02070309020205020404" pitchFamily="49" charset="0"/>
                <a:cs typeface="Courier New" panose="02070309020205020404" pitchFamily="49" charset="0"/>
              </a:rPr>
              <a:t>qphwa</a:t>
            </a:r>
            <a:r>
              <a:rPr lang="en-US" sz="2400" b="1" dirty="0" smtClean="0">
                <a:latin typeface="Courier New" panose="02070309020205020404" pitchFamily="49" charset="0"/>
                <a:cs typeface="Courier New" panose="02070309020205020404" pitchFamily="49" charset="0"/>
              </a:rPr>
              <a:t>   337   19    74  0.5   1  14.2ns</a:t>
            </a:r>
          </a:p>
          <a:p>
            <a:pPr marL="57150" indent="0">
              <a:buNone/>
            </a:pPr>
            <a:r>
              <a:rPr lang="en-US" sz="2400" b="1" dirty="0">
                <a:latin typeface="Courier New" panose="02070309020205020404" pitchFamily="49" charset="0"/>
                <a:cs typeface="Courier New" panose="02070309020205020404" pitchFamily="49" charset="0"/>
              </a:rPr>
              <a:t>f</a:t>
            </a:r>
            <a:r>
              <a:rPr lang="en-US" sz="2400" b="1" dirty="0" smtClean="0">
                <a:latin typeface="Courier New" panose="02070309020205020404" pitchFamily="49" charset="0"/>
                <a:cs typeface="Courier New" panose="02070309020205020404" pitchFamily="49" charset="0"/>
              </a:rPr>
              <a:t>ull	   696   40    53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2  </a:t>
            </a:r>
            <a:r>
              <a:rPr lang="en-US" sz="2400" b="1" dirty="0" smtClean="0">
                <a:latin typeface="Courier New" panose="02070309020205020404" pitchFamily="49" charset="0"/>
                <a:cs typeface="Courier New" panose="02070309020205020404" pitchFamily="49" charset="0"/>
              </a:rPr>
              <a:t>15.4ns</a:t>
            </a:r>
          </a:p>
          <a:p>
            <a:pPr marL="57150" indent="0">
              <a:buNone/>
            </a:pPr>
            <a:r>
              <a:rPr lang="en-US" sz="2400" b="1" dirty="0" smtClean="0">
                <a:latin typeface="Courier New" panose="02070309020205020404" pitchFamily="49" charset="0"/>
                <a:cs typeface="Courier New" panose="02070309020205020404" pitchFamily="49" charset="0"/>
              </a:rPr>
              <a:t>basic</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418   19    </a:t>
            </a:r>
            <a:r>
              <a:rPr lang="en-US" sz="2400" b="1" dirty="0">
                <a:latin typeface="Courier New" panose="02070309020205020404" pitchFamily="49" charset="0"/>
                <a:cs typeface="Courier New" panose="02070309020205020404" pitchFamily="49" charset="0"/>
              </a:rPr>
              <a:t>53  0.5   </a:t>
            </a:r>
            <a:r>
              <a:rPr lang="en-US" sz="2400" b="1" dirty="0" smtClean="0">
                <a:latin typeface="Courier New" panose="02070309020205020404" pitchFamily="49" charset="0"/>
                <a:cs typeface="Courier New" panose="02070309020205020404" pitchFamily="49" charset="0"/>
              </a:rPr>
              <a:t>1  14.5ns</a:t>
            </a:r>
            <a:endParaRPr lang="en-US" sz="2400" b="1" dirty="0">
              <a:latin typeface="Courier New" panose="02070309020205020404" pitchFamily="49" charset="0"/>
              <a:cs typeface="Courier New" panose="02070309020205020404" pitchFamily="49" charset="0"/>
            </a:endParaRPr>
          </a:p>
          <a:p>
            <a:pPr marL="400050"/>
            <a:r>
              <a:rPr lang="en-US" sz="2400" dirty="0" smtClean="0">
                <a:cs typeface="Courier New" panose="02070309020205020404" pitchFamily="49" charset="0"/>
              </a:rPr>
              <a:t>min</a:t>
            </a:r>
            <a:r>
              <a:rPr lang="en-US" sz="2400" dirty="0" smtClean="0">
                <a:cs typeface="Courier New" panose="02070309020205020404" pitchFamily="49" charset="0"/>
              </a:rPr>
              <a:t>: unsigned only</a:t>
            </a:r>
          </a:p>
          <a:p>
            <a:pPr marL="400050"/>
            <a:r>
              <a:rPr lang="en-US" sz="2400" dirty="0" err="1">
                <a:cs typeface="Courier New" panose="02070309020205020404" pitchFamily="49" charset="0"/>
              </a:rPr>
              <a:t>h</a:t>
            </a:r>
            <a:r>
              <a:rPr lang="en-US" sz="2400" dirty="0" err="1" smtClean="0">
                <a:cs typeface="Courier New" panose="02070309020205020404" pitchFamily="49" charset="0"/>
              </a:rPr>
              <a:t>wa</a:t>
            </a:r>
            <a:r>
              <a:rPr lang="en-US" sz="2400" dirty="0" smtClean="0">
                <a:cs typeface="Courier New" panose="02070309020205020404" pitchFamily="49" charset="0"/>
              </a:rPr>
              <a:t>: 2</a:t>
            </a:r>
            <a:r>
              <a:rPr lang="en-US" sz="2400" baseline="30000" dirty="0" smtClean="0">
                <a:cs typeface="Courier New" panose="02070309020205020404" pitchFamily="49" charset="0"/>
              </a:rPr>
              <a:t>nd</a:t>
            </a:r>
            <a:r>
              <a:rPr lang="en-US" sz="2400" dirty="0" smtClean="0">
                <a:cs typeface="Courier New" panose="02070309020205020404" pitchFamily="49" charset="0"/>
              </a:rPr>
              <a:t> 16-bits only if needed, half word addressing</a:t>
            </a:r>
          </a:p>
          <a:p>
            <a:pPr marL="400050"/>
            <a:r>
              <a:rPr lang="en-US" sz="2400" dirty="0" err="1">
                <a:cs typeface="Courier New" panose="02070309020205020404" pitchFamily="49" charset="0"/>
              </a:rPr>
              <a:t>h</a:t>
            </a:r>
            <a:r>
              <a:rPr lang="en-US" sz="2400" dirty="0" err="1" smtClean="0">
                <a:cs typeface="Courier New" panose="02070309020205020404" pitchFamily="49" charset="0"/>
              </a:rPr>
              <a:t>watag</a:t>
            </a:r>
            <a:r>
              <a:rPr lang="en-US" sz="2400" dirty="0" smtClean="0">
                <a:cs typeface="Courier New" panose="02070309020205020404" pitchFamily="49" charset="0"/>
              </a:rPr>
              <a:t>: tag bits added to register file, signed &amp; unsigned</a:t>
            </a:r>
          </a:p>
          <a:p>
            <a:pPr marL="400050"/>
            <a:r>
              <a:rPr lang="en-US" sz="2400" dirty="0" err="1">
                <a:cs typeface="Courier New" panose="02070309020205020404" pitchFamily="49" charset="0"/>
              </a:rPr>
              <a:t>q</a:t>
            </a:r>
            <a:r>
              <a:rPr lang="en-US" sz="2400" dirty="0" err="1" smtClean="0">
                <a:cs typeface="Courier New" panose="02070309020205020404" pitchFamily="49" charset="0"/>
              </a:rPr>
              <a:t>phwa</a:t>
            </a:r>
            <a:r>
              <a:rPr lang="en-US" sz="2400" dirty="0" smtClean="0">
                <a:cs typeface="Courier New" panose="02070309020205020404" pitchFamily="49" charset="0"/>
              </a:rPr>
              <a:t>: Quad port register file, 24-bit instructions</a:t>
            </a:r>
          </a:p>
          <a:p>
            <a:pPr marL="400050"/>
            <a:r>
              <a:rPr lang="en-US" sz="2400" dirty="0">
                <a:cs typeface="Courier New" panose="02070309020205020404" pitchFamily="49" charset="0"/>
              </a:rPr>
              <a:t>f</a:t>
            </a:r>
            <a:r>
              <a:rPr lang="en-US" sz="2400" dirty="0" smtClean="0">
                <a:cs typeface="Courier New" panose="02070309020205020404" pitchFamily="49" charset="0"/>
              </a:rPr>
              <a:t>ull: complete 16-bit instruction set: 36 </a:t>
            </a:r>
            <a:r>
              <a:rPr lang="en-US" sz="2400" dirty="0" err="1" smtClean="0">
                <a:cs typeface="Courier New" panose="02070309020205020404" pitchFamily="49" charset="0"/>
              </a:rPr>
              <a:t>inst</a:t>
            </a:r>
            <a:r>
              <a:rPr lang="en-US" sz="2400" dirty="0" smtClean="0">
                <a:cs typeface="Courier New" panose="02070309020205020404" pitchFamily="49" charset="0"/>
              </a:rPr>
              <a:t> &amp; 17 </a:t>
            </a:r>
            <a:r>
              <a:rPr lang="en-US" sz="2400" dirty="0" err="1" smtClean="0">
                <a:cs typeface="Courier New" panose="02070309020205020404" pitchFamily="49" charset="0"/>
              </a:rPr>
              <a:t>funct</a:t>
            </a:r>
            <a:endParaRPr lang="en-US" sz="2400" dirty="0" smtClean="0">
              <a:cs typeface="Courier New" panose="02070309020205020404" pitchFamily="49" charset="0"/>
            </a:endParaRPr>
          </a:p>
          <a:p>
            <a:pPr marL="400050"/>
            <a:r>
              <a:rPr lang="en-US" sz="2400" dirty="0">
                <a:cs typeface="Courier New" panose="02070309020205020404" pitchFamily="49" charset="0"/>
              </a:rPr>
              <a:t>b</a:t>
            </a:r>
            <a:r>
              <a:rPr lang="en-US" sz="2400" dirty="0" smtClean="0">
                <a:cs typeface="Courier New" panose="02070309020205020404" pitchFamily="49" charset="0"/>
              </a:rPr>
              <a:t>asic: no </a:t>
            </a:r>
            <a:r>
              <a:rPr lang="en-US" sz="2400" dirty="0" err="1" smtClean="0">
                <a:cs typeface="Courier New" panose="02070309020205020404" pitchFamily="49" charset="0"/>
              </a:rPr>
              <a:t>shft</a:t>
            </a:r>
            <a:r>
              <a:rPr lang="en-US" sz="2400" dirty="0" smtClean="0">
                <a:cs typeface="Courier New" panose="02070309020205020404" pitchFamily="49" charset="0"/>
              </a:rPr>
              <a:t>, </a:t>
            </a:r>
            <a:r>
              <a:rPr lang="en-US" sz="2400" dirty="0" err="1" smtClean="0">
                <a:cs typeface="Courier New" panose="02070309020205020404" pitchFamily="49" charset="0"/>
              </a:rPr>
              <a:t>funct</a:t>
            </a:r>
            <a:r>
              <a:rPr lang="en-US" sz="2400" dirty="0" smtClean="0">
                <a:cs typeface="Courier New" panose="02070309020205020404" pitchFamily="49" charset="0"/>
              </a:rPr>
              <a:t>, </a:t>
            </a:r>
            <a:r>
              <a:rPr lang="en-US" sz="2400" dirty="0" err="1" smtClean="0">
                <a:cs typeface="Courier New" panose="02070309020205020404" pitchFamily="49" charset="0"/>
              </a:rPr>
              <a:t>insrt</a:t>
            </a:r>
            <a:r>
              <a:rPr lang="en-US" sz="2400" dirty="0" smtClean="0">
                <a:cs typeface="Courier New" panose="02070309020205020404" pitchFamily="49" charset="0"/>
              </a:rPr>
              <a:t> or </a:t>
            </a:r>
            <a:r>
              <a:rPr lang="en-US" sz="2400" dirty="0" err="1" smtClean="0">
                <a:cs typeface="Courier New" panose="02070309020205020404" pitchFamily="49" charset="0"/>
              </a:rPr>
              <a:t>extrct</a:t>
            </a:r>
            <a:endParaRPr lang="en-US" sz="2400" dirty="0" smtClean="0">
              <a:cs typeface="Courier New" panose="02070309020205020404" pitchFamily="49" charset="0"/>
            </a:endParaRPr>
          </a:p>
          <a:p>
            <a:pPr marL="400050"/>
            <a:endParaRPr lang="en-US" sz="2400" dirty="0" smtClean="0">
              <a:cs typeface="Courier New" panose="02070309020205020404" pitchFamily="49" charset="0"/>
            </a:endParaRPr>
          </a:p>
        </p:txBody>
      </p:sp>
    </p:spTree>
    <p:extLst>
      <p:ext uri="{BB962C8B-B14F-4D97-AF65-F5344CB8AC3E}">
        <p14:creationId xmlns:p14="http://schemas.microsoft.com/office/powerpoint/2010/main" val="4001977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FPGA </a:t>
            </a:r>
            <a:r>
              <a:rPr lang="en-US" sz="3600" dirty="0" smtClean="0"/>
              <a:t>Implementation</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dirty="0" smtClean="0"/>
              <a:t>Need list of instructions and their formats </a:t>
            </a:r>
            <a:r>
              <a:rPr lang="en-US" sz="2800" dirty="0" smtClean="0"/>
              <a:t>(spreadsheet)</a:t>
            </a:r>
            <a:endParaRPr lang="en-US" dirty="0" smtClean="0"/>
          </a:p>
          <a:p>
            <a:r>
              <a:rPr lang="en-US" dirty="0" smtClean="0"/>
              <a:t>Do op-code allocation (VHDL constants)</a:t>
            </a:r>
          </a:p>
          <a:p>
            <a:pPr lvl="1"/>
            <a:r>
              <a:rPr lang="en-US" dirty="0"/>
              <a:t>e</a:t>
            </a:r>
            <a:r>
              <a:rPr lang="en-US" dirty="0" smtClean="0"/>
              <a:t>xample:</a:t>
            </a:r>
          </a:p>
          <a:p>
            <a:pPr marL="457200" lvl="1" indent="0">
              <a:buNone/>
            </a:pPr>
            <a:r>
              <a:rPr lang="en-US" sz="2400" dirty="0" smtClean="0">
                <a:solidFill>
                  <a:srgbClr val="00B0F0"/>
                </a:solidFill>
              </a:rPr>
              <a:t>constant</a:t>
            </a:r>
            <a:r>
              <a:rPr lang="en-US" sz="2400" dirty="0" smtClean="0"/>
              <a:t> op16_ADD:</a:t>
            </a:r>
            <a:r>
              <a:rPr lang="en-US" sz="2400" dirty="0" smtClean="0">
                <a:solidFill>
                  <a:srgbClr val="00B0F0"/>
                </a:solidFill>
              </a:rPr>
              <a:t>unsigned</a:t>
            </a:r>
            <a:r>
              <a:rPr lang="en-US" sz="2400" dirty="0" smtClean="0"/>
              <a:t>(5 </a:t>
            </a:r>
            <a:r>
              <a:rPr lang="en-US" sz="2400" dirty="0" err="1"/>
              <a:t>downto</a:t>
            </a:r>
            <a:r>
              <a:rPr lang="en-US" sz="2400" dirty="0"/>
              <a:t> 0</a:t>
            </a:r>
            <a:r>
              <a:rPr lang="en-US" sz="2400" dirty="0" smtClean="0"/>
              <a:t>):="</a:t>
            </a:r>
            <a:r>
              <a:rPr lang="en-US" sz="2400" dirty="0"/>
              <a:t>000101</a:t>
            </a:r>
            <a:r>
              <a:rPr lang="en-US" sz="2400" dirty="0" smtClean="0"/>
              <a:t>";</a:t>
            </a:r>
            <a:r>
              <a:rPr lang="en-US" sz="2400" dirty="0" smtClean="0">
                <a:solidFill>
                  <a:srgbClr val="00B050"/>
                </a:solidFill>
              </a:rPr>
              <a:t>--</a:t>
            </a:r>
            <a:r>
              <a:rPr lang="en-US" sz="2400" dirty="0" smtClean="0">
                <a:solidFill>
                  <a:schemeClr val="accent3"/>
                </a:solidFill>
              </a:rPr>
              <a:t> </a:t>
            </a:r>
            <a:r>
              <a:rPr lang="en-US" sz="2400" dirty="0">
                <a:solidFill>
                  <a:srgbClr val="00B050"/>
                </a:solidFill>
              </a:rPr>
              <a:t>S</a:t>
            </a:r>
            <a:r>
              <a:rPr lang="en-US" sz="2400" dirty="0" smtClean="0">
                <a:solidFill>
                  <a:srgbClr val="00B050"/>
                </a:solidFill>
              </a:rPr>
              <a:t> </a:t>
            </a:r>
            <a:r>
              <a:rPr lang="en-US" sz="2400" dirty="0">
                <a:solidFill>
                  <a:srgbClr val="00B050"/>
                </a:solidFill>
              </a:rPr>
              <a:t>+ D =&gt; D</a:t>
            </a:r>
            <a:endParaRPr lang="en-US" sz="2400" dirty="0" smtClean="0">
              <a:solidFill>
                <a:srgbClr val="00B050"/>
              </a:solidFill>
            </a:endParaRPr>
          </a:p>
          <a:p>
            <a:r>
              <a:rPr lang="en-US" dirty="0" smtClean="0"/>
              <a:t>Write register file VHDL</a:t>
            </a:r>
          </a:p>
          <a:p>
            <a:r>
              <a:rPr lang="en-US" dirty="0" smtClean="0"/>
              <a:t>Write memory block RAM VHDL</a:t>
            </a:r>
          </a:p>
          <a:p>
            <a:r>
              <a:rPr lang="en-US" dirty="0" smtClean="0"/>
              <a:t>Write top file: </a:t>
            </a:r>
            <a:r>
              <a:rPr lang="en-US" sz="2600" dirty="0" smtClean="0"/>
              <a:t>currently </a:t>
            </a:r>
            <a:r>
              <a:rPr lang="en-US" sz="2600" i="1" dirty="0" smtClean="0"/>
              <a:t>troc16_16hwatag.vhd</a:t>
            </a:r>
            <a:r>
              <a:rPr lang="en-US" sz="2600" dirty="0" smtClean="0"/>
              <a:t> </a:t>
            </a:r>
          </a:p>
          <a:p>
            <a:pPr lvl="1"/>
            <a:r>
              <a:rPr lang="en-US" dirty="0" smtClean="0"/>
              <a:t>Include 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44911" cy="369332"/>
          </a:xfrm>
          <a:prstGeom prst="rect">
            <a:avLst/>
          </a:prstGeom>
          <a:noFill/>
        </p:spPr>
        <p:txBody>
          <a:bodyPr wrap="none" rtlCol="0">
            <a:spAutoFit/>
          </a:bodyPr>
          <a:lstStyle/>
          <a:p>
            <a:r>
              <a:rPr lang="en-US" dirty="0"/>
              <a:t>S</a:t>
            </a:r>
            <a:r>
              <a:rPr lang="en-US" dirty="0" smtClean="0"/>
              <a:t>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03050" cy="369332"/>
          </a:xfrm>
          <a:prstGeom prst="rect">
            <a:avLst/>
          </a:prstGeom>
          <a:noFill/>
        </p:spPr>
        <p:txBody>
          <a:bodyPr wrap="none" rtlCol="0">
            <a:spAutoFit/>
          </a:bodyPr>
          <a:lstStyle/>
          <a:p>
            <a:r>
              <a:rPr lang="en-US" dirty="0"/>
              <a:t>S</a:t>
            </a:r>
            <a:r>
              <a:rPr lang="en-US" dirty="0" smtClean="0"/>
              <a:t>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329248"/>
            <a:ext cx="8229600" cy="5223952"/>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Single clock cycle events</a:t>
            </a:r>
            <a:endParaRPr lang="en-US" sz="3600" dirty="0"/>
          </a:p>
        </p:txBody>
      </p:sp>
      <p:sp>
        <p:nvSpPr>
          <p:cNvPr id="3" name="Content Placeholder 2"/>
          <p:cNvSpPr>
            <a:spLocks noGrp="1"/>
          </p:cNvSpPr>
          <p:nvPr>
            <p:ph idx="1"/>
          </p:nvPr>
        </p:nvSpPr>
        <p:spPr>
          <a:xfrm>
            <a:off x="457200" y="1219200"/>
            <a:ext cx="8229600" cy="4525963"/>
          </a:xfrm>
        </p:spPr>
        <p:txBody>
          <a:bodyPr>
            <a:normAutofit fontScale="92500"/>
          </a:bodyPr>
          <a:lstStyle/>
          <a:p>
            <a:r>
              <a:rPr lang="en-US" dirty="0" smtClean="0"/>
              <a:t>Read instruction out of block RAM</a:t>
            </a:r>
          </a:p>
          <a:p>
            <a:r>
              <a:rPr lang="en-US" dirty="0" smtClean="0"/>
              <a:t>Use D &amp; S fields to read operands from LUT </a:t>
            </a:r>
            <a:r>
              <a:rPr lang="en-US" dirty="0" smtClean="0"/>
              <a:t>RAM</a:t>
            </a:r>
          </a:p>
          <a:p>
            <a:pPr lvl="1"/>
            <a:r>
              <a:rPr lang="en-US" sz="2400" dirty="0" smtClean="0"/>
              <a:t>PC &amp; Residue </a:t>
            </a:r>
            <a:r>
              <a:rPr lang="en-US" sz="2400" dirty="0" err="1" smtClean="0"/>
              <a:t>MUX’d</a:t>
            </a:r>
            <a:r>
              <a:rPr lang="en-US" sz="2400" dirty="0" smtClean="0"/>
              <a:t> onto LUTRAM outputs</a:t>
            </a:r>
          </a:p>
          <a:p>
            <a:pPr lvl="1"/>
            <a:r>
              <a:rPr lang="en-US" sz="2400" dirty="0" smtClean="0"/>
              <a:t>Per instruction, immediate values </a:t>
            </a:r>
            <a:r>
              <a:rPr lang="en-US" sz="2400" dirty="0" err="1" smtClean="0"/>
              <a:t>MUX’d</a:t>
            </a:r>
            <a:r>
              <a:rPr lang="en-US" sz="2400" dirty="0" smtClean="0"/>
              <a:t> onto S LUTRAM output</a:t>
            </a:r>
            <a:endParaRPr lang="en-US" sz="2400" dirty="0" smtClean="0"/>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Main file (rtoc16_… .</a:t>
            </a:r>
            <a:r>
              <a:rPr lang="en-US" sz="3600" dirty="0" err="1" smtClean="0"/>
              <a:t>vhd</a:t>
            </a:r>
            <a:r>
              <a:rPr lang="en-US" sz="3600" dirty="0" smtClean="0"/>
              <a:t>)</a:t>
            </a:r>
            <a:endParaRPr lang="en-US" sz="36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Register file &amp; Main memory </a:t>
            </a:r>
            <a:r>
              <a:rPr lang="en-US" dirty="0" smtClean="0"/>
              <a:t>Port </a:t>
            </a:r>
            <a:r>
              <a:rPr lang="en-US" dirty="0" smtClean="0"/>
              <a:t>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marL="457200" lvl="1" indent="0">
              <a:buNone/>
            </a:pPr>
            <a:r>
              <a:rPr lang="en-US" i="1" dirty="0" smtClean="0"/>
              <a:t>name</a:t>
            </a:r>
            <a:r>
              <a:rPr lang="en-US" dirty="0" smtClean="0"/>
              <a:t>,     </a:t>
            </a:r>
          </a:p>
          <a:p>
            <a:pPr marL="457200" lvl="1" indent="0">
              <a:buNone/>
            </a:pPr>
            <a:r>
              <a:rPr lang="en-US" i="1" dirty="0" err="1" smtClean="0"/>
              <a:t>nameN</a:t>
            </a:r>
            <a:r>
              <a:rPr lang="en-US" dirty="0" smtClean="0"/>
              <a:t> for next value, </a:t>
            </a:r>
          </a:p>
          <a:p>
            <a:pPr marL="457200" lvl="1" indent="0">
              <a:buNone/>
            </a:pPr>
            <a:r>
              <a:rPr lang="en-US" i="1" dirty="0" err="1" smtClean="0"/>
              <a:t>nameWE</a:t>
            </a:r>
            <a:r>
              <a:rPr lang="en-US" dirty="0" smtClean="0"/>
              <a:t> 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a:t>
            </a:r>
            <a:r>
              <a:rPr lang="en-US" sz="3600" dirty="0" smtClean="0"/>
              <a:t>Processing</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rgbClr val="00B0F0"/>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rgbClr val="00B0F0"/>
                </a:solidFill>
              </a:rPr>
              <a:t>=&gt; </a:t>
            </a:r>
            <a:r>
              <a:rPr lang="en-US" i="1" dirty="0" err="1"/>
              <a:t>ALUout</a:t>
            </a:r>
            <a:r>
              <a:rPr lang="en-US" i="1" dirty="0" smtClean="0"/>
              <a:t>&lt;=SS </a:t>
            </a:r>
            <a:r>
              <a:rPr lang="en-US" i="1" dirty="0"/>
              <a:t>+ </a:t>
            </a:r>
            <a:r>
              <a:rPr lang="en-US" i="1" dirty="0" smtClean="0"/>
              <a:t>DD;</a:t>
            </a:r>
            <a:r>
              <a:rPr lang="en-US" i="1" dirty="0"/>
              <a:t>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OR &amp; XOR 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a:t>
            </a:r>
            <a:r>
              <a:rPr lang="en-US" sz="3600" dirty="0" smtClean="0"/>
              <a:t>update</a:t>
            </a:r>
            <a:r>
              <a:rPr lang="en-US" sz="4000" dirty="0" smtClean="0"/>
              <a:t>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a:t>
            </a:r>
            <a:r>
              <a:rPr lang="en-US" sz="2800" dirty="0">
                <a:solidFill>
                  <a:srgbClr val="00B0F0"/>
                </a:solidFill>
              </a:rPr>
              <a:t>process</a:t>
            </a:r>
            <a:r>
              <a:rPr lang="en-US" sz="2800" dirty="0"/>
              <a:t>(</a:t>
            </a:r>
            <a:r>
              <a:rPr lang="en-US" sz="2800" dirty="0" err="1"/>
              <a:t>clk</a:t>
            </a:r>
            <a:r>
              <a:rPr lang="en-US" sz="2800" dirty="0"/>
              <a:t>)</a:t>
            </a:r>
            <a:endParaRPr lang="en-US" sz="2800" b="1" dirty="0"/>
          </a:p>
          <a:p>
            <a:pPr marL="0" indent="0">
              <a:buNone/>
            </a:pPr>
            <a:r>
              <a:rPr lang="en-US" sz="2800" dirty="0">
                <a:solidFill>
                  <a:srgbClr val="00B0F0"/>
                </a:solidFill>
              </a:rPr>
              <a:t>begin</a:t>
            </a:r>
          </a:p>
          <a:p>
            <a:pPr marL="0" indent="0">
              <a:buNone/>
            </a:pPr>
            <a:r>
              <a:rPr lang="en-US" sz="2800" dirty="0">
                <a:solidFill>
                  <a:srgbClr val="00B0F0"/>
                </a:solidFill>
              </a:rPr>
              <a:t>if</a:t>
            </a:r>
            <a:r>
              <a:rPr lang="en-US" sz="2800" dirty="0"/>
              <a:t> (</a:t>
            </a:r>
            <a:r>
              <a:rPr lang="en-US" sz="2800" dirty="0" err="1"/>
              <a:t>rising_edge</a:t>
            </a:r>
            <a:r>
              <a:rPr lang="en-US" sz="2800" dirty="0"/>
              <a:t>(</a:t>
            </a:r>
            <a:r>
              <a:rPr lang="en-US" sz="2800" dirty="0" err="1"/>
              <a:t>clk</a:t>
            </a:r>
            <a:r>
              <a:rPr lang="en-US" sz="2800" dirty="0"/>
              <a:t>)) </a:t>
            </a:r>
            <a:r>
              <a:rPr lang="en-US" sz="2800" dirty="0">
                <a:solidFill>
                  <a:srgbClr val="00B0F0"/>
                </a:solidFill>
              </a:rPr>
              <a:t>then</a:t>
            </a:r>
          </a:p>
          <a:p>
            <a:pPr marL="0" indent="0">
              <a:buNone/>
            </a:pPr>
            <a:r>
              <a:rPr lang="en-US" sz="2800" dirty="0"/>
              <a:t>    state&lt;=</a:t>
            </a:r>
            <a:r>
              <a:rPr lang="en-US" sz="2800" dirty="0" err="1"/>
              <a:t>stateN</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pcwe</a:t>
            </a:r>
            <a:r>
              <a:rPr lang="en-US" sz="2800" dirty="0"/>
              <a:t> = '1'      </a:t>
            </a:r>
            <a:r>
              <a:rPr lang="en-US" sz="2800" dirty="0" smtClean="0"/>
              <a:t>      </a:t>
            </a:r>
            <a:r>
              <a:rPr lang="en-US" sz="2800" dirty="0" smtClean="0">
                <a:solidFill>
                  <a:srgbClr val="00B0F0"/>
                </a:solidFill>
              </a:rPr>
              <a:t>then</a:t>
            </a:r>
            <a:r>
              <a:rPr lang="en-US" sz="2800" dirty="0" smtClean="0"/>
              <a:t> </a:t>
            </a:r>
            <a:r>
              <a:rPr lang="en-US" sz="2800" dirty="0"/>
              <a:t>pc &lt;= </a:t>
            </a:r>
            <a:r>
              <a:rPr lang="en-US" sz="2800" dirty="0" err="1"/>
              <a:t>pcN</a:t>
            </a:r>
            <a:r>
              <a:rPr lang="en-US" sz="2800" dirty="0"/>
              <a:t>;                 </a:t>
            </a:r>
            <a:r>
              <a:rPr lang="en-US" sz="2800" dirty="0" smtClean="0"/>
              <a:t> </a:t>
            </a:r>
            <a:r>
              <a:rPr lang="en-US" sz="2800" dirty="0" smtClean="0">
                <a:solidFill>
                  <a:srgbClr val="00B0F0"/>
                </a:solidFill>
              </a:rPr>
              <a:t>end </a:t>
            </a:r>
            <a:r>
              <a:rPr lang="en-US" sz="2800" dirty="0">
                <a:solidFill>
                  <a:srgbClr val="00B0F0"/>
                </a:solidFill>
              </a:rPr>
              <a:t>if</a:t>
            </a:r>
            <a:r>
              <a:rPr lang="en-US" sz="2800" dirty="0"/>
              <a:t>; </a:t>
            </a:r>
          </a:p>
          <a:p>
            <a:pPr marL="0" indent="0">
              <a:buNone/>
            </a:pPr>
            <a:r>
              <a:rPr lang="en-US" sz="2800" dirty="0" smtClean="0"/>
              <a:t>    </a:t>
            </a:r>
            <a:r>
              <a:rPr lang="en-US" sz="2800" dirty="0" smtClean="0">
                <a:solidFill>
                  <a:srgbClr val="00B0F0"/>
                </a:solidFill>
              </a:rPr>
              <a:t>if</a:t>
            </a:r>
            <a:r>
              <a:rPr lang="en-US" sz="2800" dirty="0" smtClean="0"/>
              <a:t> </a:t>
            </a:r>
            <a:r>
              <a:rPr lang="en-US" sz="2800" dirty="0" err="1"/>
              <a:t>residuewe</a:t>
            </a:r>
            <a:r>
              <a:rPr lang="en-US" sz="2800" dirty="0"/>
              <a:t> = '1'	</a:t>
            </a:r>
            <a:r>
              <a:rPr lang="en-US" sz="2800" dirty="0">
                <a:solidFill>
                  <a:srgbClr val="00B0F0"/>
                </a:solidFill>
              </a:rPr>
              <a:t>then</a:t>
            </a:r>
            <a:r>
              <a:rPr lang="en-US" sz="2800" dirty="0"/>
              <a:t> residue &lt;= </a:t>
            </a:r>
            <a:r>
              <a:rPr lang="en-US" sz="2800" dirty="0" err="1"/>
              <a:t>residueN</a:t>
            </a:r>
            <a:r>
              <a:rPr lang="en-US" sz="2800" dirty="0" smtClean="0"/>
              <a:t>; </a:t>
            </a:r>
            <a:r>
              <a:rPr lang="en-US" sz="2800" dirty="0">
                <a:solidFill>
                  <a:srgbClr val="00B0F0"/>
                </a:solidFill>
              </a:rPr>
              <a:t>end if</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outwe</a:t>
            </a:r>
            <a:r>
              <a:rPr lang="en-US" sz="2800" dirty="0"/>
              <a:t> = '1'     </a:t>
            </a:r>
            <a:r>
              <a:rPr lang="en-US" sz="2800" dirty="0" smtClean="0"/>
              <a:t>     </a:t>
            </a:r>
            <a:r>
              <a:rPr lang="en-US" sz="2800" dirty="0">
                <a:solidFill>
                  <a:srgbClr val="00B0F0"/>
                </a:solidFill>
              </a:rPr>
              <a:t>then</a:t>
            </a:r>
            <a:r>
              <a:rPr lang="en-US" sz="2800" dirty="0"/>
              <a:t> out0 &lt;= S;                 </a:t>
            </a:r>
            <a:r>
              <a:rPr lang="en-US" sz="2800" dirty="0" smtClean="0"/>
              <a:t>  </a:t>
            </a:r>
            <a:r>
              <a:rPr lang="en-US" sz="2800" dirty="0" smtClean="0">
                <a:solidFill>
                  <a:srgbClr val="00B0F0"/>
                </a:solidFill>
              </a:rPr>
              <a:t>end </a:t>
            </a:r>
            <a:r>
              <a:rPr lang="en-US" sz="2800" dirty="0">
                <a:solidFill>
                  <a:srgbClr val="00B0F0"/>
                </a:solidFill>
              </a:rPr>
              <a:t>if</a:t>
            </a:r>
            <a:r>
              <a:rPr lang="en-US" sz="2800" dirty="0" smtClean="0"/>
              <a:t>;</a:t>
            </a:r>
          </a:p>
          <a:p>
            <a:pPr marL="0" indent="0">
              <a:buNone/>
            </a:pPr>
            <a:r>
              <a:rPr lang="en-US" sz="2800" dirty="0"/>
              <a:t>	</a:t>
            </a:r>
            <a:r>
              <a:rPr lang="en-US" sz="2800" dirty="0">
                <a:solidFill>
                  <a:srgbClr val="00B050"/>
                </a:solidFill>
              </a:rPr>
              <a:t>--</a:t>
            </a:r>
            <a:r>
              <a:rPr lang="en-US" sz="2800" dirty="0"/>
              <a:t> </a:t>
            </a:r>
            <a:r>
              <a:rPr lang="en-US" sz="2800" dirty="0">
                <a:solidFill>
                  <a:srgbClr val="00B050"/>
                </a:solidFill>
              </a:rPr>
              <a:t>for now only one output port</a:t>
            </a:r>
          </a:p>
          <a:p>
            <a:pPr marL="0" indent="0">
              <a:buNone/>
            </a:pPr>
            <a:r>
              <a:rPr lang="en-US" sz="2800" dirty="0">
                <a:solidFill>
                  <a:srgbClr val="00B0F0"/>
                </a:solidFill>
              </a:rPr>
              <a:t>end if</a:t>
            </a:r>
            <a:r>
              <a:rPr lang="en-US" sz="2800" dirty="0"/>
              <a:t>;</a:t>
            </a:r>
          </a:p>
          <a:p>
            <a:pPr marL="0" indent="0">
              <a:buNone/>
            </a:pPr>
            <a:r>
              <a:rPr lang="en-US" sz="2800" dirty="0">
                <a:solidFill>
                  <a:srgbClr val="00B0F0"/>
                </a:solidFill>
              </a:rPr>
              <a:t>end process</a:t>
            </a:r>
            <a:r>
              <a:rPr lang="en-US" sz="2800" dirty="0"/>
              <a:t>;	</a:t>
            </a:r>
            <a:r>
              <a:rPr lang="en-US" sz="2800" dirty="0">
                <a:solidFill>
                  <a:srgbClr val="00B050"/>
                </a:solidFill>
              </a:rPr>
              <a:t>--</a:t>
            </a:r>
            <a:r>
              <a:rPr lang="en-US" sz="2800" dirty="0"/>
              <a:t> </a:t>
            </a:r>
            <a:r>
              <a:rPr lang="en-US" sz="2800" dirty="0" smtClean="0">
                <a:solidFill>
                  <a:srgbClr val="00B050"/>
                </a:solidFill>
              </a:rPr>
              <a:t>register &amp; </a:t>
            </a:r>
            <a:r>
              <a:rPr lang="en-US" sz="2800" dirty="0">
                <a:solidFill>
                  <a:srgbClr val="00B050"/>
                </a:solidFill>
              </a:rPr>
              <a:t>state </a:t>
            </a:r>
            <a:r>
              <a:rPr lang="en-US" sz="2800" dirty="0" smtClean="0">
                <a:solidFill>
                  <a:srgbClr val="00B050"/>
                </a:solidFill>
              </a:rPr>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Next </a:t>
            </a:r>
            <a:r>
              <a:rPr lang="en-US" sz="3600" dirty="0" smtClean="0"/>
              <a:t>steps</a:t>
            </a:r>
            <a:endParaRPr lang="en-US" sz="4000"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sz="2800" dirty="0" smtClean="0"/>
              <a:t>Add test bench!  Will be a self checking program</a:t>
            </a:r>
          </a:p>
          <a:p>
            <a:pPr marL="457200" lvl="1" indent="0">
              <a:buNone/>
            </a:pPr>
            <a:r>
              <a:rPr lang="en-US" sz="2600" dirty="0" smtClean="0"/>
              <a:t>Add tag bits to register file:  </a:t>
            </a:r>
            <a:r>
              <a:rPr lang="en-US" sz="2600" i="1" dirty="0" smtClean="0"/>
              <a:t>done</a:t>
            </a:r>
          </a:p>
          <a:p>
            <a:pPr marL="457200" lvl="1" indent="0">
              <a:buNone/>
            </a:pPr>
            <a:r>
              <a:rPr lang="en-US" sz="2600" dirty="0" smtClean="0"/>
              <a:t>Load-immediate for additional data types:  </a:t>
            </a:r>
            <a:r>
              <a:rPr lang="en-US" sz="2600" i="1" dirty="0" smtClean="0"/>
              <a:t>done</a:t>
            </a:r>
            <a:endParaRPr lang="en-US" sz="2600" i="1" strike="sngStrike" dirty="0" smtClean="0"/>
          </a:p>
          <a:p>
            <a:pPr marL="457200" lvl="1" indent="0">
              <a:buNone/>
            </a:pPr>
            <a:r>
              <a:rPr lang="en-US" sz="2600" dirty="0" smtClean="0"/>
              <a:t>New data type operators, 2’s complement:  </a:t>
            </a:r>
            <a:r>
              <a:rPr lang="en-US" sz="2600" i="1" dirty="0" smtClean="0"/>
              <a:t>done</a:t>
            </a:r>
          </a:p>
          <a:p>
            <a:pPr marL="457200" lvl="1" indent="0">
              <a:buNone/>
            </a:pPr>
            <a:r>
              <a:rPr lang="en-US" sz="2600" dirty="0" smtClean="0"/>
              <a:t>Four port register file: </a:t>
            </a:r>
            <a:r>
              <a:rPr lang="en-US" sz="2600" i="1" dirty="0" smtClean="0"/>
              <a:t>done</a:t>
            </a:r>
          </a:p>
          <a:p>
            <a:pPr marL="457200" lvl="1" indent="0">
              <a:buNone/>
            </a:pPr>
            <a:r>
              <a:rPr lang="en-US" sz="2600" dirty="0" smtClean="0"/>
              <a:t>Revise and document TROC16 ISA </a:t>
            </a:r>
            <a:r>
              <a:rPr lang="en-US" sz="2600" i="1" dirty="0" smtClean="0"/>
              <a:t>done</a:t>
            </a:r>
            <a:endParaRPr lang="en-US" sz="2600" dirty="0" smtClean="0"/>
          </a:p>
          <a:p>
            <a:pPr marL="457200" lvl="1" indent="0">
              <a:buNone/>
            </a:pPr>
            <a:r>
              <a:rPr lang="en-US" sz="2800" dirty="0" smtClean="0"/>
              <a:t>Instruction save register (ISR)</a:t>
            </a:r>
          </a:p>
          <a:p>
            <a:pPr marL="457200" lvl="1" indent="0">
              <a:buNone/>
            </a:pPr>
            <a:r>
              <a:rPr lang="en-US" sz="2600" dirty="0" smtClean="0"/>
              <a:t>Necessary for immediate values not fitting into memory path</a:t>
            </a:r>
          </a:p>
          <a:p>
            <a:r>
              <a:rPr lang="en-US" sz="2800" b="1" dirty="0" err="1" smtClean="0"/>
              <a:t>Burfication</a:t>
            </a:r>
            <a:endParaRPr lang="en-US" sz="2800" b="1" dirty="0"/>
          </a:p>
          <a:p>
            <a:pPr marL="457200" lvl="1" indent="0">
              <a:buNone/>
            </a:pPr>
            <a:r>
              <a:rPr lang="en-US" sz="2600" dirty="0" smtClean="0"/>
              <a:t>16-bit and 24/32-bit variants diverge:</a:t>
            </a:r>
          </a:p>
          <a:p>
            <a:pPr marL="457200" lvl="1" indent="0">
              <a:buNone/>
            </a:pPr>
            <a:r>
              <a:rPr lang="en-US" sz="2600" dirty="0" smtClean="0"/>
              <a:t>16-bit to remain half word only, no byte support</a:t>
            </a:r>
          </a:p>
          <a:p>
            <a:r>
              <a:rPr lang="en-US" sz="2800" dirty="0" smtClean="0"/>
              <a:t>New naming: e.g. TR16_42  &amp;  TR24-8234</a:t>
            </a:r>
          </a:p>
          <a:p>
            <a:pPr marL="457200" lvl="1" indent="0">
              <a:buNone/>
            </a:pPr>
            <a:r>
              <a:rPr lang="en-US" sz="2600" dirty="0"/>
              <a:t>ALU/register size, # of tag </a:t>
            </a:r>
            <a:r>
              <a:rPr lang="en-US" sz="2600" dirty="0" smtClean="0"/>
              <a:t>bits, # TROC instruction byte sizes</a:t>
            </a:r>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TR16_423</a:t>
            </a:r>
            <a:r>
              <a:rPr lang="en-US" sz="4000" dirty="0" smtClean="0"/>
              <a:t>*</a:t>
            </a:r>
            <a:endParaRPr lang="en-US" sz="4000" dirty="0"/>
          </a:p>
        </p:txBody>
      </p:sp>
      <p:sp>
        <p:nvSpPr>
          <p:cNvPr id="3" name="Content Placeholder 2"/>
          <p:cNvSpPr>
            <a:spLocks noGrp="1"/>
          </p:cNvSpPr>
          <p:nvPr>
            <p:ph idx="1"/>
          </p:nvPr>
        </p:nvSpPr>
        <p:spPr>
          <a:xfrm>
            <a:off x="457200" y="1219200"/>
            <a:ext cx="8229600" cy="5257800"/>
          </a:xfrm>
        </p:spPr>
        <p:txBody>
          <a:bodyPr>
            <a:normAutofit/>
          </a:bodyPr>
          <a:lstStyle/>
          <a:p>
            <a:r>
              <a:rPr lang="en-US" sz="2800" dirty="0" smtClean="0"/>
              <a:t>Need assembler to generate memory initialization</a:t>
            </a:r>
          </a:p>
          <a:p>
            <a:r>
              <a:rPr lang="en-US" sz="2800" dirty="0" smtClean="0"/>
              <a:t>Unless using word aligned instructions</a:t>
            </a:r>
            <a:endParaRPr lang="en-US" dirty="0"/>
          </a:p>
          <a:p>
            <a:r>
              <a:rPr lang="en-US" sz="2800" dirty="0" smtClean="0"/>
              <a:t>Half word alignment, 16-bit data only</a:t>
            </a:r>
          </a:p>
          <a:p>
            <a:pPr lvl="1"/>
            <a:r>
              <a:rPr lang="en-US" sz="2400" dirty="0" smtClean="0"/>
              <a:t>Immediate values are either -15…15 or full 16-bits</a:t>
            </a:r>
          </a:p>
          <a:p>
            <a:r>
              <a:rPr lang="en-US" sz="2800" dirty="0" smtClean="0"/>
              <a:t>24-bit instructions provide reasonable load/store</a:t>
            </a:r>
          </a:p>
          <a:p>
            <a:pPr lvl="1"/>
            <a:r>
              <a:rPr lang="en-US" sz="2400" dirty="0" smtClean="0"/>
              <a:t>Requires three read ports/one write port register file</a:t>
            </a:r>
          </a:p>
          <a:p>
            <a:r>
              <a:rPr lang="en-US" sz="2800" dirty="0" smtClean="0"/>
              <a:t>16-bit single operand instructions </a:t>
            </a:r>
            <a:r>
              <a:rPr lang="en-US" sz="2800" dirty="0" err="1" smtClean="0"/>
              <a:t>func</a:t>
            </a:r>
            <a:r>
              <a:rPr lang="en-US" sz="2800" dirty="0" smtClean="0"/>
              <a:t>(D) =&gt; D</a:t>
            </a:r>
          </a:p>
          <a:p>
            <a:r>
              <a:rPr lang="en-US" sz="2800" dirty="0" smtClean="0"/>
              <a:t>No interrupt processing for now</a:t>
            </a:r>
          </a:p>
          <a:p>
            <a:r>
              <a:rPr lang="en-US" sz="2800" dirty="0" smtClean="0"/>
              <a:t>Complete detailed test program</a:t>
            </a:r>
          </a:p>
          <a:p>
            <a:pPr lvl="1"/>
            <a:r>
              <a:rPr lang="en-US" sz="2400" dirty="0" smtClean="0"/>
              <a:t>Set of instructions that exercise each op-code</a:t>
            </a:r>
          </a:p>
          <a:p>
            <a:endParaRPr lang="en-US" sz="2800" dirty="0" smtClean="0"/>
          </a:p>
          <a:p>
            <a:endParaRPr lang="en-US" sz="2800" dirty="0" smtClean="0"/>
          </a:p>
        </p:txBody>
      </p:sp>
    </p:spTree>
    <p:extLst>
      <p:ext uri="{BB962C8B-B14F-4D97-AF65-F5344CB8AC3E}">
        <p14:creationId xmlns:p14="http://schemas.microsoft.com/office/powerpoint/2010/main" val="2294873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TR24-8234</a:t>
            </a:r>
            <a:r>
              <a:rPr lang="en-US" sz="4000" dirty="0" smtClean="0"/>
              <a:t>*</a:t>
            </a:r>
            <a:endParaRPr lang="en-US" sz="4000" dirty="0"/>
          </a:p>
        </p:txBody>
      </p:sp>
      <p:sp>
        <p:nvSpPr>
          <p:cNvPr id="3" name="Content Placeholder 2"/>
          <p:cNvSpPr>
            <a:spLocks noGrp="1"/>
          </p:cNvSpPr>
          <p:nvPr>
            <p:ph idx="1"/>
          </p:nvPr>
        </p:nvSpPr>
        <p:spPr>
          <a:xfrm>
            <a:off x="457200" y="990600"/>
            <a:ext cx="8229600" cy="5257800"/>
          </a:xfrm>
        </p:spPr>
        <p:txBody>
          <a:bodyPr>
            <a:normAutofit lnSpcReduction="10000"/>
          </a:bodyPr>
          <a:lstStyle/>
          <a:p>
            <a:r>
              <a:rPr lang="en-US" sz="2800" dirty="0" smtClean="0"/>
              <a:t>Four port register file: </a:t>
            </a:r>
            <a:r>
              <a:rPr lang="en-US" sz="2800" i="1" dirty="0" smtClean="0"/>
              <a:t>done</a:t>
            </a:r>
          </a:p>
          <a:p>
            <a:r>
              <a:rPr lang="en-US" sz="2800" dirty="0" smtClean="0"/>
              <a:t>Instruction save register (ISR)</a:t>
            </a:r>
            <a:endParaRPr lang="en-US" sz="2800" i="1" dirty="0" smtClean="0"/>
          </a:p>
          <a:p>
            <a:r>
              <a:rPr lang="en-US" sz="2800" dirty="0" smtClean="0"/>
              <a:t>16, 24 and 32-bit instructions</a:t>
            </a:r>
          </a:p>
          <a:p>
            <a:pPr lvl="1"/>
            <a:r>
              <a:rPr lang="en-US" sz="2400" dirty="0" smtClean="0"/>
              <a:t>With variable length immediate values</a:t>
            </a:r>
          </a:p>
          <a:p>
            <a:r>
              <a:rPr lang="en-US" sz="2800" dirty="0" smtClean="0"/>
              <a:t>24-bit registers with 8-bit tags; 32-bit memory</a:t>
            </a:r>
          </a:p>
          <a:p>
            <a:pPr lvl="1"/>
            <a:r>
              <a:rPr lang="en-US" sz="2400" dirty="0" smtClean="0"/>
              <a:t>Need assembler to generate memory initialization</a:t>
            </a:r>
          </a:p>
          <a:p>
            <a:pPr lvl="1"/>
            <a:r>
              <a:rPr lang="en-US" sz="2400" dirty="0" smtClean="0"/>
              <a:t>Unless using word aligned instructions</a:t>
            </a:r>
          </a:p>
          <a:p>
            <a:pPr marL="514350" indent="-457200"/>
            <a:r>
              <a:rPr lang="en-US" sz="2800" dirty="0" smtClean="0"/>
              <a:t>Memory byte write enables</a:t>
            </a:r>
          </a:p>
          <a:p>
            <a:pPr marL="514350" indent="-457200"/>
            <a:r>
              <a:rPr lang="en-US" sz="2800" dirty="0" smtClean="0"/>
              <a:t>16-bit internal four port register file**</a:t>
            </a:r>
          </a:p>
          <a:p>
            <a:pPr lvl="1"/>
            <a:r>
              <a:rPr lang="en-US" sz="2400" dirty="0" smtClean="0"/>
              <a:t>Runtime state: configuration, rounding, interrupt enables</a:t>
            </a:r>
          </a:p>
          <a:p>
            <a:pPr lvl="1"/>
            <a:r>
              <a:rPr lang="en-US" sz="2400" dirty="0" smtClean="0"/>
              <a:t>Saved PC, interrupts pending, etc.</a:t>
            </a:r>
          </a:p>
          <a:p>
            <a:pPr lvl="1"/>
            <a:r>
              <a:rPr lang="en-US" sz="2400" dirty="0" smtClean="0"/>
              <a:t>Hardware </a:t>
            </a:r>
            <a:r>
              <a:rPr lang="en-US" sz="2400" dirty="0" err="1" smtClean="0"/>
              <a:t>config</a:t>
            </a:r>
            <a:r>
              <a:rPr lang="en-US" sz="2400" dirty="0" smtClean="0"/>
              <a:t>: build date, build name, available settings</a:t>
            </a:r>
            <a:endParaRPr lang="en-US" sz="2400" dirty="0"/>
          </a:p>
          <a:p>
            <a:pPr marL="57150" indent="0">
              <a:buNone/>
            </a:pPr>
            <a:endParaRPr lang="en-US" sz="2800" dirty="0" smtClean="0"/>
          </a:p>
        </p:txBody>
      </p:sp>
    </p:spTree>
    <p:extLst>
      <p:ext uri="{BB962C8B-B14F-4D97-AF65-F5344CB8AC3E}">
        <p14:creationId xmlns:p14="http://schemas.microsoft.com/office/powerpoint/2010/main" val="2294873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a:t>
            </a:r>
            <a:r>
              <a:rPr lang="en-US" sz="2400" dirty="0"/>
              <a:t>5</a:t>
            </a:r>
            <a:r>
              <a:rPr lang="en-US" sz="2400" dirty="0" smtClean="0"/>
              <a:t>, 12, 16, 24, … bits</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2800" dirty="0" smtClean="0"/>
              <a:t>Continuation of </a:t>
            </a:r>
            <a:r>
              <a:rPr lang="en-US" sz="2800" i="1" dirty="0" smtClean="0"/>
              <a:t>Axiomatic </a:t>
            </a:r>
            <a:r>
              <a:rPr lang="en-US" sz="2800" i="1" dirty="0" err="1"/>
              <a:t>uP</a:t>
            </a:r>
            <a:r>
              <a:rPr lang="en-US" sz="2800" i="1" dirty="0"/>
              <a:t> </a:t>
            </a:r>
            <a:r>
              <a:rPr lang="en-US" sz="2800" i="1" dirty="0" smtClean="0"/>
              <a:t>Architecture</a:t>
            </a:r>
            <a:r>
              <a:rPr lang="en-US" sz="2800" dirty="0" smtClean="0"/>
              <a:t>, 2015</a:t>
            </a:r>
            <a:endParaRPr lang="en-US" sz="3000" dirty="0" smtClean="0"/>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sz="4000" dirty="0" smtClean="0"/>
              <a:t>Some day</a:t>
            </a:r>
            <a:endParaRPr lang="en-US" sz="4000" dirty="0"/>
          </a:p>
        </p:txBody>
      </p:sp>
      <p:sp>
        <p:nvSpPr>
          <p:cNvPr id="3" name="Content Placeholder 2"/>
          <p:cNvSpPr>
            <a:spLocks noGrp="1"/>
          </p:cNvSpPr>
          <p:nvPr>
            <p:ph idx="1"/>
          </p:nvPr>
        </p:nvSpPr>
        <p:spPr>
          <a:xfrm>
            <a:off x="457200" y="838200"/>
            <a:ext cx="8229600" cy="5791200"/>
          </a:xfrm>
        </p:spPr>
        <p:txBody>
          <a:bodyPr>
            <a:noAutofit/>
          </a:bodyPr>
          <a:lstStyle/>
          <a:p>
            <a:r>
              <a:rPr lang="en-US" sz="2000" dirty="0" smtClean="0"/>
              <a:t>Implement assembler (not hard)</a:t>
            </a:r>
          </a:p>
          <a:p>
            <a:pPr lvl="1"/>
            <a:r>
              <a:rPr lang="en-US" sz="2000" dirty="0" smtClean="0"/>
              <a:t>Needed to generate memory initialization files</a:t>
            </a:r>
          </a:p>
          <a:p>
            <a:pPr lvl="1"/>
            <a:r>
              <a:rPr lang="en-US" sz="2000" dirty="0" smtClean="0"/>
              <a:t>Previously wrote a subroutine for each type of instruction, program was a long set of subroutine calls</a:t>
            </a:r>
          </a:p>
          <a:p>
            <a:r>
              <a:rPr lang="en-US" sz="2000" dirty="0" smtClean="0"/>
              <a:t>Implement compiler: SDCC does register allocation; another example:</a:t>
            </a:r>
          </a:p>
          <a:p>
            <a:pPr marL="457200" lvl="1" indent="0">
              <a:buNone/>
            </a:pPr>
            <a:r>
              <a:rPr lang="en-US" sz="2000" dirty="0">
                <a:hlinkClick r:id="rId3"/>
              </a:rPr>
              <a:t>https://www.cs.hiroshima-u.ac.jp/~</a:t>
            </a:r>
            <a:r>
              <a:rPr lang="en-US" sz="2000" dirty="0" smtClean="0">
                <a:hlinkClick r:id="rId3"/>
              </a:rPr>
              <a:t>nakano/wiki/wiki.cgi</a:t>
            </a:r>
            <a:r>
              <a:rPr lang="en-US" sz="2000" dirty="0" smtClean="0"/>
              <a:t>  *</a:t>
            </a:r>
          </a:p>
          <a:p>
            <a:r>
              <a:rPr lang="en-US" sz="2000" dirty="0"/>
              <a:t>Run </a:t>
            </a:r>
            <a:r>
              <a:rPr lang="en-US" sz="2000" dirty="0" smtClean="0"/>
              <a:t>benchmarks (there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sz="2000" dirty="0" smtClean="0"/>
              <a:t>Other floats: 16-bit fixed point logarithms</a:t>
            </a:r>
          </a:p>
          <a:p>
            <a:r>
              <a:rPr lang="en-US" sz="2000" dirty="0" smtClean="0"/>
              <a:t>Other word &amp; byte sizes</a:t>
            </a:r>
          </a:p>
          <a:p>
            <a:pPr lvl="1"/>
            <a:r>
              <a:rPr lang="en-US" sz="2000" dirty="0" smtClean="0"/>
              <a:t>There is a way to use ordinary DRAM with 36, 42 &amp; 48-bit word sizes***</a:t>
            </a:r>
          </a:p>
          <a:p>
            <a:pPr lvl="1"/>
            <a:r>
              <a:rPr lang="en-US" sz="2000" dirty="0"/>
              <a:t>Harvard architecture with 8-bit aligned instructions and separate 36, 42 or 48-bit data </a:t>
            </a:r>
            <a:r>
              <a:rPr lang="en-US" sz="2000" dirty="0" smtClean="0"/>
              <a:t>memory</a:t>
            </a:r>
          </a:p>
          <a:p>
            <a:r>
              <a:rPr lang="en-US" sz="2000" dirty="0" smtClean="0"/>
              <a:t>TR36_9234, TR42_9234, TR48_10234***</a:t>
            </a:r>
            <a:endParaRPr lang="en-US" sz="20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3600" dirty="0" smtClean="0"/>
              <a:t>Retrospective</a:t>
            </a:r>
            <a:endParaRPr lang="en-US" sz="4000" dirty="0"/>
          </a:p>
        </p:txBody>
      </p:sp>
      <p:sp>
        <p:nvSpPr>
          <p:cNvPr id="3" name="Content Placeholder 2"/>
          <p:cNvSpPr>
            <a:spLocks noGrp="1"/>
          </p:cNvSpPr>
          <p:nvPr>
            <p:ph idx="1"/>
          </p:nvPr>
        </p:nvSpPr>
        <p:spPr>
          <a:xfrm>
            <a:off x="381000" y="1219200"/>
            <a:ext cx="8229600" cy="47244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implementation &amp; gratification</a:t>
            </a:r>
          </a:p>
          <a:p>
            <a:r>
              <a:rPr lang="en-US" dirty="0" smtClean="0"/>
              <a:t>AMD/Xilinx </a:t>
            </a:r>
            <a:r>
              <a:rPr lang="en-US" dirty="0" err="1" smtClean="0"/>
              <a:t>Vivado</a:t>
            </a:r>
            <a:r>
              <a:rPr lang="en-US" dirty="0" smtClean="0"/>
              <a:t> gives advice and better error locations than previously.  Linter sometimes helpful.</a:t>
            </a:r>
          </a:p>
          <a:p>
            <a:r>
              <a:rPr lang="en-US" sz="3400" dirty="0"/>
              <a:t>Significant LUT count elasticity between area and </a:t>
            </a:r>
            <a:r>
              <a:rPr lang="en-US" sz="3400" dirty="0" smtClean="0"/>
              <a:t>speed!</a:t>
            </a:r>
            <a:endParaRPr lang="en-US" sz="3400" dirty="0"/>
          </a:p>
          <a:p>
            <a:r>
              <a:rPr lang="en-US" dirty="0" smtClean="0"/>
              <a:t>Used ~same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smtClean="0"/>
              <a:t>Troc16 </a:t>
            </a:r>
            <a:r>
              <a:rPr lang="en-US" dirty="0"/>
              <a:t>seems to have a life of it’s own </a:t>
            </a:r>
            <a:r>
              <a:rPr lang="en-US" sz="2800" dirty="0"/>
              <a:t>(low LUT </a:t>
            </a:r>
            <a:r>
              <a:rPr lang="en-US" sz="2800" dirty="0" smtClean="0"/>
              <a:t>count!)</a:t>
            </a:r>
          </a:p>
          <a:p>
            <a:pPr marL="0" indent="0">
              <a:buNone/>
            </a:pPr>
            <a:endParaRPr lang="en-US" dirty="0" smtClean="0"/>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Glossary</a:t>
            </a:r>
            <a:endParaRPr lang="en-US" sz="3600" dirty="0"/>
          </a:p>
        </p:txBody>
      </p:sp>
      <p:sp>
        <p:nvSpPr>
          <p:cNvPr id="3" name="Content Placeholder 2"/>
          <p:cNvSpPr>
            <a:spLocks noGrp="1"/>
          </p:cNvSpPr>
          <p:nvPr>
            <p:ph idx="1"/>
          </p:nvPr>
        </p:nvSpPr>
        <p:spPr>
          <a:xfrm>
            <a:off x="457200" y="990600"/>
            <a:ext cx="8229600" cy="5029200"/>
          </a:xfrm>
        </p:spPr>
        <p:txBody>
          <a:bodyPr numCol="1">
            <a:normAutofit lnSpcReduction="10000"/>
          </a:bodyPr>
          <a:lstStyle/>
          <a:p>
            <a:pPr marL="0" indent="0">
              <a:buNone/>
            </a:pPr>
            <a:r>
              <a:rPr lang="en-US" sz="1800" b="1" dirty="0" smtClean="0"/>
              <a:t>ALU</a:t>
            </a:r>
            <a:r>
              <a:rPr lang="en-US" sz="1800" dirty="0" smtClean="0"/>
              <a:t>: (Arithmetic </a:t>
            </a:r>
            <a:r>
              <a:rPr lang="en-US" sz="1800" dirty="0"/>
              <a:t>L</a:t>
            </a:r>
            <a:r>
              <a:rPr lang="en-US" sz="1800" dirty="0" smtClean="0"/>
              <a:t>ogic Unit) device that performs arithmetic or logic on its </a:t>
            </a:r>
            <a:r>
              <a:rPr lang="en-US" sz="1800" i="1" dirty="0" smtClean="0"/>
              <a:t>data</a:t>
            </a:r>
            <a:r>
              <a:rPr lang="en-US" sz="1800" dirty="0" smtClean="0"/>
              <a:t> inputs</a:t>
            </a:r>
          </a:p>
          <a:p>
            <a:pPr marL="0" indent="0">
              <a:buNone/>
            </a:pPr>
            <a:r>
              <a:rPr lang="en-US" sz="1800" b="1" dirty="0"/>
              <a:t>Code </a:t>
            </a:r>
            <a:r>
              <a:rPr lang="en-US" sz="1800" b="1" dirty="0" smtClean="0"/>
              <a:t>density</a:t>
            </a:r>
            <a:r>
              <a:rPr lang="en-US" sz="1800" dirty="0" smtClean="0"/>
              <a:t>: number derived from comparing the relative binary sizes of a program on different computers or different programming languages</a:t>
            </a:r>
            <a:endParaRPr lang="en-US" sz="1800" dirty="0"/>
          </a:p>
          <a:p>
            <a:pPr marL="0" indent="0">
              <a:buNone/>
            </a:pPr>
            <a:r>
              <a:rPr lang="en-US" sz="1800" b="1" dirty="0" smtClean="0"/>
              <a:t>Data</a:t>
            </a:r>
            <a:r>
              <a:rPr lang="en-US" sz="1800" dirty="0" smtClean="0"/>
              <a:t>: a collection of bits, often called a word or byte, as the object of a program</a:t>
            </a:r>
          </a:p>
          <a:p>
            <a:pPr marL="0" indent="0">
              <a:buNone/>
            </a:pPr>
            <a:r>
              <a:rPr lang="en-US" sz="1800" b="1" dirty="0" smtClean="0"/>
              <a:t>Instruction</a:t>
            </a:r>
            <a:r>
              <a:rPr lang="en-US" sz="1800" dirty="0" smtClean="0"/>
              <a:t>: a collection of bits used to specify processing of data</a:t>
            </a:r>
          </a:p>
          <a:p>
            <a:pPr marL="0" indent="0">
              <a:buNone/>
            </a:pPr>
            <a:r>
              <a:rPr lang="en-US" sz="1800" b="1" dirty="0" smtClean="0"/>
              <a:t>IP:</a:t>
            </a:r>
            <a:r>
              <a:rPr lang="en-US" sz="1800" dirty="0" smtClean="0"/>
              <a:t> (Intellectual Property) well documented and tested soft core designs</a:t>
            </a:r>
            <a:endParaRPr lang="en-US" sz="1800" b="1" dirty="0" smtClean="0"/>
          </a:p>
          <a:p>
            <a:pPr marL="0" indent="0">
              <a:buNone/>
            </a:pPr>
            <a:r>
              <a:rPr lang="en-US" sz="1800" b="1" dirty="0" smtClean="0"/>
              <a:t>ISA</a:t>
            </a:r>
            <a:r>
              <a:rPr lang="en-US" sz="1800" dirty="0" smtClean="0"/>
              <a:t>: (Instruction Set Architecture) description of a digital computer from the programmer’s point of view.  </a:t>
            </a:r>
            <a:r>
              <a:rPr lang="en-US" sz="1800" dirty="0"/>
              <a:t>P</a:t>
            </a:r>
            <a:r>
              <a:rPr lang="en-US" sz="1800" dirty="0" smtClean="0"/>
              <a:t>recisely describes the operation of each instruction</a:t>
            </a:r>
            <a:endParaRPr lang="en-US" sz="1800" dirty="0"/>
          </a:p>
          <a:p>
            <a:pPr marL="0" indent="0">
              <a:buNone/>
            </a:pPr>
            <a:r>
              <a:rPr lang="en-US" sz="1800" b="1" dirty="0"/>
              <a:t>MUX</a:t>
            </a:r>
            <a:r>
              <a:rPr lang="en-US" sz="1800" dirty="0"/>
              <a:t>: </a:t>
            </a:r>
            <a:r>
              <a:rPr lang="en-US" sz="1800" i="1" dirty="0"/>
              <a:t>multiplexor</a:t>
            </a:r>
            <a:r>
              <a:rPr lang="en-US" sz="1800" dirty="0"/>
              <a:t> a device with control input that selects one of </a:t>
            </a:r>
            <a:r>
              <a:rPr lang="en-US" sz="1800" dirty="0" smtClean="0"/>
              <a:t>its </a:t>
            </a:r>
            <a:r>
              <a:rPr lang="en-US" sz="1800" i="1" dirty="0" smtClean="0"/>
              <a:t>data </a:t>
            </a:r>
            <a:r>
              <a:rPr lang="en-US" sz="1800" dirty="0"/>
              <a:t>inputs as its output</a:t>
            </a:r>
          </a:p>
          <a:p>
            <a:pPr marL="0" indent="0">
              <a:buNone/>
            </a:pPr>
            <a:r>
              <a:rPr lang="en-US" sz="1800" b="1" dirty="0" smtClean="0"/>
              <a:t>Op-code</a:t>
            </a:r>
            <a:r>
              <a:rPr lang="en-US" sz="1800" dirty="0"/>
              <a:t>: binary code or its alphanumeric equivalent of a specific instruction, e.g. “ADD” specifies the add instruction</a:t>
            </a:r>
          </a:p>
          <a:p>
            <a:pPr marL="0" indent="0">
              <a:buNone/>
            </a:pPr>
            <a:r>
              <a:rPr lang="en-US" sz="1800" b="1" dirty="0" smtClean="0"/>
              <a:t>Register</a:t>
            </a:r>
            <a:r>
              <a:rPr lang="en-US" sz="1800" dirty="0" smtClean="0"/>
              <a:t>: circuit that will hold a binary vector indefinitely until changed</a:t>
            </a:r>
          </a:p>
          <a:p>
            <a:pPr marL="0" indent="0">
              <a:buNone/>
            </a:pPr>
            <a:r>
              <a:rPr lang="en-US" sz="1800" b="1" dirty="0" smtClean="0"/>
              <a:t>RISC</a:t>
            </a:r>
            <a:r>
              <a:rPr lang="en-US" sz="1800" dirty="0" smtClean="0"/>
              <a:t>: (</a:t>
            </a:r>
            <a:r>
              <a:rPr lang="en-US" sz="1800" dirty="0"/>
              <a:t>R</a:t>
            </a:r>
            <a:r>
              <a:rPr lang="en-US" sz="1800" dirty="0" smtClean="0"/>
              <a:t>educed </a:t>
            </a:r>
            <a:r>
              <a:rPr lang="en-US" sz="1800" dirty="0"/>
              <a:t>I</a:t>
            </a:r>
            <a:r>
              <a:rPr lang="en-US" sz="1800" dirty="0" smtClean="0"/>
              <a:t>nstruction </a:t>
            </a:r>
            <a:r>
              <a:rPr lang="en-US" sz="1800" dirty="0"/>
              <a:t>S</a:t>
            </a:r>
            <a:r>
              <a:rPr lang="en-US" sz="1800" dirty="0" smtClean="0"/>
              <a:t>et Computer) better characterized as containing a uniform register file with separation of memory load &amp; store from register processing</a:t>
            </a:r>
          </a:p>
          <a:p>
            <a:pPr marL="0" indent="0">
              <a:buNone/>
            </a:pPr>
            <a:r>
              <a:rPr lang="en-US" sz="1800" b="1" dirty="0" smtClean="0"/>
              <a:t>RTL</a:t>
            </a:r>
            <a:r>
              <a:rPr lang="en-US" sz="1800" dirty="0" smtClean="0"/>
              <a:t>: (Register Transfer Language) specifies in detail the operation of a digital circuit in terms of logic and registers.  Examples are VHDL and System Verilog.</a:t>
            </a:r>
          </a:p>
          <a:p>
            <a:pPr marL="0" indent="0">
              <a:buNone/>
            </a:pPr>
            <a:endParaRPr lang="en-US" sz="1800" dirty="0" smtClean="0"/>
          </a:p>
        </p:txBody>
      </p:sp>
    </p:spTree>
    <p:extLst>
      <p:ext uri="{BB962C8B-B14F-4D97-AF65-F5344CB8AC3E}">
        <p14:creationId xmlns:p14="http://schemas.microsoft.com/office/powerpoint/2010/main" val="2002479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457200" y="990600"/>
            <a:ext cx="8229600" cy="5029200"/>
          </a:xfrm>
        </p:spPr>
        <p:txBody>
          <a:bodyPr numCol="1">
            <a:normAutofit/>
          </a:bodyPr>
          <a:lstStyle/>
          <a:p>
            <a:pPr marL="0" indent="0">
              <a:buNone/>
            </a:pPr>
            <a:r>
              <a:rPr lang="en-US" sz="1800" dirty="0" smtClean="0"/>
              <a:t>Harris &amp; Harris: Digital Design and Computer Architecture: </a:t>
            </a:r>
            <a:r>
              <a:rPr lang="en-US" sz="1800" i="1" dirty="0" smtClean="0"/>
              <a:t>highly recommended book</a:t>
            </a:r>
          </a:p>
          <a:p>
            <a:pPr marL="0" indent="0">
              <a:buNone/>
            </a:pPr>
            <a:r>
              <a:rPr lang="en-US" sz="1800" dirty="0" smtClean="0"/>
              <a:t>IEEE-754: Floating-point arithmetic standard</a:t>
            </a:r>
          </a:p>
          <a:p>
            <a:pPr marL="0" indent="0">
              <a:buNone/>
            </a:pPr>
            <a:r>
              <a:rPr lang="en-US" sz="1800" dirty="0" smtClean="0"/>
              <a:t>RISC-V: A specific RISC computer ISA widely used in courses at universities</a:t>
            </a:r>
          </a:p>
          <a:p>
            <a:pPr marL="0" indent="0">
              <a:buNone/>
            </a:pPr>
            <a:r>
              <a:rPr lang="en-US" sz="1800" dirty="0" smtClean="0"/>
              <a:t>Open source CPUs: </a:t>
            </a:r>
            <a:r>
              <a:rPr lang="en-US" sz="1800" dirty="0" smtClean="0">
                <a:hlinkClick r:id="rId3"/>
              </a:rPr>
              <a:t>github.com/</a:t>
            </a:r>
            <a:r>
              <a:rPr lang="en-US" sz="1800" dirty="0" err="1" smtClean="0">
                <a:hlinkClick r:id="rId3"/>
              </a:rPr>
              <a:t>jimbrake</a:t>
            </a:r>
            <a:r>
              <a:rPr lang="en-US" sz="1800" dirty="0" smtClean="0">
                <a:hlinkClick r:id="rId3"/>
              </a:rPr>
              <a:t>/</a:t>
            </a:r>
            <a:r>
              <a:rPr lang="en-US" sz="1800" dirty="0" err="1" smtClean="0">
                <a:hlinkClick r:id="rId3"/>
              </a:rPr>
              <a:t>cpu_soft_cores</a:t>
            </a:r>
            <a:r>
              <a:rPr lang="en-US" sz="1800" dirty="0" smtClean="0"/>
              <a:t> Incomplete list of ~600 CPUs along with web-page, author and various details.  Hobby, educational &amp; IP</a:t>
            </a:r>
          </a:p>
          <a:p>
            <a:pPr marL="0" indent="0">
              <a:buNone/>
            </a:pPr>
            <a:r>
              <a:rPr lang="en-US" sz="1800" dirty="0"/>
              <a:t>POSIT: </a:t>
            </a:r>
            <a:r>
              <a:rPr lang="en-US" sz="1800" dirty="0" smtClean="0">
                <a:hlinkClick r:id="rId4"/>
              </a:rPr>
              <a:t>posithub.org/docs/posit_standard-2.pdf</a:t>
            </a:r>
            <a:r>
              <a:rPr lang="en-US" sz="1800" dirty="0" smtClean="0"/>
              <a:t> </a:t>
            </a:r>
          </a:p>
          <a:p>
            <a:pPr marL="0" indent="0">
              <a:buNone/>
            </a:pPr>
            <a:r>
              <a:rPr lang="en-US" sz="1800" dirty="0" smtClean="0"/>
              <a:t>PT-float: </a:t>
            </a:r>
            <a:r>
              <a:rPr lang="en-US" sz="1800" u="sng" dirty="0" smtClean="0">
                <a:hlinkClick r:id="rId5"/>
              </a:rPr>
              <a:t>www.ac.uma.es/arith2024/program.html</a:t>
            </a:r>
            <a:r>
              <a:rPr lang="en-US" sz="1800" dirty="0" smtClean="0"/>
              <a:t> </a:t>
            </a:r>
            <a:r>
              <a:rPr lang="en-US" sz="1800" dirty="0"/>
              <a:t>See Session 7 for paper and </a:t>
            </a:r>
            <a:r>
              <a:rPr lang="en-US" sz="1800" dirty="0" smtClean="0"/>
              <a:t>slides</a:t>
            </a:r>
          </a:p>
          <a:p>
            <a:pPr marL="0" indent="0">
              <a:spcBef>
                <a:spcPts val="600"/>
              </a:spcBef>
              <a:buNone/>
            </a:pPr>
            <a:r>
              <a:rPr lang="en-US" sz="1800" dirty="0"/>
              <a:t>FPGA tool chains: Intel/Altera, </a:t>
            </a:r>
            <a:r>
              <a:rPr lang="en-US" sz="1800" dirty="0" err="1"/>
              <a:t>Gowin</a:t>
            </a:r>
            <a:r>
              <a:rPr lang="en-US" sz="1800" dirty="0"/>
              <a:t>, </a:t>
            </a:r>
            <a:r>
              <a:rPr lang="en-US" sz="1800" dirty="0" err="1" smtClean="0"/>
              <a:t>Latticesemi</a:t>
            </a:r>
            <a:r>
              <a:rPr lang="en-US" sz="1800" dirty="0"/>
              <a:t>, </a:t>
            </a:r>
            <a:r>
              <a:rPr lang="en-US" sz="1800" dirty="0" smtClean="0"/>
              <a:t>Microchip/</a:t>
            </a:r>
            <a:r>
              <a:rPr lang="en-US" sz="1800" dirty="0" err="1" smtClean="0"/>
              <a:t>Actel</a:t>
            </a:r>
            <a:r>
              <a:rPr lang="en-US" sz="1800" dirty="0" smtClean="0"/>
              <a:t> &amp; AMD/Xilinx  each of these companies manufacture FPGA chips and provide “free” software tools to configure their chips via RTL (VHDL or </a:t>
            </a:r>
            <a:r>
              <a:rPr lang="en-US" sz="1800" dirty="0" err="1" smtClean="0"/>
              <a:t>verilog</a:t>
            </a:r>
            <a:r>
              <a:rPr lang="en-US" sz="1800" dirty="0" smtClean="0"/>
              <a:t>)</a:t>
            </a:r>
          </a:p>
          <a:p>
            <a:pPr marL="0" indent="0">
              <a:spcBef>
                <a:spcPts val="600"/>
              </a:spcBef>
              <a:buNone/>
            </a:pPr>
            <a:r>
              <a:rPr lang="en-US" sz="1800" dirty="0" smtClean="0">
                <a:hlinkClick r:id="rId6"/>
              </a:rPr>
              <a:t>www.intel.com/content/www/us/en/products/details/fpga/development-tools.html</a:t>
            </a:r>
            <a:r>
              <a:rPr lang="en-US" sz="1800" dirty="0" smtClean="0"/>
              <a:t> </a:t>
            </a:r>
          </a:p>
          <a:p>
            <a:pPr marL="0" indent="0">
              <a:spcBef>
                <a:spcPts val="600"/>
              </a:spcBef>
              <a:buNone/>
            </a:pPr>
            <a:r>
              <a:rPr lang="en-US" sz="1800" dirty="0">
                <a:hlinkClick r:id="rId7"/>
              </a:rPr>
              <a:t>www.gowinsemi.com/en/support/home/</a:t>
            </a:r>
            <a:r>
              <a:rPr lang="en-US" sz="1800" dirty="0"/>
              <a:t> </a:t>
            </a:r>
          </a:p>
          <a:p>
            <a:pPr marL="0" indent="0">
              <a:spcBef>
                <a:spcPts val="600"/>
              </a:spcBef>
              <a:buNone/>
            </a:pPr>
            <a:r>
              <a:rPr lang="en-US" sz="1800" dirty="0" smtClean="0">
                <a:hlinkClick r:id="rId8"/>
              </a:rPr>
              <a:t>www.latticesemi.com/software</a:t>
            </a:r>
            <a:r>
              <a:rPr lang="en-US" sz="1800" dirty="0" smtClean="0"/>
              <a:t> </a:t>
            </a:r>
          </a:p>
          <a:p>
            <a:pPr marL="0" indent="0">
              <a:spcBef>
                <a:spcPts val="600"/>
              </a:spcBef>
              <a:buNone/>
            </a:pPr>
            <a:r>
              <a:rPr lang="en-US" sz="1800" dirty="0" smtClean="0">
                <a:hlinkClick r:id="rId9"/>
              </a:rPr>
              <a:t>www.microchip.com/en-us/products/fpgas-and-plds/fpga-and-soc-design-tools</a:t>
            </a:r>
            <a:r>
              <a:rPr lang="en-US" sz="1800" dirty="0" smtClean="0"/>
              <a:t> </a:t>
            </a:r>
          </a:p>
          <a:p>
            <a:pPr marL="0" indent="0">
              <a:spcBef>
                <a:spcPts val="600"/>
              </a:spcBef>
              <a:buNone/>
            </a:pPr>
            <a:r>
              <a:rPr lang="en-US" sz="1800" dirty="0" smtClean="0">
                <a:hlinkClick r:id="rId10"/>
              </a:rPr>
              <a:t>www.xilinx.com/support/download.html</a:t>
            </a:r>
            <a:r>
              <a:rPr lang="en-US" sz="1800" dirty="0" smtClean="0"/>
              <a:t> </a:t>
            </a:r>
          </a:p>
        </p:txBody>
      </p:sp>
    </p:spTree>
    <p:extLst>
      <p:ext uri="{BB962C8B-B14F-4D97-AF65-F5344CB8AC3E}">
        <p14:creationId xmlns:p14="http://schemas.microsoft.com/office/powerpoint/2010/main" val="1581455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a:t>
            </a:r>
            <a:r>
              <a:rPr lang="en-US" sz="3600" dirty="0" smtClean="0"/>
              <a:t>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Includes carry chain for building adders</a:t>
            </a:r>
          </a:p>
          <a:p>
            <a:r>
              <a:rPr lang="en-US" dirty="0" smtClean="0"/>
              <a:t>DFF		D flip-flop	1 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LUT + DFF</a:t>
            </a:r>
            <a:r>
              <a:rPr lang="en-US" dirty="0" smtClean="0"/>
              <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Input – Output pins</a:t>
            </a:r>
            <a:r>
              <a:rPr lang="en-US" dirty="0" smtClean="0"/>
              <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Simplified DSP48A1 slice</a:t>
            </a:r>
            <a:r>
              <a:rPr lang="en-US" dirty="0" smtClean="0"/>
              <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The Adventure Begins</a:t>
            </a:r>
            <a:endParaRPr lang="en-US" sz="36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axiomatic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immediate encoding</a:t>
            </a:r>
          </a:p>
          <a:p>
            <a:pPr lvl="1"/>
            <a:r>
              <a:rPr lang="en-US" dirty="0" smtClean="0"/>
              <a:t>Yields 12-bit immediate on 24-bit instructions (32-bits total)</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a:t>
            </a:r>
            <a:endParaRPr lang="en-US" sz="3600" dirty="0"/>
          </a:p>
        </p:txBody>
      </p:sp>
      <p:sp>
        <p:nvSpPr>
          <p:cNvPr id="3" name="Content Placeholder 2"/>
          <p:cNvSpPr>
            <a:spLocks noGrp="1"/>
          </p:cNvSpPr>
          <p:nvPr>
            <p:ph idx="1"/>
          </p:nvPr>
        </p:nvSpPr>
        <p:spPr/>
        <p:txBody>
          <a:bodyPr>
            <a:normAutofit fontScale="92500" lnSpcReduction="10000"/>
          </a:bodyPr>
          <a:lstStyle/>
          <a:p>
            <a:pPr marL="342900" lvl="2" indent="-342900"/>
            <a:r>
              <a:rPr lang="en-US" sz="3200" dirty="0"/>
              <a:t>64 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block RAM main memory</a:t>
            </a:r>
          </a:p>
          <a:p>
            <a:r>
              <a:rPr lang="en-US" dirty="0"/>
              <a:t>IO ports </a:t>
            </a:r>
            <a:r>
              <a:rPr lang="en-US" dirty="0" smtClean="0"/>
              <a:t>directly connected to LEDs, Switches, Push button, 100MHz clock</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600" dirty="0" smtClean="0"/>
              <a:t>rois24_24uP block diagram</a:t>
            </a:r>
            <a:r>
              <a:rPr lang="en-US" sz="4000" dirty="0" smtClean="0"/>
              <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a:t>
            </a:r>
            <a:r>
              <a:rPr lang="en-US" sz="3600" dirty="0" smtClean="0"/>
              <a:t>ois24_24uP instruction set</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 </a:t>
            </a:r>
            <a:r>
              <a:rPr lang="en-US" sz="3600" dirty="0"/>
              <a:t>instruction </a:t>
            </a:r>
            <a:r>
              <a:rPr lang="en-US" sz="3600" dirty="0" smtClean="0"/>
              <a:t>set cont’d</a:t>
            </a:r>
            <a:endParaRPr lang="en-US" sz="36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 minimal program</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Is it working?</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and </a:t>
            </a:r>
            <a:r>
              <a:rPr lang="en-US" dirty="0" err="1" smtClean="0"/>
              <a:t>Fmax</a:t>
            </a:r>
            <a:endParaRPr lang="en-US" dirty="0" smtClean="0"/>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Insights</a:t>
            </a:r>
            <a:endParaRPr lang="en-US" sz="36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Axiomatic </a:t>
            </a:r>
            <a:r>
              <a:rPr lang="en-US" sz="4000" dirty="0" err="1" smtClean="0"/>
              <a:t>uP</a:t>
            </a:r>
            <a:r>
              <a:rPr lang="en-US" sz="4000" dirty="0" smtClean="0"/>
              <a:t> Architecture</a:t>
            </a:r>
            <a:br>
              <a:rPr lang="en-US" sz="4000" dirty="0" smtClean="0"/>
            </a:br>
            <a:r>
              <a:rPr lang="en-US" sz="3100" dirty="0" smtClean="0"/>
              <a:t>Jim </a:t>
            </a:r>
            <a:r>
              <a:rPr lang="en-US" sz="3100" dirty="0" err="1" smtClean="0"/>
              <a:t>Brakefield</a:t>
            </a:r>
            <a:r>
              <a:rPr lang="en-US" sz="3100" dirty="0" smtClean="0"/>
              <a:t> 2015</a:t>
            </a:r>
            <a:endParaRPr lang="en-US" sz="3100" dirty="0"/>
          </a:p>
        </p:txBody>
      </p:sp>
      <p:sp>
        <p:nvSpPr>
          <p:cNvPr id="3" name="Content Placeholder 2"/>
          <p:cNvSpPr>
            <a:spLocks noGrp="1"/>
          </p:cNvSpPr>
          <p:nvPr>
            <p:ph idx="1"/>
          </p:nvPr>
        </p:nvSpPr>
        <p:spPr>
          <a:xfrm>
            <a:off x="457200" y="1371600"/>
            <a:ext cx="8229600" cy="5029200"/>
          </a:xfrm>
        </p:spPr>
        <p:txBody>
          <a:bodyPr numCol="1">
            <a:normAutofit/>
          </a:bodyPr>
          <a:lstStyle/>
          <a:p>
            <a:pPr marL="514350" indent="-514350">
              <a:buFont typeface="+mj-lt"/>
              <a:buAutoNum type="arabicPeriod"/>
            </a:pPr>
            <a:r>
              <a:rPr lang="en-US" sz="1800" dirty="0"/>
              <a:t>The first priority is low power in the sense of </a:t>
            </a:r>
            <a:r>
              <a:rPr lang="en-US" sz="1800" dirty="0" err="1"/>
              <a:t>CoreMarks</a:t>
            </a:r>
            <a:r>
              <a:rPr lang="en-US" sz="1800" dirty="0"/>
              <a:t> per joule</a:t>
            </a:r>
            <a:r>
              <a:rPr lang="en-US" sz="1800" dirty="0" smtClean="0"/>
              <a:t>.</a:t>
            </a:r>
          </a:p>
          <a:p>
            <a:pPr marL="514350" indent="-514350">
              <a:buFont typeface="+mj-lt"/>
              <a:buAutoNum type="arabicPeriod"/>
            </a:pPr>
            <a:r>
              <a:rPr lang="en-US" sz="1800" dirty="0"/>
              <a:t>The second priority is code density</a:t>
            </a:r>
            <a:r>
              <a:rPr lang="en-US" sz="1800" dirty="0" smtClean="0"/>
              <a:t>.</a:t>
            </a:r>
          </a:p>
          <a:p>
            <a:pPr marL="514350" indent="-514350">
              <a:buFont typeface="+mj-lt"/>
              <a:buAutoNum type="arabicPeriod"/>
            </a:pPr>
            <a:r>
              <a:rPr lang="en-US" sz="1800" dirty="0"/>
              <a:t>The instruction set is open ended</a:t>
            </a:r>
            <a:r>
              <a:rPr lang="en-US" sz="1800" dirty="0" smtClean="0"/>
              <a:t>.</a:t>
            </a:r>
          </a:p>
          <a:p>
            <a:pPr marL="514350" indent="-514350">
              <a:buFont typeface="+mj-lt"/>
              <a:buAutoNum type="arabicPeriod"/>
            </a:pPr>
            <a:r>
              <a:rPr lang="en-US" sz="1800" dirty="0"/>
              <a:t>20% of the instruction space is unallocated</a:t>
            </a:r>
            <a:r>
              <a:rPr lang="en-US" sz="1800" dirty="0" smtClean="0"/>
              <a:t>.</a:t>
            </a:r>
          </a:p>
          <a:p>
            <a:pPr marL="514350" indent="-514350">
              <a:buFont typeface="+mj-lt"/>
              <a:buAutoNum type="arabicPeriod"/>
            </a:pPr>
            <a:r>
              <a:rPr lang="en-US" sz="1800" dirty="0" smtClean="0"/>
              <a:t>An </a:t>
            </a:r>
            <a:r>
              <a:rPr lang="en-US" sz="1800" dirty="0"/>
              <a:t>instruction or instruction sequence for in-line loading of </a:t>
            </a:r>
            <a:r>
              <a:rPr lang="en-US" sz="1800" dirty="0" smtClean="0"/>
              <a:t>any </a:t>
            </a:r>
            <a:r>
              <a:rPr lang="en-US" sz="1800" dirty="0"/>
              <a:t>size immediate</a:t>
            </a:r>
            <a:r>
              <a:rPr lang="en-US" sz="1800" dirty="0" smtClean="0"/>
              <a:t>.</a:t>
            </a:r>
          </a:p>
          <a:p>
            <a:pPr marL="514350" indent="-514350">
              <a:buFont typeface="+mj-lt"/>
              <a:buAutoNum type="arabicPeriod"/>
            </a:pPr>
            <a:r>
              <a:rPr lang="en-US" sz="1800" dirty="0"/>
              <a:t>Register size is unspecified, except, that there be reasonable mechanism for doing calculations on data larger than register </a:t>
            </a:r>
            <a:r>
              <a:rPr lang="en-US" sz="1800" dirty="0" smtClean="0"/>
              <a:t>size.</a:t>
            </a:r>
          </a:p>
          <a:p>
            <a:pPr marL="514350" indent="-514350">
              <a:buFont typeface="+mj-lt"/>
              <a:buAutoNum type="arabicPeriod"/>
            </a:pPr>
            <a:r>
              <a:rPr lang="en-US" sz="1800" dirty="0"/>
              <a:t>L</a:t>
            </a:r>
            <a:r>
              <a:rPr lang="en-US" sz="1800" dirty="0" smtClean="0"/>
              <a:t>oad/store </a:t>
            </a:r>
            <a:r>
              <a:rPr lang="en-US" sz="1800" dirty="0"/>
              <a:t>instructions shall be able to efficiently load and store data that is shorter than the register </a:t>
            </a:r>
            <a:r>
              <a:rPr lang="en-US" sz="1800" dirty="0" smtClean="0"/>
              <a:t>size.</a:t>
            </a:r>
          </a:p>
          <a:p>
            <a:pPr marL="514350" indent="-514350">
              <a:buFont typeface="+mj-lt"/>
              <a:buAutoNum type="arabicPeriod"/>
            </a:pPr>
            <a:r>
              <a:rPr lang="en-US" sz="1800" dirty="0"/>
              <a:t>8-bit character addressing shall be supported</a:t>
            </a:r>
            <a:r>
              <a:rPr lang="en-US" sz="1800" dirty="0" smtClean="0"/>
              <a:t>.</a:t>
            </a:r>
          </a:p>
          <a:p>
            <a:pPr marL="514350" indent="-514350">
              <a:buFont typeface="+mj-lt"/>
              <a:buAutoNum type="arabicPeriod"/>
            </a:pPr>
            <a:r>
              <a:rPr lang="en-US" sz="1800" dirty="0"/>
              <a:t>Unsigned, signed and floating-point formats shall be defined</a:t>
            </a:r>
            <a:r>
              <a:rPr lang="en-US" sz="1800" dirty="0" smtClean="0"/>
              <a:t>.</a:t>
            </a:r>
          </a:p>
          <a:p>
            <a:pPr marL="514350" indent="-514350">
              <a:buFont typeface="+mj-lt"/>
              <a:buAutoNum type="arabicPeriod"/>
            </a:pPr>
            <a:r>
              <a:rPr lang="en-US" sz="1800" dirty="0"/>
              <a:t>Reasonable means shall be provided to do multi-precision arithmetic</a:t>
            </a:r>
            <a:r>
              <a:rPr lang="en-US" sz="1800" dirty="0" smtClean="0"/>
              <a:t>.</a:t>
            </a:r>
          </a:p>
          <a:p>
            <a:pPr marL="514350" indent="-514350">
              <a:buFont typeface="+mj-lt"/>
              <a:buAutoNum type="arabicPeriod"/>
            </a:pPr>
            <a:r>
              <a:rPr lang="en-US" sz="1800" dirty="0"/>
              <a:t>It is required that code be position independent and thread base independent</a:t>
            </a:r>
            <a:r>
              <a:rPr lang="en-US" sz="1800" dirty="0" smtClean="0"/>
              <a:t>.</a:t>
            </a:r>
          </a:p>
          <a:p>
            <a:pPr marL="514350" indent="-514350">
              <a:buFont typeface="+mj-lt"/>
              <a:buAutoNum type="arabicPeriod"/>
            </a:pPr>
            <a:r>
              <a:rPr lang="en-US" sz="1800" dirty="0"/>
              <a:t>A case instruction or instruction sequence shall be provided</a:t>
            </a:r>
            <a:r>
              <a:rPr lang="en-US" sz="1800" dirty="0" smtClean="0"/>
              <a:t>.</a:t>
            </a:r>
          </a:p>
          <a:p>
            <a:pPr marL="514350" indent="-514350">
              <a:buFont typeface="+mj-lt"/>
              <a:buAutoNum type="arabicPeriod"/>
            </a:pPr>
            <a:r>
              <a:rPr lang="en-US" sz="1800" dirty="0"/>
              <a:t>A </a:t>
            </a:r>
            <a:r>
              <a:rPr lang="en-US" sz="1800" dirty="0" smtClean="0"/>
              <a:t>lookup-table/dispatch </a:t>
            </a:r>
            <a:r>
              <a:rPr lang="en-US" sz="1800" dirty="0"/>
              <a:t>instruction or instruction sequence shall be provided</a:t>
            </a:r>
            <a:r>
              <a:rPr lang="en-US" sz="1800" dirty="0" smtClean="0"/>
              <a:t>.</a:t>
            </a:r>
          </a:p>
        </p:txBody>
      </p:sp>
    </p:spTree>
    <p:extLst>
      <p:ext uri="{BB962C8B-B14F-4D97-AF65-F5344CB8AC3E}">
        <p14:creationId xmlns:p14="http://schemas.microsoft.com/office/powerpoint/2010/main" val="336950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The Adventure Continued</a:t>
            </a:r>
            <a:endParaRPr lang="en-US" sz="3600"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r>
              <a:rPr lang="en-US" dirty="0" smtClean="0"/>
              <a:t>Initially went for 24 &amp; 32-bit instructions</a:t>
            </a:r>
          </a:p>
          <a:p>
            <a:r>
              <a:rPr lang="en-US" dirty="0" smtClean="0"/>
              <a:t>8-bit op-code of which two bits set instruction size</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future 40 &amp;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later</a:t>
            </a:r>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The Residue </a:t>
            </a:r>
            <a:r>
              <a:rPr lang="en-US" sz="3600" dirty="0" smtClean="0"/>
              <a:t>register</a:t>
            </a:r>
            <a:endParaRPr lang="en-US" sz="4000" dirty="0"/>
          </a:p>
        </p:txBody>
      </p:sp>
      <p:sp>
        <p:nvSpPr>
          <p:cNvPr id="3" name="Content Placeholder 2"/>
          <p:cNvSpPr>
            <a:spLocks noGrp="1"/>
          </p:cNvSpPr>
          <p:nvPr>
            <p:ph idx="1"/>
          </p:nvPr>
        </p:nvSpPr>
        <p:spPr>
          <a:xfrm>
            <a:off x="457200" y="1219200"/>
            <a:ext cx="8229600" cy="5105400"/>
          </a:xfrm>
        </p:spPr>
        <p:txBody>
          <a:bodyPr>
            <a:noAutofit/>
          </a:bodyPr>
          <a:lstStyle/>
          <a:p>
            <a:r>
              <a:rPr lang="en-US" sz="2800" dirty="0" smtClean="0"/>
              <a:t>Considered poor design to use status register for zero/carry/overflow signals</a:t>
            </a:r>
          </a:p>
          <a:p>
            <a:r>
              <a:rPr lang="en-US" sz="2800" dirty="0" smtClean="0"/>
              <a:t>Moving these signals to a register file register opens a more general and elegant approach</a:t>
            </a:r>
          </a:p>
          <a:p>
            <a:r>
              <a:rPr lang="en-US" sz="2800" dirty="0" smtClean="0"/>
              <a:t>Capturing the upper half multiply and divide remainder solves several problems</a:t>
            </a:r>
          </a:p>
          <a:p>
            <a:pPr>
              <a:spcAft>
                <a:spcPts val="1200"/>
              </a:spcAft>
            </a:pPr>
            <a:r>
              <a:rPr lang="en-US" sz="2800" dirty="0" smtClean="0"/>
              <a:t>Provides a general and efficient approach for multi-word arithmetic</a:t>
            </a:r>
          </a:p>
          <a:p>
            <a:r>
              <a:rPr lang="en-US" sz="2800" dirty="0" smtClean="0"/>
              <a:t>IEEE-754 </a:t>
            </a:r>
            <a:r>
              <a:rPr lang="en-US" sz="2800" dirty="0"/>
              <a:t>now supports floating-point divide remainder and the residue (round-off portion) of add/subtract/multiply</a:t>
            </a:r>
            <a:r>
              <a:rPr lang="en-US" sz="2800" dirty="0" smtClean="0"/>
              <a:t>.</a:t>
            </a:r>
            <a:endParaRPr lang="en-US" sz="2000"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TROC Instruction formats</a:t>
            </a:r>
            <a:br>
              <a:rPr lang="en-US" sz="4000" dirty="0" smtClean="0"/>
            </a:br>
            <a:r>
              <a:rPr lang="en-US" sz="3100" dirty="0" smtClean="0"/>
              <a:t>Little Endian</a:t>
            </a:r>
            <a:endParaRPr lang="en-US" sz="3100"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dirty="0" smtClean="0"/>
              <a:t>16-bit	op-code specifies N versus </a:t>
            </a:r>
            <a:r>
              <a:rPr lang="en-US" dirty="0"/>
              <a:t>S</a:t>
            </a:r>
            <a:endParaRPr lang="en-US" dirty="0" smtClean="0"/>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a:latin typeface="Courier New" panose="02070309020205020404" pitchFamily="49" charset="0"/>
                <a:ea typeface="Ebrima" panose="02000000000000000000" pitchFamily="2" charset="0"/>
                <a:cs typeface="Courier New" panose="02070309020205020404" pitchFamily="49" charset="0"/>
              </a:rPr>
              <a:t>n</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nnnnnnn</a:t>
            </a:r>
            <a:r>
              <a:rPr lang="en-US" sz="2400" b="1" dirty="0" smtClean="0">
                <a:latin typeface="Courier New" panose="02070309020205020404" pitchFamily="49" charset="0"/>
                <a:ea typeface="Ebrima" panose="02000000000000000000" pitchFamily="2" charset="0"/>
                <a:cs typeface="Courier New" panose="02070309020205020404" pitchFamily="49" charset="0"/>
              </a:rPr>
              <a:t> </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nnnnnnnn</a:t>
            </a:r>
            <a:r>
              <a:rPr lang="en-US" sz="2400" b="1" dirty="0">
                <a:latin typeface="Courier New" panose="02070309020205020404" pitchFamily="49" charset="0"/>
                <a:ea typeface="Ebrima" panose="02000000000000000000" pitchFamily="2" charset="0"/>
                <a:cs typeface="Courier New" panose="02070309020205020404" pitchFamily="49" charset="0"/>
              </a:rPr>
              <a:t>	</a:t>
            </a:r>
            <a:r>
              <a:rPr lang="en-US" sz="2400" b="1" dirty="0" smtClean="0">
                <a:latin typeface="Courier New" panose="02070309020205020404" pitchFamily="49" charset="0"/>
                <a:ea typeface="Ebrima" panose="02000000000000000000" pitchFamily="2" charset="0"/>
                <a:cs typeface="Courier New" panose="02070309020205020404" pitchFamily="49" charset="0"/>
              </a:rPr>
              <a:t>10000 </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ddddd</a:t>
            </a:r>
            <a:r>
              <a:rPr lang="en-US" sz="2400" b="1" dirty="0">
                <a:latin typeface="Courier New" panose="02070309020205020404" pitchFamily="49" charset="0"/>
                <a:ea typeface="Ebrima" panose="02000000000000000000" pitchFamily="2" charset="0"/>
                <a:cs typeface="Courier New" panose="02070309020205020404" pitchFamily="49" charset="0"/>
              </a:rPr>
              <a:t> </a:t>
            </a:r>
            <a:r>
              <a:rPr lang="en-US" sz="2400" b="1" dirty="0" smtClean="0">
                <a:latin typeface="Courier New" panose="02070309020205020404" pitchFamily="49" charset="0"/>
                <a:ea typeface="Ebrima" panose="02000000000000000000" pitchFamily="2" charset="0"/>
                <a:cs typeface="Courier New" panose="02070309020205020404" pitchFamily="49" charset="0"/>
              </a:rPr>
              <a:t>xxxxx1</a:t>
            </a:r>
          </a:p>
          <a:p>
            <a:pPr marL="457200" lvl="1" indent="0">
              <a:buNone/>
            </a:pPr>
            <a:r>
              <a:rPr lang="en-US" dirty="0" smtClean="0"/>
              <a:t>24-bit	has immediate enable bit</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three additional op-code bits</a:t>
            </a:r>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16-bit</a:t>
            </a:r>
            <a:r>
              <a:rPr lang="en-US" sz="4000" dirty="0" smtClean="0"/>
              <a:t> TROC </a:t>
            </a:r>
            <a:r>
              <a:rPr lang="en-US" sz="3600" dirty="0" smtClean="0"/>
              <a:t>instructions</a:t>
            </a:r>
            <a:endParaRPr lang="en-US" sz="4000" dirty="0"/>
          </a:p>
        </p:txBody>
      </p:sp>
      <p:sp>
        <p:nvSpPr>
          <p:cNvPr id="3" name="Content Placeholder 2"/>
          <p:cNvSpPr>
            <a:spLocks noGrp="1"/>
          </p:cNvSpPr>
          <p:nvPr>
            <p:ph idx="1"/>
          </p:nvPr>
        </p:nvSpPr>
        <p:spPr>
          <a:xfrm>
            <a:off x="457200" y="1143000"/>
            <a:ext cx="8229600" cy="5105400"/>
          </a:xfrm>
        </p:spPr>
        <p:txBody>
          <a:bodyPr numCol="1">
            <a:normAutofit fontScale="92500"/>
          </a:bodyPr>
          <a:lstStyle/>
          <a:p>
            <a:r>
              <a:rPr lang="en-US" sz="2000" dirty="0" smtClean="0"/>
              <a:t>INN, OUTN, LDN, STN			input/output to port N or M(N)</a:t>
            </a:r>
          </a:p>
          <a:p>
            <a:r>
              <a:rPr lang="en-US" sz="2000" dirty="0" smtClean="0"/>
              <a:t>BSR, BRZN, BRNZN, BRPN, BRMN		control instructions (PC+N)</a:t>
            </a:r>
          </a:p>
          <a:p>
            <a:r>
              <a:rPr lang="en-US" sz="2000" dirty="0" smtClean="0"/>
              <a:t>MOV					move register: S =&gt; D</a:t>
            </a:r>
          </a:p>
          <a:p>
            <a:r>
              <a:rPr lang="en-US" sz="2000" dirty="0" smtClean="0"/>
              <a:t>ADD,SUB,MUL,DIV,CMP,AND,OR,XOR	basic arithmetic: S op D =&gt; D</a:t>
            </a:r>
          </a:p>
          <a:p>
            <a:r>
              <a:rPr lang="en-US" sz="2000" dirty="0" smtClean="0"/>
              <a:t>ADDI,SUBI,MULI,DIVI,CMPI,ANDI,ORI,XORI	immediate versions</a:t>
            </a:r>
          </a:p>
          <a:p>
            <a:r>
              <a:rPr lang="en-US" sz="2000" dirty="0" smtClean="0"/>
              <a:t>LDI, LDIS, LDIF, LDIF2		load typed data immediate</a:t>
            </a:r>
          </a:p>
          <a:p>
            <a:r>
              <a:rPr lang="en-US" sz="2000" dirty="0" smtClean="0"/>
              <a:t>SHFTI				shift or adjust exponent</a:t>
            </a:r>
          </a:p>
          <a:p>
            <a:r>
              <a:rPr lang="en-US" sz="2000" dirty="0" smtClean="0"/>
              <a:t>EXTCTI, INSRTI			extract/insert field and set type</a:t>
            </a:r>
          </a:p>
          <a:p>
            <a:r>
              <a:rPr lang="en-US" sz="2000" dirty="0" smtClean="0"/>
              <a:t>SOB, AOB			add/subtract one and branch not zero</a:t>
            </a:r>
          </a:p>
          <a:p>
            <a:pPr marL="342900" lvl="1" indent="-342900">
              <a:buFont typeface="Arial" panose="020B0604020202020204" pitchFamily="34" charset="0"/>
              <a:buChar char="•"/>
            </a:pPr>
            <a:r>
              <a:rPr lang="en-US" sz="2000" dirty="0"/>
              <a:t>FUNCT		</a:t>
            </a:r>
            <a:r>
              <a:rPr lang="en-US" sz="2000" dirty="0" smtClean="0"/>
              <a:t>type </a:t>
            </a:r>
            <a:r>
              <a:rPr lang="en-US" sz="2000" dirty="0"/>
              <a:t>set, type conversion, function on D =&gt; </a:t>
            </a:r>
            <a:r>
              <a:rPr lang="en-US" sz="2000" dirty="0" smtClean="0"/>
              <a:t>D, etc.</a:t>
            </a:r>
            <a:endParaRPr lang="en-US" sz="2000" dirty="0"/>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800" dirty="0" smtClean="0"/>
              <a:t>Sign &amp; magnitude versus 2’s complement under evaluation, 2’c complement won</a:t>
            </a:r>
          </a:p>
          <a:p>
            <a:pPr marL="742950" lvl="2" indent="-342900"/>
            <a:r>
              <a:rPr lang="en-US" sz="1800" dirty="0" smtClean="0"/>
              <a:t>For multiply very little difference in timing or LUT count</a:t>
            </a:r>
          </a:p>
          <a:p>
            <a:pPr marL="742950" lvl="2" indent="-342900"/>
            <a:r>
              <a:rPr lang="en-US" sz="1800" dirty="0" smtClean="0"/>
              <a:t>Add, subtract and compare simpler for 2’s complement (no 2</a:t>
            </a:r>
            <a:r>
              <a:rPr lang="en-US" sz="1800" baseline="30000" dirty="0" smtClean="0"/>
              <a:t>nd</a:t>
            </a:r>
            <a:r>
              <a:rPr lang="en-US" sz="1800" dirty="0" smtClean="0"/>
              <a:t> adder &amp; result mux)</a:t>
            </a:r>
          </a:p>
          <a:p>
            <a:pPr marL="742950" lvl="2" indent="-342900"/>
            <a:r>
              <a:rPr lang="en-US" sz="1800" dirty="0" smtClean="0"/>
              <a:t>Divide not currently implemented</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4458</TotalTime>
  <Words>4778</Words>
  <Application>Microsoft Office PowerPoint</Application>
  <PresentationFormat>On-screen Show (4:3)</PresentationFormat>
  <Paragraphs>757</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Designing a Digital Computer for experimentation</vt:lpstr>
      <vt:lpstr>Introduction and overview</vt:lpstr>
      <vt:lpstr>Goals</vt:lpstr>
      <vt:lpstr>The Adventure Begins</vt:lpstr>
      <vt:lpstr>Axiomatic uP Architecture Jim Brakefield 2015</vt:lpstr>
      <vt:lpstr>The Adventure Continued</vt:lpstr>
      <vt:lpstr>The Residue register</vt:lpstr>
      <vt:lpstr>TROC Instruction formats Little Endian</vt:lpstr>
      <vt:lpstr>16-bit TROC instructions</vt:lpstr>
      <vt:lpstr>16-bit TROC FUNCT instructions</vt:lpstr>
      <vt:lpstr>TROC 24 &amp; 32-bit Op-code list</vt:lpstr>
      <vt:lpstr>Variable length immediate values</vt:lpstr>
      <vt:lpstr>Data formats</vt:lpstr>
      <vt:lpstr>Example 16-bit data formats</vt:lpstr>
      <vt:lpstr>The initial implementation Troc16_16min</vt:lpstr>
      <vt:lpstr>A better implementation Troc16_16hwa</vt:lpstr>
      <vt:lpstr>16-bit implementation with tag bits Troc16_16hwatag</vt:lpstr>
      <vt:lpstr>16-bit implementation, 4 port register file Troc16_16qphwa</vt:lpstr>
      <vt:lpstr>Full 16-bit implementation Troc16_16full</vt:lpstr>
      <vt:lpstr>Tracking LUT growth area optimization results</vt:lpstr>
      <vt:lpstr>FPGA Implementation</vt:lpstr>
      <vt:lpstr>Troc16 block diagram write enables on all registers and both RAMs</vt:lpstr>
      <vt:lpstr>Single clock cycle events</vt:lpstr>
      <vt:lpstr>Main file (rtoc16_… .vhd)</vt:lpstr>
      <vt:lpstr>Instruction Processing</vt:lpstr>
      <vt:lpstr>Register update RTL</vt:lpstr>
      <vt:lpstr>Next steps</vt:lpstr>
      <vt:lpstr>TR16_423*</vt:lpstr>
      <vt:lpstr>TR24-8234*</vt:lpstr>
      <vt:lpstr>Some day</vt:lpstr>
      <vt:lpstr>Retrospective</vt:lpstr>
      <vt:lpstr>Glossary</vt:lpstr>
      <vt:lpstr>References</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290</cp:revision>
  <cp:lastPrinted>2016-02-16T21:37:51Z</cp:lastPrinted>
  <dcterms:created xsi:type="dcterms:W3CDTF">2015-03-15T00:52:45Z</dcterms:created>
  <dcterms:modified xsi:type="dcterms:W3CDTF">2025-06-12T02:16:37Z</dcterms:modified>
</cp:coreProperties>
</file>