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58" r:id="rId4"/>
    <p:sldId id="319" r:id="rId5"/>
    <p:sldId id="341" r:id="rId6"/>
    <p:sldId id="323" r:id="rId7"/>
    <p:sldId id="340" r:id="rId8"/>
    <p:sldId id="324" r:id="rId9"/>
    <p:sldId id="327" r:id="rId10"/>
    <p:sldId id="342" r:id="rId11"/>
    <p:sldId id="335" r:id="rId12"/>
    <p:sldId id="336" r:id="rId13"/>
    <p:sldId id="337" r:id="rId14"/>
    <p:sldId id="325" r:id="rId15"/>
    <p:sldId id="326" r:id="rId16"/>
    <p:sldId id="338" r:id="rId17"/>
    <p:sldId id="328" r:id="rId18"/>
    <p:sldId id="339" r:id="rId19"/>
    <p:sldId id="322" r:id="rId20"/>
    <p:sldId id="330" r:id="rId21"/>
    <p:sldId id="329" r:id="rId22"/>
    <p:sldId id="331" r:id="rId23"/>
    <p:sldId id="332" r:id="rId24"/>
    <p:sldId id="333" r:id="rId25"/>
    <p:sldId id="334" r:id="rId26"/>
    <p:sldId id="259" r:id="rId27"/>
    <p:sldId id="260" r:id="rId28"/>
    <p:sldId id="261" r:id="rId29"/>
    <p:sldId id="262" r:id="rId30"/>
    <p:sldId id="283" r:id="rId31"/>
    <p:sldId id="263" r:id="rId32"/>
    <p:sldId id="303" r:id="rId33"/>
    <p:sldId id="304" r:id="rId34"/>
    <p:sldId id="305" r:id="rId35"/>
    <p:sldId id="306" r:id="rId36"/>
    <p:sldId id="312" r:id="rId37"/>
    <p:sldId id="309" r:id="rId38"/>
    <p:sldId id="289" r:id="rId39"/>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4549" autoAdjust="0"/>
  </p:normalViewPr>
  <p:slideViewPr>
    <p:cSldViewPr>
      <p:cViewPr varScale="1">
        <p:scale>
          <a:sx n="103" d="100"/>
          <a:sy n="103" d="100"/>
        </p:scale>
        <p:origin x="-630" y="-96"/>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gives a flavor of the op-codes, see the spreadsheet</a:t>
            </a:r>
            <a:r>
              <a:rPr lang="en-US" baseline="0" dirty="0" smtClean="0"/>
              <a:t> for complete list and their formats.  Without tags would need four 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type code of the D register implies the type of the ALU immediate?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a:t>
            </a:r>
            <a:r>
              <a:rPr lang="en-US" dirty="0" smtClean="0"/>
              <a:t>Float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of zero extension</a:t>
            </a:r>
            <a:r>
              <a:rPr lang="en-US" baseline="0" dirty="0" smtClean="0"/>
              <a:t> is that it applies to all shown formats.  </a:t>
            </a:r>
            <a:r>
              <a:rPr lang="en-US" dirty="0" smtClean="0"/>
              <a:t>Alt-754 underflow and overflow uses number of trailing zeros in memory format to adjust exponent.  One exponent tag bit needed.  2</a:t>
            </a:r>
            <a:r>
              <a:rPr lang="en-US" baseline="30000" dirty="0" smtClean="0"/>
              <a:t>nd</a:t>
            </a:r>
            <a:r>
              <a:rPr lang="en-US" dirty="0" smtClean="0"/>
              <a:t> tag 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Three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a:t>
            </a:r>
            <a:r>
              <a:rPr lang="en-US" baseline="0" dirty="0" smtClean="0"/>
              <a:t>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  </a:t>
            </a:r>
            <a:r>
              <a:rPr lang="en-US" baseline="0" smtClean="0"/>
              <a:t>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instruction updates default 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a log of utilization</a:t>
            </a:r>
            <a:r>
              <a:rPr lang="en-US" baseline="0" dirty="0" smtClean="0"/>
              <a:t> &amp; </a:t>
            </a:r>
            <a:r>
              <a:rPr lang="en-US" baseline="0" dirty="0" err="1" smtClean="0"/>
              <a:t>Fmax</a:t>
            </a:r>
            <a:r>
              <a:rPr lang="en-US" dirty="0" smtClean="0"/>
              <a:t> numbers for each variation to evaluate</a:t>
            </a:r>
            <a:r>
              <a:rPr lang="en-US" baseline="0" dirty="0" smtClean="0"/>
              <a:t> additional </a:t>
            </a:r>
            <a:r>
              <a:rPr lang="en-US" baseline="0" dirty="0" smtClean="0"/>
              <a:t>instruction </a:t>
            </a:r>
            <a:r>
              <a:rPr lang="en-US" baseline="0" dirty="0" smtClean="0"/>
              <a:t>and </a:t>
            </a:r>
            <a:r>
              <a:rPr lang="en-US" baseline="0" dirty="0" smtClean="0"/>
              <a:t>optimization </a:t>
            </a:r>
            <a:r>
              <a:rPr lang="en-US" baseline="0" dirty="0" smtClean="0"/>
              <a:t>performance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SDCC?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a:t>
            </a:r>
            <a:r>
              <a:rPr lang="en-US" baseline="0" dirty="0" err="1" smtClean="0"/>
              <a:t>subsetting</a:t>
            </a:r>
            <a:r>
              <a:rPr lang="en-US" baseline="0" dirty="0" smtClean="0"/>
              <a:t> 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28</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restriction is to force 16 or 32 bit instruction alignment by using</a:t>
            </a:r>
            <a:r>
              <a:rPr lang="en-US" baseline="0" dirty="0" smtClean="0"/>
              <a:t> longer than necessary immediate values or inserting align op-code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a:t>
            </a:r>
            <a:r>
              <a:rPr lang="en-US" baseline="0" dirty="0" smtClean="0"/>
              <a:t> two data-type ISA was defined and never completed.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37</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12-bit immediate in 32-bits matches that of </a:t>
            </a:r>
            <a:r>
              <a:rPr lang="en-US" baseline="0" dirty="0" err="1" smtClean="0"/>
              <a:t>risc</a:t>
            </a:r>
            <a:r>
              <a:rPr lang="en-US" baseline="0" dirty="0" smtClean="0"/>
              <a:t>-v with no compromise on # 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What is not specified;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  SHFTI &amp; EXTCTI could be replaced by load/store byte absolute.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379" y="3124200"/>
            <a:ext cx="4543015" cy="3291118"/>
          </a:xfrm>
          <a:prstGeom prst="rect">
            <a:avLst/>
          </a:prstGeom>
        </p:spPr>
      </p:pic>
      <p:sp>
        <p:nvSpPr>
          <p:cNvPr id="2" name="Title 1"/>
          <p:cNvSpPr>
            <a:spLocks noGrp="1"/>
          </p:cNvSpPr>
          <p:nvPr>
            <p:ph type="ctrTitle"/>
          </p:nvPr>
        </p:nvSpPr>
        <p:spPr>
          <a:xfrm>
            <a:off x="685800" y="533400"/>
            <a:ext cx="7772400" cy="1676400"/>
          </a:xfrm>
        </p:spPr>
        <p:txBody>
          <a:bodyPr>
            <a:normAutofit/>
          </a:bodyPr>
          <a:lstStyle/>
          <a:p>
            <a:r>
              <a:rPr lang="en-US" dirty="0" smtClean="0"/>
              <a:t>Designing a Digital Computer</a:t>
            </a:r>
            <a:br>
              <a:rPr lang="en-US" dirty="0" smtClean="0"/>
            </a:br>
            <a:r>
              <a:rPr lang="en-US" dirty="0" smtClean="0"/>
              <a:t>for experimentation</a:t>
            </a:r>
            <a:endParaRPr lang="en-US" dirty="0"/>
          </a:p>
        </p:txBody>
      </p:sp>
      <p:sp>
        <p:nvSpPr>
          <p:cNvPr id="3" name="Subtitle 2"/>
          <p:cNvSpPr>
            <a:spLocks noGrp="1"/>
          </p:cNvSpPr>
          <p:nvPr>
            <p:ph type="subTitle" idx="1"/>
          </p:nvPr>
        </p:nvSpPr>
        <p:spPr>
          <a:xfrm>
            <a:off x="1447800" y="2209800"/>
            <a:ext cx="6400800" cy="609600"/>
          </a:xfrm>
        </p:spPr>
        <p:txBody>
          <a:bodyPr>
            <a:normAutofit lnSpcReduction="10000"/>
          </a:bodyPr>
          <a:lstStyle/>
          <a:p>
            <a:r>
              <a:rPr lang="en-US" sz="3600" dirty="0" smtClean="0">
                <a:solidFill>
                  <a:schemeClr val="tx1"/>
                </a:solidFill>
              </a:rPr>
              <a:t>Jim Brakefield</a:t>
            </a:r>
            <a:endParaRPr lang="en-US" sz="3600" dirty="0">
              <a:solidFill>
                <a:schemeClr val="tx1"/>
              </a:solidFill>
            </a:endParaRPr>
          </a:p>
        </p:txBody>
      </p:sp>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32-bit Op-code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PLD8</a:t>
            </a:r>
            <a:r>
              <a:rPr lang="en-US" sz="1800" dirty="0"/>
              <a:t>, PLD16, PLD24, PLD32,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MEDIAN</a:t>
            </a:r>
            <a:r>
              <a:rPr lang="en-US" sz="1800" dirty="0"/>
              <a:t>, EADD,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600" dirty="0" smtClean="0"/>
              <a:t>LOOPI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a:t>
            </a:r>
          </a:p>
          <a:p>
            <a:pPr marL="0" indent="0">
              <a:buNone/>
            </a:pPr>
            <a:r>
              <a:rPr lang="en-US" sz="1800" dirty="0" smtClean="0"/>
              <a:t>MMOV, PCND, PCB1, STM, </a:t>
            </a:r>
          </a:p>
          <a:p>
            <a:pPr marL="0" indent="0">
              <a:buNone/>
            </a:pPr>
            <a:r>
              <a:rPr lang="en-US" sz="1800" dirty="0" smtClean="0"/>
              <a:t>LDM, CASE, MUX, MERGE</a:t>
            </a:r>
          </a:p>
          <a:p>
            <a:pPr marL="0" indent="0">
              <a:buNone/>
            </a:pPr>
            <a:endParaRPr lang="en-US" sz="1800" dirty="0" smtClean="0"/>
          </a:p>
          <a:p>
            <a:pPr marL="0" indent="0">
              <a:buNone/>
            </a:pPr>
            <a:r>
              <a:rPr lang="en-US" sz="1800" dirty="0" smtClean="0"/>
              <a:t>~32 single operand (24-bit)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immediate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Example 16-bit data formats</a:t>
            </a:r>
            <a:endParaRPr lang="en-US" sz="40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a:latin typeface="Courier New" panose="02070309020205020404" pitchFamily="49" charset="0"/>
                <a:cs typeface="Courier New" panose="02070309020205020404" pitchFamily="49" charset="0"/>
              </a:rPr>
              <a:t>mm10 0000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a:t>
            </a:r>
            <a:r>
              <a:rPr lang="en-US" sz="2600" dirty="0" smtClean="0"/>
              <a:t>(no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232"/>
            </a:pPr>
            <a:r>
              <a:rPr lang="en-US" sz="2400" b="1" dirty="0" smtClean="0">
                <a:latin typeface="Courier New" panose="02070309020205020404" pitchFamily="49" charset="0"/>
                <a:cs typeface="Courier New" panose="02070309020205020404" pitchFamily="49" charset="0"/>
              </a:rPr>
              <a:t>    16    50  0.5   1   13.6ns </a:t>
            </a:r>
            <a:r>
              <a:rPr lang="en-US" sz="2400" dirty="0" err="1" smtClean="0">
                <a:cs typeface="Courier New" panose="02070309020205020404" pitchFamily="49" charset="0"/>
              </a:rPr>
              <a:t>Vivado</a:t>
            </a:r>
            <a:r>
              <a:rPr lang="en-US" sz="2400" b="1"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default</a:t>
            </a:r>
          </a:p>
          <a:p>
            <a:pPr marL="914400" lvl="1" indent="-457200">
              <a:buAutoNum type="arabicPlain" startAt="208"/>
            </a:pPr>
            <a:r>
              <a:rPr lang="en-US" sz="2400" b="1" dirty="0" smtClean="0">
                <a:latin typeface="Courier New" panose="02070309020205020404" pitchFamily="49" charset="0"/>
                <a:cs typeface="Courier New" panose="02070309020205020404" pitchFamily="49" charset="0"/>
              </a:rPr>
              <a:t>    16    </a:t>
            </a:r>
            <a:r>
              <a:rPr lang="en-US" sz="2400" b="1" dirty="0">
                <a:latin typeface="Courier New" panose="02070309020205020404" pitchFamily="49" charset="0"/>
                <a:cs typeface="Courier New" panose="02070309020205020404" pitchFamily="49" charset="0"/>
              </a:rPr>
              <a:t>50 </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13.3ns </a:t>
            </a:r>
            <a:r>
              <a:rPr lang="en-US" sz="2600" dirty="0" smtClean="0">
                <a:cs typeface="Courier New" panose="02070309020205020404" pitchFamily="49" charset="0"/>
              </a:rPr>
              <a:t>area optimize</a:t>
            </a:r>
          </a:p>
          <a:p>
            <a:pPr marL="457200" lvl="1" indent="0">
              <a:buNone/>
            </a:pPr>
            <a:r>
              <a:rPr lang="en-US" sz="2400" b="1" dirty="0" smtClean="0">
                <a:latin typeface="Courier New" panose="02070309020205020404" pitchFamily="49" charset="0"/>
                <a:cs typeface="Courier New" panose="02070309020205020404" pitchFamily="49" charset="0"/>
              </a:rPr>
              <a:t>355   144    66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9.7ns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r>
              <a:rPr lang="en-US" sz="2800" dirty="0" smtClean="0"/>
              <a:t>(see next slide)</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18"/>
            </a:pPr>
            <a:r>
              <a:rPr lang="en-US" sz="2400" b="1" dirty="0" smtClean="0">
                <a:latin typeface="Courier New" panose="02070309020205020404" pitchFamily="49" charset="0"/>
                <a:cs typeface="Courier New" panose="02070309020205020404" pitchFamily="49" charset="0"/>
              </a:rPr>
              <a:t>    16    50  0.5  1  14.9ns </a:t>
            </a:r>
            <a:r>
              <a:rPr lang="en-US" sz="2600" dirty="0" smtClean="0">
                <a:cs typeface="Courier New" panose="02070309020205020404" pitchFamily="49" charset="0"/>
              </a:rPr>
              <a:t>no 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lnSpcReduction="10000"/>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457200" lvl="1" indent="0">
              <a:buNone/>
            </a:pPr>
            <a:r>
              <a:rPr lang="en-US" sz="2400" dirty="0" smtClean="0"/>
              <a:t>Tried area optimization, dramatic improvement in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914400" lvl="1" indent="-457200">
              <a:buAutoNum type="arabicPlain" startAt="441"/>
            </a:pPr>
            <a:r>
              <a:rPr lang="en-US" sz="2000" b="1" dirty="0" smtClean="0">
                <a:latin typeface="Courier New" panose="02070309020205020404" pitchFamily="49" charset="0"/>
                <a:cs typeface="Courier New" panose="02070309020205020404" pitchFamily="49" charset="0"/>
              </a:rPr>
              <a:t>    17    50  0.5  1  14.5ns </a:t>
            </a:r>
            <a:r>
              <a:rPr lang="en-US" sz="2400" dirty="0" smtClean="0">
                <a:cs typeface="Courier New" panose="02070309020205020404" pitchFamily="49" charset="0"/>
              </a:rPr>
              <a:t>standard flow</a:t>
            </a:r>
          </a:p>
          <a:p>
            <a:pPr marL="914400" lvl="1" indent="-457200">
              <a:buAutoNum type="arabicPlain" startAt="279"/>
            </a:pPr>
            <a:r>
              <a:rPr lang="en-US" sz="2000" b="1" dirty="0" smtClean="0">
                <a:latin typeface="Courier New" panose="02070309020205020404" pitchFamily="49" charset="0"/>
                <a:cs typeface="Courier New" panose="02070309020205020404" pitchFamily="49" charset="0"/>
              </a:rPr>
              <a:t>    17    50  0.5  1  14.0ns </a:t>
            </a:r>
            <a:r>
              <a:rPr lang="en-US" sz="2400" dirty="0" smtClean="0">
                <a:cs typeface="Courier New" panose="02070309020205020404" pitchFamily="49" charset="0"/>
              </a:rPr>
              <a:t>area opt unsigned</a:t>
            </a:r>
            <a:endParaRPr lang="en-US" sz="2000" dirty="0" smtClean="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264</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17</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50  0.5  1  14.1ns </a:t>
            </a:r>
            <a:r>
              <a:rPr lang="en-US" sz="2400" dirty="0" smtClean="0">
                <a:cs typeface="Courier New" panose="02070309020205020404" pitchFamily="49" charset="0"/>
              </a:rPr>
              <a:t>2’s comp +-*?</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chemeClr val="accent3"/>
                </a:solidFill>
              </a:rPr>
              <a:t> </a:t>
            </a:r>
            <a:r>
              <a:rPr lang="en-US" sz="2400" dirty="0">
                <a:solidFill>
                  <a:srgbClr val="00B050"/>
                </a:solidFill>
              </a:rPr>
              <a:t>S + D =&gt; D</a:t>
            </a:r>
            <a:endParaRPr lang="en-US" sz="2400" dirty="0" smtClean="0">
              <a:solidFill>
                <a:srgbClr val="00B050"/>
              </a:solidFill>
            </a:endParaRPr>
          </a:p>
          <a:p>
            <a:r>
              <a:rPr lang="en-US" dirty="0" smtClean="0"/>
              <a:t>Write register file VHDL</a:t>
            </a:r>
          </a:p>
          <a:p>
            <a:r>
              <a:rPr lang="en-US" dirty="0" smtClean="0"/>
              <a:t>Write memory block RAM VHDL</a:t>
            </a:r>
          </a:p>
          <a:p>
            <a:r>
              <a:rPr lang="en-US" dirty="0" smtClean="0"/>
              <a:t>Write top file: </a:t>
            </a:r>
            <a:r>
              <a:rPr lang="en-US" sz="2600" dirty="0" smtClean="0"/>
              <a:t>currently </a:t>
            </a:r>
            <a:r>
              <a:rPr lang="en-US" sz="2600" i="1" dirty="0" smtClean="0"/>
              <a:t>troc16_16hwatag.vhd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Troc16_16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64147" cy="369332"/>
          </a:xfrm>
          <a:prstGeom prst="rect">
            <a:avLst/>
          </a:prstGeom>
          <a:noFill/>
        </p:spPr>
        <p:txBody>
          <a:bodyPr wrap="none" rtlCol="0">
            <a:spAutoFit/>
          </a:bodyPr>
          <a:lstStyle/>
          <a:p>
            <a:r>
              <a:rPr lang="en-US" dirty="0" smtClean="0"/>
              <a:t>R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22286" cy="369332"/>
          </a:xfrm>
          <a:prstGeom prst="rect">
            <a:avLst/>
          </a:prstGeom>
          <a:noFill/>
        </p:spPr>
        <p:txBody>
          <a:bodyPr wrap="none" rtlCol="0">
            <a:spAutoFit/>
          </a:bodyPr>
          <a:lstStyle/>
          <a:p>
            <a:r>
              <a:rPr lang="en-US" dirty="0" err="1" smtClean="0"/>
              <a:t>Radr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819552"/>
            <a:ext cx="8229600" cy="4525963"/>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Single clock cycle events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Read instruction out of block RAM</a:t>
            </a:r>
          </a:p>
          <a:p>
            <a:r>
              <a:rPr lang="en-US" dirty="0" smtClean="0"/>
              <a:t>Use R &amp; S fields to read operands from LUT RAM</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100" dirty="0" smtClean="0"/>
              <a:t>and overview</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sz="3100" dirty="0" smtClean="0"/>
              <a:t>Ugh, lots of work remains, many choices</a:t>
            </a:r>
            <a:endParaRPr lang="en-US" dirty="0" smtClean="0"/>
          </a:p>
          <a:p>
            <a:r>
              <a:rPr lang="en-US" dirty="0" smtClean="0"/>
              <a:t>FPGA slides from the previous presentation attached</a:t>
            </a:r>
          </a:p>
          <a:p>
            <a:pPr lvl="1"/>
            <a:r>
              <a:rPr lang="en-US" dirty="0" smtClean="0"/>
              <a:t>Which included a 24-bit RISC ISA implementation</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Main file (rtoc16_16… .</a:t>
            </a:r>
            <a:r>
              <a:rPr lang="en-US" sz="4000" dirty="0" err="1" smtClean="0"/>
              <a:t>vhd</a:t>
            </a:r>
            <a:r>
              <a:rPr lang="en-US" sz="4000" dirty="0" smtClean="0"/>
              <a:t>)</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a:t>&lt;=RR + SS;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update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Next steps</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Formal ISA specification?  Precise spec is a must!</a:t>
            </a:r>
          </a:p>
          <a:p>
            <a:r>
              <a:rPr lang="en-US" dirty="0" smtClean="0"/>
              <a:t>Add test bench!  </a:t>
            </a:r>
            <a:r>
              <a:rPr lang="en-US" sz="3000" dirty="0" smtClean="0"/>
              <a:t>Will be a self checking program</a:t>
            </a:r>
            <a:endParaRPr lang="en-US" dirty="0" smtClean="0"/>
          </a:p>
          <a:p>
            <a:r>
              <a:rPr lang="en-US" dirty="0" smtClean="0"/>
              <a:t>Add tag bits to register file:  </a:t>
            </a:r>
            <a:r>
              <a:rPr lang="en-US" i="1" dirty="0" smtClean="0"/>
              <a:t>done</a:t>
            </a:r>
          </a:p>
          <a:p>
            <a:r>
              <a:rPr lang="en-US" dirty="0" smtClean="0"/>
              <a:t>Load-immediate for additional data types:  </a:t>
            </a:r>
            <a:r>
              <a:rPr lang="en-US" i="1" dirty="0" smtClean="0"/>
              <a:t>done</a:t>
            </a:r>
            <a:endParaRPr lang="en-US" i="1" strike="sngStrike" dirty="0" smtClean="0"/>
          </a:p>
          <a:p>
            <a:r>
              <a:rPr lang="en-US" dirty="0" smtClean="0"/>
              <a:t>New data type operators, 2’s complement:  </a:t>
            </a:r>
            <a:r>
              <a:rPr lang="en-US" i="1" dirty="0" smtClean="0"/>
              <a:t>done</a:t>
            </a:r>
          </a:p>
          <a:p>
            <a:r>
              <a:rPr lang="en-US" dirty="0" smtClean="0"/>
              <a:t>Limited set of 24-bit instructions</a:t>
            </a:r>
          </a:p>
          <a:p>
            <a:pPr lvl="1"/>
            <a:r>
              <a:rPr lang="en-US" dirty="0" smtClean="0"/>
              <a:t>Constrained by two port register file</a:t>
            </a:r>
          </a:p>
          <a:p>
            <a:r>
              <a:rPr lang="en-US" dirty="0" smtClean="0"/>
              <a:t>Add additional ports to register file</a:t>
            </a:r>
          </a:p>
          <a:p>
            <a:r>
              <a:rPr lang="en-US" dirty="0" smtClean="0"/>
              <a:t>Add byte write enables to memory</a:t>
            </a:r>
          </a:p>
          <a:p>
            <a:r>
              <a:rPr lang="en-US" dirty="0" smtClean="0"/>
              <a:t>24-bit registers and 32-bit memory</a:t>
            </a:r>
          </a:p>
          <a:p>
            <a:pPr lvl="1"/>
            <a:r>
              <a:rPr lang="en-US" dirty="0" smtClean="0"/>
              <a:t>Need assembler to generate memory initialization</a:t>
            </a:r>
            <a:endParaRPr lang="en-US" dirty="0"/>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Some day</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10000"/>
          </a:bodyPr>
          <a:lstStyle/>
          <a:p>
            <a:r>
              <a:rPr lang="en-US" dirty="0" smtClean="0"/>
              <a:t>Implement assembler (not hard)</a:t>
            </a:r>
          </a:p>
          <a:p>
            <a:pPr lvl="1"/>
            <a:r>
              <a:rPr lang="en-US" dirty="0" smtClean="0"/>
              <a:t>Needed to generate memory initialization files</a:t>
            </a:r>
          </a:p>
          <a:p>
            <a:r>
              <a:rPr lang="en-US" dirty="0" smtClean="0"/>
              <a:t>Implement compiler; an example:</a:t>
            </a:r>
          </a:p>
          <a:p>
            <a:pPr marL="457200" lvl="1" indent="0">
              <a:buNone/>
            </a:pPr>
            <a:r>
              <a:rPr lang="en-US" sz="2400" dirty="0">
                <a:hlinkClick r:id="rId3"/>
              </a:rPr>
              <a:t>https://www.cs.hiroshima-u.ac.jp/~</a:t>
            </a:r>
            <a:r>
              <a:rPr lang="en-US" sz="2400" dirty="0" smtClean="0">
                <a:hlinkClick r:id="rId3"/>
              </a:rPr>
              <a:t>nakano/wiki/wiki.cgi</a:t>
            </a:r>
            <a:r>
              <a:rPr lang="en-US" sz="2400" dirty="0" smtClean="0"/>
              <a:t>  *</a:t>
            </a:r>
          </a:p>
          <a:p>
            <a:r>
              <a:rPr lang="en-US" dirty="0"/>
              <a:t>Run </a:t>
            </a:r>
            <a:r>
              <a:rPr lang="en-US" dirty="0" smtClean="0"/>
              <a:t>benchmarks </a:t>
            </a:r>
            <a:r>
              <a:rPr lang="en-US" sz="2600" dirty="0" smtClean="0"/>
              <a:t>(there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dirty="0" smtClean="0"/>
              <a:t>Other floats, 16-bit fixed point logarithms</a:t>
            </a:r>
          </a:p>
          <a:p>
            <a:r>
              <a:rPr lang="en-US" dirty="0" smtClean="0"/>
              <a:t>Other word &amp; byte sizes</a:t>
            </a:r>
          </a:p>
          <a:p>
            <a:pPr lvl="1"/>
            <a:r>
              <a:rPr lang="en-US" sz="2600" dirty="0" smtClean="0"/>
              <a:t>There is a way to use ordinary DRAM with 36, 42 &amp; 48-bit word sizes***</a:t>
            </a:r>
            <a:endParaRPr lang="en-US" sz="26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Gratification</a:t>
            </a:r>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a:t>Troc16_16 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LUT + DFF</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 Output pins</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DSP48A1 slice</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a:t>
            </a:r>
            <a:endParaRPr lang="en-US" sz="40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000" dirty="0" smtClean="0"/>
              <a:t>rois24_24uP block diagram</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t>
            </a:r>
            <a:r>
              <a:rPr lang="en-US" sz="4000" dirty="0" smtClean="0"/>
              <a:t>ois24_24uP instruction set</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a:t>
            </a:r>
            <a:r>
              <a:rPr lang="en-US" sz="4000" dirty="0"/>
              <a:t>instruction </a:t>
            </a:r>
            <a:r>
              <a:rPr lang="en-US" sz="4000" dirty="0" smtClean="0"/>
              <a:t>set cont’d</a:t>
            </a:r>
            <a:endParaRPr lang="en-US" sz="40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minimal program</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 it working?</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Insights</a:t>
            </a:r>
            <a:endParaRPr lang="en-US" sz="40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The Adventure Begins</a:t>
            </a:r>
            <a:endParaRPr lang="en-US" sz="40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a:t>
            </a:r>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The Adventure Continued</a:t>
            </a:r>
            <a:endParaRPr lang="en-US" sz="40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register</a:t>
            </a:r>
            <a:endParaRPr lang="en-US" sz="4000"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r>
              <a:rPr lang="en-US" sz="4500" dirty="0" smtClean="0"/>
              <a:t>Considered poor design to use status register for zero/carry/overflow signals</a:t>
            </a:r>
          </a:p>
          <a:p>
            <a:r>
              <a:rPr lang="en-US" sz="4500" dirty="0" smtClean="0"/>
              <a:t>Moving these signals to a register file register opens a more general and elegant approach</a:t>
            </a:r>
          </a:p>
          <a:p>
            <a:r>
              <a:rPr lang="en-US" sz="4500" dirty="0" smtClean="0"/>
              <a:t>Capturing the upper half multiply and divide remainder solves several problems</a:t>
            </a:r>
          </a:p>
          <a:p>
            <a:r>
              <a:rPr lang="en-US" sz="4500" dirty="0" smtClean="0"/>
              <a:t>Provides a general and efficient approach for multi-word arithmetic</a:t>
            </a:r>
          </a:p>
          <a:p>
            <a:r>
              <a:rPr lang="en-US" sz="4500" dirty="0" smtClean="0"/>
              <a:t>For troc16_16 can provide an implied base or index register for memory load/store without adding a register file port</a:t>
            </a:r>
          </a:p>
          <a:p>
            <a:r>
              <a:rPr lang="en-US" sz="4500" dirty="0"/>
              <a:t>IEEE-754 now supports floating-point divide remainder and the residue (round-off portion) of add/subtract/multiply</a:t>
            </a:r>
            <a:r>
              <a:rPr lang="en-US" sz="4500" dirty="0" smtClean="0"/>
              <a:t>.</a:t>
            </a:r>
            <a:endParaRPr lang="en-US"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16-bit	op-code specifies N versus R</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r>
              <a:rPr lang="en-US" dirty="0" smtClean="0"/>
              <a:t>24-bit	has immediate enable bit</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16-bit TROC instructions</a:t>
            </a:r>
            <a:endParaRPr lang="en-US" sz="4000" dirty="0"/>
          </a:p>
        </p:txBody>
      </p:sp>
      <p:sp>
        <p:nvSpPr>
          <p:cNvPr id="3" name="Content Placeholder 2"/>
          <p:cNvSpPr>
            <a:spLocks noGrp="1"/>
          </p:cNvSpPr>
          <p:nvPr>
            <p:ph idx="1"/>
          </p:nvPr>
        </p:nvSpPr>
        <p:spPr>
          <a:xfrm>
            <a:off x="457200" y="1371600"/>
            <a:ext cx="8229600" cy="4876800"/>
          </a:xfrm>
        </p:spPr>
        <p:txBody>
          <a:bodyPr numCol="1">
            <a:normAutofit lnSpcReduction="10000"/>
          </a:bodyPr>
          <a:lstStyle/>
          <a:p>
            <a:r>
              <a:rPr lang="en-US" sz="2000" dirty="0" smtClean="0"/>
              <a:t>INN, OUTN 				input/output to port N or M(N)</a:t>
            </a:r>
          </a:p>
          <a:p>
            <a:r>
              <a:rPr lang="en-US" sz="2000" dirty="0" smtClean="0"/>
              <a:t>JSRN, BRZN, BRNZN, BRPN, BRMN	control instructions (PC+N)</a:t>
            </a:r>
          </a:p>
          <a:p>
            <a:r>
              <a:rPr lang="en-US" sz="2000" dirty="0" smtClean="0"/>
              <a:t>MOV					move register: R =&gt; D</a:t>
            </a:r>
          </a:p>
          <a:p>
            <a:r>
              <a:rPr lang="en-US" sz="2000" dirty="0" smtClean="0"/>
              <a:t>ADD,SUB,MUL,DIV,CMP,AND,OR,XOR	basic arithmetic: R op D =&gt; D</a:t>
            </a:r>
          </a:p>
          <a:p>
            <a:r>
              <a:rPr lang="en-US" sz="2000" dirty="0" smtClean="0"/>
              <a:t>ADDI,SUBI,MULI,DIVI,CMPI,ANDI,ORI,XORI   immediate versions</a:t>
            </a:r>
          </a:p>
          <a:p>
            <a:r>
              <a:rPr lang="en-US" sz="2000" dirty="0" smtClean="0"/>
              <a:t>LDI, LDIS, LDIF, LDIF2			load typed data immediate</a:t>
            </a:r>
          </a:p>
          <a:p>
            <a:r>
              <a:rPr lang="en-US" sz="2000" dirty="0" smtClean="0"/>
              <a:t>LDTN, STTN				load/store typed-data to M(N)</a:t>
            </a:r>
          </a:p>
          <a:p>
            <a:pPr marL="457200" lvl="1" indent="0">
              <a:buNone/>
            </a:pPr>
            <a:r>
              <a:rPr lang="en-US" sz="1600" dirty="0"/>
              <a:t>	</a:t>
            </a:r>
            <a:r>
              <a:rPr lang="en-US" sz="1600" dirty="0" smtClean="0"/>
              <a:t>				</a:t>
            </a:r>
            <a:r>
              <a:rPr lang="en-US" sz="1800" dirty="0" smtClean="0"/>
              <a:t>uses two memory locations</a:t>
            </a:r>
          </a:p>
          <a:p>
            <a:r>
              <a:rPr lang="en-US" sz="2000" dirty="0" smtClean="0">
                <a:solidFill>
                  <a:schemeClr val="bg1">
                    <a:lumMod val="50000"/>
                  </a:schemeClr>
                </a:solidFill>
              </a:rPr>
              <a:t>SHFTI				shift/adjust exponent</a:t>
            </a:r>
          </a:p>
          <a:p>
            <a:r>
              <a:rPr lang="en-US" sz="2000" dirty="0" smtClean="0">
                <a:solidFill>
                  <a:schemeClr val="bg1">
                    <a:lumMod val="50000"/>
                  </a:schemeClr>
                </a:solidFill>
              </a:rPr>
              <a:t>EXTCTI				extract field, type-less</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600" dirty="0" smtClean="0"/>
              <a:t>Sign &amp; magnitude versus 2’s complement under evaluation</a:t>
            </a:r>
          </a:p>
          <a:p>
            <a:pPr marL="742950" lvl="2" indent="-342900"/>
            <a:r>
              <a:rPr lang="en-US" sz="1600" dirty="0" smtClean="0"/>
              <a:t>For multiply very little difference in timing or LUT count</a:t>
            </a:r>
          </a:p>
          <a:p>
            <a:pPr marL="742950" lvl="2" indent="-342900"/>
            <a:r>
              <a:rPr lang="en-US" sz="1600" dirty="0" smtClean="0"/>
              <a:t>Add, subtract and compare simpler for 2’s complement (no 2</a:t>
            </a:r>
            <a:r>
              <a:rPr lang="en-US" sz="1600" baseline="30000" dirty="0" smtClean="0"/>
              <a:t>nd</a:t>
            </a:r>
            <a:r>
              <a:rPr lang="en-US" sz="1600" dirty="0" smtClean="0"/>
              <a:t> adder &amp; result mux)</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2856</TotalTime>
  <Words>3363</Words>
  <Application>Microsoft Office PowerPoint</Application>
  <PresentationFormat>On-screen Show (4:3)</PresentationFormat>
  <Paragraphs>599</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Full 16-bit implementation Troc16_16hwatag</vt:lpstr>
      <vt:lpstr>FPGA Implementation</vt:lpstr>
      <vt:lpstr>Troc16_16 block diagram write enables on all registers and both RAMs</vt:lpstr>
      <vt:lpstr>Single clock cycle events</vt:lpstr>
      <vt:lpstr>Main file (rtoc16_16… .vhd)</vt:lpstr>
      <vt:lpstr>Instruction Processing</vt:lpstr>
      <vt:lpstr>Register update RTL</vt:lpstr>
      <vt:lpstr>Next steps</vt:lpstr>
      <vt:lpstr>Some day</vt:lpstr>
      <vt:lpstr>Retrospective</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212</cp:revision>
  <cp:lastPrinted>2016-02-16T21:37:51Z</cp:lastPrinted>
  <dcterms:created xsi:type="dcterms:W3CDTF">2015-03-15T00:52:45Z</dcterms:created>
  <dcterms:modified xsi:type="dcterms:W3CDTF">2025-02-24T03:50:55Z</dcterms:modified>
</cp:coreProperties>
</file>