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73" r:id="rId7"/>
    <p:sldId id="282" r:id="rId8"/>
    <p:sldId id="284" r:id="rId9"/>
    <p:sldId id="274" r:id="rId10"/>
    <p:sldId id="280" r:id="rId11"/>
    <p:sldId id="281" r:id="rId12"/>
    <p:sldId id="260" r:id="rId13"/>
    <p:sldId id="269" r:id="rId14"/>
    <p:sldId id="261" r:id="rId15"/>
    <p:sldId id="262" r:id="rId16"/>
    <p:sldId id="278" r:id="rId17"/>
    <p:sldId id="264" r:id="rId18"/>
    <p:sldId id="279" r:id="rId19"/>
    <p:sldId id="265" r:id="rId20"/>
    <p:sldId id="272" r:id="rId21"/>
    <p:sldId id="266" r:id="rId22"/>
    <p:sldId id="267" r:id="rId23"/>
    <p:sldId id="271" r:id="rId24"/>
    <p:sldId id="268" r:id="rId25"/>
  </p:sldIdLst>
  <p:sldSz cx="12161838" cy="6858000"/>
  <p:notesSz cx="7069138" cy="9353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Brakefield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64" y="-72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6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3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7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8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8" y="1535113"/>
            <a:ext cx="537570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8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8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5" y="273049"/>
            <a:ext cx="4001161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2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5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6" y="4800600"/>
            <a:ext cx="7297103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6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6" y="5367339"/>
            <a:ext cx="7297103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9"/>
            <a:ext cx="109456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1"/>
            <a:ext cx="10945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1"/>
            <a:ext cx="3851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rob.com/pub/math/floatformats.html" TargetMode="External"/><Relationship Id="rId2" Type="http://schemas.openxmlformats.org/officeDocument/2006/relationships/hyperlink" Target="http://www.quadibloc.com/comp/cp0201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unkies.org/wiki/FP11_floating_point" TargetMode="External"/><Relationship Id="rId2" Type="http://schemas.openxmlformats.org/officeDocument/2006/relationships/hyperlink" Target="http://zuse.zib.de/floatingPoi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ultiply-accumulate_operation" TargetMode="External"/><Relationship Id="rId4" Type="http://schemas.openxmlformats.org/officeDocument/2006/relationships/hyperlink" Target="https://en.wikipedia.org/wiki/Floating-point_uni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lliam_Kahan" TargetMode="External"/><Relationship Id="rId2" Type="http://schemas.openxmlformats.org/officeDocument/2006/relationships/hyperlink" Target="https://en.wikipedia.org/wiki/IEEE_75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ustafson&#8217;s_law" TargetMode="External"/><Relationship Id="rId4" Type="http://schemas.openxmlformats.org/officeDocument/2006/relationships/hyperlink" Target="https://en.wikipedia.org/wiki/John_Gustafson_(scientist)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hub.org/docs/PDS/PositEffortsSurvey.html" TargetMode="External"/><Relationship Id="rId7" Type="http://schemas.openxmlformats.org/officeDocument/2006/relationships/hyperlink" Target="https://groups.google.com/forum/#!forum/unum-computing" TargetMode="External"/><Relationship Id="rId2" Type="http://schemas.openxmlformats.org/officeDocument/2006/relationships/hyperlink" Target="https://web.archive.org/web/20171230124220/http:/grouper.ieee.org/groups/754/read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xtplatform.com/2019/07/08/new-approach-could-sink-floating-point-computation/" TargetMode="External"/><Relationship Id="rId5" Type="http://schemas.openxmlformats.org/officeDocument/2006/relationships/hyperlink" Target="https://cse512-19s.github.io/FP-Well-Rounded/" TargetMode="External"/><Relationship Id="rId4" Type="http://schemas.openxmlformats.org/officeDocument/2006/relationships/hyperlink" Target="https://en.wikipedia.org/wiki/Unum_(number_format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oating-point_arithmeti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ingbinary.com/double-rounding-errors-in-floating-point-conversions/" TargetMode="External"/><Relationship Id="rId7" Type="http://schemas.openxmlformats.org/officeDocument/2006/relationships/hyperlink" Target="https://www.youtube.com/watch?v=KEAKYDyUua4" TargetMode="External"/><Relationship Id="rId2" Type="http://schemas.openxmlformats.org/officeDocument/2006/relationships/hyperlink" Target="https://en.wikipedia.org/wiki/Talk:Rounding#Von_Neumann_rounding_and_sticky_roun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ohngustafson.net/pdfs/BeatingFloatingPoint.pdf" TargetMode="External"/><Relationship Id="rId5" Type="http://schemas.openxmlformats.org/officeDocument/2006/relationships/hyperlink" Target="https://www.youtube.com/watch?v=JJgT-YphE1Y" TargetMode="External"/><Relationship Id="rId4" Type="http://schemas.openxmlformats.org/officeDocument/2006/relationships/hyperlink" Target="https://en.wikipedia.org/wiki/Rounding#Double_round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brake/alt_pos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EEE_754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ithub.org/widget/plookup" TargetMode="External"/><Relationship Id="rId2" Type="http://schemas.openxmlformats.org/officeDocument/2006/relationships/hyperlink" Target="https://www.posithub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520" y="2130428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r>
              <a:rPr lang="en-US" b="1" dirty="0" err="1" smtClean="0"/>
              <a:t>Posit</a:t>
            </a:r>
            <a:r>
              <a:rPr lang="en-US" sz="3100" b="1" baseline="30000" dirty="0" err="1" smtClean="0"/>
              <a:t>TM</a:t>
            </a:r>
            <a:r>
              <a:rPr lang="en-US" b="1" dirty="0" smtClean="0"/>
              <a:t>, </a:t>
            </a:r>
            <a:r>
              <a:rPr lang="en-US" b="1" dirty="0"/>
              <a:t>a new floating-point </a:t>
            </a:r>
            <a:r>
              <a:rPr lang="en-US" b="1" dirty="0" smtClean="0"/>
              <a:t>format</a:t>
            </a:r>
            <a:br>
              <a:rPr lang="en-US" b="1" dirty="0" smtClean="0"/>
            </a:br>
            <a:r>
              <a:rPr lang="en-US" sz="4000" i="1" dirty="0" smtClean="0"/>
              <a:t>also a work in progress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119" y="4038600"/>
            <a:ext cx="8513287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>
                <a:solidFill>
                  <a:schemeClr val="tx1"/>
                </a:solidFill>
              </a:rPr>
              <a:t>James C. </a:t>
            </a:r>
            <a:r>
              <a:rPr lang="en-US" sz="3100" dirty="0" err="1" smtClean="0">
                <a:solidFill>
                  <a:schemeClr val="tx1"/>
                </a:solidFill>
              </a:rPr>
              <a:t>Brakefield</a:t>
            </a:r>
            <a:r>
              <a:rPr lang="en-US" sz="3100" dirty="0" smtClean="0">
                <a:solidFill>
                  <a:schemeClr val="tx1"/>
                </a:solidFill>
              </a:rPr>
              <a:t> 2019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800" b="1" baseline="30000" dirty="0" smtClean="0">
              <a:solidFill>
                <a:schemeClr val="tx1"/>
              </a:solidFill>
            </a:endParaRPr>
          </a:p>
          <a:p>
            <a:r>
              <a:rPr lang="en-US" sz="3100" b="1" baseline="30000" dirty="0" smtClean="0">
                <a:solidFill>
                  <a:schemeClr val="tx1"/>
                </a:solidFill>
              </a:rPr>
              <a:t>TM </a:t>
            </a:r>
            <a:r>
              <a:rPr lang="en-US" sz="3100" dirty="0" smtClean="0">
                <a:solidFill>
                  <a:schemeClr val="tx1"/>
                </a:solidFill>
              </a:rPr>
              <a:t>John Gustafson</a:t>
            </a:r>
          </a:p>
          <a:p>
            <a:r>
              <a:rPr lang="en-US" sz="3100" dirty="0" smtClean="0">
                <a:solidFill>
                  <a:schemeClr val="tx1"/>
                </a:solidFill>
              </a:rPr>
              <a:t>Figures curtesy of John Gustafson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FFBDC48-E853-C246-83C5-07AAA06A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119" y="609600"/>
            <a:ext cx="2932216" cy="46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875731-AD4F-EB4B-9040-9A6140927D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1201400" cy="9302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/>
              <a:t>Regime</a:t>
            </a:r>
            <a:r>
              <a:rPr lang="en-US" dirty="0" smtClean="0"/>
              <a:t> Notation: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b="1" dirty="0" smtClean="0">
                <a:solidFill>
                  <a:schemeClr val="accent1"/>
                </a:solidFill>
              </a:rPr>
              <a:t>igned</a:t>
            </a:r>
            <a:r>
              <a:rPr lang="en-US" dirty="0" smtClean="0"/>
              <a:t> Unary using bits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6F735A-BF9F-C14C-98D8-703515C9FBBC}"/>
              </a:ext>
            </a:extLst>
          </p:cNvPr>
          <p:cNvSpPr txBox="1"/>
          <p:nvPr/>
        </p:nvSpPr>
        <p:spPr>
          <a:xfrm>
            <a:off x="1056640" y="1576997"/>
            <a:ext cx="166584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96C268-1332-A940-BF47-C9BC96C805E6}"/>
              </a:ext>
            </a:extLst>
          </p:cNvPr>
          <p:cNvSpPr txBox="1"/>
          <p:nvPr/>
        </p:nvSpPr>
        <p:spPr>
          <a:xfrm>
            <a:off x="2854960" y="1576997"/>
            <a:ext cx="59824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–5</a:t>
            </a:r>
          </a:p>
          <a:p>
            <a:r>
              <a:rPr lang="en-US" sz="3200" b="1" dirty="0"/>
              <a:t>–4</a:t>
            </a:r>
          </a:p>
          <a:p>
            <a:r>
              <a:rPr lang="en-US" sz="3200" b="1" dirty="0"/>
              <a:t>–3</a:t>
            </a:r>
          </a:p>
          <a:p>
            <a:r>
              <a:rPr lang="en-US" sz="3200" b="1" dirty="0"/>
              <a:t>–2</a:t>
            </a:r>
          </a:p>
          <a:p>
            <a:r>
              <a:rPr lang="en-US" sz="3200" b="1" dirty="0"/>
              <a:t>–1</a:t>
            </a:r>
          </a:p>
          <a:p>
            <a:r>
              <a:rPr lang="en-US" sz="3200" b="1" dirty="0"/>
              <a:t>0</a:t>
            </a:r>
          </a:p>
          <a:p>
            <a:r>
              <a:rPr lang="en-US" sz="3200" b="1" dirty="0"/>
              <a:t>1</a:t>
            </a:r>
          </a:p>
          <a:p>
            <a:r>
              <a:rPr lang="en-US" sz="3200" b="1" dirty="0"/>
              <a:t>2</a:t>
            </a:r>
          </a:p>
          <a:p>
            <a:r>
              <a:rPr lang="en-US" sz="3200" b="1" dirty="0"/>
              <a:t>3</a:t>
            </a:r>
          </a:p>
          <a:p>
            <a:r>
              <a:rPr lang="en-US" sz="3200" b="1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B93484E-6BB3-1B4B-8273-895E1D703120}"/>
              </a:ext>
            </a:extLst>
          </p:cNvPr>
          <p:cNvSpPr txBox="1"/>
          <p:nvPr/>
        </p:nvSpPr>
        <p:spPr>
          <a:xfrm>
            <a:off x="4033520" y="1690688"/>
            <a:ext cx="80060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/>
              <a:t>A run of </a:t>
            </a:r>
            <a:r>
              <a:rPr lang="en-US" sz="3600" i="1" dirty="0" err="1"/>
              <a:t>runlength</a:t>
            </a:r>
            <a:r>
              <a:rPr lang="en-US" sz="3600" dirty="0"/>
              <a:t> identical </a:t>
            </a:r>
            <a:r>
              <a:rPr lang="en-US" sz="3600" i="1" dirty="0">
                <a:solidFill>
                  <a:srgbClr val="D8A941"/>
                </a:solidFill>
              </a:rPr>
              <a:t>r</a:t>
            </a:r>
            <a:r>
              <a:rPr lang="en-US" sz="3600" i="1" dirty="0"/>
              <a:t> </a:t>
            </a:r>
            <a:r>
              <a:rPr lang="en-US" sz="3600" dirty="0">
                <a:solidFill>
                  <a:srgbClr val="D8A941"/>
                </a:solidFill>
              </a:rPr>
              <a:t>bits</a:t>
            </a:r>
            <a:r>
              <a:rPr lang="en-US" sz="3600" dirty="0"/>
              <a:t> is terminated by the </a:t>
            </a:r>
            <a:r>
              <a:rPr lang="en-US" sz="3600" dirty="0">
                <a:solidFill>
                  <a:srgbClr val="AB9142"/>
                </a:solidFill>
              </a:rPr>
              <a:t>opposite bit</a:t>
            </a:r>
            <a:r>
              <a:rPr lang="en-US" sz="3600" dirty="0"/>
              <a:t>.</a:t>
            </a:r>
          </a:p>
          <a:p>
            <a:pPr>
              <a:spcAft>
                <a:spcPts val="2400"/>
              </a:spcAft>
            </a:pPr>
            <a:r>
              <a:rPr lang="en-US" sz="3600" dirty="0"/>
              <a:t>Represents an integer </a:t>
            </a:r>
            <a:r>
              <a:rPr lang="en-US" sz="3600" i="1" dirty="0">
                <a:solidFill>
                  <a:srgbClr val="D8A941"/>
                </a:solidFill>
              </a:rPr>
              <a:t>k</a:t>
            </a:r>
            <a:r>
              <a:rPr lang="en-US" sz="3600" dirty="0"/>
              <a:t> which we will need later, so please remember this part!</a:t>
            </a:r>
          </a:p>
          <a:p>
            <a:pPr>
              <a:spcAft>
                <a:spcPts val="2400"/>
              </a:spcAft>
            </a:pPr>
            <a:r>
              <a:rPr lang="en-US" sz="3600" i="1" dirty="0">
                <a:solidFill>
                  <a:srgbClr val="D8A941"/>
                </a:solidFill>
              </a:rPr>
              <a:t>     k</a:t>
            </a:r>
            <a:r>
              <a:rPr lang="en-US" sz="3600" dirty="0"/>
              <a:t> = –</a:t>
            </a:r>
            <a:r>
              <a:rPr lang="en-US" sz="3600" i="1" dirty="0" err="1"/>
              <a:t>runlength</a:t>
            </a:r>
            <a:r>
              <a:rPr lang="en-US" sz="3600" dirty="0"/>
              <a:t>       if </a:t>
            </a:r>
            <a:r>
              <a:rPr lang="en-US" sz="3600" i="1" dirty="0">
                <a:solidFill>
                  <a:srgbClr val="D8A941"/>
                </a:solidFill>
              </a:rPr>
              <a:t>r</a:t>
            </a:r>
            <a:r>
              <a:rPr lang="en-US" sz="3600" dirty="0"/>
              <a:t> </a:t>
            </a:r>
            <a:r>
              <a:rPr lang="en-US" sz="3600" dirty="0" smtClean="0"/>
              <a:t>bit is </a:t>
            </a:r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     </a:t>
            </a:r>
            <a:r>
              <a:rPr lang="en-US" sz="3600" i="1" dirty="0">
                <a:solidFill>
                  <a:srgbClr val="D8A941"/>
                </a:solidFill>
              </a:rPr>
              <a:t>k</a:t>
            </a:r>
            <a:r>
              <a:rPr lang="en-US" sz="3600" dirty="0"/>
              <a:t> =   </a:t>
            </a:r>
            <a:r>
              <a:rPr lang="en-US" sz="3600" i="1" dirty="0" err="1"/>
              <a:t>runlength</a:t>
            </a:r>
            <a:r>
              <a:rPr lang="en-US" sz="3600" i="1" dirty="0"/>
              <a:t> – </a:t>
            </a:r>
            <a:r>
              <a:rPr lang="en-US" sz="3600" dirty="0"/>
              <a:t>1 if </a:t>
            </a:r>
            <a:r>
              <a:rPr lang="en-US" sz="3600" i="1" dirty="0">
                <a:solidFill>
                  <a:srgbClr val="D8A941"/>
                </a:solidFill>
              </a:rPr>
              <a:t>r</a:t>
            </a:r>
            <a:r>
              <a:rPr lang="en-US" sz="3600" dirty="0"/>
              <a:t> </a:t>
            </a:r>
            <a:r>
              <a:rPr lang="en-US" sz="3600" dirty="0" smtClean="0"/>
              <a:t>bit is </a:t>
            </a:r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cs typeface="Courier New" panose="02070309020205020404" pitchFamily="49" charset="0"/>
              </a:rPr>
              <a:t>.</a:t>
            </a:r>
            <a:endParaRPr lang="en-US" sz="3600" dirty="0"/>
          </a:p>
          <a:p>
            <a:pPr>
              <a:spcAft>
                <a:spcPts val="2400"/>
              </a:spcAft>
            </a:pPr>
            <a:r>
              <a:rPr lang="en-US" sz="3600" dirty="0"/>
              <a:t>Numbers near 0 require very few bits.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847C4D-5E6B-734B-8A65-1223EAEE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10E3BA-130D-B84B-B333-D79EA097EC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5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865DA0EA-85A2-874F-B263-9EEDC5F371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5"/>
                <a:ext cx="11120120" cy="1325563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Example: </a:t>
                </a:r>
                <a:r>
                  <a:rPr lang="en-US" i="1" dirty="0" err="1"/>
                  <a:t>es</a:t>
                </a:r>
                <a:r>
                  <a:rPr lang="en-US" dirty="0"/>
                  <a:t> = 3. Hence , </a:t>
                </a:r>
                <a:r>
                  <a:rPr lang="en-US" i="1" dirty="0" err="1"/>
                  <a:t>useed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𝑒𝑠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=256.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5DA0EA-85A2-874F-B263-9EEDC5F37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11120120" cy="1325563"/>
              </a:xfrm>
              <a:prstGeom prst="rect">
                <a:avLst/>
              </a:prstGeom>
              <a:blipFill rotWithShape="1">
                <a:blip r:embed="rId2"/>
                <a:stretch>
                  <a:fillRect t="-4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xmlns="" id="{6F7DEFE0-3F82-9A4F-AE27-46766088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10E3BA-130D-B84B-B333-D79EA097ECBB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95C656-BEC7-7547-8D1D-5EF633BFD64B}"/>
              </a:ext>
            </a:extLst>
          </p:cNvPr>
          <p:cNvSpPr txBox="1"/>
          <p:nvPr/>
        </p:nvSpPr>
        <p:spPr>
          <a:xfrm>
            <a:off x="838200" y="1616546"/>
            <a:ext cx="10653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First, 2</a:t>
            </a:r>
            <a:r>
              <a:rPr lang="en-US" sz="3200" i="1" baseline="30000" dirty="0"/>
              <a:t>es</a:t>
            </a:r>
            <a:r>
              <a:rPr lang="en-US" sz="3200" dirty="0"/>
              <a:t>=8. The three exponent bits can represent 0 to 7 as an unsigned integer (the usual way).</a:t>
            </a:r>
          </a:p>
          <a:p>
            <a:r>
              <a:rPr lang="en-US" sz="3200" dirty="0"/>
              <a:t>Suppose we want to represent 2</a:t>
            </a:r>
            <a:r>
              <a:rPr lang="en-US" sz="3200" baseline="30000" dirty="0"/>
              <a:t>19</a:t>
            </a:r>
            <a:r>
              <a:rPr lang="en-US" sz="3200" dirty="0"/>
              <a:t>. Find 19 mod 2</a:t>
            </a:r>
            <a:r>
              <a:rPr lang="en-US" sz="3200" i="1" baseline="30000" dirty="0"/>
              <a:t>es</a:t>
            </a:r>
            <a:r>
              <a:rPr lang="en-US" sz="3200" dirty="0"/>
              <a:t> = 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244BEC-6AD1-EF47-9DE4-F10838A8C9C5}"/>
              </a:ext>
            </a:extLst>
          </p:cNvPr>
          <p:cNvSpPr txBox="1"/>
          <p:nvPr/>
        </p:nvSpPr>
        <p:spPr>
          <a:xfrm>
            <a:off x="1599188" y="3284961"/>
            <a:ext cx="24449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/>
              <a:t>2</a:t>
            </a:r>
            <a:r>
              <a:rPr lang="en-US" sz="4000" baseline="30000" dirty="0"/>
              <a:t>19</a:t>
            </a:r>
            <a:r>
              <a:rPr lang="en-US" sz="4000" dirty="0"/>
              <a:t> = 2</a:t>
            </a:r>
            <a:r>
              <a:rPr lang="en-US" sz="4000" baseline="30000" dirty="0"/>
              <a:t>16</a:t>
            </a:r>
            <a:r>
              <a:rPr lang="en-US" sz="4000" dirty="0"/>
              <a:t>∙2</a:t>
            </a:r>
            <a:r>
              <a:rPr lang="en-US" sz="4000" baseline="30000" dirty="0"/>
              <a:t>3</a:t>
            </a:r>
            <a:endParaRPr lang="en-US" sz="4000" dirty="0"/>
          </a:p>
          <a:p>
            <a:pPr algn="r"/>
            <a:r>
              <a:rPr lang="en-US" sz="4000" dirty="0"/>
              <a:t>= (2</a:t>
            </a:r>
            <a:r>
              <a:rPr lang="en-US" sz="4000" baseline="30000" dirty="0"/>
              <a:t>8</a:t>
            </a:r>
            <a:r>
              <a:rPr lang="en-US" sz="4000" dirty="0"/>
              <a:t>)</a:t>
            </a:r>
            <a:r>
              <a:rPr lang="en-US" sz="4000" baseline="30000" dirty="0"/>
              <a:t>2</a:t>
            </a:r>
            <a:r>
              <a:rPr lang="en-US" sz="4000" dirty="0"/>
              <a:t> ∙2</a:t>
            </a:r>
            <a:r>
              <a:rPr lang="en-US" sz="4000" baseline="30000" dirty="0"/>
              <a:t>3</a:t>
            </a:r>
            <a:endParaRPr lang="en-US" sz="4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3EE263F-BB3D-7E48-86C9-0EA03474DAE9}"/>
              </a:ext>
            </a:extLst>
          </p:cNvPr>
          <p:cNvGrpSpPr/>
          <p:nvPr/>
        </p:nvGrpSpPr>
        <p:grpSpPr>
          <a:xfrm>
            <a:off x="862914" y="4434232"/>
            <a:ext cx="5181996" cy="1411847"/>
            <a:chOff x="838200" y="5076792"/>
            <a:chExt cx="5181996" cy="14118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7FEE57A-49CA-204D-8618-22340A381D5C}"/>
                </a:ext>
              </a:extLst>
            </p:cNvPr>
            <p:cNvSpPr txBox="1"/>
            <p:nvPr/>
          </p:nvSpPr>
          <p:spPr>
            <a:xfrm>
              <a:off x="838200" y="5842308"/>
              <a:ext cx="5181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solidFill>
                    <a:srgbClr val="D8A941"/>
                  </a:solidFill>
                </a:rPr>
                <a:t>k</a:t>
              </a:r>
              <a:r>
                <a:rPr lang="en-US" sz="3600" dirty="0"/>
                <a:t> =</a:t>
              </a:r>
              <a:r>
                <a:rPr lang="en-US" sz="3600" b="1" dirty="0">
                  <a:solidFill>
                    <a:srgbClr val="D8A941"/>
                  </a:solidFill>
                  <a:cs typeface="Courier New" panose="02070309020205020404" pitchFamily="49" charset="0"/>
                </a:rPr>
                <a:t> </a:t>
              </a:r>
              <a:r>
                <a:rPr lang="en-US" sz="3600" b="1" dirty="0">
                  <a:solidFill>
                    <a:srgbClr val="D8A94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</a:t>
              </a:r>
              <a:r>
                <a:rPr lang="en-US" sz="3600" b="1" dirty="0">
                  <a:solidFill>
                    <a:srgbClr val="AB914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3600" dirty="0">
                  <a:cs typeface="Courier New" panose="02070309020205020404" pitchFamily="49" charset="0"/>
                </a:rPr>
                <a:t> in regime format</a:t>
              </a:r>
              <a:endParaRPr lang="en-US" sz="3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34A91ED0-2988-4841-96CB-E6E950E15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7427" y="5076792"/>
              <a:ext cx="82576" cy="76551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71EDDE1-06D6-064E-BF18-5B46C98027D0}"/>
              </a:ext>
            </a:extLst>
          </p:cNvPr>
          <p:cNvGrpSpPr/>
          <p:nvPr/>
        </p:nvGrpSpPr>
        <p:grpSpPr>
          <a:xfrm>
            <a:off x="4009002" y="4297836"/>
            <a:ext cx="3125625" cy="741716"/>
            <a:chOff x="3984288" y="4940396"/>
            <a:chExt cx="3125625" cy="7417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3D21A2A-7D95-1B49-838D-7D42D7BB02EE}"/>
                </a:ext>
              </a:extLst>
            </p:cNvPr>
            <p:cNvSpPr txBox="1"/>
            <p:nvPr/>
          </p:nvSpPr>
          <p:spPr>
            <a:xfrm>
              <a:off x="4762796" y="5035781"/>
              <a:ext cx="2347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solidFill>
                    <a:srgbClr val="4F97FF"/>
                  </a:solidFill>
                </a:rPr>
                <a:t>e</a:t>
              </a:r>
              <a:r>
                <a:rPr lang="en-US" sz="3600" dirty="0"/>
                <a:t> = 3 =</a:t>
              </a:r>
              <a:r>
                <a:rPr lang="en-US" sz="3600" b="1" dirty="0">
                  <a:solidFill>
                    <a:srgbClr val="D8A941"/>
                  </a:solidFill>
                  <a:cs typeface="Courier New" panose="02070309020205020404" pitchFamily="49" charset="0"/>
                </a:rPr>
                <a:t> </a:t>
              </a:r>
              <a:r>
                <a:rPr lang="en-US" sz="3600" b="1" dirty="0">
                  <a:solidFill>
                    <a:srgbClr val="4F97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D13B18B1-582D-E347-90D1-34649A00FC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4288" y="4940396"/>
              <a:ext cx="779287" cy="27279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8CB156-F5B0-B344-BF4C-8E93EDEA1AF6}"/>
              </a:ext>
            </a:extLst>
          </p:cNvPr>
          <p:cNvSpPr txBox="1"/>
          <p:nvPr/>
        </p:nvSpPr>
        <p:spPr>
          <a:xfrm>
            <a:off x="8041315" y="4292964"/>
            <a:ext cx="3435388" cy="2062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So the </a:t>
            </a:r>
            <a:r>
              <a:rPr lang="en-US" sz="3200" i="1" dirty="0"/>
              <a:t>j</a:t>
            </a:r>
            <a:r>
              <a:rPr lang="en-US" sz="3200" dirty="0"/>
              <a:t> value 19 can be represented by seven bits: </a:t>
            </a:r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b="1" dirty="0">
                <a:solidFill>
                  <a:srgbClr val="4F97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</a:t>
            </a:r>
            <a:r>
              <a:rPr lang="en-US" sz="3200" dirty="0"/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4CDC22E-A559-7B42-B318-47E8A5B1436C}"/>
              </a:ext>
            </a:extLst>
          </p:cNvPr>
          <p:cNvGrpSpPr/>
          <p:nvPr/>
        </p:nvGrpSpPr>
        <p:grpSpPr>
          <a:xfrm>
            <a:off x="1478605" y="5762456"/>
            <a:ext cx="5311967" cy="970260"/>
            <a:chOff x="1478605" y="5762456"/>
            <a:chExt cx="5311967" cy="970260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xmlns="" id="{49D93782-925E-0B40-AAD5-12D51184A2C5}"/>
                </a:ext>
              </a:extLst>
            </p:cNvPr>
            <p:cNvSpPr/>
            <p:nvPr/>
          </p:nvSpPr>
          <p:spPr>
            <a:xfrm rot="5400000">
              <a:off x="1867710" y="5499809"/>
              <a:ext cx="233464" cy="75875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8140C18-901A-8645-AF67-B24062E0F3BB}"/>
                </a:ext>
              </a:extLst>
            </p:cNvPr>
            <p:cNvSpPr txBox="1"/>
            <p:nvPr/>
          </p:nvSpPr>
          <p:spPr>
            <a:xfrm>
              <a:off x="1478605" y="6024830"/>
              <a:ext cx="53119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Runlength</a:t>
              </a:r>
              <a:r>
                <a:rPr lang="en-US" sz="2000" dirty="0"/>
                <a:t> = 3 bits; subtract 1 when run bit is a </a:t>
              </a:r>
              <a:r>
                <a:rPr lang="en-US" sz="2000" b="1" dirty="0">
                  <a:solidFill>
                    <a:srgbClr val="D8A94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000" b="1" dirty="0">
                  <a:cs typeface="Courier New" panose="02070309020205020404" pitchFamily="49" charset="0"/>
                </a:rPr>
                <a:t>.</a:t>
              </a:r>
              <a:br>
                <a:rPr lang="en-US" sz="2000" b="1" dirty="0">
                  <a:cs typeface="Courier New" panose="02070309020205020404" pitchFamily="49" charset="0"/>
                </a:rPr>
              </a:br>
              <a:r>
                <a:rPr lang="en-US" sz="2000" i="1" dirty="0">
                  <a:solidFill>
                    <a:srgbClr val="D8A941"/>
                  </a:solidFill>
                  <a:cs typeface="Courier New" panose="02070309020205020404" pitchFamily="49" charset="0"/>
                </a:rPr>
                <a:t>k</a:t>
              </a:r>
              <a:r>
                <a:rPr lang="en-US" sz="2000" dirty="0">
                  <a:cs typeface="Courier New" panose="02070309020205020404" pitchFamily="49" charset="0"/>
                </a:rPr>
                <a:t> = 3 – 1 = 2.</a:t>
              </a:r>
              <a:endParaRPr lang="en-US" sz="20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852319" y="3282232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visually  </a:t>
            </a:r>
            <a:r>
              <a:rPr lang="en-US" sz="3600" b="1" i="1" dirty="0" smtClean="0"/>
              <a:t>j</a:t>
            </a:r>
            <a:r>
              <a:rPr lang="en-US" sz="3600" b="1" dirty="0" smtClean="0"/>
              <a:t> is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sz="3600" dirty="0" smtClean="0">
                <a:solidFill>
                  <a:schemeClr val="accent6"/>
                </a:solidFill>
              </a:rPr>
              <a:t>10</a:t>
            </a:r>
            <a:r>
              <a:rPr lang="en-US" sz="3600" dirty="0" smtClean="0">
                <a:solidFill>
                  <a:srgbClr val="0070C0"/>
                </a:solidFill>
              </a:rPr>
              <a:t>011</a:t>
            </a:r>
            <a:r>
              <a:rPr lang="en-US" sz="3600" dirty="0" smtClean="0"/>
              <a:t> in binary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510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Floating-Point </a:t>
            </a:r>
            <a:r>
              <a:rPr lang="en-US" sz="2800" i="1" dirty="0"/>
              <a:t>F</a:t>
            </a:r>
            <a:r>
              <a:rPr lang="en-US" sz="2800" i="1" dirty="0" smtClean="0"/>
              <a:t>ormats </a:t>
            </a:r>
            <a:r>
              <a:rPr lang="en-US" sz="2800" u="sng" dirty="0" smtClean="0">
                <a:hlinkClick r:id="rId2"/>
              </a:rPr>
              <a:t>http</a:t>
            </a:r>
            <a:r>
              <a:rPr lang="en-US" sz="2800" u="sng" dirty="0">
                <a:hlinkClick r:id="rId2"/>
              </a:rPr>
              <a:t>://</a:t>
            </a:r>
            <a:r>
              <a:rPr lang="en-US" sz="2800" u="sng" dirty="0" smtClean="0">
                <a:hlinkClick r:id="rId2"/>
              </a:rPr>
              <a:t>www.quadibloc.com/comp/cp0201.htm</a:t>
            </a:r>
            <a:r>
              <a:rPr lang="en-US" sz="2800" dirty="0" smtClean="0"/>
              <a:t>  good narrative, lots of details</a:t>
            </a:r>
          </a:p>
          <a:p>
            <a:r>
              <a:rPr lang="en-US" sz="2800" i="1" dirty="0" smtClean="0"/>
              <a:t>Survey of Floating-Point Formats </a:t>
            </a:r>
            <a:r>
              <a:rPr lang="en-US" sz="2800" dirty="0">
                <a:hlinkClick r:id="rId3"/>
              </a:rPr>
              <a:t>http</a:t>
            </a:r>
            <a:r>
              <a:rPr lang="en-US" sz="2800" dirty="0" smtClean="0">
                <a:hlinkClick r:id="rId3"/>
              </a:rPr>
              <a:t>://www.mrob.com/pub/math/floatformats.html</a:t>
            </a:r>
            <a:r>
              <a:rPr lang="en-US" sz="2800" dirty="0" smtClean="0"/>
              <a:t> up to date, comprehensive, well formatted</a:t>
            </a:r>
          </a:p>
          <a:p>
            <a:r>
              <a:rPr lang="en-US" sz="2800" i="1" dirty="0"/>
              <a:t>Variable length data formats</a:t>
            </a:r>
            <a:r>
              <a:rPr lang="en-US" sz="2800" dirty="0"/>
              <a:t>, </a:t>
            </a:r>
            <a:r>
              <a:rPr lang="en-US" sz="2800" dirty="0" err="1"/>
              <a:t>Brakefield</a:t>
            </a:r>
            <a:r>
              <a:rPr lang="en-US" sz="2800" dirty="0"/>
              <a:t>, J.C.; Quin, M.J. 1977. Data Management Symposium; Huntsville, AL; Oct 1977 Proceedings p. </a:t>
            </a:r>
            <a:r>
              <a:rPr lang="en-US" sz="2800" dirty="0" smtClean="0"/>
              <a:t>243-253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23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Konrad </a:t>
            </a:r>
            <a:r>
              <a:rPr lang="en-US" sz="2800" dirty="0" err="1" smtClean="0"/>
              <a:t>Zuse</a:t>
            </a:r>
            <a:r>
              <a:rPr lang="en-US" sz="2800" dirty="0" smtClean="0"/>
              <a:t> was first to use hidden leading mantissa bit </a:t>
            </a:r>
            <a:r>
              <a:rPr lang="en-US" sz="2800" dirty="0">
                <a:hlinkClick r:id="rId2"/>
              </a:rPr>
              <a:t>http://zuse.zib.de/floatingPoint</a:t>
            </a:r>
            <a:endParaRPr lang="en-US" sz="2800" dirty="0" smtClean="0"/>
          </a:p>
          <a:p>
            <a:r>
              <a:rPr lang="en-US" sz="2800" dirty="0" smtClean="0"/>
              <a:t>PDP-11 floating-point set the stage for IEEE 754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gunkies.org/wiki/FP11_floating_point</a:t>
            </a:r>
            <a:endParaRPr lang="en-US" sz="2800" dirty="0" smtClean="0"/>
          </a:p>
          <a:p>
            <a:r>
              <a:rPr lang="en-US" sz="2800" dirty="0" smtClean="0"/>
              <a:t>First 754 chips were coprocessors: 8087, 68881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en.wikipedia.org/wiki/Floating-point_unit</a:t>
            </a:r>
            <a:endParaRPr lang="en-US" sz="2800" dirty="0" smtClean="0"/>
          </a:p>
          <a:p>
            <a:r>
              <a:rPr lang="en-US" sz="2800" dirty="0" smtClean="0"/>
              <a:t>Modern high performance floating-point is pipelined</a:t>
            </a:r>
          </a:p>
          <a:p>
            <a:r>
              <a:rPr lang="en-US" sz="2800" dirty="0" smtClean="0"/>
              <a:t>IBM pioneered fused floating point multiply-add </a:t>
            </a:r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en.wikipedia.org/wiki/Multiply-accumulate_operation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98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219201"/>
            <a:ext cx="10945654" cy="4906964"/>
          </a:xfrm>
        </p:spPr>
        <p:txBody>
          <a:bodyPr>
            <a:noAutofit/>
          </a:bodyPr>
          <a:lstStyle/>
          <a:p>
            <a:r>
              <a:rPr lang="en-US" sz="2800" dirty="0"/>
              <a:t>IEEE-754 </a:t>
            </a:r>
            <a:r>
              <a:rPr lang="en-US" sz="2800" dirty="0">
                <a:hlinkClick r:id="rId2"/>
              </a:rPr>
              <a:t>https://en.wikipedia.org/wiki/IEEE_754</a:t>
            </a:r>
            <a:endParaRPr lang="en-US" sz="2800" dirty="0"/>
          </a:p>
          <a:p>
            <a:r>
              <a:rPr lang="en-US" sz="2800" dirty="0"/>
              <a:t>William </a:t>
            </a:r>
            <a:r>
              <a:rPr lang="en-US" sz="2800" dirty="0" err="1"/>
              <a:t>Kahan</a:t>
            </a: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https://en.wikipedia.org/wiki/William_Kahan</a:t>
            </a:r>
            <a:endParaRPr lang="en-US" sz="2800" dirty="0"/>
          </a:p>
          <a:p>
            <a:r>
              <a:rPr lang="en-US" sz="2800" dirty="0" smtClean="0"/>
              <a:t>John Gustafson </a:t>
            </a:r>
            <a:r>
              <a:rPr lang="en-US" sz="2800" dirty="0" smtClean="0">
                <a:hlinkClick r:id="rId4"/>
              </a:rPr>
              <a:t>https://en.wikipedia.org/wiki/John_Gustafson_(scientist)</a:t>
            </a:r>
            <a:r>
              <a:rPr lang="en-US" sz="2800" dirty="0" smtClean="0"/>
              <a:t> </a:t>
            </a:r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en.wikipedia.org/wiki/</a:t>
            </a:r>
            <a:r>
              <a:rPr lang="en-US" sz="2800" dirty="0" err="1" smtClean="0">
                <a:hlinkClick r:id="rId5"/>
              </a:rPr>
              <a:t>Gustafson’s_law</a:t>
            </a:r>
            <a:endParaRPr lang="en-US" sz="2800" dirty="0" smtClean="0"/>
          </a:p>
          <a:p>
            <a:r>
              <a:rPr lang="en-US" sz="2800" dirty="0" err="1" smtClean="0"/>
              <a:t>Brakefield</a:t>
            </a:r>
            <a:r>
              <a:rPr lang="en-US" sz="2800" dirty="0"/>
              <a:t>: ACM </a:t>
            </a:r>
            <a:r>
              <a:rPr lang="en-US" sz="2800" dirty="0" err="1"/>
              <a:t>SigArch</a:t>
            </a:r>
            <a:r>
              <a:rPr lang="en-US" sz="2800" dirty="0"/>
              <a:t> </a:t>
            </a:r>
            <a:r>
              <a:rPr lang="en-US" sz="2800" i="1" dirty="0" smtClean="0"/>
              <a:t>Optimal </a:t>
            </a:r>
            <a:r>
              <a:rPr lang="en-US" sz="2800" i="1" dirty="0"/>
              <a:t>Floating-Point </a:t>
            </a:r>
            <a:r>
              <a:rPr lang="en-US" sz="2800" i="1" dirty="0" smtClean="0"/>
              <a:t>Format</a:t>
            </a:r>
            <a:r>
              <a:rPr lang="en-US" sz="2800" dirty="0" smtClean="0"/>
              <a:t> </a:t>
            </a:r>
            <a:r>
              <a:rPr lang="en-US" sz="2800" dirty="0"/>
              <a:t>Oct. </a:t>
            </a:r>
            <a:r>
              <a:rPr lang="en-US" sz="2800" dirty="0" smtClean="0"/>
              <a:t>1972; </a:t>
            </a:r>
            <a:r>
              <a:rPr lang="en-US" sz="2800" i="1" dirty="0"/>
              <a:t>Variable length data </a:t>
            </a:r>
            <a:r>
              <a:rPr lang="en-US" sz="2800" i="1" dirty="0" smtClean="0"/>
              <a:t>formats</a:t>
            </a:r>
            <a:r>
              <a:rPr lang="en-US" sz="2800" dirty="0" smtClean="0"/>
              <a:t> Oct. 1977; correspondence with IEEE-854 committee 1985; US patent</a:t>
            </a:r>
            <a:r>
              <a:rPr lang="en-US" sz="2800" i="1" dirty="0" smtClean="0"/>
              <a:t> 5,892,697</a:t>
            </a:r>
            <a:r>
              <a:rPr lang="en-US" sz="2800" dirty="0" smtClean="0"/>
              <a:t> June 1999. </a:t>
            </a:r>
          </a:p>
          <a:p>
            <a:r>
              <a:rPr lang="en-US" sz="2800" dirty="0"/>
              <a:t>Neural net &amp; big </a:t>
            </a:r>
            <a:r>
              <a:rPr lang="en-US" sz="2800" dirty="0" smtClean="0"/>
              <a:t>data: </a:t>
            </a:r>
            <a:r>
              <a:rPr lang="en-US" sz="2800" dirty="0"/>
              <a:t>doesn’t need high </a:t>
            </a:r>
            <a:r>
              <a:rPr lang="en-US" sz="2800" dirty="0" smtClean="0"/>
              <a:t>accuracy.</a:t>
            </a:r>
          </a:p>
          <a:p>
            <a:r>
              <a:rPr lang="en-US" sz="2800" dirty="0" smtClean="0"/>
              <a:t>Many would like to save memory &amp; memory bandwidth.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4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Gradual under &amp; overflow: AKA Floating-point Taper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Not generally understood that tapered floating-point is better!</a:t>
            </a:r>
          </a:p>
          <a:p>
            <a:r>
              <a:rPr lang="en-US" sz="2800" dirty="0" smtClean="0"/>
              <a:t>IEEE 754: gradual underflow</a:t>
            </a:r>
          </a:p>
          <a:p>
            <a:pPr lvl="1"/>
            <a:r>
              <a:rPr lang="en-US" dirty="0" smtClean="0"/>
              <a:t>Assumes micro-coded implementation</a:t>
            </a:r>
          </a:p>
          <a:p>
            <a:r>
              <a:rPr lang="en-US" sz="2800" dirty="0" err="1" smtClean="0"/>
              <a:t>Brakefield</a:t>
            </a:r>
            <a:r>
              <a:rPr lang="en-US" sz="2800" dirty="0" smtClean="0"/>
              <a:t>: gradual overflow at no additional circuit cost</a:t>
            </a:r>
          </a:p>
          <a:p>
            <a:r>
              <a:rPr lang="en-US" sz="2800" dirty="0" smtClean="0"/>
              <a:t>Posit: Symmetrical and “extreme” taper</a:t>
            </a:r>
          </a:p>
          <a:p>
            <a:r>
              <a:rPr lang="en-US" sz="2800" dirty="0" smtClean="0"/>
              <a:t>Other taper possibilities exist between none, 754 and extreme</a:t>
            </a:r>
          </a:p>
          <a:p>
            <a:pPr lvl="1"/>
            <a:r>
              <a:rPr lang="en-US" dirty="0" smtClean="0"/>
              <a:t>No taper: for lowest cost &amp; hard real-time</a:t>
            </a:r>
          </a:p>
          <a:p>
            <a:pPr lvl="1"/>
            <a:r>
              <a:rPr lang="en-US" b="1" dirty="0" smtClean="0"/>
              <a:t>Many floating-point </a:t>
            </a:r>
            <a:r>
              <a:rPr lang="en-US" b="1" dirty="0"/>
              <a:t>taper </a:t>
            </a:r>
            <a:r>
              <a:rPr lang="en-US" b="1" dirty="0" smtClean="0"/>
              <a:t>schemes in </a:t>
            </a:r>
            <a:r>
              <a:rPr lang="en-US" b="1" dirty="0"/>
              <a:t>the literature</a:t>
            </a:r>
          </a:p>
          <a:p>
            <a:r>
              <a:rPr lang="en-US" sz="2800" dirty="0" smtClean="0"/>
              <a:t>Need a thesis that “proves” the advantage of taper?</a:t>
            </a:r>
          </a:p>
        </p:txBody>
      </p:sp>
    </p:spTree>
    <p:extLst>
      <p:ext uri="{BB962C8B-B14F-4D97-AF65-F5344CB8AC3E}">
        <p14:creationId xmlns:p14="http://schemas.microsoft.com/office/powerpoint/2010/main" val="6140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65DA0EA-85A2-874F-B263-9EEDC5F37183}"/>
              </a:ext>
            </a:extLst>
          </p:cNvPr>
          <p:cNvSpPr>
            <a:spLocks noGrp="1"/>
          </p:cNvSpPr>
          <p:nvPr/>
        </p:nvSpPr>
        <p:spPr>
          <a:xfrm>
            <a:off x="520859" y="250825"/>
            <a:ext cx="11120120" cy="51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dirty="0" smtClean="0"/>
              <a:t>Taper </a:t>
            </a:r>
            <a:r>
              <a:rPr lang="en-US" sz="4000" b="0" dirty="0"/>
              <a:t>Plots: </a:t>
            </a:r>
            <a:r>
              <a:rPr lang="en-US" sz="4000" b="0" dirty="0" smtClean="0"/>
              <a:t>16 &amp; 32-bit data size for Posit &amp; IEEE-754</a:t>
            </a:r>
            <a:endParaRPr lang="en-US" sz="4000" b="0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28CE5FEA-501B-1D45-B0ED-DE63EE39E3CB}"/>
              </a:ext>
            </a:extLst>
          </p:cNvPr>
          <p:cNvSpPr>
            <a:spLocks noGrp="1"/>
          </p:cNvSpPr>
          <p:nvPr/>
        </p:nvSpPr>
        <p:spPr>
          <a:xfrm>
            <a:off x="8293259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10E3BA-130D-B84B-B333-D79EA097ECB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4AF5DFE9-148D-0A4F-8E29-E0DD04C1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19" y="942181"/>
            <a:ext cx="9990444" cy="2514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65DA0EA-85A2-874F-B263-9EEDC5F37183}"/>
              </a:ext>
            </a:extLst>
          </p:cNvPr>
          <p:cNvSpPr>
            <a:spLocks noGrp="1"/>
          </p:cNvSpPr>
          <p:nvPr/>
        </p:nvSpPr>
        <p:spPr>
          <a:xfrm>
            <a:off x="823119" y="250825"/>
            <a:ext cx="11120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28CE5FEA-501B-1D45-B0ED-DE63EE39E3CB}"/>
              </a:ext>
            </a:extLst>
          </p:cNvPr>
          <p:cNvSpPr>
            <a:spLocks noGrp="1"/>
          </p:cNvSpPr>
          <p:nvPr/>
        </p:nvSpPr>
        <p:spPr>
          <a:xfrm>
            <a:off x="8595519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10E3BA-130D-B84B-B333-D79EA097ECB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2B2100EE-5BDE-824B-852D-13E12C29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7" y="3475831"/>
            <a:ext cx="11270371" cy="25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results: Posit superiority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9" y="1600200"/>
            <a:ext cx="10945654" cy="4525963"/>
          </a:xfrm>
        </p:spPr>
        <p:txBody>
          <a:bodyPr>
            <a:normAutofit fontScale="92500"/>
          </a:bodyPr>
          <a:lstStyle/>
          <a:p>
            <a:r>
              <a:rPr lang="en-US" sz="2800" i="1" dirty="0"/>
              <a:t>Rethinking floating point for deep </a:t>
            </a:r>
            <a:r>
              <a:rPr lang="en-US" sz="2800" i="1" dirty="0" smtClean="0"/>
              <a:t>learning</a:t>
            </a:r>
            <a:r>
              <a:rPr lang="en-US" sz="2800" dirty="0" smtClean="0"/>
              <a:t>, Jeff Johnson, 2018. FPGA &amp; ASIC implementations.</a:t>
            </a:r>
          </a:p>
          <a:p>
            <a:r>
              <a:rPr lang="en-US" sz="2800" i="1" dirty="0"/>
              <a:t>Posits: the good, the bad and the </a:t>
            </a:r>
            <a:r>
              <a:rPr lang="en-US" sz="2800" i="1" dirty="0" smtClean="0"/>
              <a:t>ugly</a:t>
            </a:r>
            <a:r>
              <a:rPr lang="en-US" sz="2800" dirty="0" smtClean="0"/>
              <a:t>, </a:t>
            </a:r>
            <a:r>
              <a:rPr lang="en-US" sz="2800" dirty="0" err="1"/>
              <a:t>Florent</a:t>
            </a:r>
            <a:r>
              <a:rPr lang="en-US" sz="2800" dirty="0"/>
              <a:t> de </a:t>
            </a:r>
            <a:r>
              <a:rPr lang="en-US" sz="2800" dirty="0" err="1" smtClean="0"/>
              <a:t>Dinechin</a:t>
            </a:r>
            <a:r>
              <a:rPr lang="en-US" sz="2800" dirty="0" smtClean="0"/>
              <a:t> </a:t>
            </a:r>
            <a:r>
              <a:rPr lang="en-US" sz="2800" dirty="0" err="1" smtClean="0"/>
              <a:t>etal</a:t>
            </a:r>
            <a:r>
              <a:rPr lang="en-US" sz="2800" dirty="0" smtClean="0"/>
              <a:t> 2019.  Has taper diagrams and discussion of physical constants.</a:t>
            </a:r>
          </a:p>
          <a:p>
            <a:r>
              <a:rPr lang="en-US" sz="2800" i="1" dirty="0"/>
              <a:t>Cheetah: Mixed Low-Precision Hardware </a:t>
            </a:r>
            <a:r>
              <a:rPr lang="en-US" sz="2800" i="1" dirty="0" smtClean="0"/>
              <a:t>&amp; Software </a:t>
            </a:r>
            <a:r>
              <a:rPr lang="en-US" sz="2800" i="1" dirty="0"/>
              <a:t>Co-Design Framework for DNNs on </a:t>
            </a:r>
            <a:r>
              <a:rPr lang="en-US" sz="2800" i="1" dirty="0" smtClean="0"/>
              <a:t>the Edge</a:t>
            </a:r>
            <a:r>
              <a:rPr lang="en-US" sz="2800" dirty="0" smtClean="0"/>
              <a:t>, </a:t>
            </a:r>
            <a:r>
              <a:rPr lang="en-US" sz="2800" dirty="0" err="1"/>
              <a:t>Hamed</a:t>
            </a:r>
            <a:r>
              <a:rPr lang="en-US" sz="2800" dirty="0"/>
              <a:t> F. </a:t>
            </a:r>
            <a:r>
              <a:rPr lang="en-US" sz="2800" dirty="0" err="1" smtClean="0"/>
              <a:t>Langroudi</a:t>
            </a:r>
            <a:r>
              <a:rPr lang="en-US" sz="2800" dirty="0" smtClean="0"/>
              <a:t> </a:t>
            </a:r>
            <a:r>
              <a:rPr lang="en-US" sz="2800" dirty="0" err="1" smtClean="0"/>
              <a:t>etal</a:t>
            </a:r>
            <a:r>
              <a:rPr lang="en-US" sz="2800" dirty="0" smtClean="0"/>
              <a:t> 2019.  Trade-off study.</a:t>
            </a:r>
          </a:p>
          <a:p>
            <a:r>
              <a:rPr lang="en-US" sz="2800" i="1" dirty="0"/>
              <a:t>Towards 16bit weather and climate models</a:t>
            </a:r>
            <a:r>
              <a:rPr lang="en-US" sz="2800" i="1" dirty="0" smtClean="0"/>
              <a:t>: Posits </a:t>
            </a:r>
            <a:r>
              <a:rPr lang="en-US" sz="2800" i="1" dirty="0"/>
              <a:t>as an alternative to </a:t>
            </a:r>
            <a:r>
              <a:rPr lang="en-US" sz="2800" i="1" dirty="0" smtClean="0"/>
              <a:t>floats</a:t>
            </a:r>
            <a:r>
              <a:rPr lang="en-US" sz="2800" dirty="0" smtClean="0"/>
              <a:t>, </a:t>
            </a:r>
            <a:r>
              <a:rPr lang="en-US" sz="2800" dirty="0"/>
              <a:t>Milan </a:t>
            </a:r>
            <a:r>
              <a:rPr lang="en-US" sz="2800" dirty="0" err="1" smtClean="0"/>
              <a:t>Klöwer</a:t>
            </a:r>
            <a:r>
              <a:rPr lang="en-US" sz="2800" dirty="0" smtClean="0"/>
              <a:t> </a:t>
            </a:r>
            <a:r>
              <a:rPr lang="en-US" sz="2800" dirty="0" err="1" smtClean="0"/>
              <a:t>etal</a:t>
            </a:r>
            <a:r>
              <a:rPr lang="en-US" sz="2800" dirty="0" smtClean="0"/>
              <a:t> 2019.</a:t>
            </a:r>
          </a:p>
          <a:p>
            <a:r>
              <a:rPr lang="en-US" sz="2800" i="1" dirty="0"/>
              <a:t>Universal Coding of the </a:t>
            </a:r>
            <a:r>
              <a:rPr lang="en-US" sz="2800" i="1" dirty="0" smtClean="0"/>
              <a:t>Reals: Alternatives </a:t>
            </a:r>
            <a:r>
              <a:rPr lang="en-US" sz="2800" i="1" dirty="0"/>
              <a:t>to IEEE Floating </a:t>
            </a:r>
            <a:r>
              <a:rPr lang="en-US" sz="2800" i="1" dirty="0" smtClean="0"/>
              <a:t>Point</a:t>
            </a:r>
            <a:r>
              <a:rPr lang="en-US" sz="2800" dirty="0" smtClean="0"/>
              <a:t>, Peter Lindstrom </a:t>
            </a:r>
            <a:r>
              <a:rPr lang="en-US" sz="2800" dirty="0" err="1" smtClean="0"/>
              <a:t>etal</a:t>
            </a:r>
            <a:r>
              <a:rPr lang="en-US" sz="2800" dirty="0" smtClean="0"/>
              <a:t> 2018.  Extensive comparison of various floating-point formats.</a:t>
            </a:r>
          </a:p>
        </p:txBody>
      </p:sp>
    </p:spTree>
    <p:extLst>
      <p:ext uri="{BB962C8B-B14F-4D97-AF65-F5344CB8AC3E}">
        <p14:creationId xmlns:p14="http://schemas.microsoft.com/office/powerpoint/2010/main" val="38483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5363" y="887113"/>
            <a:ext cx="3551004" cy="5796180"/>
            <a:chOff x="251521" y="832762"/>
            <a:chExt cx="2736303" cy="5955156"/>
          </a:xfrm>
        </p:grpSpPr>
        <p:sp>
          <p:nvSpPr>
            <p:cNvPr id="3" name="TextBox 2"/>
            <p:cNvSpPr txBox="1"/>
            <p:nvPr/>
          </p:nvSpPr>
          <p:spPr>
            <a:xfrm>
              <a:off x="251521" y="832762"/>
              <a:ext cx="2736303" cy="1992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/>
                <a:t>From Lawrence Livermore National Laboratory, with permission. </a:t>
              </a:r>
              <a:r>
                <a:rPr lang="en-GB" sz="2400" dirty="0"/>
                <a:t>Simulation of a fluid shock wave in an</a:t>
              </a:r>
              <a:br>
                <a:rPr lang="en-GB" sz="2400" dirty="0"/>
              </a:br>
              <a:r>
                <a:rPr lang="en-GB" sz="2400" dirty="0"/>
                <a:t>L-shaped region:</a:t>
              </a:r>
            </a:p>
          </p:txBody>
        </p:sp>
        <p:pic>
          <p:nvPicPr>
            <p:cNvPr id="4" name="Picture 3" descr="euler-32-bit-answer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3589" y="2885931"/>
              <a:ext cx="1495760" cy="3901987"/>
            </a:xfrm>
            <a:prstGeom prst="rect">
              <a:avLst/>
            </a:prstGeom>
          </p:spPr>
        </p:pic>
      </p:grpSp>
      <p:sp>
        <p:nvSpPr>
          <p:cNvPr id="5" name="Title 1"/>
          <p:cNvSpPr txBox="1">
            <a:spLocks/>
          </p:cNvSpPr>
          <p:nvPr/>
        </p:nvSpPr>
        <p:spPr>
          <a:xfrm>
            <a:off x="335361" y="115200"/>
            <a:ext cx="10972800" cy="86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3</a:t>
            </a:r>
            <a:r>
              <a:rPr lang="en-US" sz="4000" baseline="30000" dirty="0" smtClean="0"/>
              <a:t>rd</a:t>
            </a:r>
            <a:r>
              <a:rPr lang="en-US" sz="4000" dirty="0" smtClean="0"/>
              <a:t> Party Validation of Posits</a:t>
            </a:r>
            <a:endParaRPr lang="en-US" sz="4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B658E5F-8039-45F5-9A3D-827403B11755}" type="slidenum">
              <a:rPr lang="en-GB" smtClean="0"/>
              <a:pPr/>
              <a:t>18</a:t>
            </a:fld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4112025" y="901592"/>
            <a:ext cx="7704304" cy="4400339"/>
            <a:chOff x="3084019" y="901592"/>
            <a:chExt cx="5778228" cy="4400339"/>
          </a:xfrm>
        </p:grpSpPr>
        <p:sp>
          <p:nvSpPr>
            <p:cNvPr id="8" name="TextBox 7"/>
            <p:cNvSpPr txBox="1"/>
            <p:nvPr/>
          </p:nvSpPr>
          <p:spPr>
            <a:xfrm>
              <a:off x="3491880" y="901592"/>
              <a:ext cx="5328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Errors for six different 32-bit formats (white = no error):</a:t>
              </a:r>
            </a:p>
          </p:txBody>
        </p:sp>
        <p:pic>
          <p:nvPicPr>
            <p:cNvPr id="9" name="Picture 8" descr="euler-32-bit-errors.jp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84019" y="2233712"/>
              <a:ext cx="5778228" cy="306821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262735" y="1750647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rgbClr val="000CA6"/>
                  </a:solidFill>
                </a:rPr>
                <a:t>Posits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9106" y="1473647"/>
              <a:ext cx="9361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0CA6"/>
                  </a:solidFill>
                </a:rPr>
                <a:t>Elias</a:t>
              </a:r>
              <a:br>
                <a:rPr lang="en-GB" sz="2400" dirty="0">
                  <a:solidFill>
                    <a:srgbClr val="000CA6"/>
                  </a:solidFill>
                </a:rPr>
              </a:br>
              <a:r>
                <a:rPr lang="en-GB" sz="2400" dirty="0">
                  <a:solidFill>
                    <a:srgbClr val="000CA6"/>
                  </a:solidFill>
                </a:rPr>
                <a:t>Gamma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8822" y="1750647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0CA6"/>
                  </a:solidFill>
                </a:rPr>
                <a:t>Levenstein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09797" y="1473647"/>
              <a:ext cx="12241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0CA6"/>
                  </a:solidFill>
                </a:rPr>
                <a:t>IEEE, but</a:t>
              </a:r>
              <a:br>
                <a:rPr lang="en-GB" sz="2400" dirty="0">
                  <a:solidFill>
                    <a:srgbClr val="000CA6"/>
                  </a:solidFill>
                </a:rPr>
              </a:br>
              <a:r>
                <a:rPr lang="en-GB" sz="2400" dirty="0">
                  <a:solidFill>
                    <a:srgbClr val="000CA6"/>
                  </a:solidFill>
                </a:rPr>
                <a:t>¼ range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33933" y="1525655"/>
              <a:ext cx="10865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0CA6"/>
                  </a:solidFill>
                </a:rPr>
                <a:t>IEEE </a:t>
              </a:r>
              <a:br>
                <a:rPr lang="en-GB" sz="2400" dirty="0">
                  <a:solidFill>
                    <a:srgbClr val="000CA6"/>
                  </a:solidFill>
                </a:rPr>
              </a:br>
              <a:r>
                <a:rPr lang="en-GB" sz="2400" dirty="0">
                  <a:solidFill>
                    <a:srgbClr val="000CA6"/>
                  </a:solidFill>
                </a:rPr>
                <a:t>floats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94525" y="5301929"/>
            <a:ext cx="5856651" cy="1358756"/>
            <a:chOff x="3563888" y="5160988"/>
            <a:chExt cx="4392488" cy="1425474"/>
          </a:xfrm>
        </p:grpSpPr>
        <p:sp>
          <p:nvSpPr>
            <p:cNvPr id="16" name="TextBox 15"/>
            <p:cNvSpPr txBox="1"/>
            <p:nvPr/>
          </p:nvSpPr>
          <p:spPr>
            <a:xfrm>
              <a:off x="3563888" y="5714661"/>
              <a:ext cx="4392488" cy="871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Posits are </a:t>
              </a:r>
              <a:r>
                <a:rPr lang="en-GB" sz="2400" b="1" i="1" dirty="0"/>
                <a:t>50x more accurate </a:t>
              </a:r>
              <a:r>
                <a:rPr lang="en-GB" sz="2400" dirty="0"/>
                <a:t>than floats, the best of any format tested.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941817" y="5243200"/>
              <a:ext cx="559553" cy="475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362827" y="5160988"/>
              <a:ext cx="593549" cy="557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47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19" y="304800"/>
            <a:ext cx="9220200" cy="9144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9" y="1371600"/>
            <a:ext cx="10945654" cy="4953000"/>
          </a:xfrm>
        </p:spPr>
        <p:txBody>
          <a:bodyPr>
            <a:noAutofit/>
          </a:bodyPr>
          <a:lstStyle/>
          <a:p>
            <a:r>
              <a:rPr lang="en-US" sz="2400" dirty="0"/>
              <a:t>Supplemental Readings for IEEE 754 / </a:t>
            </a:r>
            <a:r>
              <a:rPr lang="en-US" sz="2400" dirty="0" smtClean="0"/>
              <a:t>854: </a:t>
            </a:r>
            <a:r>
              <a:rPr lang="en-US" sz="2400" dirty="0" smtClean="0">
                <a:hlinkClick r:id="rId2"/>
              </a:rPr>
              <a:t>https://web.archive.org/web/20171230124220/http://grouper.ieee.org/groups/754/reading.html</a:t>
            </a:r>
            <a:endParaRPr lang="en-US" sz="2400" dirty="0" smtClean="0"/>
          </a:p>
          <a:p>
            <a:r>
              <a:rPr lang="en-US" sz="2400" dirty="0" smtClean="0"/>
              <a:t>Posit software &amp; hardware implementations: </a:t>
            </a:r>
            <a:r>
              <a:rPr lang="en-US" sz="2400" dirty="0">
                <a:hlinkClick r:id="rId3"/>
              </a:rPr>
              <a:t>https://posithub.org/docs/PDS/PositEffortsSurvey.html</a:t>
            </a:r>
            <a:endParaRPr lang="en-US" sz="2400" dirty="0" smtClean="0"/>
          </a:p>
          <a:p>
            <a:r>
              <a:rPr lang="en-US" sz="2400" dirty="0" err="1" smtClean="0"/>
              <a:t>Unums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://en.wikipedia.org/wiki/Unum_(number_format</a:t>
            </a:r>
            <a:r>
              <a:rPr lang="en-US" sz="2400" dirty="0" smtClean="0">
                <a:hlinkClick r:id="rId4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Posit visualization: </a:t>
            </a:r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://cse512-19s.github.io/FP-Well-Rounded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Recent commentary: </a:t>
            </a:r>
            <a:r>
              <a:rPr lang="en-US" sz="2400" dirty="0">
                <a:hlinkClick r:id="rId6"/>
              </a:rPr>
              <a:t>https://www.nextplatform.com/2019/07/08/new-approach-could-sink-floating-point-computation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r>
              <a:rPr lang="en-US" sz="2400" dirty="0"/>
              <a:t>Usenet group: </a:t>
            </a:r>
            <a:r>
              <a:rPr lang="en-US" sz="2400" dirty="0">
                <a:hlinkClick r:id="rId7"/>
              </a:rPr>
              <a:t>https://groups.google.com/forum/#!forum/unum-computing</a:t>
            </a:r>
            <a:endParaRPr lang="en-US" sz="2400" dirty="0"/>
          </a:p>
          <a:p>
            <a:r>
              <a:rPr lang="en-US" sz="2400" dirty="0"/>
              <a:t>Encyclopedic coverage of floating-point: </a:t>
            </a:r>
            <a:r>
              <a:rPr lang="en-US" sz="2400" b="1" dirty="0"/>
              <a:t>Handbook of Floating-Point Arithmetic </a:t>
            </a:r>
            <a:r>
              <a:rPr lang="en-US" sz="2400" dirty="0"/>
              <a:t>2nd ed. </a:t>
            </a:r>
            <a:r>
              <a:rPr lang="fr-FR" sz="2400" dirty="0"/>
              <a:t>Jean-Michel Muller, Nicolas Brunie, et al. </a:t>
            </a:r>
            <a:r>
              <a:rPr lang="en-US" sz="2400" dirty="0" err="1"/>
              <a:t>Birkhäuser</a:t>
            </a:r>
            <a:r>
              <a:rPr lang="en-US" sz="2400" dirty="0"/>
              <a:t> 2018</a:t>
            </a:r>
            <a:r>
              <a:rPr lang="en-US" sz="2400" dirty="0" smtClean="0"/>
              <a:t>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floating-point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343399"/>
          </a:xfrm>
        </p:spPr>
        <p:txBody>
          <a:bodyPr>
            <a:noAutofit/>
          </a:bodyPr>
          <a:lstStyle/>
          <a:p>
            <a:r>
              <a:rPr lang="en-US" sz="2600" dirty="0" smtClean="0">
                <a:hlinkClick r:id="rId2"/>
              </a:rPr>
              <a:t>https://en.wikipedia.org/wiki/Floating-point_arithmetic </a:t>
            </a:r>
            <a:endParaRPr lang="en-US" sz="2600" dirty="0" smtClean="0"/>
          </a:p>
          <a:p>
            <a:r>
              <a:rPr lang="en-US" sz="2600" dirty="0" smtClean="0"/>
              <a:t>Sign bit</a:t>
            </a:r>
          </a:p>
          <a:p>
            <a:r>
              <a:rPr lang="en-US" sz="2600" dirty="0" smtClean="0"/>
              <a:t>Signed exponent</a:t>
            </a:r>
          </a:p>
          <a:p>
            <a:pPr lvl="1"/>
            <a:r>
              <a:rPr lang="en-US" sz="2600" dirty="0" smtClean="0"/>
              <a:t>Usual radix is 2, radix ten (financial calculations) and radix 16 (IBM 360) exist</a:t>
            </a:r>
          </a:p>
          <a:p>
            <a:r>
              <a:rPr lang="en-US" sz="2600" dirty="0" smtClean="0"/>
              <a:t>Fraction, usually has hidden leading one bit, e.g. normalized, but not a requirement</a:t>
            </a:r>
          </a:p>
          <a:p>
            <a:r>
              <a:rPr lang="en-US" sz="2600" dirty="0" smtClean="0"/>
              <a:t>Value is: (1-2*s)*</a:t>
            </a:r>
            <a:r>
              <a:rPr lang="en-US" sz="2600" dirty="0" err="1" smtClean="0"/>
              <a:t>radix</a:t>
            </a:r>
            <a:r>
              <a:rPr lang="en-US" sz="2600" baseline="30000" dirty="0" err="1" smtClean="0"/>
              <a:t>exponent</a:t>
            </a:r>
            <a:r>
              <a:rPr lang="en-US" sz="2600" dirty="0" smtClean="0"/>
              <a:t> *</a:t>
            </a:r>
            <a:r>
              <a:rPr lang="en-US" sz="2600" dirty="0" smtClean="0"/>
              <a:t>fraction </a:t>
            </a:r>
            <a:r>
              <a:rPr lang="en-US" sz="2600" i="1" dirty="0" smtClean="0"/>
              <a:t>or</a:t>
            </a:r>
          </a:p>
          <a:p>
            <a:r>
              <a:rPr lang="en-US" sz="2600" dirty="0" smtClean="0"/>
              <a:t> </a:t>
            </a:r>
            <a:r>
              <a:rPr lang="en-US" sz="2600" dirty="0"/>
              <a:t>(2*s-1</a:t>
            </a:r>
            <a:r>
              <a:rPr lang="en-US" sz="2600" dirty="0" smtClean="0"/>
              <a:t>)*</a:t>
            </a:r>
            <a:r>
              <a:rPr lang="en-US" sz="2600" dirty="0" err="1" smtClean="0"/>
              <a:t>radix</a:t>
            </a:r>
            <a:r>
              <a:rPr lang="en-US" sz="2600" baseline="30000" dirty="0" err="1" smtClean="0"/>
              <a:t>exponent</a:t>
            </a:r>
            <a:r>
              <a:rPr lang="en-US" sz="2600" baseline="30000" dirty="0" smtClean="0"/>
              <a:t> </a:t>
            </a:r>
            <a:r>
              <a:rPr lang="en-US" sz="2600" dirty="0" smtClean="0"/>
              <a:t>*(1+fraction</a:t>
            </a:r>
            <a:r>
              <a:rPr lang="en-US" sz="2600" dirty="0" smtClean="0"/>
              <a:t>)  </a:t>
            </a:r>
            <a:r>
              <a:rPr lang="en-US" sz="2600" i="1" dirty="0" smtClean="0"/>
              <a:t>normalized with hidden one bit</a:t>
            </a:r>
            <a:endParaRPr lang="en-US" sz="2600" i="1" dirty="0" smtClean="0"/>
          </a:p>
        </p:txBody>
      </p:sp>
    </p:spTree>
    <p:extLst>
      <p:ext uri="{BB962C8B-B14F-4D97-AF65-F5344CB8AC3E}">
        <p14:creationId xmlns:p14="http://schemas.microsoft.com/office/powerpoint/2010/main" val="33674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9"/>
            <a:ext cx="10945654" cy="944561"/>
          </a:xfrm>
        </p:spPr>
        <p:txBody>
          <a:bodyPr/>
          <a:lstStyle/>
          <a:p>
            <a:r>
              <a:rPr lang="en-US" dirty="0" smtClean="0"/>
              <a:t>References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" y="1143000"/>
            <a:ext cx="10945654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Von </a:t>
            </a:r>
            <a:r>
              <a:rPr lang="en-US" sz="2400" dirty="0"/>
              <a:t>Neumann rounding: </a:t>
            </a:r>
            <a:r>
              <a:rPr lang="en-US" sz="2400" dirty="0">
                <a:hlinkClick r:id="rId2"/>
              </a:rPr>
              <a:t>https://en.wikipedia.org/wiki/Talk%3ARounding#Von_Neumann_rounding_and_sticky_rounding</a:t>
            </a:r>
            <a:endParaRPr lang="en-US" sz="2400" dirty="0"/>
          </a:p>
          <a:p>
            <a:r>
              <a:rPr lang="en-US" sz="2400" i="1" dirty="0" smtClean="0"/>
              <a:t>Double </a:t>
            </a:r>
            <a:r>
              <a:rPr lang="en-US" sz="2400" i="1" dirty="0"/>
              <a:t>Rounding Errors in Floating-Point </a:t>
            </a:r>
            <a:r>
              <a:rPr lang="en-US" sz="2400" i="1" dirty="0" smtClean="0"/>
              <a:t>Conversions</a:t>
            </a:r>
            <a:r>
              <a:rPr lang="en-US" sz="2400" dirty="0" smtClean="0"/>
              <a:t>, Rick Regan 2010.</a:t>
            </a:r>
            <a:r>
              <a:rPr lang="en-US" sz="2400" dirty="0"/>
              <a:t>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://www.exploringbinary.com/double-rounding-errors-in-floating-point-conversions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en.wikipedia.org/wiki/Rounding#Double_rounding</a:t>
            </a:r>
            <a:endParaRPr lang="en-US" sz="2400" dirty="0" smtClean="0"/>
          </a:p>
          <a:p>
            <a:r>
              <a:rPr lang="en-US" sz="2400" b="1" dirty="0" smtClean="0"/>
              <a:t>Gustafson </a:t>
            </a:r>
            <a:r>
              <a:rPr lang="en-US" sz="2400" b="1" dirty="0"/>
              <a:t>video on Posits </a:t>
            </a: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</a:t>
            </a:r>
            <a:r>
              <a:rPr lang="en-US" sz="2400" dirty="0">
                <a:hlinkClick r:id="rId5"/>
              </a:rPr>
              <a:t>www.youtube.com/watch?v=JJgT-YphE1Y</a:t>
            </a:r>
            <a:endParaRPr lang="en-US" sz="2400" dirty="0"/>
          </a:p>
          <a:p>
            <a:r>
              <a:rPr lang="en-US" sz="2400" dirty="0"/>
              <a:t>Gustafson book: Gustafson, John L. (2015). </a:t>
            </a:r>
            <a:r>
              <a:rPr lang="en-US" sz="2400" i="1" dirty="0"/>
              <a:t>The End of Error: Unum Computing</a:t>
            </a:r>
            <a:r>
              <a:rPr lang="en-US" sz="2400" dirty="0"/>
              <a:t>. Boca Raton, Fla. CRC Pres.</a:t>
            </a:r>
          </a:p>
          <a:p>
            <a:r>
              <a:rPr lang="en-US" sz="2400" dirty="0" smtClean="0"/>
              <a:t>Posit </a:t>
            </a:r>
            <a:r>
              <a:rPr lang="en-US" sz="2400" dirty="0"/>
              <a:t>diagrams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6"/>
              </a:rPr>
              <a:t>http</a:t>
            </a:r>
            <a:r>
              <a:rPr lang="en-US" sz="2400" dirty="0">
                <a:hlinkClick r:id="rId6"/>
              </a:rPr>
              <a:t>://www.johngustafson.net/pdfs/BeatingFloatingPoint.pdf</a:t>
            </a:r>
            <a:endParaRPr lang="en-US" sz="2400" dirty="0"/>
          </a:p>
          <a:p>
            <a:r>
              <a:rPr lang="en-US" sz="2400" dirty="0"/>
              <a:t>The great debate: Gustafson vs. </a:t>
            </a:r>
            <a:r>
              <a:rPr lang="en-US" sz="2400" dirty="0" err="1" smtClean="0"/>
              <a:t>Kahan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7"/>
              </a:rPr>
              <a:t>https</a:t>
            </a:r>
            <a:r>
              <a:rPr lang="en-US" sz="2400" dirty="0">
                <a:hlinkClick r:id="rId7"/>
              </a:rPr>
              <a:t>://www.youtube.com/watch?v=KEAKYDyUua4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465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Brakefield’s</a:t>
            </a:r>
            <a:r>
              <a:rPr lang="en-US" dirty="0" smtClean="0"/>
              <a:t> floating-point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Today’s slides at: </a:t>
            </a:r>
            <a:r>
              <a:rPr lang="en-US" sz="2800" dirty="0">
                <a:hlinkClick r:id="rId2"/>
              </a:rPr>
              <a:t>https://github.com/jimbrake/alt_posit</a:t>
            </a:r>
            <a:endParaRPr lang="en-US" sz="2800" dirty="0" smtClean="0"/>
          </a:p>
          <a:p>
            <a:r>
              <a:rPr lang="en-US" sz="2800" dirty="0" smtClean="0"/>
              <a:t>Emphasis on hardware speed and number of pipeline stages</a:t>
            </a:r>
          </a:p>
          <a:p>
            <a:pPr lvl="1"/>
            <a:r>
              <a:rPr lang="en-US" dirty="0" smtClean="0"/>
              <a:t>Numerical Analysts may not understand hardware</a:t>
            </a:r>
          </a:p>
          <a:p>
            <a:r>
              <a:rPr lang="en-US" sz="2800" dirty="0" smtClean="0"/>
              <a:t>Gradual overflow for IEEE-754</a:t>
            </a:r>
          </a:p>
          <a:p>
            <a:r>
              <a:rPr lang="en-US" sz="2800" dirty="0" smtClean="0"/>
              <a:t>Zero extension for extending short memory formats to register size</a:t>
            </a:r>
            <a:endParaRPr lang="en-US" sz="2800" i="1" dirty="0" smtClean="0"/>
          </a:p>
          <a:p>
            <a:r>
              <a:rPr lang="en-US" sz="2800" dirty="0" smtClean="0"/>
              <a:t>Von Neumann rounding at a cost of one mantissa bit</a:t>
            </a:r>
          </a:p>
          <a:p>
            <a:pPr lvl="1"/>
            <a:r>
              <a:rPr lang="en-US" dirty="0" smtClean="0"/>
              <a:t>Support both 754 exacts and Posit </a:t>
            </a:r>
            <a:r>
              <a:rPr lang="en-US" i="1" dirty="0" err="1" smtClean="0"/>
              <a:t>unums</a:t>
            </a:r>
            <a:endParaRPr lang="en-US" i="1" dirty="0" smtClean="0"/>
          </a:p>
          <a:p>
            <a:pPr lvl="1"/>
            <a:r>
              <a:rPr lang="en-US" dirty="0" smtClean="0"/>
              <a:t>Does not have double rounding problem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Brakefield’s</a:t>
            </a:r>
            <a:r>
              <a:rPr lang="en-US" dirty="0" smtClean="0"/>
              <a:t> floating-point preferences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 bit reversed </a:t>
            </a:r>
            <a:r>
              <a:rPr lang="en-US" i="1" dirty="0" smtClean="0"/>
              <a:t>regime</a:t>
            </a:r>
            <a:r>
              <a:rPr lang="en-US" dirty="0" smtClean="0"/>
              <a:t> field on right hand side of mantissa/fraction</a:t>
            </a:r>
          </a:p>
          <a:p>
            <a:pPr lvl="1"/>
            <a:r>
              <a:rPr lang="en-US" dirty="0" smtClean="0"/>
              <a:t>Integer compare for floating-point not possible, use dedicated hardware</a:t>
            </a:r>
          </a:p>
          <a:p>
            <a:pPr lvl="1"/>
            <a:r>
              <a:rPr lang="en-US" dirty="0" smtClean="0"/>
              <a:t>Fraction/mantissa in fixed location &amp; thus no shifter needed to normalize fraction</a:t>
            </a:r>
          </a:p>
          <a:p>
            <a:r>
              <a:rPr lang="en-US" dirty="0" smtClean="0"/>
              <a:t>Posit extract/insert in memory path</a:t>
            </a:r>
          </a:p>
          <a:p>
            <a:r>
              <a:rPr lang="en-US" dirty="0" smtClean="0"/>
              <a:t>Unified design space: taper adjustment, </a:t>
            </a:r>
            <a:r>
              <a:rPr lang="en-US" i="1" dirty="0" err="1" smtClean="0"/>
              <a:t>unums</a:t>
            </a:r>
            <a:r>
              <a:rPr lang="en-US" dirty="0"/>
              <a:t>,</a:t>
            </a:r>
            <a:r>
              <a:rPr lang="en-US" dirty="0" smtClean="0"/>
              <a:t> 754 and Posit</a:t>
            </a:r>
          </a:p>
          <a:p>
            <a:r>
              <a:rPr lang="en-US" dirty="0" smtClean="0"/>
              <a:t>Support for 12, 24 and 48-bit data sizes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 </a:t>
            </a:r>
            <a:r>
              <a:rPr lang="en-US" dirty="0" smtClean="0"/>
              <a:t>floating-point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exponent </a:t>
            </a:r>
            <a:r>
              <a:rPr lang="en-US" dirty="0" smtClean="0"/>
              <a:t>size: </a:t>
            </a:r>
            <a:r>
              <a:rPr lang="en-US" dirty="0"/>
              <a:t>The maximum number of bits 0, 1, 2, 3, . . . that are available for expressing the exponent</a:t>
            </a:r>
            <a:r>
              <a:rPr lang="en-US" dirty="0" smtClean="0"/>
              <a:t>.</a:t>
            </a:r>
          </a:p>
          <a:p>
            <a:r>
              <a:rPr lang="en-US" b="1" dirty="0"/>
              <a:t>r</a:t>
            </a:r>
            <a:r>
              <a:rPr lang="en-US" b="1" dirty="0" smtClean="0"/>
              <a:t>egime</a:t>
            </a:r>
            <a:r>
              <a:rPr lang="en-US" dirty="0"/>
              <a:t>: A subfield of a posit consisting of some number of identical bits terminated by the opposite bit or the end of the number, that contributes to the specification of the power-of-two scaling of the fraction.</a:t>
            </a:r>
          </a:p>
          <a:p>
            <a:r>
              <a:rPr lang="en-US" b="1" dirty="0" smtClean="0"/>
              <a:t>fraction</a:t>
            </a:r>
            <a:r>
              <a:rPr lang="en-US" dirty="0" smtClean="0"/>
              <a:t>: </a:t>
            </a:r>
            <a:r>
              <a:rPr lang="en-US" dirty="0"/>
              <a:t>The component of a posit containing its </a:t>
            </a:r>
            <a:r>
              <a:rPr lang="en-US" dirty="0" smtClean="0"/>
              <a:t>significant </a:t>
            </a:r>
            <a:r>
              <a:rPr lang="en-US" dirty="0"/>
              <a:t>binary digits after the binary point; 0 </a:t>
            </a:r>
            <a:r>
              <a:rPr lang="en-US" dirty="0" smtClean="0"/>
              <a:t>&lt;= fraction </a:t>
            </a:r>
            <a:r>
              <a:rPr lang="en-US" dirty="0"/>
              <a:t>&lt; </a:t>
            </a:r>
            <a:r>
              <a:rPr lang="en-US" dirty="0" smtClean="0"/>
              <a:t>1.  Fraction plus hidden bit is a number &gt;= 1 and &lt; 2.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244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 </a:t>
            </a:r>
            <a:r>
              <a:rPr lang="en-US" dirty="0" smtClean="0"/>
              <a:t>floating-point definitions, </a:t>
            </a:r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9" y="1524459"/>
            <a:ext cx="6248400" cy="3200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ps</a:t>
            </a:r>
            <a:r>
              <a:rPr lang="en-US" sz="2800" dirty="0"/>
              <a:t>: Bit size of a posit format, e.g. the total number of bits (8, 16, 32, or 64).</a:t>
            </a:r>
          </a:p>
          <a:p>
            <a:pPr marL="0" indent="0">
              <a:buNone/>
            </a:pPr>
            <a:r>
              <a:rPr lang="en-US" sz="2800" b="1" dirty="0" err="1" smtClean="0"/>
              <a:t>NaR</a:t>
            </a:r>
            <a:r>
              <a:rPr lang="en-US" sz="2800" dirty="0"/>
              <a:t>: Not a real. A value that has indeterminate magnitude, is indeterminate, is multi-valued, or requires an imaginary component to express, </a:t>
            </a:r>
            <a:r>
              <a:rPr lang="en-US" sz="2800" dirty="0" err="1"/>
              <a:t>sqrt</a:t>
            </a:r>
            <a:r>
              <a:rPr lang="en-US" sz="2800" dirty="0"/>
              <a:t>(-1) is represented as </a:t>
            </a:r>
            <a:r>
              <a:rPr lang="en-US" sz="2800" dirty="0" err="1"/>
              <a:t>NaR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3" y="1828800"/>
            <a:ext cx="4495800" cy="2591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519" y="4957465"/>
            <a:ext cx="105005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Quire</a:t>
            </a:r>
            <a:r>
              <a:rPr lang="en-US" sz="2800" dirty="0"/>
              <a:t>: A fixed-point format capable of storing sums of products of posits without rounding, up to some large number of such products.  A fixed-point accumulator wide enough to hold the entire dynamic range of a Posit.</a:t>
            </a:r>
          </a:p>
        </p:txBody>
      </p:sp>
    </p:spTree>
    <p:extLst>
      <p:ext uri="{BB962C8B-B14F-4D97-AF65-F5344CB8AC3E}">
        <p14:creationId xmlns:p14="http://schemas.microsoft.com/office/powerpoint/2010/main" val="23739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5DA0EA-85A2-874F-B263-9EEDC5F37183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500519" cy="9302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IEEE 754 floating point format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82E917-C99C-F641-9457-1D9A2C2DC931}"/>
              </a:ext>
            </a:extLst>
          </p:cNvPr>
          <p:cNvSpPr/>
          <p:nvPr/>
        </p:nvSpPr>
        <p:spPr>
          <a:xfrm>
            <a:off x="7369003" y="2086659"/>
            <a:ext cx="236669" cy="66697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88D4C3E-7D38-D44C-A05E-AF48C6C394E6}"/>
              </a:ext>
            </a:extLst>
          </p:cNvPr>
          <p:cNvSpPr txBox="1"/>
          <p:nvPr/>
        </p:nvSpPr>
        <p:spPr>
          <a:xfrm>
            <a:off x="349661" y="3264347"/>
            <a:ext cx="1659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3A00"/>
                </a:solidFill>
              </a:rPr>
              <a:t>0</a:t>
            </a:r>
            <a:r>
              <a:rPr lang="en-US" sz="2400" dirty="0"/>
              <a:t> </a:t>
            </a:r>
            <a:r>
              <a:rPr lang="en-US" sz="2400" dirty="0" smtClean="0"/>
              <a:t>positive</a:t>
            </a:r>
            <a:r>
              <a:rPr lang="en-US" sz="2400" dirty="0"/>
              <a:t>,</a:t>
            </a:r>
          </a:p>
          <a:p>
            <a:r>
              <a:rPr lang="en-US" sz="2400" dirty="0">
                <a:solidFill>
                  <a:srgbClr val="FF3A00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 smtClean="0"/>
              <a:t>negative</a:t>
            </a:r>
            <a:endParaRPr lang="en-US" sz="2400" dirty="0"/>
          </a:p>
        </p:txBody>
      </p:sp>
      <p:sp>
        <p:nvSpPr>
          <p:cNvPr id="5" name="Right Arrow 4">
            <a:extLst>
              <a:ext uri="{FF2B5EF4-FFF2-40B4-BE49-F238E27FC236}">
                <a16:creationId xmlns="" xmlns:a16="http://schemas.microsoft.com/office/drawing/2014/main" id="{3A2F9D0B-2A32-C947-8DC6-E12F844FCC1C}"/>
              </a:ext>
            </a:extLst>
          </p:cNvPr>
          <p:cNvSpPr/>
          <p:nvPr/>
        </p:nvSpPr>
        <p:spPr>
          <a:xfrm rot="20056876">
            <a:off x="1688999" y="2570362"/>
            <a:ext cx="640207" cy="230153"/>
          </a:xfrm>
          <a:prstGeom prst="rightArrow">
            <a:avLst>
              <a:gd name="adj1" fmla="val 63219"/>
              <a:gd name="adj2" fmla="val 89268"/>
            </a:avLst>
          </a:prstGeom>
          <a:solidFill>
            <a:srgbClr val="FF3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87B5497-86BC-6E4A-8934-2E54125A010A}"/>
              </a:ext>
            </a:extLst>
          </p:cNvPr>
          <p:cNvSpPr txBox="1"/>
          <p:nvPr/>
        </p:nvSpPr>
        <p:spPr>
          <a:xfrm>
            <a:off x="3128338" y="3602901"/>
            <a:ext cx="528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r>
              <a:rPr lang="en-US" sz="2400" dirty="0"/>
              <a:t>, </a:t>
            </a:r>
            <a:r>
              <a:rPr lang="en-US" sz="2400" dirty="0" smtClean="0"/>
              <a:t>8</a:t>
            </a:r>
            <a:r>
              <a:rPr lang="en-US" sz="2400" dirty="0"/>
              <a:t> </a:t>
            </a:r>
            <a:r>
              <a:rPr lang="en-US" sz="2400" dirty="0" smtClean="0"/>
              <a:t>or 11 exponent bits </a:t>
            </a:r>
            <a:r>
              <a:rPr lang="en-US" sz="2400" dirty="0"/>
              <a:t>for </a:t>
            </a:r>
            <a:r>
              <a:rPr lang="en-US" sz="2400" dirty="0" smtClean="0"/>
              <a:t>16-bit (half), 32-bits (single) or 64-bits (double) format</a:t>
            </a:r>
            <a:endParaRPr lang="en-US" sz="1200" i="1" dirty="0"/>
          </a:p>
        </p:txBody>
      </p:sp>
      <p:sp>
        <p:nvSpPr>
          <p:cNvPr id="7" name="Right Arrow 6">
            <a:extLst>
              <a:ext uri="{FF2B5EF4-FFF2-40B4-BE49-F238E27FC236}">
                <a16:creationId xmlns="" xmlns:a16="http://schemas.microsoft.com/office/drawing/2014/main" id="{6C57B645-7DEF-7C4D-ABD6-F8C184E3EFC3}"/>
              </a:ext>
            </a:extLst>
          </p:cNvPr>
          <p:cNvSpPr/>
          <p:nvPr/>
        </p:nvSpPr>
        <p:spPr>
          <a:xfrm rot="14335978">
            <a:off x="3526180" y="2928228"/>
            <a:ext cx="510488" cy="266707"/>
          </a:xfrm>
          <a:prstGeom prst="rightArrow">
            <a:avLst>
              <a:gd name="adj1" fmla="val 50000"/>
              <a:gd name="adj2" fmla="val 89268"/>
            </a:avLst>
          </a:prstGeom>
          <a:solidFill>
            <a:srgbClr val="4F9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59AA0BF-2A15-E041-A3BD-1249FB912C9F}"/>
              </a:ext>
            </a:extLst>
          </p:cNvPr>
          <p:cNvSpPr txBox="1"/>
          <p:nvPr/>
        </p:nvSpPr>
        <p:spPr>
          <a:xfrm>
            <a:off x="8697311" y="3464402"/>
            <a:ext cx="3426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Treat as an unsigned fixed point number </a:t>
            </a:r>
            <a:r>
              <a:rPr lang="en-US" sz="2400" i="1" dirty="0"/>
              <a:t>f</a:t>
            </a:r>
            <a:r>
              <a:rPr lang="en-US" sz="2400" dirty="0"/>
              <a:t> with the binary </a:t>
            </a:r>
            <a:r>
              <a:rPr lang="en-US" sz="2300" dirty="0"/>
              <a:t>point at the </a:t>
            </a:r>
            <a:r>
              <a:rPr lang="en-US" sz="2300" dirty="0" smtClean="0"/>
              <a:t>left</a:t>
            </a:r>
            <a:endParaRPr lang="en-US" sz="1200" dirty="0"/>
          </a:p>
        </p:txBody>
      </p:sp>
      <p:sp>
        <p:nvSpPr>
          <p:cNvPr id="9" name="Right Arrow 8">
            <a:extLst>
              <a:ext uri="{FF2B5EF4-FFF2-40B4-BE49-F238E27FC236}">
                <a16:creationId xmlns="" xmlns:a16="http://schemas.microsoft.com/office/drawing/2014/main" id="{8B2A0E07-D066-DB44-A686-54F3BD2C878E}"/>
              </a:ext>
            </a:extLst>
          </p:cNvPr>
          <p:cNvSpPr/>
          <p:nvPr/>
        </p:nvSpPr>
        <p:spPr>
          <a:xfrm rot="12495470">
            <a:off x="8101758" y="2869357"/>
            <a:ext cx="652008" cy="267877"/>
          </a:xfrm>
          <a:prstGeom prst="rightArrow">
            <a:avLst>
              <a:gd name="adj1" fmla="val 50000"/>
              <a:gd name="adj2" fmla="val 89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BF12FA0-2617-1F43-97A9-3E41EECC3EEB}"/>
              </a:ext>
            </a:extLst>
          </p:cNvPr>
          <p:cNvGrpSpPr/>
          <p:nvPr/>
        </p:nvGrpSpPr>
        <p:grpSpPr>
          <a:xfrm>
            <a:off x="2398954" y="1603220"/>
            <a:ext cx="7573408" cy="1150413"/>
            <a:chOff x="2398954" y="1603220"/>
            <a:chExt cx="7573408" cy="1150413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1C591C89-0C39-7041-9544-087C37843BD2}"/>
                </a:ext>
              </a:extLst>
            </p:cNvPr>
            <p:cNvSpPr/>
            <p:nvPr/>
          </p:nvSpPr>
          <p:spPr>
            <a:xfrm>
              <a:off x="2398954" y="2086659"/>
              <a:ext cx="236669" cy="666974"/>
            </a:xfrm>
            <a:prstGeom prst="rect">
              <a:avLst/>
            </a:prstGeom>
            <a:solidFill>
              <a:srgbClr val="FF3A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390611EA-493B-CA4F-8CD5-AC8708380470}"/>
                </a:ext>
              </a:extLst>
            </p:cNvPr>
            <p:cNvSpPr/>
            <p:nvPr/>
          </p:nvSpPr>
          <p:spPr>
            <a:xfrm>
              <a:off x="2635623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05324FEB-AE28-4E43-8D6B-14805D315F96}"/>
                </a:ext>
              </a:extLst>
            </p:cNvPr>
            <p:cNvSpPr/>
            <p:nvPr/>
          </p:nvSpPr>
          <p:spPr>
            <a:xfrm>
              <a:off x="2872292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D217095A-ECD0-A148-B21E-7DD6366D0DB3}"/>
                </a:ext>
              </a:extLst>
            </p:cNvPr>
            <p:cNvSpPr/>
            <p:nvPr/>
          </p:nvSpPr>
          <p:spPr>
            <a:xfrm>
              <a:off x="3108961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11A9B1CB-6F98-9A40-9548-CBA71B5AD328}"/>
                </a:ext>
              </a:extLst>
            </p:cNvPr>
            <p:cNvSpPr/>
            <p:nvPr/>
          </p:nvSpPr>
          <p:spPr>
            <a:xfrm>
              <a:off x="3345630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92F6DFE7-CE35-C448-B34D-4222B71884EC}"/>
                </a:ext>
              </a:extLst>
            </p:cNvPr>
            <p:cNvSpPr/>
            <p:nvPr/>
          </p:nvSpPr>
          <p:spPr>
            <a:xfrm>
              <a:off x="3582299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17E88DD2-0E40-7541-A11D-4D1311E9E34F}"/>
                </a:ext>
              </a:extLst>
            </p:cNvPr>
            <p:cNvSpPr/>
            <p:nvPr/>
          </p:nvSpPr>
          <p:spPr>
            <a:xfrm>
              <a:off x="3818968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7E60CE52-6585-5543-BC72-9BEA3281076F}"/>
                </a:ext>
              </a:extLst>
            </p:cNvPr>
            <p:cNvSpPr/>
            <p:nvPr/>
          </p:nvSpPr>
          <p:spPr>
            <a:xfrm>
              <a:off x="4055637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B5F58055-CF15-8C4D-8581-46E576DD2FEB}"/>
                </a:ext>
              </a:extLst>
            </p:cNvPr>
            <p:cNvSpPr/>
            <p:nvPr/>
          </p:nvSpPr>
          <p:spPr>
            <a:xfrm>
              <a:off x="4292306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F448CC-211F-AD40-8F67-08459050C798}"/>
                </a:ext>
              </a:extLst>
            </p:cNvPr>
            <p:cNvSpPr/>
            <p:nvPr/>
          </p:nvSpPr>
          <p:spPr>
            <a:xfrm>
              <a:off x="4528975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53273EB9-EC84-DF45-ACAC-779194D4DDD9}"/>
                </a:ext>
              </a:extLst>
            </p:cNvPr>
            <p:cNvSpPr/>
            <p:nvPr/>
          </p:nvSpPr>
          <p:spPr>
            <a:xfrm>
              <a:off x="4765644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EED34D3F-DD35-A84B-9E1D-8687A3C95DD6}"/>
                </a:ext>
              </a:extLst>
            </p:cNvPr>
            <p:cNvSpPr/>
            <p:nvPr/>
          </p:nvSpPr>
          <p:spPr>
            <a:xfrm>
              <a:off x="5002313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782A9B91-B6DC-124F-BBA0-E51E3DAEDA2C}"/>
                </a:ext>
              </a:extLst>
            </p:cNvPr>
            <p:cNvSpPr/>
            <p:nvPr/>
          </p:nvSpPr>
          <p:spPr>
            <a:xfrm>
              <a:off x="5238982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32916038-A17D-534B-B6D7-F9424749F49A}"/>
                </a:ext>
              </a:extLst>
            </p:cNvPr>
            <p:cNvSpPr/>
            <p:nvPr/>
          </p:nvSpPr>
          <p:spPr>
            <a:xfrm>
              <a:off x="5475651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1749B2CB-DC4B-864E-9DA2-ABC8E0775801}"/>
                </a:ext>
              </a:extLst>
            </p:cNvPr>
            <p:cNvSpPr/>
            <p:nvPr/>
          </p:nvSpPr>
          <p:spPr>
            <a:xfrm>
              <a:off x="5712320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2C64C7B2-B372-3F4B-8ED9-C7577BD680E5}"/>
                </a:ext>
              </a:extLst>
            </p:cNvPr>
            <p:cNvSpPr/>
            <p:nvPr/>
          </p:nvSpPr>
          <p:spPr>
            <a:xfrm>
              <a:off x="5948989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61CD8D2D-8BBD-F644-8AC7-DA553C59DDAC}"/>
                </a:ext>
              </a:extLst>
            </p:cNvPr>
            <p:cNvSpPr/>
            <p:nvPr/>
          </p:nvSpPr>
          <p:spPr>
            <a:xfrm>
              <a:off x="6185658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898C3684-EAA7-3640-87FE-380CFE72B31E}"/>
                </a:ext>
              </a:extLst>
            </p:cNvPr>
            <p:cNvSpPr/>
            <p:nvPr/>
          </p:nvSpPr>
          <p:spPr>
            <a:xfrm>
              <a:off x="6422327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A668761-855A-714D-A324-080D013E0E9E}"/>
                </a:ext>
              </a:extLst>
            </p:cNvPr>
            <p:cNvSpPr/>
            <p:nvPr/>
          </p:nvSpPr>
          <p:spPr>
            <a:xfrm>
              <a:off x="6658996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61C0207E-61AB-D443-B653-E237614178BD}"/>
                </a:ext>
              </a:extLst>
            </p:cNvPr>
            <p:cNvSpPr/>
            <p:nvPr/>
          </p:nvSpPr>
          <p:spPr>
            <a:xfrm>
              <a:off x="6895665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21D94708-4835-034C-B2FE-91CBC901AEC9}"/>
                </a:ext>
              </a:extLst>
            </p:cNvPr>
            <p:cNvSpPr/>
            <p:nvPr/>
          </p:nvSpPr>
          <p:spPr>
            <a:xfrm>
              <a:off x="7132334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CA65B320-6166-CA42-B1AD-D042774F0076}"/>
                </a:ext>
              </a:extLst>
            </p:cNvPr>
            <p:cNvSpPr/>
            <p:nvPr/>
          </p:nvSpPr>
          <p:spPr>
            <a:xfrm>
              <a:off x="7605672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B4666DB0-D147-7C4B-A648-CEB8C9A85F67}"/>
                </a:ext>
              </a:extLst>
            </p:cNvPr>
            <p:cNvSpPr/>
            <p:nvPr/>
          </p:nvSpPr>
          <p:spPr>
            <a:xfrm>
              <a:off x="7842341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DF4F094F-6EF8-5D46-9075-CEA3BDEAC272}"/>
                </a:ext>
              </a:extLst>
            </p:cNvPr>
            <p:cNvSpPr/>
            <p:nvPr/>
          </p:nvSpPr>
          <p:spPr>
            <a:xfrm>
              <a:off x="8079010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36D7F1D2-8DE0-5E42-8C97-B6AE14510EF8}"/>
                </a:ext>
              </a:extLst>
            </p:cNvPr>
            <p:cNvSpPr/>
            <p:nvPr/>
          </p:nvSpPr>
          <p:spPr>
            <a:xfrm>
              <a:off x="8315679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2E20E9E7-2B98-034A-8C03-CADED85185C7}"/>
                </a:ext>
              </a:extLst>
            </p:cNvPr>
            <p:cNvSpPr/>
            <p:nvPr/>
          </p:nvSpPr>
          <p:spPr>
            <a:xfrm>
              <a:off x="8552348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474537A6-900A-BB42-8CAC-35110FEFE900}"/>
                </a:ext>
              </a:extLst>
            </p:cNvPr>
            <p:cNvSpPr/>
            <p:nvPr/>
          </p:nvSpPr>
          <p:spPr>
            <a:xfrm>
              <a:off x="8789017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00ED634D-43CC-CE48-9409-33D6582D468C}"/>
                </a:ext>
              </a:extLst>
            </p:cNvPr>
            <p:cNvSpPr/>
            <p:nvPr/>
          </p:nvSpPr>
          <p:spPr>
            <a:xfrm>
              <a:off x="9025686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2D089ED0-3760-8F49-8397-629D19329789}"/>
                </a:ext>
              </a:extLst>
            </p:cNvPr>
            <p:cNvSpPr/>
            <p:nvPr/>
          </p:nvSpPr>
          <p:spPr>
            <a:xfrm>
              <a:off x="9262355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2CE86695-965B-0340-8E61-62C1852173D1}"/>
                </a:ext>
              </a:extLst>
            </p:cNvPr>
            <p:cNvSpPr/>
            <p:nvPr/>
          </p:nvSpPr>
          <p:spPr>
            <a:xfrm>
              <a:off x="9499024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4175C168-39E4-9E46-892E-7FC3230B70BB}"/>
                </a:ext>
              </a:extLst>
            </p:cNvPr>
            <p:cNvSpPr/>
            <p:nvPr/>
          </p:nvSpPr>
          <p:spPr>
            <a:xfrm>
              <a:off x="9735693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3CE4C834-ACCA-544E-986C-1BB18DE54A5C}"/>
                </a:ext>
              </a:extLst>
            </p:cNvPr>
            <p:cNvSpPr txBox="1"/>
            <p:nvPr/>
          </p:nvSpPr>
          <p:spPr>
            <a:xfrm>
              <a:off x="3996259" y="16032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5288EB-1440-BD41-98C2-2AB13D808635}"/>
              </a:ext>
            </a:extLst>
          </p:cNvPr>
          <p:cNvSpPr/>
          <p:nvPr/>
        </p:nvSpPr>
        <p:spPr>
          <a:xfrm>
            <a:off x="351893" y="2829070"/>
            <a:ext cx="1623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3A00"/>
                </a:solidFill>
              </a:rPr>
              <a:t>Sign bit </a:t>
            </a:r>
            <a:r>
              <a:rPr lang="en-US" sz="2800" i="1" dirty="0">
                <a:solidFill>
                  <a:srgbClr val="FF3A00"/>
                </a:solidFill>
              </a:rPr>
              <a:t>s</a:t>
            </a:r>
            <a:endParaRPr lang="en-US" sz="2800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790BDAF-7C4D-FF49-A00B-10C00B2E7706}"/>
              </a:ext>
            </a:extLst>
          </p:cNvPr>
          <p:cNvSpPr/>
          <p:nvPr/>
        </p:nvSpPr>
        <p:spPr>
          <a:xfrm>
            <a:off x="3123756" y="3211153"/>
            <a:ext cx="22335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4F97FF"/>
                </a:solidFill>
              </a:rPr>
              <a:t>Exponent bits</a:t>
            </a:r>
            <a:r>
              <a:rPr lang="en-US" sz="2500" i="1" dirty="0">
                <a:solidFill>
                  <a:srgbClr val="4F97FF"/>
                </a:solidFill>
              </a:rPr>
              <a:t> e</a:t>
            </a:r>
            <a:endParaRPr lang="en-US" sz="2500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3F821C5B-52F8-A64A-87AB-88A3CA0C9A7B}"/>
              </a:ext>
            </a:extLst>
          </p:cNvPr>
          <p:cNvSpPr/>
          <p:nvPr/>
        </p:nvSpPr>
        <p:spPr>
          <a:xfrm>
            <a:off x="8697311" y="3039871"/>
            <a:ext cx="19970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/>
              <a:t>Fraction bits </a:t>
            </a:r>
            <a:r>
              <a:rPr lang="en-US" sz="2500" i="1" dirty="0"/>
              <a:t>f</a:t>
            </a:r>
            <a:endParaRPr lang="en-US" sz="2500" dirty="0"/>
          </a:p>
        </p:txBody>
      </p:sp>
      <p:sp>
        <p:nvSpPr>
          <p:cNvPr id="178" name="TextBox 177"/>
          <p:cNvSpPr txBox="1"/>
          <p:nvPr/>
        </p:nvSpPr>
        <p:spPr>
          <a:xfrm>
            <a:off x="1063743" y="4495800"/>
            <a:ext cx="7714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Smallest exponent value used for zero and “</a:t>
            </a:r>
            <a:r>
              <a:rPr lang="en-US" sz="2400" dirty="0" err="1" smtClean="0"/>
              <a:t>denorms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Largest exponent value used for two infinities and </a:t>
            </a:r>
            <a:r>
              <a:rPr lang="en-US" sz="2400" dirty="0" err="1" smtClean="0"/>
              <a:t>NaNs</a:t>
            </a:r>
            <a:endParaRPr lang="en-US" sz="2400" dirty="0" smtClean="0"/>
          </a:p>
          <a:p>
            <a:r>
              <a:rPr lang="en-US" sz="2400" dirty="0" err="1" smtClean="0"/>
              <a:t>Denorms</a:t>
            </a:r>
            <a:r>
              <a:rPr lang="en-US" sz="2400" dirty="0" smtClean="0"/>
              <a:t> do not have hidden leading one bit</a:t>
            </a:r>
            <a:endParaRPr lang="en-US" sz="2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872292" y="1110734"/>
            <a:ext cx="568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https://en.wikipedia.org/wiki/IEEE_754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7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IEEE-754 floating-point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hidden bit</a:t>
            </a:r>
            <a:r>
              <a:rPr lang="en-US" sz="2800" dirty="0" smtClean="0"/>
              <a:t>: </a:t>
            </a:r>
            <a:r>
              <a:rPr lang="en-US" sz="2800" dirty="0"/>
              <a:t>An assumed 1 bit before the MSB of the </a:t>
            </a:r>
            <a:r>
              <a:rPr lang="en-US" sz="2800" dirty="0" smtClean="0"/>
              <a:t>fraction, except for </a:t>
            </a:r>
            <a:r>
              <a:rPr lang="en-US" sz="2800" dirty="0" err="1" smtClean="0"/>
              <a:t>denorms</a:t>
            </a:r>
            <a:r>
              <a:rPr lang="en-US" sz="2800" dirty="0" smtClean="0"/>
              <a:t> (AKA subnormal).</a:t>
            </a:r>
          </a:p>
          <a:p>
            <a:r>
              <a:rPr lang="en-US" sz="2800" dirty="0" smtClean="0"/>
              <a:t>Standard word sizes: 16, 32 and 64-bits</a:t>
            </a:r>
          </a:p>
          <a:p>
            <a:r>
              <a:rPr lang="en-US" sz="2800" dirty="0" smtClean="0"/>
              <a:t>Several rounding rules, default is round to “nearest even”</a:t>
            </a:r>
          </a:p>
          <a:p>
            <a:r>
              <a:rPr lang="en-US" sz="2800" dirty="0" smtClean="0"/>
              <a:t>Gradual underflow expensive to implement in hardware</a:t>
            </a:r>
          </a:p>
          <a:p>
            <a:r>
              <a:rPr lang="en-US" sz="2800" dirty="0" smtClean="0"/>
              <a:t>Suffers from double rounding problem</a:t>
            </a:r>
          </a:p>
          <a:p>
            <a:r>
              <a:rPr lang="en-US" sz="2800" dirty="0" smtClean="0"/>
              <a:t>Weirdness: two zeros, two infinities, too many </a:t>
            </a:r>
            <a:r>
              <a:rPr lang="en-US" sz="2800" dirty="0" err="1" smtClean="0"/>
              <a:t>NaNs</a:t>
            </a:r>
            <a:r>
              <a:rPr lang="en-US" sz="2800" dirty="0" smtClean="0"/>
              <a:t>; stagnation</a:t>
            </a:r>
            <a:r>
              <a:rPr lang="en-US" sz="2800" dirty="0"/>
              <a:t>;</a:t>
            </a:r>
            <a:r>
              <a:rPr lang="en-US" sz="2800" dirty="0" smtClean="0"/>
              <a:t> prejudice against von-Neumann rounding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83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3255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Posit floating-point </a:t>
            </a:r>
            <a:r>
              <a:rPr lang="en-US" sz="3600" dirty="0">
                <a:hlinkClick r:id="rId2"/>
              </a:rPr>
              <a:t>https://www.posithub.org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calculator widget at </a:t>
            </a:r>
            <a:r>
              <a:rPr lang="en-US" sz="3100" dirty="0">
                <a:hlinkClick r:id="rId3"/>
              </a:rPr>
              <a:t>https://www.posithub.org/widget/plookup</a:t>
            </a:r>
            <a:r>
              <a:rPr lang="en-US" sz="3100" dirty="0"/>
              <a:t/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Single zero value</a:t>
            </a:r>
          </a:p>
          <a:p>
            <a:r>
              <a:rPr lang="en-US" sz="2600" dirty="0" smtClean="0"/>
              <a:t>Round to nearest even</a:t>
            </a:r>
          </a:p>
          <a:p>
            <a:r>
              <a:rPr lang="en-US" sz="2600" dirty="0" smtClean="0"/>
              <a:t>No </a:t>
            </a:r>
            <a:r>
              <a:rPr lang="en-US" sz="2600" dirty="0" err="1" smtClean="0"/>
              <a:t>NaNs</a:t>
            </a:r>
            <a:r>
              <a:rPr lang="en-US" sz="2600" dirty="0" smtClean="0"/>
              <a:t> (Not a Number), uses single </a:t>
            </a:r>
            <a:r>
              <a:rPr lang="en-US" sz="2600" dirty="0" err="1" smtClean="0"/>
              <a:t>NaR</a:t>
            </a:r>
            <a:r>
              <a:rPr lang="en-US" sz="2600" dirty="0" smtClean="0"/>
              <a:t> (Not a Real) instead, previously the same code for unsigned infinity</a:t>
            </a:r>
          </a:p>
          <a:p>
            <a:r>
              <a:rPr lang="en-US" sz="2600" dirty="0" smtClean="0"/>
              <a:t>Has highest accuracy for numbers near +/- 1</a:t>
            </a:r>
          </a:p>
          <a:p>
            <a:pPr lvl="1"/>
            <a:r>
              <a:rPr lang="en-US" sz="2600" dirty="0" smtClean="0"/>
              <a:t>More accuracy than IEEE-754</a:t>
            </a:r>
          </a:p>
          <a:p>
            <a:r>
              <a:rPr lang="en-US" sz="2600" dirty="0" smtClean="0"/>
              <a:t>Accuracy decreases steadily as one moves away from +/- 1; symmetrical towards both zero and infinity</a:t>
            </a:r>
          </a:p>
          <a:p>
            <a:r>
              <a:rPr lang="en-US" sz="2600" i="1" dirty="0" err="1" smtClean="0"/>
              <a:t>es</a:t>
            </a:r>
            <a:r>
              <a:rPr lang="en-US" sz="2600" dirty="0" smtClean="0"/>
              <a:t> usually adjusted to get needed dynamic range</a:t>
            </a:r>
          </a:p>
          <a:p>
            <a:r>
              <a:rPr lang="en-US" sz="2600" dirty="0" smtClean="0"/>
              <a:t>Rigged so integer compare works for comparison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81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5DA0EA-85A2-874F-B263-9EEDC5F37183}"/>
              </a:ext>
            </a:extLst>
          </p:cNvPr>
          <p:cNvSpPr txBox="1">
            <a:spLocks/>
          </p:cNvSpPr>
          <p:nvPr/>
        </p:nvSpPr>
        <p:spPr>
          <a:xfrm>
            <a:off x="827329" y="274421"/>
            <a:ext cx="10006742" cy="85084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The Posit </a:t>
            </a:r>
            <a:r>
              <a:rPr lang="en-US" sz="4000" dirty="0" smtClean="0"/>
              <a:t>format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196249D-F9FC-B04B-A643-A7A985C33F90}"/>
              </a:ext>
            </a:extLst>
          </p:cNvPr>
          <p:cNvGrpSpPr/>
          <p:nvPr/>
        </p:nvGrpSpPr>
        <p:grpSpPr>
          <a:xfrm>
            <a:off x="671209" y="2372605"/>
            <a:ext cx="10765406" cy="666974"/>
            <a:chOff x="671209" y="2372605"/>
            <a:chExt cx="10765406" cy="666974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E984AABE-27A3-744B-AF8F-E4526A3111B0}"/>
                </a:ext>
              </a:extLst>
            </p:cNvPr>
            <p:cNvSpPr/>
            <p:nvPr/>
          </p:nvSpPr>
          <p:spPr>
            <a:xfrm>
              <a:off x="8833256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048E448E-1E45-D942-80ED-3A989D890764}"/>
                </a:ext>
              </a:extLst>
            </p:cNvPr>
            <p:cNvSpPr/>
            <p:nvPr/>
          </p:nvSpPr>
          <p:spPr>
            <a:xfrm>
              <a:off x="3863207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9F0E4D16-BFD7-FE4C-BC8D-E1B94F969B74}"/>
                </a:ext>
              </a:extLst>
            </p:cNvPr>
            <p:cNvSpPr/>
            <p:nvPr/>
          </p:nvSpPr>
          <p:spPr>
            <a:xfrm>
              <a:off x="4099876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17CCB45-52FB-164F-B261-BF12628EE8AF}"/>
                </a:ext>
              </a:extLst>
            </p:cNvPr>
            <p:cNvSpPr/>
            <p:nvPr/>
          </p:nvSpPr>
          <p:spPr>
            <a:xfrm>
              <a:off x="4336545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40F03C0F-EB8E-7D43-90D1-5C63377A2799}"/>
                </a:ext>
              </a:extLst>
            </p:cNvPr>
            <p:cNvSpPr/>
            <p:nvPr/>
          </p:nvSpPr>
          <p:spPr>
            <a:xfrm>
              <a:off x="4573214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DC6654-262B-F841-9102-7A0B55FF2E32}"/>
                </a:ext>
              </a:extLst>
            </p:cNvPr>
            <p:cNvSpPr/>
            <p:nvPr/>
          </p:nvSpPr>
          <p:spPr>
            <a:xfrm>
              <a:off x="4809883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52F4ADA9-C56D-D441-9215-249A6246846B}"/>
                </a:ext>
              </a:extLst>
            </p:cNvPr>
            <p:cNvSpPr/>
            <p:nvPr/>
          </p:nvSpPr>
          <p:spPr>
            <a:xfrm>
              <a:off x="5046552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0317BA60-4B7D-4341-B912-B8232EE7CF4C}"/>
                </a:ext>
              </a:extLst>
            </p:cNvPr>
            <p:cNvSpPr/>
            <p:nvPr/>
          </p:nvSpPr>
          <p:spPr>
            <a:xfrm>
              <a:off x="5283221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4338DD96-48DA-CB4B-902A-DE7605243BF0}"/>
                </a:ext>
              </a:extLst>
            </p:cNvPr>
            <p:cNvSpPr/>
            <p:nvPr/>
          </p:nvSpPr>
          <p:spPr>
            <a:xfrm>
              <a:off x="5519890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A165504-46CF-1D42-831E-B3FA5481077E}"/>
                </a:ext>
              </a:extLst>
            </p:cNvPr>
            <p:cNvSpPr/>
            <p:nvPr/>
          </p:nvSpPr>
          <p:spPr>
            <a:xfrm>
              <a:off x="5756559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9FF3594C-996D-8543-96FF-A27C59545061}"/>
                </a:ext>
              </a:extLst>
            </p:cNvPr>
            <p:cNvSpPr/>
            <p:nvPr/>
          </p:nvSpPr>
          <p:spPr>
            <a:xfrm>
              <a:off x="5993228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216786F2-BA0E-4046-A1DE-CFCCA1FE65BD}"/>
                </a:ext>
              </a:extLst>
            </p:cNvPr>
            <p:cNvSpPr/>
            <p:nvPr/>
          </p:nvSpPr>
          <p:spPr>
            <a:xfrm>
              <a:off x="6229897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AEAFF399-2C8B-0D4D-ABCE-A9F9FB40F666}"/>
                </a:ext>
              </a:extLst>
            </p:cNvPr>
            <p:cNvSpPr/>
            <p:nvPr/>
          </p:nvSpPr>
          <p:spPr>
            <a:xfrm>
              <a:off x="6466566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805B42F-C582-9348-A485-57BE6CDC8DB1}"/>
                </a:ext>
              </a:extLst>
            </p:cNvPr>
            <p:cNvSpPr/>
            <p:nvPr/>
          </p:nvSpPr>
          <p:spPr>
            <a:xfrm>
              <a:off x="6703235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9B43DA03-A0F0-AC4A-9E95-F49005AC0FCE}"/>
                </a:ext>
              </a:extLst>
            </p:cNvPr>
            <p:cNvSpPr/>
            <p:nvPr/>
          </p:nvSpPr>
          <p:spPr>
            <a:xfrm>
              <a:off x="6939904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35979C4C-CEEA-4349-BA7D-77276444C8F7}"/>
                </a:ext>
              </a:extLst>
            </p:cNvPr>
            <p:cNvSpPr/>
            <p:nvPr/>
          </p:nvSpPr>
          <p:spPr>
            <a:xfrm>
              <a:off x="7176573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7B6A1D89-B075-EE4E-9847-767FC519835E}"/>
                </a:ext>
              </a:extLst>
            </p:cNvPr>
            <p:cNvSpPr/>
            <p:nvPr/>
          </p:nvSpPr>
          <p:spPr>
            <a:xfrm>
              <a:off x="7413242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76DCE2DB-2D43-334C-A4CE-ED3164E54D56}"/>
                </a:ext>
              </a:extLst>
            </p:cNvPr>
            <p:cNvSpPr/>
            <p:nvPr/>
          </p:nvSpPr>
          <p:spPr>
            <a:xfrm>
              <a:off x="7649911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373756E-6CF0-BF4F-B6AA-0D7C712774F9}"/>
                </a:ext>
              </a:extLst>
            </p:cNvPr>
            <p:cNvSpPr/>
            <p:nvPr/>
          </p:nvSpPr>
          <p:spPr>
            <a:xfrm>
              <a:off x="7886580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0BA83770-868B-8042-99D7-3B9452FA3085}"/>
                </a:ext>
              </a:extLst>
            </p:cNvPr>
            <p:cNvSpPr/>
            <p:nvPr/>
          </p:nvSpPr>
          <p:spPr>
            <a:xfrm>
              <a:off x="8123249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FA63EE75-A098-214B-BF49-5F504789A49E}"/>
                </a:ext>
              </a:extLst>
            </p:cNvPr>
            <p:cNvSpPr/>
            <p:nvPr/>
          </p:nvSpPr>
          <p:spPr>
            <a:xfrm>
              <a:off x="8359918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F69EC4D9-D39B-F24A-8D41-D3D9D95DCC4F}"/>
                </a:ext>
              </a:extLst>
            </p:cNvPr>
            <p:cNvSpPr/>
            <p:nvPr/>
          </p:nvSpPr>
          <p:spPr>
            <a:xfrm>
              <a:off x="8596587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A2DCADC1-901D-E547-A740-5C1287A7DD16}"/>
                </a:ext>
              </a:extLst>
            </p:cNvPr>
            <p:cNvSpPr/>
            <p:nvPr/>
          </p:nvSpPr>
          <p:spPr>
            <a:xfrm>
              <a:off x="9069925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B98FDC54-0028-9245-8A2B-9F07372C0DE5}"/>
                </a:ext>
              </a:extLst>
            </p:cNvPr>
            <p:cNvSpPr/>
            <p:nvPr/>
          </p:nvSpPr>
          <p:spPr>
            <a:xfrm>
              <a:off x="9306594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B654C0AA-71A2-7D46-A474-0E81263A7C5B}"/>
                </a:ext>
              </a:extLst>
            </p:cNvPr>
            <p:cNvSpPr/>
            <p:nvPr/>
          </p:nvSpPr>
          <p:spPr>
            <a:xfrm>
              <a:off x="9543263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2559D2E2-A2CF-C042-9850-987EC3FD3CFF}"/>
                </a:ext>
              </a:extLst>
            </p:cNvPr>
            <p:cNvSpPr/>
            <p:nvPr/>
          </p:nvSpPr>
          <p:spPr>
            <a:xfrm>
              <a:off x="9779932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ACD4A4E5-162F-BB44-B56E-8832C7F81538}"/>
                </a:ext>
              </a:extLst>
            </p:cNvPr>
            <p:cNvSpPr/>
            <p:nvPr/>
          </p:nvSpPr>
          <p:spPr>
            <a:xfrm>
              <a:off x="10016601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D41674DC-6D09-0948-8ECE-641FB39D6631}"/>
                </a:ext>
              </a:extLst>
            </p:cNvPr>
            <p:cNvSpPr/>
            <p:nvPr/>
          </p:nvSpPr>
          <p:spPr>
            <a:xfrm>
              <a:off x="10253270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29012602-9F63-3245-9505-5D448EE51C3A}"/>
                </a:ext>
              </a:extLst>
            </p:cNvPr>
            <p:cNvSpPr/>
            <p:nvPr/>
          </p:nvSpPr>
          <p:spPr>
            <a:xfrm>
              <a:off x="10489939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BB7B2BE8-BF15-BD4B-B692-4620F2A9C946}"/>
                </a:ext>
              </a:extLst>
            </p:cNvPr>
            <p:cNvSpPr/>
            <p:nvPr/>
          </p:nvSpPr>
          <p:spPr>
            <a:xfrm>
              <a:off x="10726608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078A1FE1-C8B6-B847-AC56-4293F50B0567}"/>
                </a:ext>
              </a:extLst>
            </p:cNvPr>
            <p:cNvSpPr/>
            <p:nvPr/>
          </p:nvSpPr>
          <p:spPr>
            <a:xfrm>
              <a:off x="10963277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34F1E8CD-3AA5-FE45-826C-92A5AB15836B}"/>
                </a:ext>
              </a:extLst>
            </p:cNvPr>
            <p:cNvSpPr/>
            <p:nvPr/>
          </p:nvSpPr>
          <p:spPr>
            <a:xfrm>
              <a:off x="11199946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98F845D6-420E-A54C-927B-52F3BA0710A7}"/>
                </a:ext>
              </a:extLst>
            </p:cNvPr>
            <p:cNvSpPr txBox="1"/>
            <p:nvPr/>
          </p:nvSpPr>
          <p:spPr>
            <a:xfrm>
              <a:off x="671209" y="2475260"/>
              <a:ext cx="3083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 Not </a:t>
              </a:r>
              <a:r>
                <a:rPr lang="en-US" sz="2400" dirty="0"/>
                <a:t>a Real (</a:t>
              </a:r>
              <a:r>
                <a:rPr lang="en-US" sz="2400" dirty="0" err="1"/>
                <a:t>NaR</a:t>
              </a:r>
              <a:r>
                <a:rPr lang="en-US" sz="2400" dirty="0"/>
                <a:t>):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60809FF-F89C-844B-AE56-F0413DB5D030}"/>
              </a:ext>
            </a:extLst>
          </p:cNvPr>
          <p:cNvSpPr txBox="1"/>
          <p:nvPr/>
        </p:nvSpPr>
        <p:spPr>
          <a:xfrm>
            <a:off x="899319" y="5527929"/>
            <a:ext cx="2819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regime bit: 1 or 0, continuing until different bit occurs</a:t>
            </a:r>
            <a:endParaRPr lang="en-US" sz="2400" dirty="0"/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C8F082A-97FB-344A-AE83-88949863DF48}"/>
              </a:ext>
            </a:extLst>
          </p:cNvPr>
          <p:cNvGrpSpPr/>
          <p:nvPr/>
        </p:nvGrpSpPr>
        <p:grpSpPr>
          <a:xfrm>
            <a:off x="899319" y="3232471"/>
            <a:ext cx="3200557" cy="1449073"/>
            <a:chOff x="899319" y="3232471"/>
            <a:chExt cx="3200557" cy="1449073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84B06B77-A0E7-CD49-837D-8A0AEB164EEB}"/>
                </a:ext>
              </a:extLst>
            </p:cNvPr>
            <p:cNvSpPr txBox="1"/>
            <p:nvPr/>
          </p:nvSpPr>
          <p:spPr>
            <a:xfrm>
              <a:off x="899319" y="3465827"/>
              <a:ext cx="1981200" cy="121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rgbClr val="FF3A00"/>
                  </a:solidFill>
                </a:rPr>
                <a:t>Sign bit </a:t>
              </a:r>
              <a:r>
                <a:rPr lang="en-US" sz="2500" i="1" dirty="0">
                  <a:solidFill>
                    <a:srgbClr val="FF3A00"/>
                  </a:solidFill>
                </a:rPr>
                <a:t>s.</a:t>
              </a:r>
              <a:r>
                <a:rPr lang="en-US" sz="2400" dirty="0"/>
                <a:t/>
              </a:r>
              <a:br>
                <a:rPr lang="en-US" sz="2400" dirty="0"/>
              </a:br>
              <a:r>
                <a:rPr lang="en-US" sz="2400" b="1" dirty="0">
                  <a:solidFill>
                    <a:srgbClr val="FF3A00"/>
                  </a:solidFill>
                </a:rPr>
                <a:t>0</a:t>
              </a:r>
              <a:r>
                <a:rPr lang="en-US" sz="2400" dirty="0"/>
                <a:t> for positive,</a:t>
              </a:r>
            </a:p>
            <a:p>
              <a:pPr algn="r"/>
              <a:r>
                <a:rPr lang="en-US" sz="2400" b="1" dirty="0">
                  <a:solidFill>
                    <a:srgbClr val="FF3A00"/>
                  </a:solidFill>
                </a:rPr>
                <a:t>1</a:t>
              </a:r>
              <a:r>
                <a:rPr lang="en-US" sz="2400" dirty="0"/>
                <a:t> for negative.</a:t>
              </a:r>
              <a:endParaRPr lang="en-US" sz="16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3904AAE6-3BB6-0243-A228-7C93CCA68EFF}"/>
                </a:ext>
              </a:extLst>
            </p:cNvPr>
            <p:cNvSpPr/>
            <p:nvPr/>
          </p:nvSpPr>
          <p:spPr>
            <a:xfrm>
              <a:off x="3863207" y="3232471"/>
              <a:ext cx="236669" cy="666974"/>
            </a:xfrm>
            <a:prstGeom prst="rect">
              <a:avLst/>
            </a:prstGeom>
            <a:solidFill>
              <a:srgbClr val="FF3A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="" xmlns:a16="http://schemas.microsoft.com/office/drawing/2014/main" id="{B02E83AC-D872-2140-B6B2-9EE3281425D8}"/>
                </a:ext>
              </a:extLst>
            </p:cNvPr>
            <p:cNvSpPr/>
            <p:nvPr/>
          </p:nvSpPr>
          <p:spPr>
            <a:xfrm rot="19176903">
              <a:off x="3191262" y="3699044"/>
              <a:ext cx="568506" cy="258633"/>
            </a:xfrm>
            <a:prstGeom prst="rightArrow">
              <a:avLst>
                <a:gd name="adj1" fmla="val 63219"/>
                <a:gd name="adj2" fmla="val 89268"/>
              </a:avLst>
            </a:prstGeom>
            <a:solidFill>
              <a:srgbClr val="FF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2394E606-71DE-CC49-BF5A-7F80AB98018D}"/>
              </a:ext>
            </a:extLst>
          </p:cNvPr>
          <p:cNvGrpSpPr/>
          <p:nvPr/>
        </p:nvGrpSpPr>
        <p:grpSpPr>
          <a:xfrm>
            <a:off x="1217319" y="3232471"/>
            <a:ext cx="4302571" cy="2295459"/>
            <a:chOff x="1217319" y="3232471"/>
            <a:chExt cx="4302571" cy="2295459"/>
          </a:xfrm>
        </p:grpSpPr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786BD13C-F34C-624A-B6F3-CA8715CD6987}"/>
                </a:ext>
              </a:extLst>
            </p:cNvPr>
            <p:cNvSpPr/>
            <p:nvPr/>
          </p:nvSpPr>
          <p:spPr>
            <a:xfrm>
              <a:off x="4099876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0F0B701B-3487-9542-BBBE-E007A5E17A5E}"/>
                </a:ext>
              </a:extLst>
            </p:cNvPr>
            <p:cNvSpPr/>
            <p:nvPr/>
          </p:nvSpPr>
          <p:spPr>
            <a:xfrm>
              <a:off x="4336545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E20CAC30-5E34-5645-822D-4F76AA6B867B}"/>
                </a:ext>
              </a:extLst>
            </p:cNvPr>
            <p:cNvSpPr/>
            <p:nvPr/>
          </p:nvSpPr>
          <p:spPr>
            <a:xfrm>
              <a:off x="4573214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34AD6949-C55E-214C-9CF6-B6268A3673EF}"/>
                </a:ext>
              </a:extLst>
            </p:cNvPr>
            <p:cNvSpPr/>
            <p:nvPr/>
          </p:nvSpPr>
          <p:spPr>
            <a:xfrm>
              <a:off x="4809883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6D1211D8-795B-7048-ACB9-2E63673F8B18}"/>
                </a:ext>
              </a:extLst>
            </p:cNvPr>
            <p:cNvSpPr/>
            <p:nvPr/>
          </p:nvSpPr>
          <p:spPr>
            <a:xfrm>
              <a:off x="5046552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EAA354F7-D2BA-254B-9610-9AFBC3E7D228}"/>
                </a:ext>
              </a:extLst>
            </p:cNvPr>
            <p:cNvSpPr/>
            <p:nvPr/>
          </p:nvSpPr>
          <p:spPr>
            <a:xfrm>
              <a:off x="5283221" y="3232471"/>
              <a:ext cx="236669" cy="666974"/>
            </a:xfrm>
            <a:prstGeom prst="rect">
              <a:avLst/>
            </a:prstGeom>
            <a:solidFill>
              <a:srgbClr val="AB914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53A931F3-1ABA-3944-8D27-BA00A52CEB93}"/>
                </a:ext>
              </a:extLst>
            </p:cNvPr>
            <p:cNvSpPr txBox="1"/>
            <p:nvPr/>
          </p:nvSpPr>
          <p:spPr>
            <a:xfrm>
              <a:off x="1217319" y="4681544"/>
              <a:ext cx="3119226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>
                  <a:solidFill>
                    <a:srgbClr val="D8A941"/>
                  </a:solidFill>
                </a:rPr>
                <a:t>“Regime” </a:t>
              </a:r>
              <a:r>
                <a:rPr lang="en-US" sz="2500" b="1" dirty="0" smtClean="0">
                  <a:solidFill>
                    <a:srgbClr val="D8A941"/>
                  </a:solidFill>
                </a:rPr>
                <a:t>bit string</a:t>
              </a:r>
              <a:r>
                <a:rPr lang="en-US" sz="2400" dirty="0"/>
                <a:t/>
              </a:r>
              <a:br>
                <a:rPr lang="en-US" sz="2400" dirty="0"/>
              </a:br>
              <a:r>
                <a:rPr lang="en-US" sz="2400" dirty="0"/>
                <a:t>Signed unary </a:t>
              </a:r>
              <a:r>
                <a:rPr lang="en-US" sz="2400" dirty="0" smtClean="0"/>
                <a:t>integer</a:t>
              </a:r>
              <a:r>
                <a:rPr lang="en-US" sz="2400" dirty="0"/>
                <a:t> </a:t>
              </a:r>
              <a:r>
                <a:rPr lang="en-US" sz="2400" i="1" dirty="0" smtClean="0">
                  <a:solidFill>
                    <a:srgbClr val="D8A941"/>
                  </a:solidFill>
                </a:rPr>
                <a:t>k</a:t>
              </a:r>
              <a:endParaRPr lang="en-US" sz="1600" dirty="0"/>
            </a:p>
          </p:txBody>
        </p:sp>
        <p:sp>
          <p:nvSpPr>
            <p:cNvPr id="50" name="Right Arrow 49">
              <a:extLst>
                <a:ext uri="{FF2B5EF4-FFF2-40B4-BE49-F238E27FC236}">
                  <a16:creationId xmlns="" xmlns:a16="http://schemas.microsoft.com/office/drawing/2014/main" id="{FC4A1070-67DF-6240-BD1A-D02252BE753F}"/>
                </a:ext>
              </a:extLst>
            </p:cNvPr>
            <p:cNvSpPr/>
            <p:nvPr/>
          </p:nvSpPr>
          <p:spPr>
            <a:xfrm rot="16736300">
              <a:off x="3882347" y="4549749"/>
              <a:ext cx="1245237" cy="242912"/>
            </a:xfrm>
            <a:prstGeom prst="rightArrow">
              <a:avLst>
                <a:gd name="adj1" fmla="val 48639"/>
                <a:gd name="adj2" fmla="val 117359"/>
              </a:avLst>
            </a:prstGeom>
            <a:solidFill>
              <a:srgbClr val="D8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Slide Number Placeholder 8">
            <a:extLst>
              <a:ext uri="{FF2B5EF4-FFF2-40B4-BE49-F238E27FC236}">
                <a16:creationId xmlns="" xmlns:a16="http://schemas.microsoft.com/office/drawing/2014/main" id="{9492741E-046B-BA48-9694-222EA431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10E3BA-130D-B84B-B333-D79EA097ECBB}" type="slidenum">
              <a:rPr lang="en-US" smtClean="0"/>
              <a:t>6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D77F5C92-DF3E-EA49-A9FE-AF6F2492AD87}"/>
              </a:ext>
            </a:extLst>
          </p:cNvPr>
          <p:cNvGrpSpPr/>
          <p:nvPr/>
        </p:nvGrpSpPr>
        <p:grpSpPr>
          <a:xfrm>
            <a:off x="2918299" y="1144314"/>
            <a:ext cx="8518316" cy="1030367"/>
            <a:chOff x="2918299" y="1144314"/>
            <a:chExt cx="8518316" cy="1030367"/>
          </a:xfrm>
        </p:grpSpPr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EFBD4510-1190-AD40-BFDF-85FA4AA7DCE3}"/>
                </a:ext>
              </a:extLst>
            </p:cNvPr>
            <p:cNvSpPr txBox="1"/>
            <p:nvPr/>
          </p:nvSpPr>
          <p:spPr>
            <a:xfrm>
              <a:off x="6268586" y="1144314"/>
              <a:ext cx="2452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posit size is </a:t>
              </a:r>
              <a:r>
                <a:rPr lang="en-US" i="1" dirty="0" err="1"/>
                <a:t>ps</a:t>
              </a:r>
              <a:r>
                <a:rPr lang="en-US" i="1" dirty="0"/>
                <a:t> </a:t>
              </a:r>
              <a:r>
                <a:rPr lang="en-US" dirty="0"/>
                <a:t>bits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FEB0E2F9-00AB-E64E-8B8C-61574C8A6343}"/>
                </a:ext>
              </a:extLst>
            </p:cNvPr>
            <p:cNvSpPr/>
            <p:nvPr/>
          </p:nvSpPr>
          <p:spPr>
            <a:xfrm>
              <a:off x="8833256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95A18FD9-8296-6144-83CE-06B8931AD27F}"/>
                </a:ext>
              </a:extLst>
            </p:cNvPr>
            <p:cNvSpPr/>
            <p:nvPr/>
          </p:nvSpPr>
          <p:spPr>
            <a:xfrm>
              <a:off x="3863207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344F1991-2027-2742-B6DF-7F925701CF07}"/>
                </a:ext>
              </a:extLst>
            </p:cNvPr>
            <p:cNvSpPr/>
            <p:nvPr/>
          </p:nvSpPr>
          <p:spPr>
            <a:xfrm>
              <a:off x="4099876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3583682F-2958-2440-B36C-279CA435EB07}"/>
                </a:ext>
              </a:extLst>
            </p:cNvPr>
            <p:cNvSpPr/>
            <p:nvPr/>
          </p:nvSpPr>
          <p:spPr>
            <a:xfrm>
              <a:off x="4336545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33BDC734-8286-F448-B3F8-913333BA8A3D}"/>
                </a:ext>
              </a:extLst>
            </p:cNvPr>
            <p:cNvSpPr/>
            <p:nvPr/>
          </p:nvSpPr>
          <p:spPr>
            <a:xfrm>
              <a:off x="4573214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44A9B4A4-86C5-464F-AFA9-9F9632CD393C}"/>
                </a:ext>
              </a:extLst>
            </p:cNvPr>
            <p:cNvSpPr/>
            <p:nvPr/>
          </p:nvSpPr>
          <p:spPr>
            <a:xfrm>
              <a:off x="4809883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DF3CD2FD-D2F3-084D-BE60-F601D8AA5D5E}"/>
                </a:ext>
              </a:extLst>
            </p:cNvPr>
            <p:cNvSpPr/>
            <p:nvPr/>
          </p:nvSpPr>
          <p:spPr>
            <a:xfrm>
              <a:off x="5046552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0116745F-8F1A-EF4E-BD61-32732A757BF4}"/>
                </a:ext>
              </a:extLst>
            </p:cNvPr>
            <p:cNvSpPr/>
            <p:nvPr/>
          </p:nvSpPr>
          <p:spPr>
            <a:xfrm>
              <a:off x="5283221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46DF8062-592B-EA4B-8BC1-D555F2CC213E}"/>
                </a:ext>
              </a:extLst>
            </p:cNvPr>
            <p:cNvSpPr/>
            <p:nvPr/>
          </p:nvSpPr>
          <p:spPr>
            <a:xfrm>
              <a:off x="5519890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EBF41713-2CDB-2E45-8616-A337C9719F79}"/>
                </a:ext>
              </a:extLst>
            </p:cNvPr>
            <p:cNvSpPr/>
            <p:nvPr/>
          </p:nvSpPr>
          <p:spPr>
            <a:xfrm>
              <a:off x="5756559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9F817C5B-D749-6E47-BAA6-2C236B109B9D}"/>
                </a:ext>
              </a:extLst>
            </p:cNvPr>
            <p:cNvSpPr/>
            <p:nvPr/>
          </p:nvSpPr>
          <p:spPr>
            <a:xfrm>
              <a:off x="5993228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ABDA0EC8-A770-F444-9E79-DEBA5FEC55C0}"/>
                </a:ext>
              </a:extLst>
            </p:cNvPr>
            <p:cNvSpPr/>
            <p:nvPr/>
          </p:nvSpPr>
          <p:spPr>
            <a:xfrm>
              <a:off x="6229897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F5E2FF1F-9309-A741-B6C0-C35C7F351EA8}"/>
                </a:ext>
              </a:extLst>
            </p:cNvPr>
            <p:cNvSpPr/>
            <p:nvPr/>
          </p:nvSpPr>
          <p:spPr>
            <a:xfrm>
              <a:off x="6466566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2AF8A64B-FB95-0448-83C9-03708DC81CCE}"/>
                </a:ext>
              </a:extLst>
            </p:cNvPr>
            <p:cNvSpPr/>
            <p:nvPr/>
          </p:nvSpPr>
          <p:spPr>
            <a:xfrm>
              <a:off x="6703235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1F035A7D-7317-4B43-9C26-30E3D83ED9ED}"/>
                </a:ext>
              </a:extLst>
            </p:cNvPr>
            <p:cNvSpPr/>
            <p:nvPr/>
          </p:nvSpPr>
          <p:spPr>
            <a:xfrm>
              <a:off x="6939904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50AA78A9-E8C9-334F-BEA5-DD775DC633FF}"/>
                </a:ext>
              </a:extLst>
            </p:cNvPr>
            <p:cNvSpPr/>
            <p:nvPr/>
          </p:nvSpPr>
          <p:spPr>
            <a:xfrm>
              <a:off x="7176573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E245200F-95A0-894D-ADED-5AD39854C0F1}"/>
                </a:ext>
              </a:extLst>
            </p:cNvPr>
            <p:cNvSpPr/>
            <p:nvPr/>
          </p:nvSpPr>
          <p:spPr>
            <a:xfrm>
              <a:off x="7413242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C61C46C9-55C5-6B49-AD67-A92C9C595447}"/>
                </a:ext>
              </a:extLst>
            </p:cNvPr>
            <p:cNvSpPr/>
            <p:nvPr/>
          </p:nvSpPr>
          <p:spPr>
            <a:xfrm>
              <a:off x="7649911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AEA5570A-66BE-6248-A6BD-B7162C4C891C}"/>
                </a:ext>
              </a:extLst>
            </p:cNvPr>
            <p:cNvSpPr/>
            <p:nvPr/>
          </p:nvSpPr>
          <p:spPr>
            <a:xfrm>
              <a:off x="7886580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D9766CBE-BDD5-7246-B7E4-2DC15332547D}"/>
                </a:ext>
              </a:extLst>
            </p:cNvPr>
            <p:cNvSpPr/>
            <p:nvPr/>
          </p:nvSpPr>
          <p:spPr>
            <a:xfrm>
              <a:off x="8123249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0C513D48-CC9E-4945-BB57-05C0A115DC6F}"/>
                </a:ext>
              </a:extLst>
            </p:cNvPr>
            <p:cNvSpPr/>
            <p:nvPr/>
          </p:nvSpPr>
          <p:spPr>
            <a:xfrm>
              <a:off x="8359918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2EB9C489-07BF-194E-9AE9-8A22E1F61916}"/>
                </a:ext>
              </a:extLst>
            </p:cNvPr>
            <p:cNvSpPr/>
            <p:nvPr/>
          </p:nvSpPr>
          <p:spPr>
            <a:xfrm>
              <a:off x="8596587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B2823E28-3D2C-0342-AA28-10C68D22FA87}"/>
                </a:ext>
              </a:extLst>
            </p:cNvPr>
            <p:cNvSpPr/>
            <p:nvPr/>
          </p:nvSpPr>
          <p:spPr>
            <a:xfrm>
              <a:off x="9069925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75DDF102-5EA1-7345-ADAB-345D4811BFCB}"/>
                </a:ext>
              </a:extLst>
            </p:cNvPr>
            <p:cNvSpPr/>
            <p:nvPr/>
          </p:nvSpPr>
          <p:spPr>
            <a:xfrm>
              <a:off x="9306594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D1553960-D90E-144A-9910-F3232C43D470}"/>
                </a:ext>
              </a:extLst>
            </p:cNvPr>
            <p:cNvSpPr/>
            <p:nvPr/>
          </p:nvSpPr>
          <p:spPr>
            <a:xfrm>
              <a:off x="9543263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DF751E20-0476-4443-A5DA-9F78BEBDF8F3}"/>
                </a:ext>
              </a:extLst>
            </p:cNvPr>
            <p:cNvSpPr/>
            <p:nvPr/>
          </p:nvSpPr>
          <p:spPr>
            <a:xfrm>
              <a:off x="9779932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971A0B68-8106-214D-8BBB-AA33F4C380D2}"/>
                </a:ext>
              </a:extLst>
            </p:cNvPr>
            <p:cNvSpPr/>
            <p:nvPr/>
          </p:nvSpPr>
          <p:spPr>
            <a:xfrm>
              <a:off x="10016601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8043D0E5-DCCF-F045-A648-803789F0B80D}"/>
                </a:ext>
              </a:extLst>
            </p:cNvPr>
            <p:cNvSpPr/>
            <p:nvPr/>
          </p:nvSpPr>
          <p:spPr>
            <a:xfrm>
              <a:off x="10253270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D7761C2B-6222-5B47-9715-15F2E711626C}"/>
                </a:ext>
              </a:extLst>
            </p:cNvPr>
            <p:cNvSpPr/>
            <p:nvPr/>
          </p:nvSpPr>
          <p:spPr>
            <a:xfrm>
              <a:off x="10489939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9962CF85-B635-4E41-81CA-8074E4C204B9}"/>
                </a:ext>
              </a:extLst>
            </p:cNvPr>
            <p:cNvSpPr/>
            <p:nvPr/>
          </p:nvSpPr>
          <p:spPr>
            <a:xfrm>
              <a:off x="10726608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CC937A9C-3DFF-2D44-AE49-258B310862A3}"/>
                </a:ext>
              </a:extLst>
            </p:cNvPr>
            <p:cNvSpPr/>
            <p:nvPr/>
          </p:nvSpPr>
          <p:spPr>
            <a:xfrm>
              <a:off x="10963277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9BEB8A57-5383-9B41-B900-6444EAC178BA}"/>
                </a:ext>
              </a:extLst>
            </p:cNvPr>
            <p:cNvSpPr/>
            <p:nvPr/>
          </p:nvSpPr>
          <p:spPr>
            <a:xfrm>
              <a:off x="11199946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56162992-894B-AC44-8783-51073341BFD3}"/>
                </a:ext>
              </a:extLst>
            </p:cNvPr>
            <p:cNvSpPr txBox="1"/>
            <p:nvPr/>
          </p:nvSpPr>
          <p:spPr>
            <a:xfrm>
              <a:off x="2918299" y="1610362"/>
              <a:ext cx="835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Zero: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="" xmlns:a16="http://schemas.microsoft.com/office/drawing/2014/main" id="{B4A995BA-3641-3A41-9769-A847950CD2C8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8720668" y="1321218"/>
              <a:ext cx="2674491" cy="7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="" xmlns:a16="http://schemas.microsoft.com/office/drawing/2014/main" id="{4F2DF92C-A4F1-5441-9287-3C64236C998D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 flipV="1">
              <a:off x="3859615" y="1325099"/>
              <a:ext cx="2408971" cy="3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2A0DE604-6361-4A40-9822-E0BF7E923046}"/>
              </a:ext>
            </a:extLst>
          </p:cNvPr>
          <p:cNvGrpSpPr/>
          <p:nvPr/>
        </p:nvGrpSpPr>
        <p:grpSpPr>
          <a:xfrm>
            <a:off x="5993228" y="3232471"/>
            <a:ext cx="5628219" cy="2869293"/>
            <a:chOff x="5993228" y="3232471"/>
            <a:chExt cx="5628219" cy="2869293"/>
          </a:xfrm>
        </p:grpSpPr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D4BA2035-C9F4-5C44-8A20-8E4D749F02AD}"/>
                </a:ext>
              </a:extLst>
            </p:cNvPr>
            <p:cNvSpPr txBox="1"/>
            <p:nvPr/>
          </p:nvSpPr>
          <p:spPr>
            <a:xfrm>
              <a:off x="8463064" y="4516715"/>
              <a:ext cx="3158383" cy="1585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/>
                <a:t>Fraction bits</a:t>
              </a:r>
              <a:r>
                <a:rPr lang="en-US" sz="2500" dirty="0"/>
                <a:t> </a:t>
              </a:r>
              <a:r>
                <a:rPr lang="en-US" sz="2500" i="1" dirty="0"/>
                <a:t>f</a:t>
              </a:r>
            </a:p>
            <a:p>
              <a:r>
                <a:rPr lang="en-US" sz="2400" dirty="0"/>
                <a:t>Fraction in positional notation. “Hidden bit” is </a:t>
              </a:r>
              <a:r>
                <a:rPr lang="en-US" sz="2400" b="1" dirty="0"/>
                <a:t>always</a:t>
              </a:r>
              <a:r>
                <a:rPr lang="en-US" sz="2400" dirty="0"/>
                <a:t> 1.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="" xmlns:a16="http://schemas.microsoft.com/office/drawing/2014/main" id="{063ECC16-4196-3444-B85C-CB532B8375FC}"/>
                </a:ext>
              </a:extLst>
            </p:cNvPr>
            <p:cNvSpPr/>
            <p:nvPr/>
          </p:nvSpPr>
          <p:spPr>
            <a:xfrm rot="14391840">
              <a:off x="8764885" y="4284201"/>
              <a:ext cx="401259" cy="236975"/>
            </a:xfrm>
            <a:prstGeom prst="rightArrow">
              <a:avLst>
                <a:gd name="adj1" fmla="val 55883"/>
                <a:gd name="adj2" fmla="val 892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BCA1BE5B-110B-9842-94F6-67BA339C58FA}"/>
                </a:ext>
              </a:extLst>
            </p:cNvPr>
            <p:cNvSpPr/>
            <p:nvPr/>
          </p:nvSpPr>
          <p:spPr>
            <a:xfrm>
              <a:off x="883325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67D1D23-CAC6-AC42-87F0-DCD501F28B01}"/>
                </a:ext>
              </a:extLst>
            </p:cNvPr>
            <p:cNvSpPr/>
            <p:nvPr/>
          </p:nvSpPr>
          <p:spPr>
            <a:xfrm>
              <a:off x="599322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52514836-CEB9-974E-8AEC-D276B6112AFC}"/>
                </a:ext>
              </a:extLst>
            </p:cNvPr>
            <p:cNvSpPr/>
            <p:nvPr/>
          </p:nvSpPr>
          <p:spPr>
            <a:xfrm>
              <a:off x="622989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16F5816D-FCAC-9B4A-AEAB-541687241C43}"/>
                </a:ext>
              </a:extLst>
            </p:cNvPr>
            <p:cNvSpPr/>
            <p:nvPr/>
          </p:nvSpPr>
          <p:spPr>
            <a:xfrm>
              <a:off x="6466566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1FEC332F-A4AE-6548-B74C-2F9E1E7EE431}"/>
                </a:ext>
              </a:extLst>
            </p:cNvPr>
            <p:cNvSpPr/>
            <p:nvPr/>
          </p:nvSpPr>
          <p:spPr>
            <a:xfrm>
              <a:off x="670323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EEF71202-4E1A-604D-8BE0-CDD5015745B7}"/>
                </a:ext>
              </a:extLst>
            </p:cNvPr>
            <p:cNvSpPr/>
            <p:nvPr/>
          </p:nvSpPr>
          <p:spPr>
            <a:xfrm>
              <a:off x="6939904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94A24A8F-1E02-3140-82B3-9BD505097FE4}"/>
                </a:ext>
              </a:extLst>
            </p:cNvPr>
            <p:cNvSpPr/>
            <p:nvPr/>
          </p:nvSpPr>
          <p:spPr>
            <a:xfrm>
              <a:off x="7176573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C4306E57-4F91-684F-B644-6655DD538EC3}"/>
                </a:ext>
              </a:extLst>
            </p:cNvPr>
            <p:cNvSpPr/>
            <p:nvPr/>
          </p:nvSpPr>
          <p:spPr>
            <a:xfrm>
              <a:off x="7413242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4AC2692D-512B-FD45-9339-79088D79621F}"/>
                </a:ext>
              </a:extLst>
            </p:cNvPr>
            <p:cNvSpPr/>
            <p:nvPr/>
          </p:nvSpPr>
          <p:spPr>
            <a:xfrm>
              <a:off x="7649911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1111A348-2A22-8C46-BD07-8A31466E0A88}"/>
                </a:ext>
              </a:extLst>
            </p:cNvPr>
            <p:cNvSpPr/>
            <p:nvPr/>
          </p:nvSpPr>
          <p:spPr>
            <a:xfrm>
              <a:off x="7886580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05002E68-4315-7D46-8DE8-61E8DA00A1E7}"/>
                </a:ext>
              </a:extLst>
            </p:cNvPr>
            <p:cNvSpPr/>
            <p:nvPr/>
          </p:nvSpPr>
          <p:spPr>
            <a:xfrm>
              <a:off x="8123249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C64C632C-1EC9-D746-A131-F045451A30AA}"/>
                </a:ext>
              </a:extLst>
            </p:cNvPr>
            <p:cNvSpPr/>
            <p:nvPr/>
          </p:nvSpPr>
          <p:spPr>
            <a:xfrm>
              <a:off x="835991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C3988032-9A23-914E-A4C0-BD99D6C1598C}"/>
                </a:ext>
              </a:extLst>
            </p:cNvPr>
            <p:cNvSpPr/>
            <p:nvPr/>
          </p:nvSpPr>
          <p:spPr>
            <a:xfrm>
              <a:off x="859658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BDB91BBB-3470-3841-BAC6-0DD82B53BFD8}"/>
                </a:ext>
              </a:extLst>
            </p:cNvPr>
            <p:cNvSpPr/>
            <p:nvPr/>
          </p:nvSpPr>
          <p:spPr>
            <a:xfrm>
              <a:off x="906992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FFFA595-39ED-F54B-802F-17388D377BBF}"/>
                </a:ext>
              </a:extLst>
            </p:cNvPr>
            <p:cNvSpPr/>
            <p:nvPr/>
          </p:nvSpPr>
          <p:spPr>
            <a:xfrm>
              <a:off x="9306594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E9665E0F-619A-F848-93AC-226248D67EDA}"/>
                </a:ext>
              </a:extLst>
            </p:cNvPr>
            <p:cNvSpPr/>
            <p:nvPr/>
          </p:nvSpPr>
          <p:spPr>
            <a:xfrm>
              <a:off x="9543263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A4B8DD11-AA06-7D4A-841B-B8A2E98B099A}"/>
                </a:ext>
              </a:extLst>
            </p:cNvPr>
            <p:cNvSpPr/>
            <p:nvPr/>
          </p:nvSpPr>
          <p:spPr>
            <a:xfrm>
              <a:off x="9779932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82DA2909-A159-7448-9142-663AC32262E2}"/>
                </a:ext>
              </a:extLst>
            </p:cNvPr>
            <p:cNvSpPr/>
            <p:nvPr/>
          </p:nvSpPr>
          <p:spPr>
            <a:xfrm>
              <a:off x="10016601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1DFAA357-B3F4-564C-B6BC-018AE731892A}"/>
                </a:ext>
              </a:extLst>
            </p:cNvPr>
            <p:cNvSpPr/>
            <p:nvPr/>
          </p:nvSpPr>
          <p:spPr>
            <a:xfrm>
              <a:off x="10253270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3062AB60-EAA2-2E4E-A094-C202940BCD89}"/>
                </a:ext>
              </a:extLst>
            </p:cNvPr>
            <p:cNvSpPr/>
            <p:nvPr/>
          </p:nvSpPr>
          <p:spPr>
            <a:xfrm>
              <a:off x="10489939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E2FFDF0B-BDC7-4947-877E-C281151EABF9}"/>
                </a:ext>
              </a:extLst>
            </p:cNvPr>
            <p:cNvSpPr/>
            <p:nvPr/>
          </p:nvSpPr>
          <p:spPr>
            <a:xfrm>
              <a:off x="1072660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59A62C21-2B02-6E4C-8E0E-ADD5B136E19B}"/>
                </a:ext>
              </a:extLst>
            </p:cNvPr>
            <p:cNvSpPr/>
            <p:nvPr/>
          </p:nvSpPr>
          <p:spPr>
            <a:xfrm>
              <a:off x="1096327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DB612AC8-63F5-3D44-89AA-69214E954B13}"/>
                </a:ext>
              </a:extLst>
            </p:cNvPr>
            <p:cNvSpPr/>
            <p:nvPr/>
          </p:nvSpPr>
          <p:spPr>
            <a:xfrm>
              <a:off x="11199946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8CF1DB04-BE3A-0D45-821E-830260A91D16}"/>
                </a:ext>
              </a:extLst>
            </p:cNvPr>
            <p:cNvSpPr txBox="1"/>
            <p:nvPr/>
          </p:nvSpPr>
          <p:spPr>
            <a:xfrm>
              <a:off x="7624254" y="3852611"/>
              <a:ext cx="2147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size is </a:t>
              </a:r>
              <a:r>
                <a:rPr lang="en-US" i="1" dirty="0"/>
                <a:t>fs</a:t>
              </a:r>
              <a:r>
                <a:rPr lang="en-US" dirty="0"/>
                <a:t> bits</a:t>
              </a:r>
              <a:endParaRPr lang="en-US" i="1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="" xmlns:a16="http://schemas.microsoft.com/office/drawing/2014/main" id="{903C04F0-DD0C-C549-BF14-82A4D0202DEC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>
              <a:off x="9771380" y="4037277"/>
              <a:ext cx="16910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="" xmlns:a16="http://schemas.microsoft.com/office/drawing/2014/main" id="{3C452714-E260-8A4C-A139-993993351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9042" y="4037277"/>
              <a:ext cx="1605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D73CB165-3021-F24F-A4B0-50AB52E64602}"/>
              </a:ext>
            </a:extLst>
          </p:cNvPr>
          <p:cNvGrpSpPr/>
          <p:nvPr/>
        </p:nvGrpSpPr>
        <p:grpSpPr>
          <a:xfrm>
            <a:off x="4873695" y="3232471"/>
            <a:ext cx="6089582" cy="3461490"/>
            <a:chOff x="4873695" y="3232471"/>
            <a:chExt cx="6089582" cy="3461490"/>
          </a:xfrm>
        </p:grpSpPr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FCC28C0B-B6D0-7C4F-A810-D83BF6FC6656}"/>
                </a:ext>
              </a:extLst>
            </p:cNvPr>
            <p:cNvSpPr txBox="1"/>
            <p:nvPr/>
          </p:nvSpPr>
          <p:spPr>
            <a:xfrm>
              <a:off x="4873695" y="3973431"/>
              <a:ext cx="1774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Exponent </a:t>
              </a:r>
              <a:r>
                <a:rPr lang="en-US" i="1" dirty="0" err="1" smtClean="0">
                  <a:solidFill>
                    <a:srgbClr val="4F97FF"/>
                  </a:solidFill>
                </a:rPr>
                <a:t>es</a:t>
              </a:r>
              <a:r>
                <a:rPr lang="en-US" i="1" dirty="0" smtClean="0"/>
                <a:t> </a:t>
              </a:r>
              <a:r>
                <a:rPr lang="en-US" dirty="0"/>
                <a:t>bits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0E30C515-9895-094E-9D4C-D18BB07144F0}"/>
                </a:ext>
              </a:extLst>
            </p:cNvPr>
            <p:cNvSpPr txBox="1"/>
            <p:nvPr/>
          </p:nvSpPr>
          <p:spPr>
            <a:xfrm>
              <a:off x="5105207" y="5062745"/>
              <a:ext cx="585807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>
                  <a:solidFill>
                    <a:srgbClr val="4F97FF"/>
                  </a:solidFill>
                </a:rPr>
                <a:t>Exponent bits </a:t>
              </a:r>
              <a:r>
                <a:rPr lang="en-US" sz="2500" i="1" dirty="0">
                  <a:solidFill>
                    <a:srgbClr val="4F97FF"/>
                  </a:solidFill>
                </a:rPr>
                <a:t>e</a:t>
              </a:r>
              <a:r>
                <a:rPr lang="en-US" sz="2500" dirty="0"/>
                <a:t/>
              </a:r>
              <a:br>
                <a:rPr lang="en-US" sz="2500" dirty="0"/>
              </a:br>
              <a:r>
                <a:rPr lang="en-US" sz="2500" dirty="0"/>
                <a:t>unsigned integer. Size is</a:t>
              </a:r>
            </a:p>
            <a:p>
              <a:r>
                <a:rPr lang="en-US" sz="2500" i="1" dirty="0" err="1"/>
                <a:t>es</a:t>
              </a:r>
              <a:r>
                <a:rPr lang="en-US" sz="2500" dirty="0"/>
                <a:t> = 0,   1,   2,… for</a:t>
              </a:r>
            </a:p>
            <a:p>
              <a:r>
                <a:rPr lang="en-US" sz="2500" i="1" dirty="0" err="1"/>
                <a:t>ps</a:t>
              </a:r>
              <a:r>
                <a:rPr lang="en-US" sz="2500" dirty="0"/>
                <a:t> = 8, 16, 32,…</a:t>
              </a:r>
              <a:endParaRPr lang="en-US" sz="1200" i="1" dirty="0"/>
            </a:p>
          </p:txBody>
        </p:sp>
        <p:sp>
          <p:nvSpPr>
            <p:cNvPr id="122" name="Right Arrow 121">
              <a:extLst>
                <a:ext uri="{FF2B5EF4-FFF2-40B4-BE49-F238E27FC236}">
                  <a16:creationId xmlns="" xmlns:a16="http://schemas.microsoft.com/office/drawing/2014/main" id="{7F8DEE10-D689-A34B-B17C-DBAA553A2EA6}"/>
                </a:ext>
              </a:extLst>
            </p:cNvPr>
            <p:cNvSpPr/>
            <p:nvPr/>
          </p:nvSpPr>
          <p:spPr>
            <a:xfrm rot="15483492">
              <a:off x="5751393" y="4674854"/>
              <a:ext cx="557811" cy="290053"/>
            </a:xfrm>
            <a:prstGeom prst="rightArrow">
              <a:avLst>
                <a:gd name="adj1" fmla="val 47942"/>
                <a:gd name="adj2" fmla="val 89268"/>
              </a:avLst>
            </a:prstGeom>
            <a:solidFill>
              <a:srgbClr val="4F9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E0DF96D-0FB6-104D-ADAF-FBA3CD47DBDD}"/>
                </a:ext>
              </a:extLst>
            </p:cNvPr>
            <p:cNvSpPr/>
            <p:nvPr/>
          </p:nvSpPr>
          <p:spPr>
            <a:xfrm>
              <a:off x="5519890" y="3232471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="" xmlns:a16="http://schemas.microsoft.com/office/drawing/2014/main" id="{0A7018C8-7930-4D42-9B99-5F92DB04AAAE}"/>
                </a:ext>
              </a:extLst>
            </p:cNvPr>
            <p:cNvSpPr/>
            <p:nvPr/>
          </p:nvSpPr>
          <p:spPr>
            <a:xfrm>
              <a:off x="5756559" y="3232471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="" xmlns:a16="http://schemas.microsoft.com/office/drawing/2014/main" id="{C55B3CF5-CF11-C94A-812D-B366B014AA1A}"/>
                </a:ext>
              </a:extLst>
            </p:cNvPr>
            <p:cNvCxnSpPr/>
            <p:nvPr/>
          </p:nvCxnSpPr>
          <p:spPr>
            <a:xfrm flipH="1">
              <a:off x="5519890" y="4037277"/>
              <a:ext cx="4733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57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3-11 at 1.13.02 PM.png">
            <a:extLst>
              <a:ext uri="{FF2B5EF4-FFF2-40B4-BE49-F238E27FC236}">
                <a16:creationId xmlns="" xmlns:a16="http://schemas.microsoft.com/office/drawing/2014/main" xmlns:lc="http://schemas.openxmlformats.org/drawingml/2006/lockedCanvas" id="{B6FB39A8-09C1-5049-83BE-62F53DD85E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0519" y="3471069"/>
            <a:ext cx="4741905" cy="293776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5DA0EA-85A2-874F-B263-9EEDC5F37183}"/>
              </a:ext>
            </a:extLst>
          </p:cNvPr>
          <p:cNvSpPr>
            <a:spLocks noGrp="1"/>
          </p:cNvSpPr>
          <p:nvPr/>
        </p:nvSpPr>
        <p:spPr>
          <a:xfrm>
            <a:off x="1813719" y="250825"/>
            <a:ext cx="785114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A</a:t>
            </a:r>
            <a:r>
              <a:rPr lang="en-US" b="0" dirty="0" smtClean="0"/>
              <a:t>dvantages </a:t>
            </a:r>
            <a:r>
              <a:rPr lang="en-US" b="0" dirty="0"/>
              <a:t>of the posit format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0A6578-F370-584A-A07C-6A6059134218}"/>
              </a:ext>
            </a:extLst>
          </p:cNvPr>
          <p:cNvSpPr>
            <a:spLocks noGrp="1"/>
          </p:cNvSpPr>
          <p:nvPr/>
        </p:nvSpPr>
        <p:spPr>
          <a:xfrm>
            <a:off x="520859" y="1295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Monotone. Comparisons are the same as for integers!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Bitwise reproducibility across all systems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Tapered accuracy usually means more information-per-bit.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Only one exception value, </a:t>
            </a:r>
            <a:r>
              <a:rPr lang="en-US" sz="3200" dirty="0" err="1"/>
              <a:t>NaR</a:t>
            </a:r>
            <a:r>
              <a:rPr lang="en-US" sz="3200" dirty="0"/>
              <a:t> (no wasted bit patterns)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Only one rounding mode </a:t>
            </a: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/>
              <a:t>Perfect </a:t>
            </a:r>
            <a:r>
              <a:rPr lang="en-US" sz="3200" dirty="0"/>
              <a:t>reciprocals for all integer powers of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Sigmoid activation function for AI</a:t>
            </a:r>
            <a:br>
              <a:rPr lang="en-US" sz="3200" dirty="0"/>
            </a:br>
            <a:r>
              <a:rPr lang="en-US" sz="3200" dirty="0"/>
              <a:t>takes only 1 clock to evaluate.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8CE5FEA-501B-1D45-B0ED-DE63EE39E3CB}"/>
              </a:ext>
            </a:extLst>
          </p:cNvPr>
          <p:cNvSpPr>
            <a:spLocks noGrp="1"/>
          </p:cNvSpPr>
          <p:nvPr/>
        </p:nvSpPr>
        <p:spPr>
          <a:xfrm>
            <a:off x="8293259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10E3BA-130D-B84B-B333-D79EA097ECB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3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41361A-231A-284A-B6CA-5C96DF6CEC63}"/>
              </a:ext>
            </a:extLst>
          </p:cNvPr>
          <p:cNvSpPr>
            <a:spLocks noGrp="1"/>
          </p:cNvSpPr>
          <p:nvPr/>
        </p:nvSpPr>
        <p:spPr>
          <a:xfrm>
            <a:off x="2347119" y="304800"/>
            <a:ext cx="5012257" cy="985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Flexible size posits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3E57881-A13E-B847-BC04-02633FEEAE1F}"/>
              </a:ext>
            </a:extLst>
          </p:cNvPr>
          <p:cNvSpPr>
            <a:spLocks noGrp="1"/>
          </p:cNvSpPr>
          <p:nvPr/>
        </p:nvSpPr>
        <p:spPr>
          <a:xfrm>
            <a:off x="427662" y="1711324"/>
            <a:ext cx="4953000" cy="470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any application, examine the histogram of magnitudes.</a:t>
            </a:r>
          </a:p>
          <a:p>
            <a:r>
              <a:rPr lang="en-US" dirty="0" smtClean="0"/>
              <a:t>Increas</a:t>
            </a:r>
            <a:r>
              <a:rPr lang="en-US" dirty="0" smtClean="0"/>
              <a:t>ing </a:t>
            </a:r>
            <a:r>
              <a:rPr lang="en-US" i="1" dirty="0" err="1"/>
              <a:t>p</a:t>
            </a:r>
            <a:r>
              <a:rPr lang="en-US" dirty="0" err="1"/>
              <a:t>s</a:t>
            </a:r>
            <a:r>
              <a:rPr lang="en-US" dirty="0"/>
              <a:t> raises the “tent” accuracy plot (and widens it).</a:t>
            </a:r>
          </a:p>
          <a:p>
            <a:r>
              <a:rPr lang="en-US" dirty="0" smtClean="0"/>
              <a:t>Increa</a:t>
            </a:r>
            <a:r>
              <a:rPr lang="en-US" dirty="0" smtClean="0"/>
              <a:t>sing </a:t>
            </a:r>
            <a:r>
              <a:rPr lang="en-US" i="1" dirty="0" err="1"/>
              <a:t>es</a:t>
            </a:r>
            <a:r>
              <a:rPr lang="en-US" dirty="0"/>
              <a:t> </a:t>
            </a:r>
            <a:r>
              <a:rPr lang="en-US" dirty="0" smtClean="0"/>
              <a:t>by one doubles </a:t>
            </a:r>
            <a:r>
              <a:rPr lang="en-US" dirty="0"/>
              <a:t>tent width (and lowers accuracy).</a:t>
            </a:r>
          </a:p>
          <a:p>
            <a:r>
              <a:rPr lang="en-US" dirty="0"/>
              <a:t>Software and FPGAs need not follow Draft Posit Standard; you can customize to match the application requirements.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B07D790-B8C7-474B-873E-F9B42601E579}"/>
              </a:ext>
            </a:extLst>
          </p:cNvPr>
          <p:cNvSpPr>
            <a:spLocks noGrp="1"/>
          </p:cNvSpPr>
          <p:nvPr/>
        </p:nvSpPr>
        <p:spPr>
          <a:xfrm>
            <a:off x="10539094" y="6242050"/>
            <a:ext cx="404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10E3BA-130D-B84B-B333-D79EA097ECB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B300A45-2F5D-544C-96DE-46B5D3420F94}"/>
              </a:ext>
            </a:extLst>
          </p:cNvPr>
          <p:cNvGrpSpPr/>
          <p:nvPr/>
        </p:nvGrpSpPr>
        <p:grpSpPr>
          <a:xfrm>
            <a:off x="5758606" y="858765"/>
            <a:ext cx="5771268" cy="1378519"/>
            <a:chOff x="6169144" y="973065"/>
            <a:chExt cx="5771268" cy="1378519"/>
          </a:xfrm>
        </p:grpSpPr>
        <p:sp>
          <p:nvSpPr>
            <p:cNvPr id="34" name="TextBox 4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EFC7B55-01BF-E14B-8C36-8C03C9A89249}"/>
                </a:ext>
              </a:extLst>
            </p:cNvPr>
            <p:cNvSpPr txBox="1"/>
            <p:nvPr/>
          </p:nvSpPr>
          <p:spPr>
            <a:xfrm>
              <a:off x="10982800" y="1582554"/>
              <a:ext cx="95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log(|</a:t>
              </a:r>
              <a:r>
                <a:rPr lang="en-US" i="1" dirty="0"/>
                <a:t>x</a:t>
              </a:r>
              <a:r>
                <a:rPr lang="en-US" dirty="0"/>
                <a:t>|)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DA21D3F-FF84-ED48-80E3-8A2201053242}"/>
                </a:ext>
              </a:extLst>
            </p:cNvPr>
            <p:cNvCxnSpPr>
              <a:cxnSpLocks/>
            </p:cNvCxnSpPr>
            <p:nvPr/>
          </p:nvCxnSpPr>
          <p:spPr>
            <a:xfrm>
              <a:off x="6169144" y="1967262"/>
              <a:ext cx="56305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14F6637-2ED1-7042-831B-527FB765B856}"/>
                </a:ext>
              </a:extLst>
            </p:cNvPr>
            <p:cNvSpPr/>
            <p:nvPr/>
          </p:nvSpPr>
          <p:spPr>
            <a:xfrm>
              <a:off x="6926681" y="1913789"/>
              <a:ext cx="103976" cy="534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0437E26-1654-8F4B-AD36-8057DC023EA3}"/>
                </a:ext>
              </a:extLst>
            </p:cNvPr>
            <p:cNvSpPr/>
            <p:nvPr/>
          </p:nvSpPr>
          <p:spPr>
            <a:xfrm>
              <a:off x="7030656" y="1913789"/>
              <a:ext cx="103976" cy="5347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914DCAD-47FA-0A46-8A3E-37FAB3983FF8}"/>
                </a:ext>
              </a:extLst>
            </p:cNvPr>
            <p:cNvSpPr/>
            <p:nvPr/>
          </p:nvSpPr>
          <p:spPr>
            <a:xfrm>
              <a:off x="7134632" y="1913789"/>
              <a:ext cx="103976" cy="534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5B6651B-C4F8-C444-9138-CE24B34387B1}"/>
                </a:ext>
              </a:extLst>
            </p:cNvPr>
            <p:cNvSpPr/>
            <p:nvPr/>
          </p:nvSpPr>
          <p:spPr>
            <a:xfrm>
              <a:off x="7238608" y="1837291"/>
              <a:ext cx="103976" cy="1299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15E90B8-039E-2245-A9B9-FB6AE62521D9}"/>
                </a:ext>
              </a:extLst>
            </p:cNvPr>
            <p:cNvSpPr/>
            <p:nvPr/>
          </p:nvSpPr>
          <p:spPr>
            <a:xfrm>
              <a:off x="7446559" y="1866999"/>
              <a:ext cx="103976" cy="1002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A7E1DE3-16F0-0F4B-AD44-4978CE0D0863}"/>
                </a:ext>
              </a:extLst>
            </p:cNvPr>
            <p:cNvSpPr/>
            <p:nvPr/>
          </p:nvSpPr>
          <p:spPr>
            <a:xfrm>
              <a:off x="7550535" y="1792730"/>
              <a:ext cx="103976" cy="1745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A90AFD3-1FCC-8447-885C-03FEDF706342}"/>
                </a:ext>
              </a:extLst>
            </p:cNvPr>
            <p:cNvSpPr/>
            <p:nvPr/>
          </p:nvSpPr>
          <p:spPr>
            <a:xfrm>
              <a:off x="7654511" y="1900165"/>
              <a:ext cx="103976" cy="670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7CDA615-E0D4-AB43-AA2F-259F7840190A}"/>
                </a:ext>
              </a:extLst>
            </p:cNvPr>
            <p:cNvSpPr/>
            <p:nvPr/>
          </p:nvSpPr>
          <p:spPr>
            <a:xfrm>
              <a:off x="7758486" y="1737030"/>
              <a:ext cx="103976" cy="2302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931031A-7D4D-844E-A796-2FB6D12435FD}"/>
                </a:ext>
              </a:extLst>
            </p:cNvPr>
            <p:cNvSpPr/>
            <p:nvPr/>
          </p:nvSpPr>
          <p:spPr>
            <a:xfrm>
              <a:off x="7862462" y="1792730"/>
              <a:ext cx="103976" cy="1745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A059231-698C-B840-9E39-539882B2374B}"/>
                </a:ext>
              </a:extLst>
            </p:cNvPr>
            <p:cNvSpPr/>
            <p:nvPr/>
          </p:nvSpPr>
          <p:spPr>
            <a:xfrm>
              <a:off x="8070413" y="1866999"/>
              <a:ext cx="103976" cy="1002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EF11430-4222-D041-8504-0FFA78BA05C2}"/>
                </a:ext>
              </a:extLst>
            </p:cNvPr>
            <p:cNvSpPr/>
            <p:nvPr/>
          </p:nvSpPr>
          <p:spPr>
            <a:xfrm>
              <a:off x="8174389" y="1737030"/>
              <a:ext cx="103976" cy="2302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DC5E875-86D1-514C-8D73-E95F8C3EF173}"/>
                </a:ext>
              </a:extLst>
            </p:cNvPr>
            <p:cNvSpPr/>
            <p:nvPr/>
          </p:nvSpPr>
          <p:spPr>
            <a:xfrm>
              <a:off x="8278365" y="1655335"/>
              <a:ext cx="103976" cy="31192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6BCA181-E665-9641-8A80-79E236ADB827}"/>
                </a:ext>
              </a:extLst>
            </p:cNvPr>
            <p:cNvSpPr/>
            <p:nvPr/>
          </p:nvSpPr>
          <p:spPr>
            <a:xfrm>
              <a:off x="8382340" y="1699896"/>
              <a:ext cx="103976" cy="2673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C67B966-6564-8442-8928-8830F8947934}"/>
                </a:ext>
              </a:extLst>
            </p:cNvPr>
            <p:cNvSpPr/>
            <p:nvPr/>
          </p:nvSpPr>
          <p:spPr>
            <a:xfrm>
              <a:off x="8486316" y="1405028"/>
              <a:ext cx="103976" cy="5622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677E816-B53F-BD4A-A71F-D8CA4F78E3F5}"/>
                </a:ext>
              </a:extLst>
            </p:cNvPr>
            <p:cNvSpPr/>
            <p:nvPr/>
          </p:nvSpPr>
          <p:spPr>
            <a:xfrm>
              <a:off x="8590292" y="1462237"/>
              <a:ext cx="103976" cy="50502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525D63C-2D7E-5142-A7F5-27A14059B739}"/>
                </a:ext>
              </a:extLst>
            </p:cNvPr>
            <p:cNvSpPr/>
            <p:nvPr/>
          </p:nvSpPr>
          <p:spPr>
            <a:xfrm>
              <a:off x="8694267" y="1405028"/>
              <a:ext cx="103976" cy="5622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79FA644-A750-8043-8417-4424B08A44F2}"/>
                </a:ext>
              </a:extLst>
            </p:cNvPr>
            <p:cNvSpPr/>
            <p:nvPr/>
          </p:nvSpPr>
          <p:spPr>
            <a:xfrm>
              <a:off x="8798243" y="1595920"/>
              <a:ext cx="103976" cy="37134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0F0B54F-0A5E-C94A-A6E4-6C14DCDD9255}"/>
                </a:ext>
              </a:extLst>
            </p:cNvPr>
            <p:cNvSpPr/>
            <p:nvPr/>
          </p:nvSpPr>
          <p:spPr>
            <a:xfrm>
              <a:off x="8902219" y="1250572"/>
              <a:ext cx="103976" cy="71668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A7C2DDD-88AF-DB4D-8CCB-1D9FEBE1DD69}"/>
                </a:ext>
              </a:extLst>
            </p:cNvPr>
            <p:cNvSpPr/>
            <p:nvPr/>
          </p:nvSpPr>
          <p:spPr>
            <a:xfrm>
              <a:off x="9006194" y="1321127"/>
              <a:ext cx="103976" cy="64613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1443729-E4DB-1842-98B4-BEBD7715C11E}"/>
                </a:ext>
              </a:extLst>
            </p:cNvPr>
            <p:cNvSpPr/>
            <p:nvPr/>
          </p:nvSpPr>
          <p:spPr>
            <a:xfrm>
              <a:off x="9110170" y="1405028"/>
              <a:ext cx="103976" cy="5622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D14C333-7922-3F42-A6F8-0A1799B32230}"/>
                </a:ext>
              </a:extLst>
            </p:cNvPr>
            <p:cNvSpPr/>
            <p:nvPr/>
          </p:nvSpPr>
          <p:spPr>
            <a:xfrm>
              <a:off x="9214146" y="1621914"/>
              <a:ext cx="103976" cy="3453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5A4F01A-F742-2A41-8365-4933917D7B6F}"/>
                </a:ext>
              </a:extLst>
            </p:cNvPr>
            <p:cNvSpPr/>
            <p:nvPr/>
          </p:nvSpPr>
          <p:spPr>
            <a:xfrm>
              <a:off x="9318121" y="1551359"/>
              <a:ext cx="103976" cy="41590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B17A22D-C810-9C41-A457-BE2C4FBB0A40}"/>
                </a:ext>
              </a:extLst>
            </p:cNvPr>
            <p:cNvSpPr/>
            <p:nvPr/>
          </p:nvSpPr>
          <p:spPr>
            <a:xfrm>
              <a:off x="9422097" y="1750375"/>
              <a:ext cx="103976" cy="2168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453EF34-E62D-6449-9964-01ECD2D72B19}"/>
                </a:ext>
              </a:extLst>
            </p:cNvPr>
            <p:cNvSpPr/>
            <p:nvPr/>
          </p:nvSpPr>
          <p:spPr>
            <a:xfrm>
              <a:off x="9526073" y="1699896"/>
              <a:ext cx="103976" cy="2673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148E75D-989A-2C49-AC6C-9BC8650844FC}"/>
                </a:ext>
              </a:extLst>
            </p:cNvPr>
            <p:cNvSpPr/>
            <p:nvPr/>
          </p:nvSpPr>
          <p:spPr>
            <a:xfrm>
              <a:off x="9630049" y="1792730"/>
              <a:ext cx="103976" cy="1745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DDC1285-B61D-BA42-9733-BCCD8246765A}"/>
                </a:ext>
              </a:extLst>
            </p:cNvPr>
            <p:cNvSpPr/>
            <p:nvPr/>
          </p:nvSpPr>
          <p:spPr>
            <a:xfrm>
              <a:off x="9734024" y="1750375"/>
              <a:ext cx="103976" cy="21688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11E7F50-0D3C-E942-92D7-21E04B3B959C}"/>
                </a:ext>
              </a:extLst>
            </p:cNvPr>
            <p:cNvSpPr/>
            <p:nvPr/>
          </p:nvSpPr>
          <p:spPr>
            <a:xfrm>
              <a:off x="9838000" y="1837291"/>
              <a:ext cx="103976" cy="1299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13BE013-A1BC-014B-88CB-352BCCBC9079}"/>
                </a:ext>
              </a:extLst>
            </p:cNvPr>
            <p:cNvSpPr/>
            <p:nvPr/>
          </p:nvSpPr>
          <p:spPr>
            <a:xfrm>
              <a:off x="9941976" y="1913789"/>
              <a:ext cx="103976" cy="5347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136148E-5AF2-7B40-BBD3-ECD2B9D841CB}"/>
                </a:ext>
              </a:extLst>
            </p:cNvPr>
            <p:cNvSpPr/>
            <p:nvPr/>
          </p:nvSpPr>
          <p:spPr>
            <a:xfrm>
              <a:off x="10045951" y="1913789"/>
              <a:ext cx="103976" cy="5347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94613ED-6458-3C41-96EA-689943F1F506}"/>
                </a:ext>
              </a:extLst>
            </p:cNvPr>
            <p:cNvSpPr/>
            <p:nvPr/>
          </p:nvSpPr>
          <p:spPr>
            <a:xfrm>
              <a:off x="10149927" y="1866999"/>
              <a:ext cx="103976" cy="1002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89EDE11-5D4D-5A4A-A0F7-5A10E72607B0}"/>
                </a:ext>
              </a:extLst>
            </p:cNvPr>
            <p:cNvSpPr/>
            <p:nvPr/>
          </p:nvSpPr>
          <p:spPr>
            <a:xfrm>
              <a:off x="10357878" y="1837291"/>
              <a:ext cx="103976" cy="1299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2FF603F-6948-C044-9D2C-31531EA23086}"/>
                </a:ext>
              </a:extLst>
            </p:cNvPr>
            <p:cNvSpPr/>
            <p:nvPr/>
          </p:nvSpPr>
          <p:spPr>
            <a:xfrm>
              <a:off x="10461854" y="1913789"/>
              <a:ext cx="103976" cy="5347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08CC7B1-E30E-CE41-B6BA-CB0F46508520}"/>
                </a:ext>
              </a:extLst>
            </p:cNvPr>
            <p:cNvSpPr/>
            <p:nvPr/>
          </p:nvSpPr>
          <p:spPr>
            <a:xfrm>
              <a:off x="10669805" y="1866999"/>
              <a:ext cx="103976" cy="1002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B5CE55D-21FC-894B-9300-D95AC7360576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V="1">
              <a:off x="8954207" y="1146596"/>
              <a:ext cx="0" cy="8206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4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848E759-9102-D046-8687-F2A0824293BC}"/>
                </a:ext>
              </a:extLst>
            </p:cNvPr>
            <p:cNvSpPr txBox="1"/>
            <p:nvPr/>
          </p:nvSpPr>
          <p:spPr>
            <a:xfrm>
              <a:off x="8800297" y="1919621"/>
              <a:ext cx="352846" cy="431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</a:p>
          </p:txBody>
        </p:sp>
        <p:sp>
          <p:nvSpPr>
            <p:cNvPr id="71" name="TextBox 5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8E14F84-031F-4F4E-9C78-E79F0076A3E2}"/>
                </a:ext>
              </a:extLst>
            </p:cNvPr>
            <p:cNvSpPr txBox="1"/>
            <p:nvPr/>
          </p:nvSpPr>
          <p:spPr>
            <a:xfrm>
              <a:off x="8954207" y="973065"/>
              <a:ext cx="2376587" cy="43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# of occurrences</a:t>
              </a:r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7B4194A-1586-1A4F-BBE2-C0C58FCF1A2A}"/>
              </a:ext>
            </a:extLst>
          </p:cNvPr>
          <p:cNvSpPr/>
          <p:nvPr/>
        </p:nvSpPr>
        <p:spPr>
          <a:xfrm>
            <a:off x="7841008" y="3191762"/>
            <a:ext cx="1337811" cy="665562"/>
          </a:xfrm>
          <a:custGeom>
            <a:avLst/>
            <a:gdLst>
              <a:gd name="connsiteX0" fmla="*/ 0 w 606425"/>
              <a:gd name="connsiteY0" fmla="*/ 301625 h 304800"/>
              <a:gd name="connsiteX1" fmla="*/ 314325 w 606425"/>
              <a:gd name="connsiteY1" fmla="*/ 0 h 304800"/>
              <a:gd name="connsiteX2" fmla="*/ 606425 w 606425"/>
              <a:gd name="connsiteY2" fmla="*/ 304800 h 304800"/>
              <a:gd name="connsiteX3" fmla="*/ 606425 w 606425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425" h="304800">
                <a:moveTo>
                  <a:pt x="0" y="301625"/>
                </a:moveTo>
                <a:lnTo>
                  <a:pt x="314325" y="0"/>
                </a:lnTo>
                <a:lnTo>
                  <a:pt x="606425" y="304800"/>
                </a:lnTo>
                <a:lnTo>
                  <a:pt x="606425" y="304800"/>
                </a:lnTo>
              </a:path>
            </a:pathLst>
          </a:custGeom>
          <a:solidFill>
            <a:srgbClr val="FF00FF">
              <a:alpha val="9804"/>
            </a:srgb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9636EAA-23A4-A24B-95A7-554D9C3E22F9}"/>
              </a:ext>
            </a:extLst>
          </p:cNvPr>
          <p:cNvSpPr/>
          <p:nvPr/>
        </p:nvSpPr>
        <p:spPr>
          <a:xfrm>
            <a:off x="5758607" y="5510253"/>
            <a:ext cx="5358132" cy="385059"/>
          </a:xfrm>
          <a:custGeom>
            <a:avLst/>
            <a:gdLst>
              <a:gd name="connsiteX0" fmla="*/ 0 w 606425"/>
              <a:gd name="connsiteY0" fmla="*/ 301625 h 304800"/>
              <a:gd name="connsiteX1" fmla="*/ 314325 w 606425"/>
              <a:gd name="connsiteY1" fmla="*/ 0 h 304800"/>
              <a:gd name="connsiteX2" fmla="*/ 606425 w 606425"/>
              <a:gd name="connsiteY2" fmla="*/ 304800 h 304800"/>
              <a:gd name="connsiteX3" fmla="*/ 606425 w 606425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425" h="304800">
                <a:moveTo>
                  <a:pt x="0" y="301625"/>
                </a:moveTo>
                <a:lnTo>
                  <a:pt x="314325" y="0"/>
                </a:lnTo>
                <a:lnTo>
                  <a:pt x="606425" y="304800"/>
                </a:lnTo>
                <a:lnTo>
                  <a:pt x="606425" y="304800"/>
                </a:lnTo>
              </a:path>
            </a:pathLst>
          </a:custGeom>
          <a:solidFill>
            <a:srgbClr val="FF00FF">
              <a:alpha val="9804"/>
            </a:srgb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D42DE0-F6ED-724C-8DBE-E1E595A860A1}"/>
              </a:ext>
            </a:extLst>
          </p:cNvPr>
          <p:cNvGrpSpPr/>
          <p:nvPr/>
        </p:nvGrpSpPr>
        <p:grpSpPr>
          <a:xfrm>
            <a:off x="6451784" y="5381489"/>
            <a:ext cx="4087310" cy="518508"/>
            <a:chOff x="6860708" y="5500167"/>
            <a:chExt cx="4087310" cy="51850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C9FAD88-094B-EF4C-8A0E-F2FB36BE81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90404" y="5816566"/>
              <a:ext cx="6576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8AAA133-6130-DC4A-90A6-FDFBBD7306D7}"/>
                </a:ext>
              </a:extLst>
            </p:cNvPr>
            <p:cNvSpPr/>
            <p:nvPr/>
          </p:nvSpPr>
          <p:spPr>
            <a:xfrm>
              <a:off x="7498117" y="5500167"/>
              <a:ext cx="2807343" cy="518508"/>
            </a:xfrm>
            <a:custGeom>
              <a:avLst/>
              <a:gdLst>
                <a:gd name="connsiteX0" fmla="*/ 0 w 606425"/>
                <a:gd name="connsiteY0" fmla="*/ 301625 h 304800"/>
                <a:gd name="connsiteX1" fmla="*/ 314325 w 606425"/>
                <a:gd name="connsiteY1" fmla="*/ 0 h 304800"/>
                <a:gd name="connsiteX2" fmla="*/ 606425 w 606425"/>
                <a:gd name="connsiteY2" fmla="*/ 304800 h 304800"/>
                <a:gd name="connsiteX3" fmla="*/ 606425 w 606425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425" h="304800">
                  <a:moveTo>
                    <a:pt x="0" y="301625"/>
                  </a:moveTo>
                  <a:lnTo>
                    <a:pt x="314325" y="0"/>
                  </a:lnTo>
                  <a:lnTo>
                    <a:pt x="606425" y="304800"/>
                  </a:lnTo>
                  <a:lnTo>
                    <a:pt x="606425" y="304800"/>
                  </a:lnTo>
                </a:path>
              </a:pathLst>
            </a:custGeom>
            <a:solidFill>
              <a:srgbClr val="FF00FF">
                <a:alpha val="9804"/>
              </a:srgb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59415D3-C1C1-414D-8164-B6C81512DCD4}"/>
                </a:ext>
              </a:extLst>
            </p:cNvPr>
            <p:cNvCxnSpPr>
              <a:cxnSpLocks/>
            </p:cNvCxnSpPr>
            <p:nvPr/>
          </p:nvCxnSpPr>
          <p:spPr>
            <a:xfrm>
              <a:off x="8728152" y="5698578"/>
              <a:ext cx="0" cy="1787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9F75AE7-E1DC-154A-B464-2F53C12F7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0708" y="5804458"/>
              <a:ext cx="6655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BDFE5B28-837C-1E46-840F-A7E0102C7B4E}"/>
              </a:ext>
            </a:extLst>
          </p:cNvPr>
          <p:cNvGrpSpPr/>
          <p:nvPr/>
        </p:nvGrpSpPr>
        <p:grpSpPr>
          <a:xfrm>
            <a:off x="5280707" y="4940969"/>
            <a:ext cx="6453470" cy="1341634"/>
            <a:chOff x="5691245" y="5055269"/>
            <a:chExt cx="6453470" cy="1341634"/>
          </a:xfrm>
        </p:grpSpPr>
        <p:sp>
          <p:nvSpPr>
            <p:cNvPr id="22" name="TextBox 1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D0B376C-0C3C-494B-9743-04D59791B432}"/>
                </a:ext>
              </a:extLst>
            </p:cNvPr>
            <p:cNvSpPr txBox="1"/>
            <p:nvPr/>
          </p:nvSpPr>
          <p:spPr>
            <a:xfrm>
              <a:off x="8800297" y="5964940"/>
              <a:ext cx="352846" cy="431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</a:p>
          </p:txBody>
        </p:sp>
        <p:sp>
          <p:nvSpPr>
            <p:cNvPr id="23" name="TextBox 13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05CCACF-C015-0F46-8A0A-21D5AFEDBAE4}"/>
                </a:ext>
              </a:extLst>
            </p:cNvPr>
            <p:cNvSpPr txBox="1"/>
            <p:nvPr/>
          </p:nvSpPr>
          <p:spPr>
            <a:xfrm>
              <a:off x="10791931" y="5964940"/>
              <a:ext cx="1352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</a:t>
              </a:r>
              <a:r>
                <a:rPr lang="en-US" i="1" dirty="0" err="1"/>
                <a:t>maxpos</a:t>
              </a:r>
              <a:r>
                <a:rPr lang="en-US" dirty="0"/>
                <a:t>)</a:t>
              </a:r>
            </a:p>
          </p:txBody>
        </p:sp>
        <p:sp>
          <p:nvSpPr>
            <p:cNvPr id="24" name="TextBox 11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101D40C-A76D-044B-9A63-0255C6C12655}"/>
                </a:ext>
              </a:extLst>
            </p:cNvPr>
            <p:cNvSpPr txBox="1"/>
            <p:nvPr/>
          </p:nvSpPr>
          <p:spPr>
            <a:xfrm>
              <a:off x="10993764" y="5627522"/>
              <a:ext cx="946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log(|</a:t>
              </a:r>
              <a:r>
                <a:rPr lang="en-US" i="1" dirty="0"/>
                <a:t>x</a:t>
              </a:r>
              <a:r>
                <a:rPr lang="en-US" dirty="0"/>
                <a:t>|)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31F2992-C2EC-314B-ACA3-528D84B587F4}"/>
                </a:ext>
              </a:extLst>
            </p:cNvPr>
            <p:cNvSpPr/>
            <p:nvPr/>
          </p:nvSpPr>
          <p:spPr>
            <a:xfrm>
              <a:off x="8258924" y="5356357"/>
              <a:ext cx="1337811" cy="665783"/>
            </a:xfrm>
            <a:custGeom>
              <a:avLst/>
              <a:gdLst>
                <a:gd name="connsiteX0" fmla="*/ 0 w 606425"/>
                <a:gd name="connsiteY0" fmla="*/ 301625 h 304800"/>
                <a:gd name="connsiteX1" fmla="*/ 314325 w 606425"/>
                <a:gd name="connsiteY1" fmla="*/ 0 h 304800"/>
                <a:gd name="connsiteX2" fmla="*/ 606425 w 606425"/>
                <a:gd name="connsiteY2" fmla="*/ 304800 h 304800"/>
                <a:gd name="connsiteX3" fmla="*/ 606425 w 606425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425" h="304800">
                  <a:moveTo>
                    <a:pt x="0" y="301625"/>
                  </a:moveTo>
                  <a:lnTo>
                    <a:pt x="314325" y="0"/>
                  </a:lnTo>
                  <a:lnTo>
                    <a:pt x="606425" y="304800"/>
                  </a:lnTo>
                  <a:lnTo>
                    <a:pt x="606425" y="304800"/>
                  </a:lnTo>
                </a:path>
              </a:pathLst>
            </a:custGeom>
            <a:solidFill>
              <a:srgbClr val="FF00FF">
                <a:alpha val="9804"/>
              </a:srgb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TextBox 1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029A2FF-DE7E-D24A-A0FF-E2699F749540}"/>
                </a:ext>
              </a:extLst>
            </p:cNvPr>
            <p:cNvSpPr txBox="1"/>
            <p:nvPr/>
          </p:nvSpPr>
          <p:spPr>
            <a:xfrm>
              <a:off x="8965347" y="5055269"/>
              <a:ext cx="2376587" cy="43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accuracy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AAD0935-2453-AC45-85B6-62EF91A02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4207" y="5191914"/>
              <a:ext cx="0" cy="8206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1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C9C0FBC-AE20-DB4E-BFE0-E6596C181ECD}"/>
                </a:ext>
              </a:extLst>
            </p:cNvPr>
            <p:cNvSpPr txBox="1"/>
            <p:nvPr/>
          </p:nvSpPr>
          <p:spPr>
            <a:xfrm>
              <a:off x="5691245" y="5955955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</a:t>
              </a:r>
              <a:r>
                <a:rPr lang="en-US" i="1" dirty="0" err="1"/>
                <a:t>minpos</a:t>
              </a:r>
              <a:r>
                <a:rPr lang="en-US" dirty="0"/>
                <a:t>)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042537D-B986-C841-B37D-BC65D2244C54}"/>
                </a:ext>
              </a:extLst>
            </p:cNvPr>
            <p:cNvCxnSpPr>
              <a:cxnSpLocks/>
            </p:cNvCxnSpPr>
            <p:nvPr/>
          </p:nvCxnSpPr>
          <p:spPr>
            <a:xfrm>
              <a:off x="6169144" y="6012580"/>
              <a:ext cx="56305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191876-C722-B046-83DF-05B41CE95F0E}"/>
              </a:ext>
            </a:extLst>
          </p:cNvPr>
          <p:cNvGrpSpPr/>
          <p:nvPr/>
        </p:nvGrpSpPr>
        <p:grpSpPr>
          <a:xfrm>
            <a:off x="7985453" y="3159956"/>
            <a:ext cx="1057323" cy="696798"/>
            <a:chOff x="8392105" y="3272589"/>
            <a:chExt cx="1057323" cy="696798"/>
          </a:xfrm>
          <a:solidFill>
            <a:srgbClr val="FF00FF">
              <a:alpha val="9804"/>
            </a:srgbClr>
          </a:solidFill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8C089E9-E60D-8B4F-BD5F-FA0D1839F0A5}"/>
                </a:ext>
              </a:extLst>
            </p:cNvPr>
            <p:cNvSpPr/>
            <p:nvPr/>
          </p:nvSpPr>
          <p:spPr>
            <a:xfrm>
              <a:off x="8392105" y="3451650"/>
              <a:ext cx="1057323" cy="517737"/>
            </a:xfrm>
            <a:custGeom>
              <a:avLst/>
              <a:gdLst>
                <a:gd name="connsiteX0" fmla="*/ 0 w 606425"/>
                <a:gd name="connsiteY0" fmla="*/ 301625 h 304800"/>
                <a:gd name="connsiteX1" fmla="*/ 314325 w 606425"/>
                <a:gd name="connsiteY1" fmla="*/ 0 h 304800"/>
                <a:gd name="connsiteX2" fmla="*/ 606425 w 606425"/>
                <a:gd name="connsiteY2" fmla="*/ 304800 h 304800"/>
                <a:gd name="connsiteX3" fmla="*/ 606425 w 606425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425" h="304800">
                  <a:moveTo>
                    <a:pt x="0" y="301625"/>
                  </a:moveTo>
                  <a:lnTo>
                    <a:pt x="314325" y="0"/>
                  </a:lnTo>
                  <a:lnTo>
                    <a:pt x="606425" y="304800"/>
                  </a:lnTo>
                  <a:lnTo>
                    <a:pt x="606425" y="304800"/>
                  </a:lnTo>
                </a:path>
              </a:pathLst>
            </a:custGeom>
            <a:grp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CCD49A6-07FD-9C45-B991-CA059303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0298" y="3272589"/>
              <a:ext cx="0" cy="17343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B038E9E-B86A-B547-B5D1-EB990004EC03}"/>
              </a:ext>
            </a:extLst>
          </p:cNvPr>
          <p:cNvGrpSpPr/>
          <p:nvPr/>
        </p:nvGrpSpPr>
        <p:grpSpPr>
          <a:xfrm>
            <a:off x="5747358" y="2899757"/>
            <a:ext cx="5782516" cy="1296040"/>
            <a:chOff x="6157896" y="3014057"/>
            <a:chExt cx="5782516" cy="1296040"/>
          </a:xfrm>
        </p:grpSpPr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8A411B7-A2F7-7F48-9387-CA6445F48D03}"/>
                </a:ext>
              </a:extLst>
            </p:cNvPr>
            <p:cNvSpPr/>
            <p:nvPr/>
          </p:nvSpPr>
          <p:spPr>
            <a:xfrm>
              <a:off x="8527949" y="3593540"/>
              <a:ext cx="799759" cy="377448"/>
            </a:xfrm>
            <a:custGeom>
              <a:avLst/>
              <a:gdLst>
                <a:gd name="connsiteX0" fmla="*/ 0 w 606425"/>
                <a:gd name="connsiteY0" fmla="*/ 301625 h 304800"/>
                <a:gd name="connsiteX1" fmla="*/ 314325 w 606425"/>
                <a:gd name="connsiteY1" fmla="*/ 0 h 304800"/>
                <a:gd name="connsiteX2" fmla="*/ 606425 w 606425"/>
                <a:gd name="connsiteY2" fmla="*/ 304800 h 304800"/>
                <a:gd name="connsiteX3" fmla="*/ 606425 w 606425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425" h="304800">
                  <a:moveTo>
                    <a:pt x="0" y="301625"/>
                  </a:moveTo>
                  <a:lnTo>
                    <a:pt x="314325" y="0"/>
                  </a:lnTo>
                  <a:lnTo>
                    <a:pt x="606425" y="304800"/>
                  </a:lnTo>
                  <a:lnTo>
                    <a:pt x="606425" y="304800"/>
                  </a:lnTo>
                </a:path>
              </a:pathLst>
            </a:custGeom>
            <a:solidFill>
              <a:srgbClr val="FF00FF">
                <a:alpha val="9804"/>
              </a:srgb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TextBox 5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EB19FD4-83B7-414F-B4A3-A754E73218B8}"/>
                </a:ext>
              </a:extLst>
            </p:cNvPr>
            <p:cNvSpPr txBox="1"/>
            <p:nvPr/>
          </p:nvSpPr>
          <p:spPr>
            <a:xfrm>
              <a:off x="10982800" y="3593985"/>
              <a:ext cx="95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log(|</a:t>
              </a:r>
              <a:r>
                <a:rPr lang="en-US" i="1" dirty="0"/>
                <a:t>x</a:t>
              </a:r>
              <a:r>
                <a:rPr lang="en-US" dirty="0"/>
                <a:t>|)</a:t>
              </a:r>
            </a:p>
          </p:txBody>
        </p:sp>
        <p:sp>
          <p:nvSpPr>
            <p:cNvPr id="14" name="TextBox 9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5538FC2-27C9-BC43-9156-737BE298E3A8}"/>
                </a:ext>
              </a:extLst>
            </p:cNvPr>
            <p:cNvSpPr txBox="1"/>
            <p:nvPr/>
          </p:nvSpPr>
          <p:spPr>
            <a:xfrm>
              <a:off x="8791737" y="39407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</a:p>
          </p:txBody>
        </p:sp>
        <p:sp>
          <p:nvSpPr>
            <p:cNvPr id="15" name="TextBox 9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11C292E-59B9-FE40-833B-04DEC602F068}"/>
                </a:ext>
              </a:extLst>
            </p:cNvPr>
            <p:cNvSpPr txBox="1"/>
            <p:nvPr/>
          </p:nvSpPr>
          <p:spPr>
            <a:xfrm>
              <a:off x="8954099" y="3014057"/>
              <a:ext cx="2376587" cy="43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accuracy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5107631-47D4-264C-B24E-ADE71EE06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959" y="3150702"/>
              <a:ext cx="0" cy="8206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8676947-5520-DA49-9345-15569C90ED74}"/>
                </a:ext>
              </a:extLst>
            </p:cNvPr>
            <p:cNvCxnSpPr>
              <a:cxnSpLocks/>
            </p:cNvCxnSpPr>
            <p:nvPr/>
          </p:nvCxnSpPr>
          <p:spPr>
            <a:xfrm>
              <a:off x="6157896" y="3971368"/>
              <a:ext cx="564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2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E68BFB2-3584-4744-BB13-27A7365C94A1}"/>
                </a:ext>
              </a:extLst>
            </p:cNvPr>
            <p:cNvSpPr txBox="1"/>
            <p:nvPr/>
          </p:nvSpPr>
          <p:spPr>
            <a:xfrm>
              <a:off x="7128588" y="3940765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</a:t>
              </a:r>
              <a:r>
                <a:rPr lang="en-US" i="1" dirty="0" err="1"/>
                <a:t>minpos</a:t>
              </a:r>
              <a:r>
                <a:rPr lang="en-US" dirty="0"/>
                <a:t>)</a:t>
              </a:r>
            </a:p>
          </p:txBody>
        </p:sp>
        <p:sp>
          <p:nvSpPr>
            <p:cNvPr id="19" name="TextBox 12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81A632A-9A9A-814B-804F-F94E27BFEDB7}"/>
                </a:ext>
              </a:extLst>
            </p:cNvPr>
            <p:cNvSpPr txBox="1"/>
            <p:nvPr/>
          </p:nvSpPr>
          <p:spPr>
            <a:xfrm>
              <a:off x="9465834" y="3940765"/>
              <a:ext cx="140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</a:t>
              </a:r>
              <a:r>
                <a:rPr lang="en-US" i="1" dirty="0" err="1"/>
                <a:t>maxpos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51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5DA0EA-85A2-874F-B263-9EEDC5F37183}"/>
              </a:ext>
            </a:extLst>
          </p:cNvPr>
          <p:cNvSpPr txBox="1">
            <a:spLocks/>
          </p:cNvSpPr>
          <p:nvPr/>
        </p:nvSpPr>
        <p:spPr>
          <a:xfrm>
            <a:off x="838200" y="304800"/>
            <a:ext cx="11120120" cy="11183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Posit decoding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71F79C3-1FDD-334C-8BF3-59FD6D8FF17B}"/>
              </a:ext>
            </a:extLst>
          </p:cNvPr>
          <p:cNvGrpSpPr/>
          <p:nvPr/>
        </p:nvGrpSpPr>
        <p:grpSpPr>
          <a:xfrm>
            <a:off x="2380164" y="1337551"/>
            <a:ext cx="7573408" cy="666974"/>
            <a:chOff x="3863207" y="3232471"/>
            <a:chExt cx="7573408" cy="666974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82FF7FD2-97BC-E04A-A277-F875DA46FE00}"/>
                </a:ext>
              </a:extLst>
            </p:cNvPr>
            <p:cNvSpPr/>
            <p:nvPr/>
          </p:nvSpPr>
          <p:spPr>
            <a:xfrm>
              <a:off x="883325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96611EF4-9F02-DB48-BD77-0731A84F2B78}"/>
                </a:ext>
              </a:extLst>
            </p:cNvPr>
            <p:cNvSpPr/>
            <p:nvPr/>
          </p:nvSpPr>
          <p:spPr>
            <a:xfrm>
              <a:off x="3863207" y="3232471"/>
              <a:ext cx="236669" cy="666974"/>
            </a:xfrm>
            <a:prstGeom prst="rect">
              <a:avLst/>
            </a:prstGeom>
            <a:solidFill>
              <a:srgbClr val="FF3A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12BFDDD9-494C-0E40-B0CC-245BF2AA4F49}"/>
                </a:ext>
              </a:extLst>
            </p:cNvPr>
            <p:cNvSpPr/>
            <p:nvPr/>
          </p:nvSpPr>
          <p:spPr>
            <a:xfrm>
              <a:off x="4099876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E6FD921-4641-E34D-9DC1-7D04BA49D154}"/>
                </a:ext>
              </a:extLst>
            </p:cNvPr>
            <p:cNvSpPr/>
            <p:nvPr/>
          </p:nvSpPr>
          <p:spPr>
            <a:xfrm>
              <a:off x="4336545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6444012-426A-E842-AC3F-8BBAF5DD047A}"/>
                </a:ext>
              </a:extLst>
            </p:cNvPr>
            <p:cNvSpPr/>
            <p:nvPr/>
          </p:nvSpPr>
          <p:spPr>
            <a:xfrm>
              <a:off x="4573214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E6D77AA8-62DE-8245-9C83-B000825CE0A6}"/>
                </a:ext>
              </a:extLst>
            </p:cNvPr>
            <p:cNvSpPr/>
            <p:nvPr/>
          </p:nvSpPr>
          <p:spPr>
            <a:xfrm>
              <a:off x="4809883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C6BA3A9E-36E9-8844-B817-B8ED030C1C5B}"/>
                </a:ext>
              </a:extLst>
            </p:cNvPr>
            <p:cNvSpPr/>
            <p:nvPr/>
          </p:nvSpPr>
          <p:spPr>
            <a:xfrm>
              <a:off x="5046552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0D9DB8-BD6D-BE4D-AACF-F45A9C1C89E6}"/>
                </a:ext>
              </a:extLst>
            </p:cNvPr>
            <p:cNvSpPr/>
            <p:nvPr/>
          </p:nvSpPr>
          <p:spPr>
            <a:xfrm>
              <a:off x="5283221" y="3232471"/>
              <a:ext cx="236669" cy="666974"/>
            </a:xfrm>
            <a:prstGeom prst="rect">
              <a:avLst/>
            </a:prstGeom>
            <a:solidFill>
              <a:srgbClr val="AB914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99B67CD-FDB4-BF48-8AAB-C44A93169EB9}"/>
                </a:ext>
              </a:extLst>
            </p:cNvPr>
            <p:cNvSpPr/>
            <p:nvPr/>
          </p:nvSpPr>
          <p:spPr>
            <a:xfrm>
              <a:off x="5519890" y="3232471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3D1C89B-D0FF-4448-BC2B-FC192B0C5F0F}"/>
                </a:ext>
              </a:extLst>
            </p:cNvPr>
            <p:cNvSpPr/>
            <p:nvPr/>
          </p:nvSpPr>
          <p:spPr>
            <a:xfrm>
              <a:off x="5756559" y="3232471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A5DD45AA-35C0-4749-BFF0-56B2BB7846A1}"/>
                </a:ext>
              </a:extLst>
            </p:cNvPr>
            <p:cNvSpPr/>
            <p:nvPr/>
          </p:nvSpPr>
          <p:spPr>
            <a:xfrm>
              <a:off x="599322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CAEA0CF2-0B13-624F-98AF-F0FEADACD613}"/>
                </a:ext>
              </a:extLst>
            </p:cNvPr>
            <p:cNvSpPr/>
            <p:nvPr/>
          </p:nvSpPr>
          <p:spPr>
            <a:xfrm>
              <a:off x="622989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4E6A14F-B07D-4448-A2C5-67DDF0F195E8}"/>
                </a:ext>
              </a:extLst>
            </p:cNvPr>
            <p:cNvSpPr/>
            <p:nvPr/>
          </p:nvSpPr>
          <p:spPr>
            <a:xfrm>
              <a:off x="6466566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7ED2C852-880E-5B46-8472-9A98BC6612E5}"/>
                </a:ext>
              </a:extLst>
            </p:cNvPr>
            <p:cNvSpPr/>
            <p:nvPr/>
          </p:nvSpPr>
          <p:spPr>
            <a:xfrm>
              <a:off x="670323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73141A11-6BE7-8B4F-90C0-30AD4438AA9B}"/>
                </a:ext>
              </a:extLst>
            </p:cNvPr>
            <p:cNvSpPr/>
            <p:nvPr/>
          </p:nvSpPr>
          <p:spPr>
            <a:xfrm>
              <a:off x="6939904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224603E7-3F24-444F-8C9C-8E6FBBC7D13E}"/>
                </a:ext>
              </a:extLst>
            </p:cNvPr>
            <p:cNvSpPr/>
            <p:nvPr/>
          </p:nvSpPr>
          <p:spPr>
            <a:xfrm>
              <a:off x="7176573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0264FF73-C1C3-2741-BE67-F89AD2DDD3B9}"/>
                </a:ext>
              </a:extLst>
            </p:cNvPr>
            <p:cNvSpPr/>
            <p:nvPr/>
          </p:nvSpPr>
          <p:spPr>
            <a:xfrm>
              <a:off x="7413242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193902FE-D2BD-CD4D-B02F-EE35890734EA}"/>
                </a:ext>
              </a:extLst>
            </p:cNvPr>
            <p:cNvSpPr/>
            <p:nvPr/>
          </p:nvSpPr>
          <p:spPr>
            <a:xfrm>
              <a:off x="7649911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8744AC9A-2A16-6F4E-9009-400EFA514A57}"/>
                </a:ext>
              </a:extLst>
            </p:cNvPr>
            <p:cNvSpPr/>
            <p:nvPr/>
          </p:nvSpPr>
          <p:spPr>
            <a:xfrm>
              <a:off x="7886580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C11336AB-9070-6540-801C-FEE2CDB5217B}"/>
                </a:ext>
              </a:extLst>
            </p:cNvPr>
            <p:cNvSpPr/>
            <p:nvPr/>
          </p:nvSpPr>
          <p:spPr>
            <a:xfrm>
              <a:off x="8123249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1C96544-6EE6-534C-91B6-DAA96F153E1D}"/>
                </a:ext>
              </a:extLst>
            </p:cNvPr>
            <p:cNvSpPr/>
            <p:nvPr/>
          </p:nvSpPr>
          <p:spPr>
            <a:xfrm>
              <a:off x="835991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14F19C78-F3AE-364E-A077-55D1D0691D56}"/>
                </a:ext>
              </a:extLst>
            </p:cNvPr>
            <p:cNvSpPr/>
            <p:nvPr/>
          </p:nvSpPr>
          <p:spPr>
            <a:xfrm>
              <a:off x="859658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4A432E75-3FDD-0144-8843-E7D61923310F}"/>
                </a:ext>
              </a:extLst>
            </p:cNvPr>
            <p:cNvSpPr/>
            <p:nvPr/>
          </p:nvSpPr>
          <p:spPr>
            <a:xfrm>
              <a:off x="906992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6781FCF1-BABA-1D42-9803-7B6139594E24}"/>
                </a:ext>
              </a:extLst>
            </p:cNvPr>
            <p:cNvSpPr/>
            <p:nvPr/>
          </p:nvSpPr>
          <p:spPr>
            <a:xfrm>
              <a:off x="9306594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006CA17D-24E6-4844-8551-13F40CC9DE7E}"/>
                </a:ext>
              </a:extLst>
            </p:cNvPr>
            <p:cNvSpPr/>
            <p:nvPr/>
          </p:nvSpPr>
          <p:spPr>
            <a:xfrm>
              <a:off x="9543263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6113122F-28AE-0E46-989B-C46140E6CB8B}"/>
                </a:ext>
              </a:extLst>
            </p:cNvPr>
            <p:cNvSpPr/>
            <p:nvPr/>
          </p:nvSpPr>
          <p:spPr>
            <a:xfrm>
              <a:off x="9779932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24EBF6F9-3371-2E41-B03C-F0AA2CA31792}"/>
                </a:ext>
              </a:extLst>
            </p:cNvPr>
            <p:cNvSpPr/>
            <p:nvPr/>
          </p:nvSpPr>
          <p:spPr>
            <a:xfrm>
              <a:off x="10016601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6C7651CE-AC8D-1944-8242-1610DFB66CF9}"/>
                </a:ext>
              </a:extLst>
            </p:cNvPr>
            <p:cNvSpPr/>
            <p:nvPr/>
          </p:nvSpPr>
          <p:spPr>
            <a:xfrm>
              <a:off x="10253270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812B5EA0-FB33-744D-9164-11C555EDDD2F}"/>
                </a:ext>
              </a:extLst>
            </p:cNvPr>
            <p:cNvSpPr/>
            <p:nvPr/>
          </p:nvSpPr>
          <p:spPr>
            <a:xfrm>
              <a:off x="10489939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CFAF01DA-8774-E94C-8CF9-EEBC5C26D12B}"/>
                </a:ext>
              </a:extLst>
            </p:cNvPr>
            <p:cNvSpPr/>
            <p:nvPr/>
          </p:nvSpPr>
          <p:spPr>
            <a:xfrm>
              <a:off x="1072660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D1FABCFC-9761-A84A-B540-6338625B0AEB}"/>
                </a:ext>
              </a:extLst>
            </p:cNvPr>
            <p:cNvSpPr/>
            <p:nvPr/>
          </p:nvSpPr>
          <p:spPr>
            <a:xfrm>
              <a:off x="1096327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658DFE15-719D-F04E-BB79-B92E119A01CF}"/>
                </a:ext>
              </a:extLst>
            </p:cNvPr>
            <p:cNvSpPr/>
            <p:nvPr/>
          </p:nvSpPr>
          <p:spPr>
            <a:xfrm>
              <a:off x="11199946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64BF873B-6B64-AF49-A898-4503C7481DDC}"/>
              </a:ext>
            </a:extLst>
          </p:cNvPr>
          <p:cNvGrpSpPr/>
          <p:nvPr/>
        </p:nvGrpSpPr>
        <p:grpSpPr>
          <a:xfrm>
            <a:off x="830358" y="2286000"/>
            <a:ext cx="10909687" cy="1569660"/>
            <a:chOff x="913718" y="2561317"/>
            <a:chExt cx="10909687" cy="156966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CA41BBDF-E230-4A43-8B4C-10D5DB2B74D3}"/>
                </a:ext>
              </a:extLst>
            </p:cNvPr>
            <p:cNvSpPr txBox="1"/>
            <p:nvPr/>
          </p:nvSpPr>
          <p:spPr>
            <a:xfrm>
              <a:off x="913718" y="2561317"/>
              <a:ext cx="21764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Easier to understand: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80326EA9-3E3F-9E4F-AFBC-37DA90F6B43B}"/>
                </a:ext>
              </a:extLst>
            </p:cNvPr>
            <p:cNvSpPr txBox="1"/>
            <p:nvPr/>
          </p:nvSpPr>
          <p:spPr>
            <a:xfrm>
              <a:off x="3227183" y="2561317"/>
              <a:ext cx="85962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Check for 0 and </a:t>
              </a:r>
              <a:r>
                <a:rPr lang="en-US" sz="2400" dirty="0" err="1"/>
                <a:t>NaR</a:t>
              </a:r>
              <a:r>
                <a:rPr lang="en-US" sz="2400" dirty="0"/>
                <a:t> case first.</a:t>
              </a:r>
            </a:p>
            <a:p>
              <a:r>
                <a:rPr lang="en-US" sz="2400" dirty="0"/>
                <a:t>Else record </a:t>
              </a:r>
              <a:r>
                <a:rPr lang="en-US" sz="2400" i="1" dirty="0">
                  <a:solidFill>
                    <a:srgbClr val="FF3A00"/>
                  </a:solidFill>
                </a:rPr>
                <a:t>s</a:t>
              </a:r>
              <a:r>
                <a:rPr lang="en-US" sz="2400" dirty="0"/>
                <a:t>. If </a:t>
              </a:r>
              <a:r>
                <a:rPr lang="en-US" sz="2400" i="1" dirty="0">
                  <a:solidFill>
                    <a:srgbClr val="FF3A00"/>
                  </a:solidFill>
                </a:rPr>
                <a:t>s</a:t>
              </a:r>
              <a:r>
                <a:rPr lang="en-US" sz="2400" dirty="0"/>
                <a:t> = </a:t>
              </a:r>
              <a:r>
                <a:rPr lang="en-US" sz="2400" b="1" dirty="0">
                  <a:solidFill>
                    <a:srgbClr val="FF3A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dirty="0"/>
                <a:t>, find magnitude </a:t>
              </a:r>
              <a:r>
                <a:rPr lang="en-US" sz="2400" dirty="0" smtClean="0"/>
                <a:t>from </a:t>
              </a:r>
              <a:r>
                <a:rPr lang="en-US" sz="2400" dirty="0"/>
                <a:t>2’s complement.</a:t>
              </a:r>
            </a:p>
            <a:p>
              <a:r>
                <a:rPr lang="en-US" sz="2400" dirty="0"/>
                <a:t>Find </a:t>
              </a:r>
              <a:r>
                <a:rPr lang="en-US" sz="2400" i="1" dirty="0" smtClean="0">
                  <a:solidFill>
                    <a:srgbClr val="D8A941"/>
                  </a:solidFill>
                </a:rPr>
                <a:t>k(regime length)</a:t>
              </a:r>
              <a:r>
                <a:rPr lang="en-US" sz="2400" i="1" dirty="0" smtClean="0"/>
                <a:t>, </a:t>
              </a:r>
              <a:r>
                <a:rPr lang="en-US" sz="2400" i="1" dirty="0" smtClean="0">
                  <a:solidFill>
                    <a:srgbClr val="4F97FF"/>
                  </a:solidFill>
                </a:rPr>
                <a:t>e(</a:t>
              </a:r>
              <a:r>
                <a:rPr lang="en-US" sz="2400" i="1" dirty="0" err="1" smtClean="0">
                  <a:solidFill>
                    <a:srgbClr val="4F97FF"/>
                  </a:solidFill>
                </a:rPr>
                <a:t>es</a:t>
              </a:r>
              <a:r>
                <a:rPr lang="en-US" sz="2400" i="1" dirty="0" smtClean="0">
                  <a:solidFill>
                    <a:srgbClr val="4F97FF"/>
                  </a:solidFill>
                </a:rPr>
                <a:t> bits)</a:t>
              </a:r>
              <a:r>
                <a:rPr lang="en-US" sz="2400" i="1" dirty="0" smtClean="0"/>
                <a:t>, </a:t>
              </a:r>
              <a:r>
                <a:rPr lang="en-US" sz="2400" dirty="0"/>
                <a:t>and </a:t>
              </a:r>
              <a:r>
                <a:rPr lang="en-US" sz="2400" i="1" dirty="0" smtClean="0"/>
                <a:t>f (fraction bits)</a:t>
              </a:r>
              <a:r>
                <a:rPr lang="en-US" sz="2400" dirty="0" smtClean="0"/>
                <a:t>.</a:t>
              </a:r>
              <a:endParaRPr lang="en-US" sz="2400" dirty="0"/>
            </a:p>
            <a:p>
              <a:r>
                <a:rPr lang="en-US" sz="2400" dirty="0"/>
                <a:t>Posit represents the number </a:t>
              </a:r>
              <a:r>
                <a:rPr lang="en-US" sz="2400" b="1" dirty="0">
                  <a:solidFill>
                    <a:srgbClr val="FF3A00"/>
                  </a:solidFill>
                </a:rPr>
                <a:t>(–1)</a:t>
              </a:r>
              <a:r>
                <a:rPr lang="en-US" sz="2400" b="1" i="1" baseline="30000" dirty="0">
                  <a:solidFill>
                    <a:srgbClr val="FF3A00"/>
                  </a:solidFill>
                </a:rPr>
                <a:t>s</a:t>
              </a:r>
              <a:r>
                <a:rPr lang="en-US" sz="2400" b="1" dirty="0"/>
                <a:t>∙</a:t>
              </a:r>
              <a:r>
                <a:rPr lang="en-US" sz="2400" b="1" i="1" dirty="0">
                  <a:solidFill>
                    <a:srgbClr val="D8A941"/>
                  </a:solidFill>
                </a:rPr>
                <a:t>useed</a:t>
              </a:r>
              <a:r>
                <a:rPr lang="en-US" sz="2400" b="1" i="1" baseline="30000" dirty="0">
                  <a:solidFill>
                    <a:srgbClr val="D8A941"/>
                  </a:solidFill>
                </a:rPr>
                <a:t>k</a:t>
              </a:r>
              <a:r>
                <a:rPr lang="en-US" sz="2400" b="1" dirty="0"/>
                <a:t>∙</a:t>
              </a:r>
              <a:r>
                <a:rPr lang="en-US" sz="2400" b="1" dirty="0">
                  <a:solidFill>
                    <a:srgbClr val="4F97FF"/>
                  </a:solidFill>
                </a:rPr>
                <a:t>2</a:t>
              </a:r>
              <a:r>
                <a:rPr lang="en-US" sz="2400" b="1" i="1" baseline="30000" dirty="0">
                  <a:solidFill>
                    <a:srgbClr val="4F97FF"/>
                  </a:solidFill>
                </a:rPr>
                <a:t>e</a:t>
              </a:r>
              <a:r>
                <a:rPr lang="en-US" sz="2400" b="1" dirty="0"/>
                <a:t>∙(1 + </a:t>
              </a:r>
              <a:r>
                <a:rPr lang="en-US" sz="2400" b="1" i="1" dirty="0"/>
                <a:t>f</a:t>
              </a:r>
              <a:r>
                <a:rPr lang="en-US" sz="2400" b="1" dirty="0"/>
                <a:t>/2</a:t>
              </a:r>
              <a:r>
                <a:rPr lang="en-US" sz="2400" b="1" i="1" baseline="30000" dirty="0"/>
                <a:t>fs</a:t>
              </a:r>
              <a:r>
                <a:rPr lang="en-US" sz="2400" b="1" dirty="0" smtClean="0"/>
                <a:t>)</a:t>
              </a:r>
              <a:endParaRPr lang="en-US" sz="24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E6E0B791-47AC-B14F-A50A-73B5B1D75C55}"/>
              </a:ext>
            </a:extLst>
          </p:cNvPr>
          <p:cNvGrpSpPr/>
          <p:nvPr/>
        </p:nvGrpSpPr>
        <p:grpSpPr>
          <a:xfrm>
            <a:off x="913718" y="4130977"/>
            <a:ext cx="10909687" cy="1201533"/>
            <a:chOff x="913718" y="4562060"/>
            <a:chExt cx="10909687" cy="1201533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BC82A07-D4B3-6B4B-8183-D0FBA9D7A0EA}"/>
                </a:ext>
              </a:extLst>
            </p:cNvPr>
            <p:cNvSpPr txBox="1"/>
            <p:nvPr/>
          </p:nvSpPr>
          <p:spPr>
            <a:xfrm>
              <a:off x="913718" y="4563264"/>
              <a:ext cx="20740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Better for circuit design, but cryptic: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B844DD1C-FA64-8F4E-AEE3-8C12BD97846B}"/>
                    </a:ext>
                  </a:extLst>
                </p:cNvPr>
                <p:cNvSpPr txBox="1"/>
                <p:nvPr/>
              </p:nvSpPr>
              <p:spPr>
                <a:xfrm>
                  <a:off x="3227183" y="4562060"/>
                  <a:ext cx="8596222" cy="983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Check for 0 and </a:t>
                  </a:r>
                  <a:r>
                    <a:rPr lang="en-US" sz="2400" dirty="0" err="1"/>
                    <a:t>NaR</a:t>
                  </a:r>
                  <a:r>
                    <a:rPr lang="en-US" sz="2400" dirty="0"/>
                    <a:t> cases while finding </a:t>
                  </a:r>
                  <a:r>
                    <a:rPr lang="en-US" sz="2400" i="1" dirty="0">
                      <a:solidFill>
                        <a:srgbClr val="FF3A00"/>
                      </a:solidFill>
                    </a:rPr>
                    <a:t>s</a:t>
                  </a:r>
                  <a:r>
                    <a:rPr lang="en-US" sz="2400" dirty="0"/>
                    <a:t>, </a:t>
                  </a:r>
                  <a:r>
                    <a:rPr lang="en-US" sz="2400" i="1" dirty="0">
                      <a:solidFill>
                        <a:srgbClr val="D8A941"/>
                      </a:solidFill>
                    </a:rPr>
                    <a:t>k</a:t>
                  </a:r>
                  <a:r>
                    <a:rPr lang="en-US" sz="2400" dirty="0"/>
                    <a:t>, </a:t>
                  </a:r>
                  <a:r>
                    <a:rPr lang="en-US" sz="2400" i="1" dirty="0">
                      <a:solidFill>
                        <a:srgbClr val="4F97FF"/>
                      </a:solidFill>
                    </a:rPr>
                    <a:t>e</a:t>
                  </a:r>
                  <a:r>
                    <a:rPr lang="en-US" sz="2400" i="1" dirty="0"/>
                    <a:t>, f</a:t>
                  </a:r>
                  <a:r>
                    <a:rPr lang="en-US" sz="2400" dirty="0"/>
                    <a:t> concurrently.</a:t>
                  </a:r>
                </a:p>
                <a:p>
                  <a:r>
                    <a:rPr lang="en-US" sz="2400" dirty="0"/>
                    <a:t>Posit represents </a:t>
                  </a:r>
                  <a:r>
                    <a:rPr lang="en-US" sz="24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8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FF3A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smtClean="0">
                          <a:solidFill>
                            <a:srgbClr val="FF3A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rgbClr val="FF3A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FF3A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1" i="1" smtClean="0">
                                              <a:solidFill>
                                                <a:srgbClr val="FF3A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en-US" sz="2800" b="1" i="1">
                                                  <a:solidFill>
                                                    <a:srgbClr val="FF3A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1">
                                                  <a:solidFill>
                                                    <a:srgbClr val="FF3A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800" b="1" i="1">
                                                  <a:solidFill>
                                                    <a:srgbClr val="FF3A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800" b="1" i="1" smtClean="0">
                                              <a:solidFill>
                                                <a:srgbClr val="FF3A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sup>
                                      </m:sSup>
                                      <m:r>
                                        <a:rPr lang="en-US" sz="2800" b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b="1" i="1" smtClean="0">
                                          <a:solidFill>
                                            <a:srgbClr val="D8A94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800" b="1">
                                          <a:solidFill>
                                            <a:srgbClr val="D8A94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2800" b="1" i="1" smtClean="0">
                                          <a:solidFill>
                                            <a:srgbClr val="4F97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1" i="1" smtClean="0">
                                      <a:solidFill>
                                        <a:srgbClr val="4F97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𝒆𝒔</m:t>
                                  </m:r>
                                </m:sup>
                              </m:sSup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solidFill>
                                    <a:srgbClr val="4F97FF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solidFill>
                                    <a:srgbClr val="FF3A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sup>
                      </m:sSup>
                    </m:oMath>
                  </a14:m>
                  <a:r>
                    <a:rPr lang="en-US" sz="2800" b="1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844DD1C-FA64-8F4E-AEE3-8C12BD9784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183" y="4562060"/>
                  <a:ext cx="8596222" cy="98392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63" t="-4969" b="-11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Slide Number Placeholder 8">
            <a:extLst>
              <a:ext uri="{FF2B5EF4-FFF2-40B4-BE49-F238E27FC236}">
                <a16:creationId xmlns="" xmlns:a16="http://schemas.microsoft.com/office/drawing/2014/main" id="{EB764458-4BC0-494A-82AF-868C98C9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10E3BA-130D-B84B-B333-D79EA097ECBB}" type="slidenum">
              <a:rPr lang="en-US" smtClean="0"/>
              <a:t>9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18585" y="5377155"/>
            <a:ext cx="8213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longer regime field pushes e and f to the right</a:t>
            </a:r>
          </a:p>
          <a:p>
            <a:r>
              <a:rPr lang="en-US" sz="2400" dirty="0" smtClean="0"/>
              <a:t>Shortening </a:t>
            </a:r>
            <a:r>
              <a:rPr lang="en-US" sz="2400" b="1" dirty="0" smtClean="0"/>
              <a:t>f</a:t>
            </a:r>
            <a:r>
              <a:rPr lang="en-US" sz="2400" dirty="0" smtClean="0"/>
              <a:t> and even </a:t>
            </a:r>
            <a:r>
              <a:rPr lang="en-US" sz="2400" b="1" dirty="0" smtClean="0"/>
              <a:t>e</a:t>
            </a:r>
            <a:r>
              <a:rPr lang="en-US" sz="2400" dirty="0" smtClean="0"/>
              <a:t>.  Even to the point that there is no </a:t>
            </a:r>
            <a:r>
              <a:rPr lang="en-US" sz="2400" b="1" dirty="0" smtClean="0"/>
              <a:t>f</a:t>
            </a:r>
            <a:r>
              <a:rPr lang="en-US" sz="2400" dirty="0" smtClean="0"/>
              <a:t> or </a:t>
            </a:r>
            <a:r>
              <a:rPr lang="en-US" sz="2400" b="1" dirty="0" smtClean="0"/>
              <a:t>e</a:t>
            </a:r>
          </a:p>
          <a:p>
            <a:r>
              <a:rPr lang="en-US" sz="2400" dirty="0" smtClean="0"/>
              <a:t>“</a:t>
            </a:r>
            <a:r>
              <a:rPr lang="en-US" sz="2400" b="1" dirty="0" smtClean="0"/>
              <a:t>k </a:t>
            </a:r>
            <a:r>
              <a:rPr lang="en-US" sz="2400" dirty="0" smtClean="0"/>
              <a:t>value prefixed to </a:t>
            </a:r>
            <a:r>
              <a:rPr lang="en-US" sz="2400" b="1" dirty="0" smtClean="0"/>
              <a:t>e</a:t>
            </a:r>
            <a:r>
              <a:rPr lang="en-US" sz="2400" dirty="0" smtClean="0"/>
              <a:t> value to form final exponent value”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25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1790</Words>
  <Application>Microsoft Office PowerPoint</Application>
  <PresentationFormat>Custom</PresentationFormat>
  <Paragraphs>287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Introduction to PositTM, a new floating-point format also a work in progress</vt:lpstr>
      <vt:lpstr>Generic floating-point</vt:lpstr>
      <vt:lpstr>PowerPoint Presentation</vt:lpstr>
      <vt:lpstr>IEEE-754 floating-point</vt:lpstr>
      <vt:lpstr>Posit floating-point https://www.posithub.org/ calculator widget at https://www.posithub.org/widget/plookup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Floating-point history</vt:lpstr>
      <vt:lpstr>Floating-point history</vt:lpstr>
      <vt:lpstr>Stakeholders</vt:lpstr>
      <vt:lpstr>Gradual under &amp; overflow: AKA Floating-point Taper</vt:lpstr>
      <vt:lpstr>PowerPoint Presentation</vt:lpstr>
      <vt:lpstr>Empirical results: Posit superiority</vt:lpstr>
      <vt:lpstr>PowerPoint Presentation</vt:lpstr>
      <vt:lpstr>References</vt:lpstr>
      <vt:lpstr>References cont’d</vt:lpstr>
      <vt:lpstr>Brakefield’s floating-point preferences</vt:lpstr>
      <vt:lpstr>Brakefield’s floating-point preferences cont’d</vt:lpstr>
      <vt:lpstr>Posit floating-point definitions</vt:lpstr>
      <vt:lpstr>Posit floating-point definitions, cont’d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PositTM, a new floating-point format</dc:title>
  <dc:creator>James Brakefield</dc:creator>
  <cp:lastModifiedBy>James Brakefield</cp:lastModifiedBy>
  <cp:revision>65</cp:revision>
  <cp:lastPrinted>2019-09-17T18:43:41Z</cp:lastPrinted>
  <dcterms:created xsi:type="dcterms:W3CDTF">2019-09-16T01:28:05Z</dcterms:created>
  <dcterms:modified xsi:type="dcterms:W3CDTF">2019-09-17T22:55:14Z</dcterms:modified>
</cp:coreProperties>
</file>