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6" r:id="rId10"/>
    <p:sldId id="307" r:id="rId11"/>
    <p:sldId id="308" r:id="rId12"/>
    <p:sldId id="309" r:id="rId13"/>
    <p:sldId id="310" r:id="rId14"/>
    <p:sldId id="304" r:id="rId15"/>
    <p:sldId id="305"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40000"/>
          </a:blip>
          <a:srcRect/>
          <a:tile tx="0" ty="0" sx="100000" sy="100000" flip="none" algn="tl"/>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circle/>
  </p:transition>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733550"/>
            <a:ext cx="3214307" cy="2643377"/>
          </a:xfrm>
        </p:spPr>
        <p:txBody>
          <a:bodyPr anchor="b">
            <a:normAutofit/>
          </a:bodyPr>
          <a:lstStyle/>
          <a:p>
            <a:r>
              <a:rPr lang="en-US" sz="4400" dirty="0">
                <a:solidFill>
                  <a:schemeClr val="tx1"/>
                </a:solidFill>
              </a:rPr>
              <a:t>Data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lnSpcReduction="10000"/>
          </a:bodyPr>
          <a:lstStyle/>
          <a:p>
            <a:pPr>
              <a:lnSpc>
                <a:spcPct val="100000"/>
              </a:lnSpc>
            </a:pPr>
            <a:r>
              <a:rPr lang="en-US" sz="1600" dirty="0"/>
              <a:t>Sales store analysis Using python &amp; pandas</a:t>
            </a:r>
            <a:br>
              <a:rPr lang="en-US" sz="1600" dirty="0"/>
            </a:br>
            <a:r>
              <a:rPr lang="en-US" sz="1600" dirty="0"/>
              <a:t>By : Jim Cepha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ransition>
    <p:circl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141B-C90D-3512-A136-7F9D08CB124F}"/>
              </a:ext>
            </a:extLst>
          </p:cNvPr>
          <p:cNvSpPr>
            <a:spLocks noGrp="1"/>
          </p:cNvSpPr>
          <p:nvPr>
            <p:ph type="title"/>
          </p:nvPr>
        </p:nvSpPr>
        <p:spPr>
          <a:xfrm>
            <a:off x="1114425" y="523875"/>
            <a:ext cx="10058400" cy="1146810"/>
          </a:xfrm>
        </p:spPr>
        <p:txBody>
          <a:bodyPr>
            <a:normAutofit/>
          </a:bodyPr>
          <a:lstStyle/>
          <a:p>
            <a:r>
              <a:rPr lang="en-US" sz="1800" b="1" i="1" dirty="0"/>
              <a:t>Hypothesis 5:</a:t>
            </a:r>
            <a:r>
              <a:rPr lang="en-US" sz="1800" i="1" dirty="0"/>
              <a:t> The Company's profit is more on Weekdays than on Weekends.</a:t>
            </a:r>
            <a:br>
              <a:rPr lang="en-US" sz="1800" dirty="0"/>
            </a:br>
            <a:br>
              <a:rPr lang="en-US" sz="1800" dirty="0"/>
            </a:br>
            <a:r>
              <a:rPr lang="en-US" sz="1800" b="1" dirty="0">
                <a:latin typeface="Bahnschrift" panose="020B0502040204020203" pitchFamily="34" charset="0"/>
              </a:rPr>
              <a:t>Conclusion :</a:t>
            </a:r>
            <a:r>
              <a:rPr lang="en-US" sz="1800" dirty="0">
                <a:latin typeface="Bahnschrift" panose="020B0502040204020203" pitchFamily="34" charset="0"/>
              </a:rPr>
              <a:t> This Hypothesis is Proved to be True. The Data shows that the Company’s Profit is more on Weekdays than on Weekends.</a:t>
            </a:r>
            <a:endParaRPr lang="en-IN" sz="1800" dirty="0">
              <a:latin typeface="Bahnschrift" panose="020B0502040204020203" pitchFamily="34" charset="0"/>
            </a:endParaRPr>
          </a:p>
        </p:txBody>
      </p:sp>
      <p:pic>
        <p:nvPicPr>
          <p:cNvPr id="5" name="Content Placeholder 4">
            <a:extLst>
              <a:ext uri="{FF2B5EF4-FFF2-40B4-BE49-F238E27FC236}">
                <a16:creationId xmlns:a16="http://schemas.microsoft.com/office/drawing/2014/main" id="{A0BF37D5-8D67-B1EB-0039-D3B8E4DBC5AB}"/>
              </a:ext>
            </a:extLst>
          </p:cNvPr>
          <p:cNvPicPr>
            <a:picLocks noGrp="1" noChangeAspect="1"/>
          </p:cNvPicPr>
          <p:nvPr>
            <p:ph idx="1"/>
          </p:nvPr>
        </p:nvPicPr>
        <p:blipFill>
          <a:blip r:embed="rId3"/>
          <a:stretch>
            <a:fillRect/>
          </a:stretch>
        </p:blipFill>
        <p:spPr>
          <a:xfrm>
            <a:off x="1228725" y="2000250"/>
            <a:ext cx="9829800" cy="4267200"/>
          </a:xfrm>
        </p:spPr>
      </p:pic>
    </p:spTree>
    <p:extLst>
      <p:ext uri="{BB962C8B-B14F-4D97-AF65-F5344CB8AC3E}">
        <p14:creationId xmlns:p14="http://schemas.microsoft.com/office/powerpoint/2010/main" val="1117303319"/>
      </p:ext>
    </p:extLst>
  </p:cSld>
  <p:clrMapOvr>
    <a:masterClrMapping/>
  </p:clrMapOvr>
  <p:transition>
    <p:circl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A2EC-D747-85AE-F79E-54BCE101DA74}"/>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8C7C3D39-BB2C-2C55-9AA7-637F8306257D}"/>
              </a:ext>
            </a:extLst>
          </p:cNvPr>
          <p:cNvSpPr>
            <a:spLocks noGrp="1"/>
          </p:cNvSpPr>
          <p:nvPr>
            <p:ph idx="1"/>
          </p:nvPr>
        </p:nvSpPr>
        <p:spPr/>
        <p:txBody>
          <a:bodyPr>
            <a:normAutofit/>
          </a:bodyPr>
          <a:lstStyle/>
          <a:p>
            <a:pPr>
              <a:buFont typeface="Wingdings" panose="05000000000000000000" pitchFamily="2" charset="2"/>
              <a:buChar char="v"/>
            </a:pPr>
            <a:r>
              <a:rPr lang="en-US" sz="2000" dirty="0"/>
              <a:t> Based on the Analysis, it is concluded that - 'Technology' Products have the Highest Profit. </a:t>
            </a:r>
          </a:p>
          <a:p>
            <a:pPr>
              <a:buFont typeface="Wingdings" panose="05000000000000000000" pitchFamily="2" charset="2"/>
              <a:buChar char="v"/>
            </a:pPr>
            <a:r>
              <a:rPr lang="en-US" sz="2000" dirty="0"/>
              <a:t> Margin compared to the other Products.</a:t>
            </a:r>
          </a:p>
          <a:p>
            <a:pPr>
              <a:buFont typeface="Wingdings" panose="05000000000000000000" pitchFamily="2" charset="2"/>
              <a:buChar char="v"/>
            </a:pPr>
            <a:r>
              <a:rPr lang="en-US" sz="2000" dirty="0"/>
              <a:t> The 'East' Region does not have the Highest Sales but the 'Central' Region does.</a:t>
            </a:r>
          </a:p>
          <a:p>
            <a:pPr>
              <a:buFont typeface="Wingdings" panose="05000000000000000000" pitchFamily="2" charset="2"/>
              <a:buChar char="v"/>
            </a:pPr>
            <a:r>
              <a:rPr lang="en-US" sz="2000" dirty="0"/>
              <a:t> Sales are Higher during certain Months of the Year.</a:t>
            </a:r>
          </a:p>
          <a:p>
            <a:pPr>
              <a:buFont typeface="Wingdings" panose="05000000000000000000" pitchFamily="2" charset="2"/>
              <a:buChar char="v"/>
            </a:pPr>
            <a:r>
              <a:rPr lang="en-US" sz="2000" dirty="0"/>
              <a:t> Orders with same-day Shipping are less likely to be Returned.</a:t>
            </a:r>
          </a:p>
          <a:p>
            <a:pPr>
              <a:buFont typeface="Wingdings" panose="05000000000000000000" pitchFamily="2" charset="2"/>
              <a:buChar char="v"/>
            </a:pPr>
            <a:r>
              <a:rPr lang="en-US" sz="2000" dirty="0"/>
              <a:t> The Company's Profit is Higher on Weekdays than on Weekends.</a:t>
            </a:r>
            <a:endParaRPr lang="en-IN" sz="2000" dirty="0"/>
          </a:p>
        </p:txBody>
      </p:sp>
    </p:spTree>
    <p:extLst>
      <p:ext uri="{BB962C8B-B14F-4D97-AF65-F5344CB8AC3E}">
        <p14:creationId xmlns:p14="http://schemas.microsoft.com/office/powerpoint/2010/main" val="1304683624"/>
      </p:ext>
    </p:extLst>
  </p:cSld>
  <p:clrMapOvr>
    <a:masterClrMapping/>
  </p:clrMapOvr>
  <p:transition>
    <p:circl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1870-17EA-40B5-7009-85C86912CA5B}"/>
              </a:ext>
            </a:extLst>
          </p:cNvPr>
          <p:cNvSpPr>
            <a:spLocks noGrp="1"/>
          </p:cNvSpPr>
          <p:nvPr>
            <p:ph type="title"/>
          </p:nvPr>
        </p:nvSpPr>
        <p:spPr/>
        <p:txBody>
          <a:bodyPr/>
          <a:lstStyle/>
          <a:p>
            <a:r>
              <a:rPr lang="en-US" dirty="0"/>
              <a:t>Suggestions</a:t>
            </a:r>
            <a:endParaRPr lang="en-IN" dirty="0"/>
          </a:p>
        </p:txBody>
      </p:sp>
      <p:sp>
        <p:nvSpPr>
          <p:cNvPr id="3" name="Content Placeholder 2">
            <a:extLst>
              <a:ext uri="{FF2B5EF4-FFF2-40B4-BE49-F238E27FC236}">
                <a16:creationId xmlns:a16="http://schemas.microsoft.com/office/drawing/2014/main" id="{0DC4E970-CD54-A64A-AB4B-FDB8C59B0B68}"/>
              </a:ext>
            </a:extLst>
          </p:cNvPr>
          <p:cNvSpPr>
            <a:spLocks noGrp="1"/>
          </p:cNvSpPr>
          <p:nvPr>
            <p:ph idx="1"/>
          </p:nvPr>
        </p:nvSpPr>
        <p:spPr>
          <a:xfrm>
            <a:off x="1097280" y="1924050"/>
            <a:ext cx="10058400" cy="4381499"/>
          </a:xfrm>
        </p:spPr>
        <p:txBody>
          <a:bodyPr>
            <a:normAutofit/>
          </a:bodyPr>
          <a:lstStyle/>
          <a:p>
            <a:pPr>
              <a:buFont typeface="Wingdings" panose="05000000000000000000" pitchFamily="2" charset="2"/>
              <a:buChar char="§"/>
            </a:pPr>
            <a:r>
              <a:rPr lang="en-US" sz="1700" dirty="0"/>
              <a:t> The Company can increase the Production/ Promotion of ‘Technology’ Products to increase their Profitability.</a:t>
            </a:r>
          </a:p>
          <a:p>
            <a:pPr>
              <a:buFont typeface="Wingdings" panose="05000000000000000000" pitchFamily="2" charset="2"/>
              <a:buChar char="§"/>
            </a:pPr>
            <a:r>
              <a:rPr lang="en-US" sz="1700" dirty="0"/>
              <a:t> As the 'Central' Region has the Highest Sales compared to other Regions, the Company could consider Increasing their focus on this Region, and should Re-evaluate it’s Marketing &amp; Sales Strategies in other Regions.</a:t>
            </a:r>
          </a:p>
          <a:p>
            <a:pPr>
              <a:buFont typeface="Wingdings" panose="05000000000000000000" pitchFamily="2" charset="2"/>
              <a:buChar char="§"/>
            </a:pPr>
            <a:r>
              <a:rPr lang="en-US" sz="1700" dirty="0"/>
              <a:t> The Company should focus on Maximizing their Sales during the Months of November and December as these Months have the Highest Sales. However, the Company should also consider Strategies to maintain Sales during other Months by introducing New Products, Services, Offers, Discounts, etc.</a:t>
            </a:r>
          </a:p>
          <a:p>
            <a:pPr>
              <a:buFont typeface="Wingdings" panose="05000000000000000000" pitchFamily="2" charset="2"/>
              <a:buChar char="§"/>
            </a:pPr>
            <a:r>
              <a:rPr lang="en-US" sz="1700" dirty="0"/>
              <a:t> It would be Profitable for the Company to consider offering more Same-Day Shipping options to Customers, as these Products  have the Lowest possibility to be Returned by the Customer.</a:t>
            </a:r>
          </a:p>
          <a:p>
            <a:pPr>
              <a:buFont typeface="Wingdings" panose="05000000000000000000" pitchFamily="2" charset="2"/>
              <a:buChar char="§"/>
            </a:pPr>
            <a:r>
              <a:rPr lang="en-US" sz="1700" dirty="0"/>
              <a:t> Additionally, the Company should consider Focusing of different types of Sales/ Promotions/ Offers/ Discounts during the Weekends to increase Sales, as Weekends are having Lower Sales than Weekdays.</a:t>
            </a:r>
            <a:endParaRPr lang="en-IN" sz="1700" dirty="0"/>
          </a:p>
        </p:txBody>
      </p:sp>
    </p:spTree>
    <p:extLst>
      <p:ext uri="{BB962C8B-B14F-4D97-AF65-F5344CB8AC3E}">
        <p14:creationId xmlns:p14="http://schemas.microsoft.com/office/powerpoint/2010/main" val="1507915551"/>
      </p:ext>
    </p:extLst>
  </p:cSld>
  <p:clrMapOvr>
    <a:masterClrMapping/>
  </p:clrMapOvr>
  <p:transition>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E09E1-334E-FE08-5524-28C4DCA5B34F}"/>
              </a:ext>
            </a:extLst>
          </p:cNvPr>
          <p:cNvSpPr>
            <a:spLocks noGrp="1"/>
          </p:cNvSpPr>
          <p:nvPr>
            <p:ph type="title"/>
          </p:nvPr>
        </p:nvSpPr>
        <p:spPr/>
        <p:txBody>
          <a:bodyPr/>
          <a:lstStyle/>
          <a:p>
            <a:r>
              <a:rPr lang="en-US" dirty="0"/>
              <a:t>Created by: Jim Cepha</a:t>
            </a:r>
            <a:endParaRPr lang="en-IN" dirty="0"/>
          </a:p>
        </p:txBody>
      </p:sp>
      <p:sp>
        <p:nvSpPr>
          <p:cNvPr id="3" name="Content Placeholder 2">
            <a:extLst>
              <a:ext uri="{FF2B5EF4-FFF2-40B4-BE49-F238E27FC236}">
                <a16:creationId xmlns:a16="http://schemas.microsoft.com/office/drawing/2014/main" id="{63D59977-A022-EF73-2D12-52EC9BF54B7C}"/>
              </a:ext>
            </a:extLst>
          </p:cNvPr>
          <p:cNvSpPr>
            <a:spLocks noGrp="1"/>
          </p:cNvSpPr>
          <p:nvPr>
            <p:ph idx="1"/>
          </p:nvPr>
        </p:nvSpPr>
        <p:spPr/>
        <p:txBody>
          <a:bodyPr/>
          <a:lstStyle/>
          <a:p>
            <a:pPr marL="0" indent="0">
              <a:buNone/>
            </a:pPr>
            <a:r>
              <a:rPr lang="en-US" dirty="0"/>
              <a:t>Just hire me already !</a:t>
            </a:r>
          </a:p>
          <a:p>
            <a:pPr marL="0" indent="0">
              <a:buNone/>
            </a:pPr>
            <a:r>
              <a:rPr lang="en-US" dirty="0"/>
              <a:t> Contact Info :</a:t>
            </a:r>
          </a:p>
          <a:p>
            <a:pPr marL="0" indent="0">
              <a:buNone/>
            </a:pPr>
            <a:r>
              <a:rPr lang="en-US" dirty="0"/>
              <a:t> Phone: +91 8522097007</a:t>
            </a:r>
            <a:br>
              <a:rPr lang="en-US" dirty="0"/>
            </a:br>
            <a:r>
              <a:rPr lang="en-US" dirty="0"/>
              <a:t> Email: jimcepha@gmail.com</a:t>
            </a:r>
          </a:p>
        </p:txBody>
      </p:sp>
    </p:spTree>
    <p:extLst>
      <p:ext uri="{BB962C8B-B14F-4D97-AF65-F5344CB8AC3E}">
        <p14:creationId xmlns:p14="http://schemas.microsoft.com/office/powerpoint/2010/main" val="1306048309"/>
      </p:ext>
    </p:extLst>
  </p:cSld>
  <p:clrMapOvr>
    <a:masterClrMapping/>
  </p:clrMapOvr>
  <p:transition>
    <p:circl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Problem Statement</a:t>
            </a:r>
          </a:p>
        </p:txBody>
      </p:sp>
      <p:sp>
        <p:nvSpPr>
          <p:cNvPr id="5" name="Content Placeholder 4">
            <a:extLst>
              <a:ext uri="{FF2B5EF4-FFF2-40B4-BE49-F238E27FC236}">
                <a16:creationId xmlns:a16="http://schemas.microsoft.com/office/drawing/2014/main" id="{AC7E99BF-B4B1-BC87-F496-9607AE8A83FF}"/>
              </a:ext>
            </a:extLst>
          </p:cNvPr>
          <p:cNvSpPr>
            <a:spLocks noGrp="1"/>
          </p:cNvSpPr>
          <p:nvPr>
            <p:ph idx="1"/>
          </p:nvPr>
        </p:nvSpPr>
        <p:spPr/>
        <p:txBody>
          <a:bodyPr>
            <a:normAutofit/>
          </a:bodyPr>
          <a:lstStyle/>
          <a:p>
            <a:pPr>
              <a:buFont typeface="Wingdings" panose="05000000000000000000" pitchFamily="2" charset="2"/>
              <a:buChar char="Ø"/>
            </a:pPr>
            <a:r>
              <a:rPr lang="en-US" sz="2000" dirty="0"/>
              <a:t> Data regarding Sales, Profit etc.. across different Categories and Regions were given to us by a Sales Store.</a:t>
            </a:r>
          </a:p>
          <a:p>
            <a:pPr>
              <a:buFont typeface="Wingdings" panose="05000000000000000000" pitchFamily="2" charset="2"/>
              <a:buChar char="Ø"/>
            </a:pPr>
            <a:r>
              <a:rPr lang="en-US" sz="2000" dirty="0"/>
              <a:t> And we have to Analyze the Data and provide the Stakeholders with Insights to Improve their Business Performance.</a:t>
            </a:r>
          </a:p>
          <a:p>
            <a:pPr>
              <a:buFont typeface="Wingdings" panose="05000000000000000000" pitchFamily="2" charset="2"/>
              <a:buChar char="Ø"/>
            </a:pPr>
            <a:r>
              <a:rPr lang="en-US" sz="2000" dirty="0"/>
              <a:t> They want to know which Category of Products are most Profitable, which Region has the most Sales and Profit, and what are the most Profitable Products.</a:t>
            </a:r>
            <a:endParaRPr lang="en-IN" sz="2000" dirty="0"/>
          </a:p>
        </p:txBody>
      </p:sp>
    </p:spTree>
    <p:extLst>
      <p:ext uri="{BB962C8B-B14F-4D97-AF65-F5344CB8AC3E}">
        <p14:creationId xmlns:p14="http://schemas.microsoft.com/office/powerpoint/2010/main" val="2933514334"/>
      </p:ext>
    </p:extLst>
  </p:cSld>
  <p:clrMapOvr>
    <a:masterClrMapping/>
  </p:clrMapOvr>
  <p:transition>
    <p:circl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140B-6B83-3E07-FDE1-CA6012DAC2BA}"/>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id="{7A282E73-1F76-CF0B-41EE-2BC85FA6ED62}"/>
              </a:ext>
            </a:extLst>
          </p:cNvPr>
          <p:cNvSpPr>
            <a:spLocks noGrp="1"/>
          </p:cNvSpPr>
          <p:nvPr>
            <p:ph idx="1"/>
          </p:nvPr>
        </p:nvSpPr>
        <p:spPr/>
        <p:txBody>
          <a:bodyPr>
            <a:normAutofit/>
          </a:bodyPr>
          <a:lstStyle/>
          <a:p>
            <a:pPr>
              <a:buFont typeface="Arial" panose="020B0604020202020204" pitchFamily="34" charset="0"/>
              <a:buChar char="•"/>
            </a:pPr>
            <a:r>
              <a:rPr lang="en-US" sz="2000" dirty="0"/>
              <a:t> Assuming that the Data Provided is Accurate and has all Samples of Transactions of the Store.</a:t>
            </a:r>
          </a:p>
          <a:p>
            <a:pPr>
              <a:buFont typeface="Arial" panose="020B0604020202020204" pitchFamily="34" charset="0"/>
              <a:buChar char="•"/>
            </a:pPr>
            <a:r>
              <a:rPr lang="en-US" sz="2000" dirty="0"/>
              <a:t> Also, assuming that the Data is sufficient to find Patterns in Sales and Profitability.</a:t>
            </a:r>
          </a:p>
          <a:p>
            <a:pPr>
              <a:buFont typeface="Arial" panose="020B0604020202020204" pitchFamily="34" charset="0"/>
              <a:buChar char="•"/>
            </a:pPr>
            <a:r>
              <a:rPr lang="en-US" sz="2000" dirty="0"/>
              <a:t> Also assuming that the Data is not impacted by any Significant Outliers that could Skew the Analysis.</a:t>
            </a:r>
            <a:endParaRPr lang="en-IN" sz="2000" dirty="0"/>
          </a:p>
        </p:txBody>
      </p:sp>
    </p:spTree>
    <p:extLst>
      <p:ext uri="{BB962C8B-B14F-4D97-AF65-F5344CB8AC3E}">
        <p14:creationId xmlns:p14="http://schemas.microsoft.com/office/powerpoint/2010/main" val="244006841"/>
      </p:ext>
    </p:extLst>
  </p:cSld>
  <p:clrMapOvr>
    <a:masterClrMapping/>
  </p:clrMapOvr>
  <p:transition>
    <p:circl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64D3-675E-CD7C-ED74-897A06A1CCFD}"/>
              </a:ext>
            </a:extLst>
          </p:cNvPr>
          <p:cNvSpPr>
            <a:spLocks noGrp="1"/>
          </p:cNvSpPr>
          <p:nvPr>
            <p:ph type="title"/>
          </p:nvPr>
        </p:nvSpPr>
        <p:spPr/>
        <p:txBody>
          <a:bodyPr/>
          <a:lstStyle/>
          <a:p>
            <a:r>
              <a:rPr lang="en-US" dirty="0"/>
              <a:t>Research Questions</a:t>
            </a:r>
            <a:endParaRPr lang="en-IN" dirty="0"/>
          </a:p>
        </p:txBody>
      </p:sp>
      <p:sp>
        <p:nvSpPr>
          <p:cNvPr id="3" name="Content Placeholder 2">
            <a:extLst>
              <a:ext uri="{FF2B5EF4-FFF2-40B4-BE49-F238E27FC236}">
                <a16:creationId xmlns:a16="http://schemas.microsoft.com/office/drawing/2014/main" id="{94B9B7A9-EEDF-4718-9ED5-9415B6DF82F7}"/>
              </a:ext>
            </a:extLst>
          </p:cNvPr>
          <p:cNvSpPr>
            <a:spLocks noGrp="1"/>
          </p:cNvSpPr>
          <p:nvPr>
            <p:ph idx="1"/>
          </p:nvPr>
        </p:nvSpPr>
        <p:spPr/>
        <p:txBody>
          <a:bodyPr>
            <a:normAutofit/>
          </a:bodyPr>
          <a:lstStyle/>
          <a:p>
            <a:pPr marL="0" indent="0">
              <a:buNone/>
            </a:pPr>
            <a:r>
              <a:rPr lang="en-US" sz="2000" dirty="0"/>
              <a:t>1. Which Product Categories have the Highest Profit Margin ?</a:t>
            </a:r>
          </a:p>
          <a:p>
            <a:pPr marL="0" indent="0">
              <a:buNone/>
            </a:pPr>
            <a:r>
              <a:rPr lang="en-US" sz="2000" dirty="0"/>
              <a:t>2. Are there any significant differences in Sales between East region and other Regions ?</a:t>
            </a:r>
          </a:p>
          <a:p>
            <a:pPr marL="0" indent="0">
              <a:buNone/>
            </a:pPr>
            <a:r>
              <a:rPr lang="en-US" sz="2000" dirty="0"/>
              <a:t>3. How do the Sales vary by Product Category during different Months of the Year ?</a:t>
            </a:r>
          </a:p>
          <a:p>
            <a:pPr marL="0" indent="0">
              <a:buNone/>
            </a:pPr>
            <a:r>
              <a:rPr lang="en-US" sz="2000" dirty="0"/>
              <a:t>4. What is the rate of Returned Products for orders with same-day shipping, compared to other Shipping modes ?</a:t>
            </a:r>
          </a:p>
          <a:p>
            <a:pPr marL="0" indent="0">
              <a:buNone/>
            </a:pPr>
            <a:r>
              <a:rPr lang="en-US" sz="2000" dirty="0"/>
              <a:t>5. How to Sales and Profit vary by Product categories on Weekdays compared to Weekends ?</a:t>
            </a:r>
            <a:endParaRPr lang="en-IN" sz="2000" dirty="0"/>
          </a:p>
        </p:txBody>
      </p:sp>
    </p:spTree>
    <p:extLst>
      <p:ext uri="{BB962C8B-B14F-4D97-AF65-F5344CB8AC3E}">
        <p14:creationId xmlns:p14="http://schemas.microsoft.com/office/powerpoint/2010/main" val="2308492325"/>
      </p:ext>
    </p:extLst>
  </p:cSld>
  <p:clrMapOvr>
    <a:masterClrMapping/>
  </p:clrMapOvr>
  <p:transition>
    <p:circl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E67A-E419-93E5-DB06-847A7C416F66}"/>
              </a:ext>
            </a:extLst>
          </p:cNvPr>
          <p:cNvSpPr>
            <a:spLocks noGrp="1"/>
          </p:cNvSpPr>
          <p:nvPr>
            <p:ph type="title"/>
          </p:nvPr>
        </p:nvSpPr>
        <p:spPr/>
        <p:txBody>
          <a:bodyPr/>
          <a:lstStyle/>
          <a:p>
            <a:r>
              <a:rPr lang="en-US" dirty="0"/>
              <a:t>Hypotheses</a:t>
            </a:r>
            <a:endParaRPr lang="en-IN" dirty="0"/>
          </a:p>
        </p:txBody>
      </p:sp>
      <p:sp>
        <p:nvSpPr>
          <p:cNvPr id="3" name="Content Placeholder 2">
            <a:extLst>
              <a:ext uri="{FF2B5EF4-FFF2-40B4-BE49-F238E27FC236}">
                <a16:creationId xmlns:a16="http://schemas.microsoft.com/office/drawing/2014/main" id="{9B3F0A62-97FF-42D9-E1EE-008AB66D358C}"/>
              </a:ext>
            </a:extLst>
          </p:cNvPr>
          <p:cNvSpPr>
            <a:spLocks noGrp="1"/>
          </p:cNvSpPr>
          <p:nvPr>
            <p:ph idx="1"/>
          </p:nvPr>
        </p:nvSpPr>
        <p:spPr/>
        <p:txBody>
          <a:bodyPr>
            <a:normAutofit/>
          </a:bodyPr>
          <a:lstStyle/>
          <a:p>
            <a:pPr marL="0" indent="0">
              <a:buNone/>
            </a:pPr>
            <a:r>
              <a:rPr lang="en-US" sz="2000" dirty="0"/>
              <a:t>(Assuming these to hold True, after analyzing...will Accept or Reject these Hypotheses)</a:t>
            </a:r>
          </a:p>
          <a:p>
            <a:pPr marL="0" indent="0">
              <a:buNone/>
            </a:pPr>
            <a:r>
              <a:rPr lang="en-US" sz="2000" b="1" dirty="0"/>
              <a:t>Hypothesis 1:</a:t>
            </a:r>
            <a:r>
              <a:rPr lang="en-US" sz="2000" dirty="0"/>
              <a:t> 'Technology' category Products have the Highest Profit Margin compared to other Categories.</a:t>
            </a:r>
          </a:p>
          <a:p>
            <a:pPr marL="0" indent="0">
              <a:buNone/>
            </a:pPr>
            <a:r>
              <a:rPr lang="en-US" sz="2000" b="1" dirty="0"/>
              <a:t>Hypothesis 2:</a:t>
            </a:r>
            <a:r>
              <a:rPr lang="en-US" sz="2000" dirty="0"/>
              <a:t> 'East' Region has the Highest Sales compared to other Regions.</a:t>
            </a:r>
          </a:p>
          <a:p>
            <a:pPr marL="0" indent="0">
              <a:buNone/>
            </a:pPr>
            <a:r>
              <a:rPr lang="en-US" sz="2000" b="1" dirty="0"/>
              <a:t>Hypothesis 3:</a:t>
            </a:r>
            <a:r>
              <a:rPr lang="en-US" sz="2000" dirty="0"/>
              <a:t> Sales are higher during certain Months of the Year.</a:t>
            </a:r>
          </a:p>
          <a:p>
            <a:pPr marL="0" indent="0">
              <a:buNone/>
            </a:pPr>
            <a:r>
              <a:rPr lang="en-US" sz="2000" b="1" dirty="0"/>
              <a:t>Hypothesis 4:</a:t>
            </a:r>
            <a:r>
              <a:rPr lang="en-US" sz="2000" dirty="0"/>
              <a:t> Orders with 'Same Day' shipping have lowest rate of Returned Products.</a:t>
            </a:r>
          </a:p>
          <a:p>
            <a:pPr marL="0" indent="0">
              <a:buNone/>
            </a:pPr>
            <a:r>
              <a:rPr lang="en-US" sz="2000" b="1" dirty="0"/>
              <a:t>Hypothesis 5:</a:t>
            </a:r>
            <a:r>
              <a:rPr lang="en-US" sz="2000" dirty="0"/>
              <a:t> The Company's profit is more on Weekdays than on Weekends.</a:t>
            </a:r>
            <a:endParaRPr lang="en-IN" sz="2000" dirty="0"/>
          </a:p>
        </p:txBody>
      </p:sp>
    </p:spTree>
    <p:extLst>
      <p:ext uri="{BB962C8B-B14F-4D97-AF65-F5344CB8AC3E}">
        <p14:creationId xmlns:p14="http://schemas.microsoft.com/office/powerpoint/2010/main" val="3792319281"/>
      </p:ext>
    </p:extLst>
  </p:cSld>
  <p:clrMapOvr>
    <a:masterClrMapping/>
  </p:clrMapOvr>
  <p:transition>
    <p:circl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B032-53FD-1AC1-CDEA-AF422D763A9B}"/>
              </a:ext>
            </a:extLst>
          </p:cNvPr>
          <p:cNvSpPr>
            <a:spLocks noGrp="1"/>
          </p:cNvSpPr>
          <p:nvPr>
            <p:ph type="title"/>
          </p:nvPr>
        </p:nvSpPr>
        <p:spPr>
          <a:xfrm>
            <a:off x="1200150" y="200024"/>
            <a:ext cx="10058400" cy="1457325"/>
          </a:xfrm>
        </p:spPr>
        <p:txBody>
          <a:bodyPr>
            <a:normAutofit/>
          </a:bodyPr>
          <a:lstStyle/>
          <a:p>
            <a:r>
              <a:rPr lang="en-US" sz="1800" b="1" i="1" dirty="0"/>
              <a:t>Hypothesis 1:</a:t>
            </a:r>
            <a:r>
              <a:rPr lang="en-US" sz="1800" i="1" dirty="0"/>
              <a:t>  'Technology' category products have the Highest Profit Margin compared to other Categories.</a:t>
            </a:r>
            <a:br>
              <a:rPr lang="en-US" sz="1800" dirty="0"/>
            </a:br>
            <a:br>
              <a:rPr lang="en-US" sz="1800" dirty="0"/>
            </a:br>
            <a:r>
              <a:rPr lang="en-US" sz="1800" b="1" dirty="0">
                <a:latin typeface="Bahnschrift" panose="020B0502040204020203" pitchFamily="34" charset="0"/>
              </a:rPr>
              <a:t>Conclusion :</a:t>
            </a:r>
            <a:r>
              <a:rPr lang="en-US" sz="1800" dirty="0">
                <a:latin typeface="Bahnschrift" panose="020B0502040204020203" pitchFamily="34" charset="0"/>
              </a:rPr>
              <a:t> This Hypothesis is proved to be True. The Data shows that the 'Technology' Products have the Highest Profit Margin compared to the other Products.</a:t>
            </a:r>
            <a:endParaRPr lang="en-IN" sz="1800" dirty="0">
              <a:latin typeface="Bahnschrift" panose="020B0502040204020203" pitchFamily="34" charset="0"/>
            </a:endParaRPr>
          </a:p>
        </p:txBody>
      </p:sp>
      <p:pic>
        <p:nvPicPr>
          <p:cNvPr id="5" name="Content Placeholder 4">
            <a:extLst>
              <a:ext uri="{FF2B5EF4-FFF2-40B4-BE49-F238E27FC236}">
                <a16:creationId xmlns:a16="http://schemas.microsoft.com/office/drawing/2014/main" id="{F6076584-188C-42B6-4F80-63AAC6D147D6}"/>
              </a:ext>
            </a:extLst>
          </p:cNvPr>
          <p:cNvPicPr>
            <a:picLocks noGrp="1" noChangeAspect="1"/>
          </p:cNvPicPr>
          <p:nvPr>
            <p:ph idx="1"/>
          </p:nvPr>
        </p:nvPicPr>
        <p:blipFill>
          <a:blip r:embed="rId3"/>
          <a:stretch>
            <a:fillRect/>
          </a:stretch>
        </p:blipFill>
        <p:spPr>
          <a:xfrm>
            <a:off x="1200150" y="1990725"/>
            <a:ext cx="9782175" cy="4391025"/>
          </a:xfrm>
        </p:spPr>
      </p:pic>
    </p:spTree>
    <p:extLst>
      <p:ext uri="{BB962C8B-B14F-4D97-AF65-F5344CB8AC3E}">
        <p14:creationId xmlns:p14="http://schemas.microsoft.com/office/powerpoint/2010/main" val="662564292"/>
      </p:ext>
    </p:extLst>
  </p:cSld>
  <p:clrMapOvr>
    <a:masterClrMapping/>
  </p:clrMapOvr>
  <p:transition>
    <p:circl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4793-0255-EA0C-DFDC-912FA0B3773D}"/>
              </a:ext>
            </a:extLst>
          </p:cNvPr>
          <p:cNvSpPr>
            <a:spLocks noGrp="1"/>
          </p:cNvSpPr>
          <p:nvPr>
            <p:ph type="title"/>
          </p:nvPr>
        </p:nvSpPr>
        <p:spPr>
          <a:xfrm>
            <a:off x="1173480" y="323851"/>
            <a:ext cx="10058400" cy="1304924"/>
          </a:xfrm>
        </p:spPr>
        <p:txBody>
          <a:bodyPr>
            <a:normAutofit/>
          </a:bodyPr>
          <a:lstStyle/>
          <a:p>
            <a:r>
              <a:rPr lang="en-US" sz="1800" b="1" i="1" dirty="0"/>
              <a:t>Hypothesis 2:</a:t>
            </a:r>
            <a:r>
              <a:rPr lang="en-US" sz="1800" i="1" dirty="0"/>
              <a:t> 'East' Region has the Highest Sales compared to other Regions.</a:t>
            </a:r>
            <a:br>
              <a:rPr lang="en-US" sz="1800" dirty="0"/>
            </a:br>
            <a:br>
              <a:rPr lang="en-US" sz="1800" dirty="0"/>
            </a:br>
            <a:r>
              <a:rPr lang="en-US" sz="1800" b="1" dirty="0">
                <a:latin typeface="Bahnschrift" panose="020B0502040204020203" pitchFamily="34" charset="0"/>
              </a:rPr>
              <a:t>Conclusion :</a:t>
            </a:r>
            <a:r>
              <a:rPr lang="en-US" sz="1800" dirty="0">
                <a:latin typeface="Bahnschrift" panose="020B0502040204020203" pitchFamily="34" charset="0"/>
              </a:rPr>
              <a:t> This Hypothesis is Proved to be False, as the Data shows that the East Region does not have the Highest Sales compared to other Regions.</a:t>
            </a:r>
            <a:endParaRPr lang="en-IN" sz="1800" dirty="0">
              <a:latin typeface="Bahnschrift" panose="020B0502040204020203" pitchFamily="34" charset="0"/>
            </a:endParaRPr>
          </a:p>
        </p:txBody>
      </p:sp>
      <p:pic>
        <p:nvPicPr>
          <p:cNvPr id="5" name="Content Placeholder 4">
            <a:extLst>
              <a:ext uri="{FF2B5EF4-FFF2-40B4-BE49-F238E27FC236}">
                <a16:creationId xmlns:a16="http://schemas.microsoft.com/office/drawing/2014/main" id="{1A2B7661-D44C-3857-2A8E-7766D9798F2D}"/>
              </a:ext>
            </a:extLst>
          </p:cNvPr>
          <p:cNvPicPr>
            <a:picLocks noGrp="1" noChangeAspect="1"/>
          </p:cNvPicPr>
          <p:nvPr>
            <p:ph idx="1"/>
          </p:nvPr>
        </p:nvPicPr>
        <p:blipFill>
          <a:blip r:embed="rId3"/>
          <a:stretch>
            <a:fillRect/>
          </a:stretch>
        </p:blipFill>
        <p:spPr>
          <a:xfrm>
            <a:off x="1533525" y="1952625"/>
            <a:ext cx="9315450" cy="4381499"/>
          </a:xfrm>
        </p:spPr>
      </p:pic>
    </p:spTree>
    <p:extLst>
      <p:ext uri="{BB962C8B-B14F-4D97-AF65-F5344CB8AC3E}">
        <p14:creationId xmlns:p14="http://schemas.microsoft.com/office/powerpoint/2010/main" val="456104744"/>
      </p:ext>
    </p:extLst>
  </p:cSld>
  <p:clrMapOvr>
    <a:masterClrMapping/>
  </p:clrMapOvr>
  <p:transition>
    <p:circl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03276-3995-0B74-09CC-F070395076C6}"/>
              </a:ext>
            </a:extLst>
          </p:cNvPr>
          <p:cNvSpPr>
            <a:spLocks noGrp="1"/>
          </p:cNvSpPr>
          <p:nvPr>
            <p:ph type="title"/>
          </p:nvPr>
        </p:nvSpPr>
        <p:spPr>
          <a:xfrm>
            <a:off x="1181100" y="485775"/>
            <a:ext cx="10058400" cy="1232535"/>
          </a:xfrm>
        </p:spPr>
        <p:txBody>
          <a:bodyPr>
            <a:normAutofit/>
          </a:bodyPr>
          <a:lstStyle/>
          <a:p>
            <a:r>
              <a:rPr lang="en-US" sz="1800" b="1" i="1" dirty="0"/>
              <a:t>Hypothesis 3:</a:t>
            </a:r>
            <a:r>
              <a:rPr lang="en-US" sz="1800" i="1" dirty="0"/>
              <a:t> Sales are higher during certain Months of the Year.</a:t>
            </a:r>
            <a:br>
              <a:rPr lang="en-US" sz="1800" dirty="0"/>
            </a:br>
            <a:br>
              <a:rPr lang="en-US" sz="1800" dirty="0"/>
            </a:br>
            <a:r>
              <a:rPr lang="en-US" sz="1800" b="1" dirty="0">
                <a:latin typeface="Bahnschrift" panose="020B0502040204020203" pitchFamily="34" charset="0"/>
              </a:rPr>
              <a:t>Conclusion :</a:t>
            </a:r>
            <a:r>
              <a:rPr lang="en-US" sz="1800" dirty="0">
                <a:latin typeface="Bahnschrift" panose="020B0502040204020203" pitchFamily="34" charset="0"/>
              </a:rPr>
              <a:t> This Hypothesis is Proved to be True. The Data shows that Sales are Higher during certain Months of the Year.</a:t>
            </a:r>
            <a:endParaRPr lang="en-IN" sz="1800" dirty="0">
              <a:latin typeface="Bahnschrift" panose="020B0502040204020203" pitchFamily="34" charset="0"/>
            </a:endParaRPr>
          </a:p>
        </p:txBody>
      </p:sp>
      <p:pic>
        <p:nvPicPr>
          <p:cNvPr id="5" name="Content Placeholder 4">
            <a:extLst>
              <a:ext uri="{FF2B5EF4-FFF2-40B4-BE49-F238E27FC236}">
                <a16:creationId xmlns:a16="http://schemas.microsoft.com/office/drawing/2014/main" id="{D6123783-2445-E648-0756-F701CD828E44}"/>
              </a:ext>
            </a:extLst>
          </p:cNvPr>
          <p:cNvPicPr>
            <a:picLocks noGrp="1" noChangeAspect="1"/>
          </p:cNvPicPr>
          <p:nvPr>
            <p:ph idx="1"/>
          </p:nvPr>
        </p:nvPicPr>
        <p:blipFill>
          <a:blip r:embed="rId3"/>
          <a:stretch>
            <a:fillRect/>
          </a:stretch>
        </p:blipFill>
        <p:spPr>
          <a:xfrm>
            <a:off x="1304925" y="2009775"/>
            <a:ext cx="9658350" cy="4362450"/>
          </a:xfrm>
        </p:spPr>
      </p:pic>
    </p:spTree>
    <p:extLst>
      <p:ext uri="{BB962C8B-B14F-4D97-AF65-F5344CB8AC3E}">
        <p14:creationId xmlns:p14="http://schemas.microsoft.com/office/powerpoint/2010/main" val="3728837005"/>
      </p:ext>
    </p:extLst>
  </p:cSld>
  <p:clrMapOvr>
    <a:masterClrMapping/>
  </p:clrMapOvr>
  <p:transition>
    <p:circl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C4B2-FF29-B287-4A2F-3D47EAFD78D4}"/>
              </a:ext>
            </a:extLst>
          </p:cNvPr>
          <p:cNvSpPr>
            <a:spLocks noGrp="1"/>
          </p:cNvSpPr>
          <p:nvPr>
            <p:ph type="title"/>
          </p:nvPr>
        </p:nvSpPr>
        <p:spPr>
          <a:xfrm>
            <a:off x="1183005" y="390525"/>
            <a:ext cx="10058400" cy="1299210"/>
          </a:xfrm>
        </p:spPr>
        <p:txBody>
          <a:bodyPr>
            <a:normAutofit/>
          </a:bodyPr>
          <a:lstStyle/>
          <a:p>
            <a:r>
              <a:rPr lang="en-US" sz="1800" b="1" i="1" dirty="0"/>
              <a:t>Hypothesis 4:</a:t>
            </a:r>
            <a:r>
              <a:rPr lang="en-US" sz="1800" i="1" dirty="0"/>
              <a:t> Orders with 'Same Day' shipping have lowest rate of Returned Products.</a:t>
            </a:r>
            <a:br>
              <a:rPr lang="en-US" sz="1800" dirty="0"/>
            </a:br>
            <a:br>
              <a:rPr lang="en-US" sz="1800" dirty="0"/>
            </a:br>
            <a:r>
              <a:rPr lang="en-US" sz="1800" b="1" dirty="0">
                <a:latin typeface="Bahnschrift" panose="020B0502040204020203" pitchFamily="34" charset="0"/>
              </a:rPr>
              <a:t>Conclusion :</a:t>
            </a:r>
            <a:r>
              <a:rPr lang="en-US" sz="1800" dirty="0">
                <a:latin typeface="Bahnschrift" panose="020B0502040204020203" pitchFamily="34" charset="0"/>
              </a:rPr>
              <a:t> This Hypothesis is Proved to be True. The Data shows that the Orders with 'Same Day’ shipping have lowest rate of Returned Products.</a:t>
            </a:r>
            <a:endParaRPr lang="en-IN" sz="1800" dirty="0">
              <a:latin typeface="Bahnschrift" panose="020B0502040204020203" pitchFamily="34" charset="0"/>
            </a:endParaRPr>
          </a:p>
        </p:txBody>
      </p:sp>
      <p:pic>
        <p:nvPicPr>
          <p:cNvPr id="5" name="Content Placeholder 4">
            <a:extLst>
              <a:ext uri="{FF2B5EF4-FFF2-40B4-BE49-F238E27FC236}">
                <a16:creationId xmlns:a16="http://schemas.microsoft.com/office/drawing/2014/main" id="{8A559926-29D6-6E98-67ED-E6E84E3502EC}"/>
              </a:ext>
            </a:extLst>
          </p:cNvPr>
          <p:cNvPicPr>
            <a:picLocks noGrp="1" noChangeAspect="1"/>
          </p:cNvPicPr>
          <p:nvPr>
            <p:ph idx="1"/>
          </p:nvPr>
        </p:nvPicPr>
        <p:blipFill>
          <a:blip r:embed="rId3"/>
          <a:stretch>
            <a:fillRect/>
          </a:stretch>
        </p:blipFill>
        <p:spPr>
          <a:xfrm>
            <a:off x="1504950" y="2028824"/>
            <a:ext cx="9229725" cy="4238625"/>
          </a:xfrm>
        </p:spPr>
      </p:pic>
    </p:spTree>
    <p:extLst>
      <p:ext uri="{BB962C8B-B14F-4D97-AF65-F5344CB8AC3E}">
        <p14:creationId xmlns:p14="http://schemas.microsoft.com/office/powerpoint/2010/main" val="3298144773"/>
      </p:ext>
    </p:extLst>
  </p:cSld>
  <p:clrMapOvr>
    <a:masterClrMapping/>
  </p:clrMapOvr>
  <p:transition>
    <p:circle/>
  </p:transition>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{B3F75461-AECD-4A02-A016-B76280B68323}tf22712842_win32</Template>
  <TotalTime>93</TotalTime>
  <Words>826</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vt:lpstr>
      <vt:lpstr>Bookman Old Style</vt:lpstr>
      <vt:lpstr>Calibri</vt:lpstr>
      <vt:lpstr>Franklin Gothic Book</vt:lpstr>
      <vt:lpstr>Wingdings</vt:lpstr>
      <vt:lpstr>Custom</vt:lpstr>
      <vt:lpstr>Data Analysis</vt:lpstr>
      <vt:lpstr>Problem Statement</vt:lpstr>
      <vt:lpstr>Assumptions</vt:lpstr>
      <vt:lpstr>Research Questions</vt:lpstr>
      <vt:lpstr>Hypotheses</vt:lpstr>
      <vt:lpstr>Hypothesis 1:  'Technology' category products have the Highest Profit Margin compared to other Categories.  Conclusion : This Hypothesis is proved to be True. The Data shows that the 'Technology' Products have the Highest Profit Margin compared to the other Products.</vt:lpstr>
      <vt:lpstr>Hypothesis 2: 'East' Region has the Highest Sales compared to other Regions.  Conclusion : This Hypothesis is Proved to be False, as the Data shows that the East Region does not have the Highest Sales compared to other Regions.</vt:lpstr>
      <vt:lpstr>Hypothesis 3: Sales are higher during certain Months of the Year.  Conclusion : This Hypothesis is Proved to be True. The Data shows that Sales are Higher during certain Months of the Year.</vt:lpstr>
      <vt:lpstr>Hypothesis 4: Orders with 'Same Day' shipping have lowest rate of Returned Products.  Conclusion : This Hypothesis is Proved to be True. The Data shows that the Orders with 'Same Day’ shipping have lowest rate of Returned Products.</vt:lpstr>
      <vt:lpstr>Hypothesis 5: The Company's profit is more on Weekdays than on Weekends.  Conclusion : This Hypothesis is Proved to be True. The Data shows that the Company’s Profit is more on Weekdays than on Weekends.</vt:lpstr>
      <vt:lpstr>Results</vt:lpstr>
      <vt:lpstr>Suggestions</vt:lpstr>
      <vt:lpstr>Created by: Jim Cepha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jimcepha70@gmail.com</dc:creator>
  <cp:lastModifiedBy>jimcepha70@gmail.com</cp:lastModifiedBy>
  <cp:revision>7</cp:revision>
  <dcterms:created xsi:type="dcterms:W3CDTF">2023-08-15T13:00:54Z</dcterms:created>
  <dcterms:modified xsi:type="dcterms:W3CDTF">2023-08-15T14:35:34Z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