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9DE3-03B8-734F-94E4-505CF1321F42}" type="datetimeFigureOut">
              <a:rPr kumimoji="1" lang="zh-CN" altLang="en-US" smtClean="0"/>
              <a:t>15/3/12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ACB0-28D0-C44D-89E4-7BE8DC42A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4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9DE3-03B8-734F-94E4-505CF1321F42}" type="datetimeFigureOut">
              <a:rPr kumimoji="1" lang="zh-CN" altLang="en-US" smtClean="0"/>
              <a:t>15/3/12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ACB0-28D0-C44D-89E4-7BE8DC42A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5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9DE3-03B8-734F-94E4-505CF1321F42}" type="datetimeFigureOut">
              <a:rPr kumimoji="1" lang="zh-CN" altLang="en-US" smtClean="0"/>
              <a:t>15/3/12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ACB0-28D0-C44D-89E4-7BE8DC42A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997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9DE3-03B8-734F-94E4-505CF1321F42}" type="datetimeFigureOut">
              <a:rPr kumimoji="1" lang="zh-CN" altLang="en-US" smtClean="0"/>
              <a:t>15/3/12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ACB0-28D0-C44D-89E4-7BE8DC42A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71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9DE3-03B8-734F-94E4-505CF1321F42}" type="datetimeFigureOut">
              <a:rPr kumimoji="1" lang="zh-CN" altLang="en-US" smtClean="0"/>
              <a:t>15/3/12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ACB0-28D0-C44D-89E4-7BE8DC42A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9DE3-03B8-734F-94E4-505CF1321F42}" type="datetimeFigureOut">
              <a:rPr kumimoji="1" lang="zh-CN" altLang="en-US" smtClean="0"/>
              <a:t>15/3/12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ACB0-28D0-C44D-89E4-7BE8DC42A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034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9DE3-03B8-734F-94E4-505CF1321F42}" type="datetimeFigureOut">
              <a:rPr kumimoji="1" lang="zh-CN" altLang="en-US" smtClean="0"/>
              <a:t>15/3/12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ACB0-28D0-C44D-89E4-7BE8DC42A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83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9DE3-03B8-734F-94E4-505CF1321F42}" type="datetimeFigureOut">
              <a:rPr kumimoji="1" lang="zh-CN" altLang="en-US" smtClean="0"/>
              <a:t>15/3/12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ACB0-28D0-C44D-89E4-7BE8DC42A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53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9DE3-03B8-734F-94E4-505CF1321F42}" type="datetimeFigureOut">
              <a:rPr kumimoji="1" lang="zh-CN" altLang="en-US" smtClean="0"/>
              <a:t>15/3/12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ACB0-28D0-C44D-89E4-7BE8DC42A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082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9DE3-03B8-734F-94E4-505CF1321F42}" type="datetimeFigureOut">
              <a:rPr kumimoji="1" lang="zh-CN" altLang="en-US" smtClean="0"/>
              <a:t>15/3/12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ACB0-28D0-C44D-89E4-7BE8DC42A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237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9DE3-03B8-734F-94E4-505CF1321F42}" type="datetimeFigureOut">
              <a:rPr kumimoji="1" lang="zh-CN" altLang="en-US" smtClean="0"/>
              <a:t>15/3/12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ACB0-28D0-C44D-89E4-7BE8DC42A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14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B9DE3-03B8-734F-94E4-505CF1321F42}" type="datetimeFigureOut">
              <a:rPr kumimoji="1" lang="zh-CN" altLang="en-US" smtClean="0"/>
              <a:t>15/3/12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ACB0-28D0-C44D-89E4-7BE8DC42A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24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18650" y="1257027"/>
            <a:ext cx="35351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THE </a:t>
            </a:r>
            <a:r>
              <a:rPr lang="en-US" altLang="zh-CN" sz="3600" dirty="0" smtClean="0"/>
              <a:t> </a:t>
            </a:r>
          </a:p>
          <a:p>
            <a:r>
              <a:rPr lang="en-US" altLang="zh-CN" sz="3600" dirty="0"/>
              <a:t>MYTHICAL </a:t>
            </a:r>
            <a:r>
              <a:rPr lang="en-US" altLang="zh-CN" sz="3600" dirty="0" smtClean="0"/>
              <a:t> </a:t>
            </a:r>
          </a:p>
          <a:p>
            <a:r>
              <a:rPr lang="en-US" altLang="zh-CN" sz="3600" dirty="0"/>
              <a:t>MAN-MONTH </a:t>
            </a:r>
            <a:endParaRPr lang="en-US" altLang="zh-CN" sz="3600" dirty="0" smtClean="0"/>
          </a:p>
          <a:p>
            <a:endParaRPr kumimoji="1" lang="en-US" altLang="zh-CN" sz="3600" dirty="0" smtClean="0"/>
          </a:p>
          <a:p>
            <a:r>
              <a:rPr kumimoji="1" lang="zh-CN" altLang="en-US" sz="3600" dirty="0" smtClean="0"/>
              <a:t>人月神话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554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2798" y="340445"/>
            <a:ext cx="849752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软件开发的职业乐趣与职业的苦恼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项目的时间进度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如何规划大型项目与人员结构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如何实现项目概念的完整性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lang="zh-CN" altLang="en-US" dirty="0"/>
              <a:t>有什么样的准则和机制来约束结构师的创造性热情 </a:t>
            </a:r>
            <a:endParaRPr lang="zh-CN" altLang="en-US" dirty="0" smtClean="0"/>
          </a:p>
          <a:p>
            <a:r>
              <a:rPr kumimoji="1" lang="en-US" altLang="zh-CN" dirty="0" smtClean="0"/>
              <a:t>6.</a:t>
            </a:r>
            <a:r>
              <a:rPr lang="zh-CN" altLang="en-US" dirty="0"/>
              <a:t>如何确保 每个人听从、理解并实现结构师的决策 </a:t>
            </a:r>
            <a:endParaRPr lang="zh-CN" altLang="en-US" dirty="0" smtClean="0"/>
          </a:p>
          <a:p>
            <a:r>
              <a:rPr kumimoji="1" lang="en-US" altLang="zh-CN" dirty="0" smtClean="0"/>
              <a:t>7. </a:t>
            </a:r>
            <a:r>
              <a:rPr kumimoji="1" lang="zh-CN" altLang="en-US" dirty="0" smtClean="0"/>
              <a:t>项目组之间的组织和交流</a:t>
            </a:r>
            <a:endParaRPr kumimoji="1" lang="en-US" altLang="zh-CN" dirty="0" smtClean="0"/>
          </a:p>
          <a:p>
            <a:r>
              <a:rPr kumimoji="1" lang="zh-CN" altLang="zh-CN" dirty="0" smtClean="0"/>
              <a:t>8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如何评估系统编程话费的时间</a:t>
            </a:r>
            <a:endParaRPr kumimoji="1" lang="en-US" altLang="zh-CN" dirty="0" smtClean="0"/>
          </a:p>
          <a:p>
            <a:r>
              <a:rPr kumimoji="1" lang="zh-CN" altLang="zh-CN" dirty="0" smtClean="0"/>
              <a:t>9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评估软件系统的规模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0. </a:t>
            </a:r>
            <a:r>
              <a:rPr kumimoji="1" lang="zh-CN" altLang="en-US" dirty="0" smtClean="0"/>
              <a:t>计算机产品的文档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软件工具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2.</a:t>
            </a:r>
            <a:r>
              <a:rPr lang="zh-CN" altLang="en-US" dirty="0"/>
              <a:t>如何开发一个可以运行的系统</a:t>
            </a:r>
            <a:r>
              <a:rPr lang="en-US" altLang="zh-CN" dirty="0"/>
              <a:t>?</a:t>
            </a:r>
            <a:r>
              <a:rPr lang="zh-CN" altLang="en-US" dirty="0"/>
              <a:t>如何测试系统 </a:t>
            </a:r>
            <a:endParaRPr lang="zh-CN" altLang="en-US" dirty="0" smtClean="0"/>
          </a:p>
          <a:p>
            <a:r>
              <a:rPr kumimoji="1" lang="en-US" altLang="zh-CN" dirty="0" smtClean="0"/>
              <a:t>13.</a:t>
            </a:r>
            <a:r>
              <a:rPr kumimoji="1" lang="zh-CN" altLang="en-US" dirty="0" smtClean="0"/>
              <a:t>如何解决系统出现的问题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计算机软件文档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5. </a:t>
            </a:r>
            <a:r>
              <a:rPr kumimoji="1" lang="zh-CN" altLang="en-US" dirty="0" smtClean="0"/>
              <a:t>软件开发中不可避免的问题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6. </a:t>
            </a:r>
            <a:r>
              <a:rPr kumimoji="1" lang="zh-CN" altLang="en-US" smtClean="0"/>
              <a:t>一些对读者的回复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08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492" y="274975"/>
            <a:ext cx="8798666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编程系统产品</a:t>
            </a:r>
            <a:r>
              <a:rPr lang="en-US" altLang="zh-CN" dirty="0"/>
              <a:t>(Programming Systems Product)</a:t>
            </a:r>
            <a:r>
              <a:rPr lang="zh-CN" altLang="en-US" dirty="0"/>
              <a:t>开发的工作量是供个人使用的、 独立开发的构件程序的九倍。我估计软件构件产品化引起了 </a:t>
            </a:r>
            <a:r>
              <a:rPr lang="en-US" altLang="zh-CN" dirty="0"/>
              <a:t>3 </a:t>
            </a:r>
            <a:r>
              <a:rPr lang="zh-CN" altLang="en-US" dirty="0"/>
              <a:t>倍工作量</a:t>
            </a:r>
            <a:r>
              <a:rPr lang="en-US" altLang="zh-CN" dirty="0"/>
              <a:t>,</a:t>
            </a:r>
            <a:r>
              <a:rPr lang="zh-CN" altLang="en-US" dirty="0"/>
              <a:t>将软件构件整合成 完整系统所需要的设计、集成和测试又强加了 </a:t>
            </a:r>
            <a:r>
              <a:rPr lang="en-US" altLang="zh-CN" dirty="0"/>
              <a:t>3 </a:t>
            </a:r>
            <a:r>
              <a:rPr lang="zh-CN" altLang="en-US" dirty="0"/>
              <a:t>倍的工作量</a:t>
            </a:r>
            <a:r>
              <a:rPr lang="en-US" altLang="zh-CN" dirty="0"/>
              <a:t>,</a:t>
            </a:r>
            <a:r>
              <a:rPr lang="zh-CN" altLang="en-US" dirty="0"/>
              <a:t>这些高成本的构件在根本上</a:t>
            </a:r>
            <a:r>
              <a:rPr lang="zh-CN" altLang="en-US" dirty="0" smtClean="0"/>
              <a:t>是相互</a:t>
            </a:r>
            <a:r>
              <a:rPr lang="zh-CN" altLang="en-US" dirty="0"/>
              <a:t>独立的。 </a:t>
            </a:r>
            <a:endParaRPr lang="zh-CN" altLang="en-US" dirty="0"/>
          </a:p>
          <a:p>
            <a:endParaRPr kumimoji="1" lang="en-US" altLang="zh-CN" dirty="0" smtClean="0"/>
          </a:p>
          <a:p>
            <a:r>
              <a:rPr lang="zh-CN" altLang="en-US" dirty="0"/>
              <a:t>乐趣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zh-CN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创</a:t>
            </a:r>
            <a:r>
              <a:rPr lang="zh-CN" altLang="en-US" dirty="0"/>
              <a:t>建事物的快乐 </a:t>
            </a:r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开发对</a:t>
            </a:r>
            <a:r>
              <a:rPr lang="zh-CN" altLang="en-US" dirty="0"/>
              <a:t>其他人有用的东西的乐趣 </a:t>
            </a:r>
            <a:endParaRPr lang="zh-CN" altLang="en-US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将可以活动</a:t>
            </a:r>
            <a:r>
              <a:rPr lang="zh-CN" altLang="en-US" dirty="0"/>
              <a:t>、相互啮合的零部件组装成类似迷宫的东西</a:t>
            </a:r>
            <a:r>
              <a:rPr lang="en-US" altLang="zh-CN" dirty="0"/>
              <a:t>,</a:t>
            </a:r>
            <a:r>
              <a:rPr lang="zh-CN" altLang="en-US" dirty="0"/>
              <a:t>这个过程所体现出令人 神魂颠倒的魅力 </a:t>
            </a:r>
            <a:endParaRPr lang="zh-CN" altLang="en-US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面对</a:t>
            </a:r>
            <a:r>
              <a:rPr lang="zh-CN" altLang="en-US" dirty="0"/>
              <a:t>不重复的任务</a:t>
            </a:r>
            <a:r>
              <a:rPr lang="en-US" altLang="zh-CN" dirty="0"/>
              <a:t>,</a:t>
            </a:r>
            <a:r>
              <a:rPr lang="zh-CN" altLang="en-US" dirty="0"/>
              <a:t>不间断学习的乐趣</a:t>
            </a:r>
            <a:br>
              <a:rPr lang="zh-CN" altLang="en-US" dirty="0"/>
            </a:br>
            <a:r>
              <a:rPr lang="en-US" altLang="zh-CN" dirty="0" smtClean="0"/>
              <a:t>5.</a:t>
            </a:r>
            <a:r>
              <a:rPr lang="zh-CN" altLang="en-US" dirty="0" smtClean="0"/>
              <a:t>工作在如此易于驾驭</a:t>
            </a:r>
            <a:r>
              <a:rPr lang="zh-CN" altLang="en-US" dirty="0"/>
              <a:t>的介质上的乐趣</a:t>
            </a:r>
            <a:r>
              <a:rPr lang="en-US" altLang="zh-CN" dirty="0"/>
              <a:t>——</a:t>
            </a:r>
            <a:r>
              <a:rPr lang="zh-CN" altLang="en-US" dirty="0"/>
              <a:t>纯粹的思维活动</a:t>
            </a:r>
            <a:r>
              <a:rPr lang="en-US" altLang="zh-CN" dirty="0"/>
              <a:t>,</a:t>
            </a:r>
            <a:r>
              <a:rPr lang="zh-CN" altLang="en-US" dirty="0"/>
              <a:t>其存在、移动和运转 </a:t>
            </a:r>
            <a:endParaRPr lang="zh-CN" altLang="en-US" dirty="0"/>
          </a:p>
          <a:p>
            <a:r>
              <a:rPr lang="zh-CN" altLang="en-US" dirty="0"/>
              <a:t>方式完全不同于实际物体 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zh-CN" altLang="en-US" dirty="0"/>
              <a:t>苦恼</a:t>
            </a:r>
            <a:r>
              <a:rPr lang="en-US" altLang="zh-CN" dirty="0"/>
              <a:t>: </a:t>
            </a:r>
            <a:endParaRPr lang="zh-CN" altLang="en-US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将做事方式调</a:t>
            </a:r>
            <a:r>
              <a:rPr lang="zh-CN" altLang="en-US" dirty="0"/>
              <a:t>整到追求完美</a:t>
            </a:r>
            <a:r>
              <a:rPr lang="en-US" altLang="zh-CN" dirty="0"/>
              <a:t>,</a:t>
            </a:r>
            <a:r>
              <a:rPr lang="zh-CN" altLang="en-US" dirty="0"/>
              <a:t>是学习编程的最困难部分 </a:t>
            </a:r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由</a:t>
            </a:r>
            <a:r>
              <a:rPr lang="zh-CN" altLang="en-US" dirty="0"/>
              <a:t>其他人来设定目标</a:t>
            </a:r>
            <a:r>
              <a:rPr lang="en-US" altLang="zh-CN" dirty="0"/>
              <a:t>,</a:t>
            </a:r>
            <a:r>
              <a:rPr lang="zh-CN" altLang="en-US" dirty="0"/>
              <a:t>并且必须依靠自己无法控制的事物</a:t>
            </a:r>
            <a:r>
              <a:rPr lang="en-US" altLang="zh-CN" dirty="0"/>
              <a:t>(</a:t>
            </a:r>
            <a:r>
              <a:rPr lang="zh-CN" altLang="en-US" dirty="0"/>
              <a:t>特别是程序</a:t>
            </a:r>
            <a:r>
              <a:rPr lang="en-US" altLang="zh-CN" dirty="0"/>
              <a:t>);</a:t>
            </a:r>
            <a:r>
              <a:rPr lang="zh-CN" altLang="en-US" dirty="0"/>
              <a:t>权威 不等同于责任 </a:t>
            </a:r>
            <a:endParaRPr lang="zh-CN" altLang="en-US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实际情况看起来要比这一点好一些</a:t>
            </a:r>
            <a:r>
              <a:rPr lang="en-US" altLang="zh-CN" dirty="0"/>
              <a:t>:</a:t>
            </a:r>
            <a:r>
              <a:rPr lang="zh-CN" altLang="en-US" dirty="0"/>
              <a:t>真正的权威来自于每次任务的完成 </a:t>
            </a:r>
            <a:endParaRPr lang="zh-CN" altLang="en-US" dirty="0"/>
          </a:p>
          <a:p>
            <a:r>
              <a:rPr lang="zh-CN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任何创</a:t>
            </a:r>
            <a:r>
              <a:rPr lang="zh-CN" altLang="en-US" dirty="0"/>
              <a:t>造性活动都伴随着枯燥艰苦的劳动</a:t>
            </a:r>
            <a:r>
              <a:rPr lang="en-US" altLang="zh-CN" dirty="0"/>
              <a:t>,</a:t>
            </a:r>
            <a:r>
              <a:rPr lang="zh-CN" altLang="en-US" dirty="0"/>
              <a:t>编程也不例外 </a:t>
            </a:r>
            <a:endParaRPr lang="zh-CN" altLang="en-US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人们通常期望项</a:t>
            </a:r>
            <a:r>
              <a:rPr lang="zh-CN" altLang="en-US" dirty="0"/>
              <a:t>目在接近结束时</a:t>
            </a:r>
            <a:r>
              <a:rPr lang="en-US" altLang="zh-CN" dirty="0"/>
              <a:t>,(bug</a:t>
            </a:r>
            <a:r>
              <a:rPr lang="zh-CN" altLang="en-US" dirty="0"/>
              <a:t>、工作时间</a:t>
            </a:r>
            <a:r>
              <a:rPr lang="en-US" altLang="zh-CN" dirty="0"/>
              <a:t>)</a:t>
            </a:r>
            <a:r>
              <a:rPr lang="zh-CN" altLang="en-US" dirty="0"/>
              <a:t>能收敛得快一些</a:t>
            </a:r>
            <a:r>
              <a:rPr lang="en-US" altLang="zh-CN" dirty="0"/>
              <a:t>,</a:t>
            </a:r>
            <a:r>
              <a:rPr lang="zh-CN" altLang="en-US" dirty="0"/>
              <a:t>然而软件 项目的情况却是越接近完成</a:t>
            </a:r>
            <a:r>
              <a:rPr lang="en-US" altLang="zh-CN" dirty="0"/>
              <a:t>,</a:t>
            </a:r>
            <a:r>
              <a:rPr lang="zh-CN" altLang="en-US" dirty="0"/>
              <a:t>收敛得越慢 </a:t>
            </a:r>
            <a:endParaRPr lang="zh-CN" altLang="en-US" dirty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产</a:t>
            </a:r>
            <a:r>
              <a:rPr lang="zh-CN" altLang="en-US" dirty="0"/>
              <a:t>品在即将完成时总面临着陈旧过时的威胁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24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958" y="274975"/>
            <a:ext cx="85629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30000" dirty="0">
                <a:latin typeface="+mn-ea"/>
              </a:rPr>
              <a:t>2.1 </a:t>
            </a:r>
            <a:r>
              <a:rPr lang="zh-CN" altLang="en-US" baseline="30000" dirty="0">
                <a:latin typeface="+mn-ea"/>
              </a:rPr>
              <a:t>缺乏合理的时间进度是造成项目滞后的最主要原因</a:t>
            </a:r>
            <a:r>
              <a:rPr lang="en-US" altLang="zh-CN" baseline="30000" dirty="0">
                <a:latin typeface="+mn-ea"/>
              </a:rPr>
              <a:t>,</a:t>
            </a:r>
            <a:r>
              <a:rPr lang="zh-CN" altLang="en-US" baseline="30000" dirty="0">
                <a:latin typeface="+mn-ea"/>
              </a:rPr>
              <a:t>它比其他所有因素加起来影响</a:t>
            </a:r>
          </a:p>
          <a:p>
            <a:r>
              <a:rPr lang="zh-CN" altLang="en-US" baseline="30000" dirty="0">
                <a:latin typeface="+mn-ea"/>
              </a:rPr>
              <a:t>还大。</a:t>
            </a:r>
          </a:p>
          <a:p>
            <a:r>
              <a:rPr lang="en-US" altLang="zh-CN" baseline="30000" dirty="0">
                <a:latin typeface="+mn-ea"/>
              </a:rPr>
              <a:t>2.2 </a:t>
            </a:r>
            <a:r>
              <a:rPr lang="zh-CN" altLang="en-US" baseline="30000" dirty="0">
                <a:latin typeface="+mn-ea"/>
              </a:rPr>
              <a:t>良好的烹饪需要时间</a:t>
            </a:r>
            <a:r>
              <a:rPr lang="en-US" altLang="zh-CN" baseline="30000" dirty="0">
                <a:latin typeface="+mn-ea"/>
              </a:rPr>
              <a:t>,</a:t>
            </a:r>
            <a:r>
              <a:rPr lang="zh-CN" altLang="en-US" baseline="30000" dirty="0">
                <a:latin typeface="+mn-ea"/>
              </a:rPr>
              <a:t>某些任务无法在不损害结果的情况下加快速度。</a:t>
            </a:r>
          </a:p>
          <a:p>
            <a:r>
              <a:rPr lang="en-US" altLang="zh-CN" baseline="30000" dirty="0">
                <a:latin typeface="+mn-ea"/>
              </a:rPr>
              <a:t>2.3 </a:t>
            </a:r>
            <a:r>
              <a:rPr lang="zh-CN" altLang="en-US" baseline="30000" dirty="0">
                <a:latin typeface="+mn-ea"/>
              </a:rPr>
              <a:t>所有的编程人员都是乐观主义者</a:t>
            </a:r>
            <a:r>
              <a:rPr lang="en-US" altLang="zh-CN" baseline="30000" dirty="0">
                <a:latin typeface="+mn-ea"/>
              </a:rPr>
              <a:t>:“</a:t>
            </a:r>
            <a:r>
              <a:rPr lang="zh-CN" altLang="en-US" baseline="30000" dirty="0">
                <a:latin typeface="+mn-ea"/>
              </a:rPr>
              <a:t>一切都将运作良好”。</a:t>
            </a:r>
          </a:p>
          <a:p>
            <a:r>
              <a:rPr lang="en-US" altLang="zh-CN" baseline="30000" dirty="0">
                <a:latin typeface="+mn-ea"/>
              </a:rPr>
              <a:t>2.4 </a:t>
            </a:r>
            <a:r>
              <a:rPr lang="zh-CN" altLang="en-US" baseline="30000" dirty="0">
                <a:latin typeface="+mn-ea"/>
              </a:rPr>
              <a:t>由于编程人员通过纯粹的思维活动来开发</a:t>
            </a:r>
            <a:r>
              <a:rPr lang="en-US" altLang="zh-CN" baseline="30000" dirty="0">
                <a:latin typeface="+mn-ea"/>
              </a:rPr>
              <a:t>,</a:t>
            </a:r>
            <a:r>
              <a:rPr lang="zh-CN" altLang="en-US" baseline="30000" dirty="0">
                <a:latin typeface="+mn-ea"/>
              </a:rPr>
              <a:t>所以我们期待在实现过程中不会碰到困</a:t>
            </a:r>
            <a:r>
              <a:rPr lang="zh-CN" altLang="en-US" baseline="30000" dirty="0">
                <a:latin typeface="+mn-ea"/>
              </a:rPr>
              <a:t>难</a:t>
            </a:r>
            <a:r>
              <a:rPr lang="zh-CN" altLang="en-US" baseline="30000" dirty="0">
                <a:latin typeface="+mn-ea"/>
              </a:rPr>
              <a:t>。</a:t>
            </a:r>
            <a:endParaRPr lang="en-US" altLang="zh-CN" baseline="30000" dirty="0">
              <a:latin typeface="+mn-ea"/>
            </a:endParaRPr>
          </a:p>
          <a:p>
            <a:r>
              <a:rPr lang="en-US" altLang="zh-CN" baseline="30000" dirty="0">
                <a:latin typeface="+mn-ea"/>
              </a:rPr>
              <a:t>2.5 </a:t>
            </a:r>
            <a:r>
              <a:rPr lang="zh-CN" altLang="en-US" baseline="30000" dirty="0">
                <a:latin typeface="+mn-ea"/>
              </a:rPr>
              <a:t>但是</a:t>
            </a:r>
            <a:r>
              <a:rPr lang="en-US" altLang="zh-CN" baseline="30000" dirty="0">
                <a:latin typeface="+mn-ea"/>
              </a:rPr>
              <a:t>,</a:t>
            </a:r>
            <a:r>
              <a:rPr lang="zh-CN" altLang="en-US" baseline="30000" dirty="0">
                <a:latin typeface="+mn-ea"/>
              </a:rPr>
              <a:t>我们的构思是有缺陷的</a:t>
            </a:r>
            <a:r>
              <a:rPr lang="en-US" altLang="zh-CN" baseline="30000" dirty="0">
                <a:latin typeface="+mn-ea"/>
              </a:rPr>
              <a:t>,</a:t>
            </a:r>
            <a:r>
              <a:rPr lang="zh-CN" altLang="en-US" baseline="30000" dirty="0">
                <a:latin typeface="+mn-ea"/>
              </a:rPr>
              <a:t>因此总会有 </a:t>
            </a:r>
            <a:r>
              <a:rPr lang="en-US" altLang="zh-CN" baseline="30000" dirty="0" err="1">
                <a:latin typeface="+mn-ea"/>
              </a:rPr>
              <a:t>bu</a:t>
            </a:r>
            <a:r>
              <a:rPr lang="en-US" altLang="zh-CN" baseline="30000" dirty="0">
                <a:latin typeface="+mn-ea"/>
              </a:rPr>
              <a:t> </a:t>
            </a:r>
            <a:r>
              <a:rPr lang="en-US" altLang="zh-CN" baseline="30000" dirty="0">
                <a:latin typeface="+mn-ea"/>
              </a:rPr>
              <a:t>g</a:t>
            </a:r>
            <a:r>
              <a:rPr lang="zh-CN" altLang="en-US" baseline="30000" dirty="0">
                <a:latin typeface="+mn-ea"/>
              </a:rPr>
              <a:t> </a:t>
            </a:r>
            <a:endParaRPr lang="zh-CN" altLang="en-US" baseline="30000" dirty="0">
              <a:latin typeface="+mn-ea"/>
            </a:endParaRPr>
          </a:p>
          <a:p>
            <a:r>
              <a:rPr lang="en-US" altLang="zh-CN" baseline="30000" dirty="0">
                <a:latin typeface="+mn-ea"/>
              </a:rPr>
              <a:t>2.6 </a:t>
            </a:r>
            <a:r>
              <a:rPr lang="zh-CN" altLang="en-US" baseline="30000" dirty="0">
                <a:latin typeface="+mn-ea"/>
              </a:rPr>
              <a:t>我们围绕成本核算的估计技术</a:t>
            </a:r>
            <a:r>
              <a:rPr lang="en-US" altLang="zh-CN" baseline="30000" dirty="0">
                <a:latin typeface="+mn-ea"/>
              </a:rPr>
              <a:t>,</a:t>
            </a:r>
            <a:r>
              <a:rPr lang="zh-CN" altLang="en-US" baseline="30000" dirty="0">
                <a:latin typeface="+mn-ea"/>
              </a:rPr>
              <a:t>混淆了工作量和项目进展。人月是危险和带有欺骗 性的神话</a:t>
            </a:r>
            <a:r>
              <a:rPr lang="en-US" altLang="zh-CN" baseline="30000" dirty="0">
                <a:latin typeface="+mn-ea"/>
              </a:rPr>
              <a:t>,</a:t>
            </a:r>
            <a:r>
              <a:rPr lang="zh-CN" altLang="en-US" baseline="30000" dirty="0">
                <a:latin typeface="+mn-ea"/>
              </a:rPr>
              <a:t>因为它暗示人员数量和时间是可以相互替换的</a:t>
            </a:r>
            <a:r>
              <a:rPr lang="zh-CN" altLang="en-US" baseline="30000" dirty="0">
                <a:latin typeface="+mn-ea"/>
              </a:rPr>
              <a:t>。</a:t>
            </a:r>
            <a:endParaRPr lang="en-US" altLang="zh-CN" baseline="30000" dirty="0">
              <a:latin typeface="+mn-ea"/>
            </a:endParaRPr>
          </a:p>
          <a:p>
            <a:r>
              <a:rPr lang="en-US" altLang="zh-CN" baseline="30000" dirty="0">
                <a:latin typeface="+mn-ea"/>
              </a:rPr>
              <a:t>2.7 </a:t>
            </a:r>
            <a:r>
              <a:rPr lang="zh-CN" altLang="en-US" baseline="30000" dirty="0">
                <a:latin typeface="+mn-ea"/>
              </a:rPr>
              <a:t>在若干人员中分解任务会引发额外的沟通工作量</a:t>
            </a:r>
            <a:r>
              <a:rPr lang="en-US" altLang="zh-CN" baseline="30000" dirty="0">
                <a:latin typeface="+mn-ea"/>
              </a:rPr>
              <a:t>——</a:t>
            </a:r>
            <a:r>
              <a:rPr lang="zh-CN" altLang="en-US" baseline="30000" dirty="0">
                <a:latin typeface="+mn-ea"/>
              </a:rPr>
              <a:t>培训和相互沟通。</a:t>
            </a:r>
            <a:br>
              <a:rPr lang="zh-CN" altLang="en-US" baseline="30000" dirty="0">
                <a:latin typeface="+mn-ea"/>
              </a:rPr>
            </a:br>
            <a:r>
              <a:rPr lang="en-US" altLang="zh-CN" baseline="30000" dirty="0">
                <a:latin typeface="+mn-ea"/>
              </a:rPr>
              <a:t>2.8 </a:t>
            </a:r>
            <a:r>
              <a:rPr lang="zh-CN" altLang="en-US" baseline="30000" dirty="0">
                <a:latin typeface="+mn-ea"/>
              </a:rPr>
              <a:t>关于进度安排</a:t>
            </a:r>
            <a:r>
              <a:rPr lang="en-US" altLang="zh-CN" baseline="30000" dirty="0">
                <a:latin typeface="+mn-ea"/>
              </a:rPr>
              <a:t>,</a:t>
            </a:r>
            <a:r>
              <a:rPr lang="zh-CN" altLang="en-US" baseline="30000" dirty="0">
                <a:latin typeface="+mn-ea"/>
              </a:rPr>
              <a:t>我的经验是为 </a:t>
            </a:r>
            <a:r>
              <a:rPr lang="en-US" altLang="zh-CN" baseline="30000" dirty="0">
                <a:latin typeface="+mn-ea"/>
              </a:rPr>
              <a:t>1/3 </a:t>
            </a:r>
            <a:r>
              <a:rPr lang="zh-CN" altLang="en-US" baseline="30000" dirty="0">
                <a:latin typeface="+mn-ea"/>
              </a:rPr>
              <a:t>计划、</a:t>
            </a:r>
            <a:r>
              <a:rPr lang="en-US" altLang="zh-CN" baseline="30000" dirty="0">
                <a:latin typeface="+mn-ea"/>
              </a:rPr>
              <a:t>1/6 </a:t>
            </a:r>
            <a:r>
              <a:rPr lang="zh-CN" altLang="en-US" baseline="30000" dirty="0">
                <a:latin typeface="+mn-ea"/>
              </a:rPr>
              <a:t>编码、</a:t>
            </a:r>
            <a:r>
              <a:rPr lang="en-US" altLang="zh-CN" baseline="30000" dirty="0">
                <a:latin typeface="+mn-ea"/>
              </a:rPr>
              <a:t>1/4 </a:t>
            </a:r>
            <a:r>
              <a:rPr lang="zh-CN" altLang="en-US" baseline="30000" dirty="0">
                <a:latin typeface="+mn-ea"/>
              </a:rPr>
              <a:t>构件测试以及 </a:t>
            </a:r>
            <a:r>
              <a:rPr lang="en-US" altLang="zh-CN" baseline="30000" dirty="0">
                <a:latin typeface="+mn-ea"/>
              </a:rPr>
              <a:t>1/4 </a:t>
            </a:r>
            <a:r>
              <a:rPr lang="zh-CN" altLang="en-US" baseline="30000" dirty="0">
                <a:latin typeface="+mn-ea"/>
              </a:rPr>
              <a:t>系统测 </a:t>
            </a:r>
          </a:p>
          <a:p>
            <a:r>
              <a:rPr lang="zh-CN" altLang="en-US" baseline="30000" dirty="0">
                <a:latin typeface="+mn-ea"/>
              </a:rPr>
              <a:t>试</a:t>
            </a:r>
            <a:r>
              <a:rPr lang="zh-CN" altLang="en-US" baseline="30000" dirty="0">
                <a:latin typeface="+mn-ea"/>
              </a:rPr>
              <a:t>。</a:t>
            </a:r>
            <a:endParaRPr lang="en-US" altLang="zh-CN" baseline="30000" dirty="0">
              <a:latin typeface="+mn-ea"/>
            </a:endParaRPr>
          </a:p>
          <a:p>
            <a:r>
              <a:rPr lang="en-US" altLang="zh-CN" baseline="30000" dirty="0">
                <a:latin typeface="+mn-ea"/>
              </a:rPr>
              <a:t>2.9 </a:t>
            </a:r>
            <a:r>
              <a:rPr lang="zh-CN" altLang="en-US" baseline="30000" dirty="0">
                <a:latin typeface="+mn-ea"/>
              </a:rPr>
              <a:t>作为一个学科</a:t>
            </a:r>
            <a:r>
              <a:rPr lang="en-US" altLang="zh-CN" baseline="30000" dirty="0">
                <a:latin typeface="+mn-ea"/>
              </a:rPr>
              <a:t>,</a:t>
            </a:r>
            <a:r>
              <a:rPr lang="zh-CN" altLang="en-US" baseline="30000" dirty="0">
                <a:latin typeface="+mn-ea"/>
              </a:rPr>
              <a:t>我们缺乏数据估计 </a:t>
            </a:r>
            <a:r>
              <a:rPr lang="zh-CN" altLang="en-US" baseline="30000" dirty="0">
                <a:latin typeface="+mn-ea"/>
              </a:rPr>
              <a:t> </a:t>
            </a:r>
            <a:endParaRPr lang="zh-CN" altLang="en-US" baseline="30000" dirty="0">
              <a:latin typeface="+mn-ea"/>
            </a:endParaRPr>
          </a:p>
          <a:p>
            <a:r>
              <a:rPr lang="en-US" altLang="zh-CN" baseline="30000" dirty="0">
                <a:latin typeface="+mn-ea"/>
              </a:rPr>
              <a:t>2.10 </a:t>
            </a:r>
            <a:r>
              <a:rPr lang="zh-CN" altLang="en-US" baseline="30000" dirty="0">
                <a:latin typeface="+mn-ea"/>
              </a:rPr>
              <a:t>因为我们对自己的估计技术不确定</a:t>
            </a:r>
            <a:r>
              <a:rPr lang="en-US" altLang="zh-CN" baseline="30000" dirty="0">
                <a:latin typeface="+mn-ea"/>
              </a:rPr>
              <a:t>,</a:t>
            </a:r>
            <a:r>
              <a:rPr lang="zh-CN" altLang="en-US" baseline="30000" dirty="0">
                <a:latin typeface="+mn-ea"/>
              </a:rPr>
              <a:t>所以在管理和客户的压力下</a:t>
            </a:r>
            <a:r>
              <a:rPr lang="en-US" altLang="zh-CN" baseline="30000" dirty="0">
                <a:latin typeface="+mn-ea"/>
              </a:rPr>
              <a:t>,</a:t>
            </a:r>
            <a:r>
              <a:rPr lang="zh-CN" altLang="en-US" baseline="30000" dirty="0">
                <a:latin typeface="+mn-ea"/>
              </a:rPr>
              <a:t>我们常常缺 乏坚持的勇气。 </a:t>
            </a:r>
          </a:p>
          <a:p>
            <a:r>
              <a:rPr lang="en-US" altLang="zh-CN" baseline="30000" dirty="0">
                <a:latin typeface="+mn-ea"/>
              </a:rPr>
              <a:t>2.11 Brook </a:t>
            </a:r>
            <a:r>
              <a:rPr lang="zh-CN" altLang="en-US" baseline="30000" dirty="0">
                <a:latin typeface="+mn-ea"/>
              </a:rPr>
              <a:t>法则</a:t>
            </a:r>
            <a:r>
              <a:rPr lang="en-US" altLang="zh-CN" baseline="30000" dirty="0">
                <a:latin typeface="+mn-ea"/>
              </a:rPr>
              <a:t>:</a:t>
            </a:r>
            <a:r>
              <a:rPr lang="zh-CN" altLang="en-US" baseline="30000" dirty="0">
                <a:latin typeface="+mn-ea"/>
              </a:rPr>
              <a:t>向进度落后的项目中增加人手</a:t>
            </a:r>
            <a:r>
              <a:rPr lang="en-US" altLang="zh-CN" baseline="30000" dirty="0">
                <a:latin typeface="+mn-ea"/>
              </a:rPr>
              <a:t>,</a:t>
            </a:r>
            <a:r>
              <a:rPr lang="zh-CN" altLang="en-US" baseline="30000" dirty="0">
                <a:latin typeface="+mn-ea"/>
              </a:rPr>
              <a:t>只会使进度更加落后。</a:t>
            </a:r>
            <a:br>
              <a:rPr lang="zh-CN" altLang="en-US" baseline="30000" dirty="0">
                <a:latin typeface="+mn-ea"/>
              </a:rPr>
            </a:br>
            <a:r>
              <a:rPr lang="en-US" altLang="zh-CN" baseline="30000" dirty="0">
                <a:latin typeface="+mn-ea"/>
              </a:rPr>
              <a:t>2.12 </a:t>
            </a:r>
            <a:r>
              <a:rPr lang="zh-CN" altLang="en-US" baseline="30000" dirty="0">
                <a:latin typeface="+mn-ea"/>
              </a:rPr>
              <a:t>向软件项目中增派人手从三个方面增加了项目必要的总体工作量</a:t>
            </a:r>
            <a:r>
              <a:rPr lang="en-US" altLang="zh-CN" baseline="30000" dirty="0">
                <a:latin typeface="+mn-ea"/>
              </a:rPr>
              <a:t>:</a:t>
            </a:r>
            <a:r>
              <a:rPr lang="zh-CN" altLang="en-US" baseline="30000" dirty="0">
                <a:latin typeface="+mn-ea"/>
              </a:rPr>
              <a:t>任务重新分 </a:t>
            </a:r>
          </a:p>
          <a:p>
            <a:r>
              <a:rPr lang="zh-CN" altLang="en-US" baseline="30000" dirty="0">
                <a:latin typeface="+mn-ea"/>
              </a:rPr>
              <a:t>配本身和所造成的工作中断</a:t>
            </a:r>
            <a:r>
              <a:rPr lang="en-US" altLang="zh-CN" baseline="30000" dirty="0">
                <a:latin typeface="+mn-ea"/>
              </a:rPr>
              <a:t>;</a:t>
            </a:r>
            <a:r>
              <a:rPr lang="zh-CN" altLang="en-US" baseline="30000" dirty="0">
                <a:latin typeface="+mn-ea"/>
              </a:rPr>
              <a:t>培训新人员</a:t>
            </a:r>
            <a:r>
              <a:rPr lang="en-US" altLang="zh-CN" baseline="30000" dirty="0">
                <a:latin typeface="+mn-ea"/>
              </a:rPr>
              <a:t>;</a:t>
            </a:r>
            <a:r>
              <a:rPr lang="zh-CN" altLang="en-US" baseline="30000" dirty="0">
                <a:latin typeface="+mn-ea"/>
              </a:rPr>
              <a:t>额外的相互沟通</a:t>
            </a:r>
            <a:r>
              <a:rPr lang="zh-CN" altLang="en-US" dirty="0">
                <a:latin typeface="+mn-ea"/>
              </a:rPr>
              <a:t>。 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202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245</Words>
  <Application>Microsoft Macintosh PowerPoint</Application>
  <PresentationFormat>全屏显示(4:3)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 chen</dc:creator>
  <cp:lastModifiedBy>jim chen</cp:lastModifiedBy>
  <cp:revision>5</cp:revision>
  <dcterms:created xsi:type="dcterms:W3CDTF">2015-03-12T00:21:29Z</dcterms:created>
  <dcterms:modified xsi:type="dcterms:W3CDTF">2015-03-12T02:08:29Z</dcterms:modified>
</cp:coreProperties>
</file>