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640" r:id="rId3"/>
    <p:sldId id="642" r:id="rId4"/>
    <p:sldId id="644" r:id="rId5"/>
    <p:sldId id="282" r:id="rId6"/>
    <p:sldId id="268" r:id="rId7"/>
    <p:sldId id="658" r:id="rId8"/>
    <p:sldId id="659" r:id="rId9"/>
    <p:sldId id="649" r:id="rId10"/>
    <p:sldId id="650" r:id="rId11"/>
    <p:sldId id="651" r:id="rId12"/>
    <p:sldId id="652" r:id="rId13"/>
    <p:sldId id="653" r:id="rId14"/>
    <p:sldId id="654" r:id="rId15"/>
    <p:sldId id="656" r:id="rId16"/>
    <p:sldId id="657" r:id="rId17"/>
    <p:sldId id="660" r:id="rId18"/>
    <p:sldId id="6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179"/>
    <a:srgbClr val="2BE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055"/>
  </p:normalViewPr>
  <p:slideViewPr>
    <p:cSldViewPr snapToGrid="0" snapToObjects="1">
      <p:cViewPr varScale="1">
        <p:scale>
          <a:sx n="152" d="100"/>
          <a:sy n="152" d="100"/>
        </p:scale>
        <p:origin x="872" y="176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6CD49-14BB-CF43-ABEC-D9DBD34BD44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54A7-6861-2540-8096-DBA9519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754A7-6861-2540-8096-DBA9519BE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48406D-82A2-4B89-9C94-5D99AEA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80" y="-10959"/>
            <a:ext cx="12264197" cy="690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F0EBD-ED9A-4D9C-BE40-E5495E9D2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14326"/>
            <a:ext cx="6343650" cy="2247900"/>
          </a:xfrm>
        </p:spPr>
        <p:txBody>
          <a:bodyPr anchor="b"/>
          <a:lstStyle>
            <a:lvl1pPr algn="l">
              <a:lnSpc>
                <a:spcPct val="95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F5D0-7C2C-4673-89B7-D9048B59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2476500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B76A8-AA3D-4652-A806-81A3D943EB1C}"/>
              </a:ext>
            </a:extLst>
          </p:cNvPr>
          <p:cNvSpPr txBox="1"/>
          <p:nvPr/>
        </p:nvSpPr>
        <p:spPr>
          <a:xfrm>
            <a:off x="5306857" y="6407005"/>
            <a:ext cx="66675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R.J. Wronski Associates, Inc.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wronskitraining.com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800.634.234  </a:t>
            </a:r>
            <a:r>
              <a:rPr lang="en-US" sz="1300" dirty="0">
                <a:solidFill>
                  <a:schemeClr val="accent2">
                    <a:lumMod val="40000"/>
                    <a:lumOff val="60000"/>
                  </a:schemeClr>
                </a:solidFill>
                <a:latin typeface="Franklin Gothic Book" panose="020B0503020102020204" pitchFamily="34" charset="0"/>
              </a:rPr>
              <a:t>|</a:t>
            </a:r>
            <a:r>
              <a:rPr lang="en-US" sz="13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  617.889.1470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0F01F8-DA85-4564-AFC8-C00C36F5F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60" y="1951045"/>
            <a:ext cx="2708911" cy="1096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92AE5-E6BB-4DF8-A708-B8F524607C4D}"/>
              </a:ext>
            </a:extLst>
          </p:cNvPr>
          <p:cNvSpPr/>
          <p:nvPr/>
        </p:nvSpPr>
        <p:spPr>
          <a:xfrm>
            <a:off x="5365020" y="2602686"/>
            <a:ext cx="6166130" cy="5959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8B63-769F-4D5E-9989-163A27E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DFF1-1E65-4063-8EDE-03346B9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513937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buClr>
                <a:schemeClr val="accent2"/>
              </a:buClr>
              <a:defRPr sz="2400"/>
            </a:lvl1pPr>
            <a:lvl2pPr>
              <a:spcAft>
                <a:spcPts val="1200"/>
              </a:spcAft>
              <a:buClr>
                <a:schemeClr val="accent2"/>
              </a:buClr>
              <a:defRPr sz="2000"/>
            </a:lvl2pPr>
            <a:lvl3pPr>
              <a:spcAft>
                <a:spcPts val="1200"/>
              </a:spcAft>
              <a:buClr>
                <a:schemeClr val="accent2"/>
              </a:buClr>
              <a:defRPr sz="1800"/>
            </a:lvl3pPr>
            <a:lvl4pPr>
              <a:spcAft>
                <a:spcPts val="1200"/>
              </a:spcAft>
              <a:buClr>
                <a:schemeClr val="accent2"/>
              </a:buClr>
              <a:defRPr sz="1600"/>
            </a:lvl4pPr>
            <a:lvl5pPr>
              <a:spcAft>
                <a:spcPts val="1200"/>
              </a:spcAft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836-EB82-4E32-9794-DC4BA023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C5D5-AA35-B943-B6A5-B0E52E141B2A}" type="datetime1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0C87-748D-4782-A90F-004EEAF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E6A-5D45-41E5-81A2-B6676AD0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BD1-69F4-4EFA-BD9E-FDEFEB2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CF553-3701-42AA-86E2-D178FBA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B2A-A537-0E46-BBB3-080670C0F82A}" type="datetime1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304-29A0-4C1D-86AD-FE4BD78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D398-228D-4B2A-BD69-D0710306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3BED-9D75-425D-8234-9E4373C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3099-2F68-DB44-BD42-F7F98702E92E}" type="datetime1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1EC4E-B721-4267-AD77-21C6C90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D6E9-3B6F-451C-AD07-67EC2BC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_CustomColor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1606DA-266F-485E-92B8-66051609F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12" y="-9525"/>
            <a:ext cx="12264193" cy="6903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6664-7A36-465B-A73D-5060F4B8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2472D-0550-4DE7-A024-EE83A718A0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898F2-1C6E-4BD8-9BC9-0A1F2513743E}"/>
              </a:ext>
            </a:extLst>
          </p:cNvPr>
          <p:cNvGrpSpPr/>
          <p:nvPr userDrawn="1"/>
        </p:nvGrpSpPr>
        <p:grpSpPr>
          <a:xfrm>
            <a:off x="-9525" y="-11875"/>
            <a:ext cx="4611925" cy="4020350"/>
            <a:chOff x="0" y="-11875"/>
            <a:chExt cx="4611925" cy="40203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458CC2-0CC3-4DD8-8419-BC93161710D6}"/>
                </a:ext>
              </a:extLst>
            </p:cNvPr>
            <p:cNvSpPr/>
            <p:nvPr/>
          </p:nvSpPr>
          <p:spPr>
            <a:xfrm>
              <a:off x="0" y="-11875"/>
              <a:ext cx="4611925" cy="4020350"/>
            </a:xfrm>
            <a:custGeom>
              <a:avLst/>
              <a:gdLst>
                <a:gd name="connsiteX0" fmla="*/ 0 w 4611925"/>
                <a:gd name="connsiteY0" fmla="*/ 0 h 4020350"/>
                <a:gd name="connsiteX1" fmla="*/ 4267370 w 4611925"/>
                <a:gd name="connsiteY1" fmla="*/ 0 h 4020350"/>
                <a:gd name="connsiteX2" fmla="*/ 4285802 w 4611925"/>
                <a:gd name="connsiteY2" fmla="*/ 30340 h 4020350"/>
                <a:gd name="connsiteX3" fmla="*/ 4611925 w 4611925"/>
                <a:gd name="connsiteY3" fmla="*/ 1318298 h 4020350"/>
                <a:gd name="connsiteX4" fmla="*/ 1909873 w 4611925"/>
                <a:gd name="connsiteY4" fmla="*/ 4020350 h 4020350"/>
                <a:gd name="connsiteX5" fmla="*/ 191117 w 4611925"/>
                <a:gd name="connsiteY5" fmla="*/ 3403333 h 4020350"/>
                <a:gd name="connsiteX6" fmla="*/ 0 w 4611925"/>
                <a:gd name="connsiteY6" fmla="*/ 3229633 h 4020350"/>
                <a:gd name="connsiteX7" fmla="*/ 0 w 4611925"/>
                <a:gd name="connsiteY7" fmla="*/ 0 h 40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1925" h="4020350">
                  <a:moveTo>
                    <a:pt x="0" y="0"/>
                  </a:moveTo>
                  <a:lnTo>
                    <a:pt x="4267370" y="0"/>
                  </a:lnTo>
                  <a:lnTo>
                    <a:pt x="4285802" y="30340"/>
                  </a:lnTo>
                  <a:cubicBezTo>
                    <a:pt x="4493786" y="413202"/>
                    <a:pt x="4611925" y="851954"/>
                    <a:pt x="4611925" y="1318298"/>
                  </a:cubicBezTo>
                  <a:cubicBezTo>
                    <a:pt x="4611925" y="2810600"/>
                    <a:pt x="3402175" y="4020350"/>
                    <a:pt x="1909873" y="4020350"/>
                  </a:cubicBezTo>
                  <a:cubicBezTo>
                    <a:pt x="1256991" y="4020350"/>
                    <a:pt x="658191" y="3788796"/>
                    <a:pt x="191117" y="3403333"/>
                  </a:cubicBezTo>
                  <a:lnTo>
                    <a:pt x="0" y="322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 descr="List of dates on a digital screen">
              <a:extLst>
                <a:ext uri="{FF2B5EF4-FFF2-40B4-BE49-F238E27FC236}">
                  <a16:creationId xmlns:a16="http://schemas.microsoft.com/office/drawing/2014/main" id="{63ECFA15-9022-48BD-81AC-A92E2D894C93}"/>
                </a:ext>
              </a:extLst>
            </p:cNvPr>
            <p:cNvSpPr/>
            <p:nvPr/>
          </p:nvSpPr>
          <p:spPr>
            <a:xfrm>
              <a:off x="0" y="-11875"/>
              <a:ext cx="4312124" cy="3733005"/>
            </a:xfrm>
            <a:custGeom>
              <a:avLst/>
              <a:gdLst>
                <a:gd name="connsiteX0" fmla="*/ 0 w 4312124"/>
                <a:gd name="connsiteY0" fmla="*/ 0 h 3733005"/>
                <a:gd name="connsiteX1" fmla="*/ 3926035 w 4312124"/>
                <a:gd name="connsiteY1" fmla="*/ 0 h 3733005"/>
                <a:gd name="connsiteX2" fmla="*/ 4019594 w 4312124"/>
                <a:gd name="connsiteY2" fmla="*/ 154003 h 3733005"/>
                <a:gd name="connsiteX3" fmla="*/ 4312124 w 4312124"/>
                <a:gd name="connsiteY3" fmla="*/ 1309290 h 3733005"/>
                <a:gd name="connsiteX4" fmla="*/ 1888408 w 4312124"/>
                <a:gd name="connsiteY4" fmla="*/ 3733005 h 3733005"/>
                <a:gd name="connsiteX5" fmla="*/ 18151 w 4312124"/>
                <a:gd name="connsiteY5" fmla="*/ 2850998 h 3733005"/>
                <a:gd name="connsiteX6" fmla="*/ 0 w 4312124"/>
                <a:gd name="connsiteY6" fmla="*/ 2826725 h 3733005"/>
                <a:gd name="connsiteX7" fmla="*/ 0 w 4312124"/>
                <a:gd name="connsiteY7" fmla="*/ 0 h 373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124" h="3733005">
                  <a:moveTo>
                    <a:pt x="0" y="0"/>
                  </a:moveTo>
                  <a:lnTo>
                    <a:pt x="3926035" y="0"/>
                  </a:lnTo>
                  <a:lnTo>
                    <a:pt x="4019594" y="154003"/>
                  </a:lnTo>
                  <a:cubicBezTo>
                    <a:pt x="4206154" y="497428"/>
                    <a:pt x="4312124" y="890984"/>
                    <a:pt x="4312124" y="1309290"/>
                  </a:cubicBezTo>
                  <a:cubicBezTo>
                    <a:pt x="4312124" y="2647871"/>
                    <a:pt x="3226989" y="3733005"/>
                    <a:pt x="1888408" y="3733005"/>
                  </a:cubicBezTo>
                  <a:cubicBezTo>
                    <a:pt x="1135456" y="3733005"/>
                    <a:pt x="462697" y="3389662"/>
                    <a:pt x="18151" y="2850998"/>
                  </a:cubicBezTo>
                  <a:lnTo>
                    <a:pt x="0" y="2826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CC9A05-E1E1-734D-977B-663BB81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37" y="321276"/>
            <a:ext cx="6742499" cy="1416910"/>
          </a:xfrm>
        </p:spPr>
        <p:txBody>
          <a:bodyPr anchor="b"/>
          <a:lstStyle>
            <a:lvl1pPr algn="l">
              <a:defRPr lang="en-US" sz="40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D32C1AD-BDEF-B64D-B88C-3047164B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0937" y="2295313"/>
            <a:ext cx="6742500" cy="506956"/>
          </a:xfrm>
        </p:spPr>
        <p:txBody>
          <a:bodyPr/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F2E3EF-D0E3-D645-8BD0-CFB9F14C5BEB}"/>
              </a:ext>
            </a:extLst>
          </p:cNvPr>
          <p:cNvSpPr/>
          <p:nvPr userDrawn="1"/>
        </p:nvSpPr>
        <p:spPr>
          <a:xfrm>
            <a:off x="5045283" y="1903857"/>
            <a:ext cx="6217920" cy="48023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08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F27E2-859D-406D-B8EB-E3A6B08C5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" y="7053"/>
            <a:ext cx="12182975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DA54-A4C4-40E3-BBE2-E0485E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85" y="284205"/>
            <a:ext cx="11757727" cy="6140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65D9-DE62-46A5-B99E-CD7E1FA6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979136"/>
            <a:ext cx="11757727" cy="539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D3B8-EFC9-477A-BD15-20145F95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485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C0172C-FD34-6441-9CDA-4D44D472119C}" type="datetime1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4C86-FDE8-41C7-9F1D-E9ED1C8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02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F4E-A2A4-42BA-89F6-9A56CF19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5067" y="63802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268959-0C7B-DE40-B0DF-834DF71CC0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F9683-F60F-431F-A4D9-1907C9D8C179}"/>
              </a:ext>
            </a:extLst>
          </p:cNvPr>
          <p:cNvSpPr/>
          <p:nvPr/>
        </p:nvSpPr>
        <p:spPr>
          <a:xfrm>
            <a:off x="288195" y="173431"/>
            <a:ext cx="11608530" cy="105575"/>
          </a:xfrm>
          <a:prstGeom prst="rect">
            <a:avLst/>
          </a:prstGeom>
          <a:solidFill>
            <a:srgbClr val="6C9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0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554-BF7B-9F40-801F-0ADF61CC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Data Visualizations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AA9C-A844-8A48-B6A2-F7C25DF3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781300"/>
            <a:ext cx="6343649" cy="541449"/>
          </a:xfrm>
        </p:spPr>
        <p:txBody>
          <a:bodyPr/>
          <a:lstStyle/>
          <a:p>
            <a:r>
              <a:rPr lang="en-US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366915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81D-D287-3049-876B-5310106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DF32-C4D9-174D-8A5D-ED3FF2F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7"/>
            <a:ext cx="11757727" cy="4952182"/>
          </a:xfrm>
        </p:spPr>
        <p:txBody>
          <a:bodyPr/>
          <a:lstStyle/>
          <a:p>
            <a:r>
              <a:rPr lang="en-US" dirty="0"/>
              <a:t>Matplotlib is a popular Python package used to build plots. </a:t>
            </a:r>
          </a:p>
          <a:p>
            <a:r>
              <a:rPr lang="en-US" dirty="0"/>
              <a:t>It was started as a project in the early 2000's to replicate MATLAB's plotting capability with Python.</a:t>
            </a:r>
          </a:p>
          <a:p>
            <a:r>
              <a:rPr lang="en-US" dirty="0"/>
              <a:t>Matplotlib has three interfaces (ways to write code)</a:t>
            </a:r>
          </a:p>
          <a:p>
            <a:pPr lvl="1"/>
            <a:r>
              <a:rPr lang="en-US" dirty="0"/>
              <a:t>pyplot – hides the complexity of object-oriented coding.</a:t>
            </a:r>
          </a:p>
          <a:p>
            <a:pPr lvl="1"/>
            <a:r>
              <a:rPr lang="en-US" dirty="0"/>
              <a:t>object-oriented – provides access to more functions and control over the visualizations</a:t>
            </a:r>
          </a:p>
          <a:p>
            <a:pPr lvl="1"/>
            <a:r>
              <a:rPr lang="en-US" dirty="0" err="1"/>
              <a:t>pylab</a:t>
            </a:r>
            <a:r>
              <a:rPr lang="en-US" dirty="0"/>
              <a:t> (not recommended for use)</a:t>
            </a:r>
          </a:p>
          <a:p>
            <a:r>
              <a:rPr lang="en-US" dirty="0"/>
              <a:t>This lesson covers the pyplot and object-oriented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7206-C355-8543-BD1B-C4778F9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7E7A-C0E8-884E-AD2A-5F19B00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concepts to keep in mind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5B973-605B-944F-B5DA-9EE7E4B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E21CD29-BE35-2B4B-A37C-13F9D6EA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" y="1064711"/>
            <a:ext cx="4763252" cy="49223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0F36B1-FB7B-4942-8BD6-35630251470B}"/>
              </a:ext>
            </a:extLst>
          </p:cNvPr>
          <p:cNvCxnSpPr>
            <a:cxnSpLocks/>
          </p:cNvCxnSpPr>
          <p:nvPr/>
        </p:nvCxnSpPr>
        <p:spPr>
          <a:xfrm>
            <a:off x="6093680" y="1034126"/>
            <a:ext cx="46111" cy="53463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1423F-8DDF-1541-99B1-659AF84BBFF8}"/>
              </a:ext>
            </a:extLst>
          </p:cNvPr>
          <p:cNvGrpSpPr/>
          <p:nvPr/>
        </p:nvGrpSpPr>
        <p:grpSpPr>
          <a:xfrm>
            <a:off x="6720214" y="1146132"/>
            <a:ext cx="4565737" cy="1628383"/>
            <a:chOff x="6701425" y="1146132"/>
            <a:chExt cx="4565737" cy="162838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8F2ABB-52E1-9A4A-9B10-A9AFDEDC032F}"/>
                </a:ext>
              </a:extLst>
            </p:cNvPr>
            <p:cNvSpPr/>
            <p:nvPr/>
          </p:nvSpPr>
          <p:spPr>
            <a:xfrm>
              <a:off x="6701425" y="1146132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F39BB8-D9DB-6B48-83DD-ECA23B4E2AFE}"/>
                </a:ext>
              </a:extLst>
            </p:cNvPr>
            <p:cNvSpPr/>
            <p:nvPr/>
          </p:nvSpPr>
          <p:spPr>
            <a:xfrm>
              <a:off x="7526267" y="1504846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F31E98-10C6-FF4B-A300-BDBA037758AE}"/>
                </a:ext>
              </a:extLst>
            </p:cNvPr>
            <p:cNvCxnSpPr/>
            <p:nvPr/>
          </p:nvCxnSpPr>
          <p:spPr>
            <a:xfrm flipV="1">
              <a:off x="8141918" y="1691014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FBB148-5784-724F-B709-6C1B9BEDEC8F}"/>
                </a:ext>
              </a:extLst>
            </p:cNvPr>
            <p:cNvSpPr txBox="1"/>
            <p:nvPr/>
          </p:nvSpPr>
          <p:spPr>
            <a:xfrm>
              <a:off x="6835052" y="1158941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E08612-CD01-BF41-82D3-C19EBA923259}"/>
                </a:ext>
              </a:extLst>
            </p:cNvPr>
            <p:cNvSpPr txBox="1"/>
            <p:nvPr/>
          </p:nvSpPr>
          <p:spPr>
            <a:xfrm>
              <a:off x="7713015" y="15048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A6C3F-59CB-334C-9188-E20C91ADFD3B}"/>
                </a:ext>
              </a:extLst>
            </p:cNvPr>
            <p:cNvSpPr txBox="1"/>
            <p:nvPr/>
          </p:nvSpPr>
          <p:spPr>
            <a:xfrm>
              <a:off x="9131172" y="180186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42EEB-5C8F-FF40-941E-DC753860CDDC}"/>
              </a:ext>
            </a:extLst>
          </p:cNvPr>
          <p:cNvGrpSpPr/>
          <p:nvPr/>
        </p:nvGrpSpPr>
        <p:grpSpPr>
          <a:xfrm>
            <a:off x="6732740" y="2885368"/>
            <a:ext cx="4565737" cy="1628383"/>
            <a:chOff x="6791195" y="2885368"/>
            <a:chExt cx="4565737" cy="16283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3E76AF0-CAAA-BD40-903D-83DD343AC7E8}"/>
                </a:ext>
              </a:extLst>
            </p:cNvPr>
            <p:cNvSpPr/>
            <p:nvPr/>
          </p:nvSpPr>
          <p:spPr>
            <a:xfrm>
              <a:off x="6791195" y="2885368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1E6724A-2411-804A-8530-B91F5086DD16}"/>
                </a:ext>
              </a:extLst>
            </p:cNvPr>
            <p:cNvSpPr/>
            <p:nvPr/>
          </p:nvSpPr>
          <p:spPr>
            <a:xfrm>
              <a:off x="7616037" y="3244082"/>
              <a:ext cx="3657600" cy="11962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16E4C6-7063-5044-B1B4-139A83B61679}"/>
                </a:ext>
              </a:extLst>
            </p:cNvPr>
            <p:cNvCxnSpPr/>
            <p:nvPr/>
          </p:nvCxnSpPr>
          <p:spPr>
            <a:xfrm flipV="1">
              <a:off x="8231688" y="3430250"/>
              <a:ext cx="1822537" cy="41195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3F2F59-CCDE-104A-858B-DC4FC7CEFE8D}"/>
                </a:ext>
              </a:extLst>
            </p:cNvPr>
            <p:cNvSpPr txBox="1"/>
            <p:nvPr/>
          </p:nvSpPr>
          <p:spPr>
            <a:xfrm>
              <a:off x="6924822" y="2898177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54388B-81C4-764B-94AD-07BC815134B4}"/>
                </a:ext>
              </a:extLst>
            </p:cNvPr>
            <p:cNvSpPr txBox="1"/>
            <p:nvPr/>
          </p:nvSpPr>
          <p:spPr>
            <a:xfrm>
              <a:off x="7802785" y="324408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0F3AB-D5D6-5145-A305-C37BA4F94F84}"/>
                </a:ext>
              </a:extLst>
            </p:cNvPr>
            <p:cNvSpPr txBox="1"/>
            <p:nvPr/>
          </p:nvSpPr>
          <p:spPr>
            <a:xfrm>
              <a:off x="9220942" y="35411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84AAE-C8F9-C744-BB95-6B53A8B6274D}"/>
                </a:ext>
              </a:extLst>
            </p:cNvPr>
            <p:cNvCxnSpPr>
              <a:cxnSpLocks/>
            </p:cNvCxnSpPr>
            <p:nvPr/>
          </p:nvCxnSpPr>
          <p:spPr>
            <a:xfrm>
              <a:off x="8386599" y="3738028"/>
              <a:ext cx="1521489" cy="2970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C50DD-0A81-2E4C-A46B-3042DDDE7B4D}"/>
                </a:ext>
              </a:extLst>
            </p:cNvPr>
            <p:cNvSpPr txBox="1"/>
            <p:nvPr/>
          </p:nvSpPr>
          <p:spPr>
            <a:xfrm>
              <a:off x="8982093" y="390950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Plot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2DF0B1-0DCB-084B-8F04-BFB7AF2B8B96}"/>
              </a:ext>
            </a:extLst>
          </p:cNvPr>
          <p:cNvGrpSpPr/>
          <p:nvPr/>
        </p:nvGrpSpPr>
        <p:grpSpPr>
          <a:xfrm>
            <a:off x="6751529" y="4622104"/>
            <a:ext cx="4565737" cy="1628383"/>
            <a:chOff x="6779410" y="4622104"/>
            <a:chExt cx="4565737" cy="162838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A60813C-988B-5742-81C5-8D7DEB2C35E4}"/>
                </a:ext>
              </a:extLst>
            </p:cNvPr>
            <p:cNvSpPr/>
            <p:nvPr/>
          </p:nvSpPr>
          <p:spPr>
            <a:xfrm>
              <a:off x="6779410" y="4622104"/>
              <a:ext cx="4565737" cy="162838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653F85-A9A6-7F4B-B596-D8C6464F2162}"/>
                </a:ext>
              </a:extLst>
            </p:cNvPr>
            <p:cNvSpPr txBox="1"/>
            <p:nvPr/>
          </p:nvSpPr>
          <p:spPr>
            <a:xfrm>
              <a:off x="6913037" y="463491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Figure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6C4468-8F9C-5F46-9BD8-32EF07583118}"/>
                </a:ext>
              </a:extLst>
            </p:cNvPr>
            <p:cNvGrpSpPr/>
            <p:nvPr/>
          </p:nvGrpSpPr>
          <p:grpSpPr>
            <a:xfrm>
              <a:off x="7503581" y="4942690"/>
              <a:ext cx="1526920" cy="1196236"/>
              <a:chOff x="7503581" y="4942690"/>
              <a:chExt cx="1526920" cy="1196236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F96298AF-0501-B441-BF79-C7D82510AD4C}"/>
                  </a:ext>
                </a:extLst>
              </p:cNvPr>
              <p:cNvSpPr/>
              <p:nvPr/>
            </p:nvSpPr>
            <p:spPr>
              <a:xfrm>
                <a:off x="7503581" y="4942690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00AAEAA-ADCD-E643-B250-4AB96A865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51985" y="5522713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FB18F5-4E55-9847-B8EC-5AC6390DB9CC}"/>
                  </a:ext>
                </a:extLst>
              </p:cNvPr>
              <p:cNvSpPr txBox="1"/>
              <p:nvPr/>
            </p:nvSpPr>
            <p:spPr>
              <a:xfrm>
                <a:off x="7602036" y="4970014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C1BBBC-6ACC-3049-83F1-EFF991190E0A}"/>
                  </a:ext>
                </a:extLst>
              </p:cNvPr>
              <p:cNvSpPr txBox="1"/>
              <p:nvPr/>
            </p:nvSpPr>
            <p:spPr>
              <a:xfrm>
                <a:off x="8036630" y="5608153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FB087-0EE1-7B41-99AC-46BCC1E94860}"/>
                </a:ext>
              </a:extLst>
            </p:cNvPr>
            <p:cNvGrpSpPr/>
            <p:nvPr/>
          </p:nvGrpSpPr>
          <p:grpSpPr>
            <a:xfrm>
              <a:off x="9377925" y="4911658"/>
              <a:ext cx="1526920" cy="1221555"/>
              <a:chOff x="9377925" y="4955499"/>
              <a:chExt cx="1526920" cy="12215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E3ADEAA-FF44-AF45-BF9E-1A1389100B68}"/>
                  </a:ext>
                </a:extLst>
              </p:cNvPr>
              <p:cNvSpPr/>
              <p:nvPr/>
            </p:nvSpPr>
            <p:spPr>
              <a:xfrm>
                <a:off x="9377925" y="4980818"/>
                <a:ext cx="1526920" cy="11962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2A798-5F61-5949-B868-7759EF8700C1}"/>
                  </a:ext>
                </a:extLst>
              </p:cNvPr>
              <p:cNvSpPr txBox="1"/>
              <p:nvPr/>
            </p:nvSpPr>
            <p:spPr>
              <a:xfrm>
                <a:off x="9436569" y="4955499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Axes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762C04-CF58-064E-8DF3-C03FC4436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4166" y="5353154"/>
                <a:ext cx="867730" cy="205975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565767-9409-5641-B8AE-691CF98D1282}"/>
                  </a:ext>
                </a:extLst>
              </p:cNvPr>
              <p:cNvSpPr txBox="1"/>
              <p:nvPr/>
            </p:nvSpPr>
            <p:spPr>
              <a:xfrm>
                <a:off x="10154324" y="535028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1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0C12029-7C60-C742-8526-6E73B3D83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9574" y="5456141"/>
                <a:ext cx="554750" cy="38724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935B64-B0D7-1541-B1DB-9DBB8E27FCA3}"/>
                  </a:ext>
                </a:extLst>
              </p:cNvPr>
              <p:cNvSpPr txBox="1"/>
              <p:nvPr/>
            </p:nvSpPr>
            <p:spPr>
              <a:xfrm>
                <a:off x="10154323" y="5702441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Plot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870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D04D-984C-9D43-B193-56975C0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BF6E6-5F7C-D14E-99B0-D5D828F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E11C2-B653-2C49-A2B6-37EE3A1E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5" y="2048004"/>
            <a:ext cx="5191011" cy="418409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866E1-51A0-5445-8FE6-A416BDBC93EF}"/>
              </a:ext>
            </a:extLst>
          </p:cNvPr>
          <p:cNvSpPr txBox="1"/>
          <p:nvPr/>
        </p:nvSpPr>
        <p:spPr>
          <a:xfrm>
            <a:off x="1013189" y="1496674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fig.add_axes: for absolute positioning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BFBDA-FE80-CF40-9F30-D9B38815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05" y="2048004"/>
            <a:ext cx="4684129" cy="45705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FB575-07A7-D242-A5E4-86C76480DBBE}"/>
              </a:ext>
            </a:extLst>
          </p:cNvPr>
          <p:cNvSpPr txBox="1"/>
          <p:nvPr/>
        </p:nvSpPr>
        <p:spPr>
          <a:xfrm>
            <a:off x="7047385" y="149667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fig.add_subplot: for grid positioning</a:t>
            </a:r>
          </a:p>
        </p:txBody>
      </p:sp>
    </p:spTree>
    <p:extLst>
      <p:ext uri="{BB962C8B-B14F-4D97-AF65-F5344CB8AC3E}">
        <p14:creationId xmlns:p14="http://schemas.microsoft.com/office/powerpoint/2010/main" val="213558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530-4796-B64A-830F-431CF8A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using pyplot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4895-8ED0-AD43-ACAC-1448E57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044F-D8AB-6140-BFD9-7575C052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5" y="1056592"/>
            <a:ext cx="5804848" cy="15113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83EE3E-F5CC-B84A-8371-A957E19ED8EE}"/>
              </a:ext>
            </a:extLst>
          </p:cNvPr>
          <p:cNvCxnSpPr/>
          <p:nvPr/>
        </p:nvCxnSpPr>
        <p:spPr>
          <a:xfrm>
            <a:off x="2812094" y="2256773"/>
            <a:ext cx="9457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9440-865B-4D4E-96B9-512C11C100D6}"/>
              </a:ext>
            </a:extLst>
          </p:cNvPr>
          <p:cNvCxnSpPr/>
          <p:nvPr/>
        </p:nvCxnSpPr>
        <p:spPr>
          <a:xfrm>
            <a:off x="2812094" y="1300620"/>
            <a:ext cx="94571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B285C7-85C5-4F40-991E-1CA90237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48" y="2726289"/>
            <a:ext cx="4036478" cy="29203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5F5EF-2F95-5B43-8F53-E114208D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93" y="2726289"/>
            <a:ext cx="3561394" cy="39144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E740F-36DE-FA4C-9335-F30AA64F9EB2}"/>
              </a:ext>
            </a:extLst>
          </p:cNvPr>
          <p:cNvSpPr txBox="1"/>
          <p:nvPr/>
        </p:nvSpPr>
        <p:spPr>
          <a:xfrm>
            <a:off x="1319948" y="553887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DF1E2-5110-D14E-9DA2-9862F0FC90A4}"/>
              </a:ext>
            </a:extLst>
          </p:cNvPr>
          <p:cNvSpPr txBox="1"/>
          <p:nvPr/>
        </p:nvSpPr>
        <p:spPr>
          <a:xfrm>
            <a:off x="6634793" y="6562809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9087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530-4796-B64A-830F-431CF8A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using pyplot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24895-8ED0-AD43-ACAC-1448E57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044F-D8AB-6140-BFD9-7575C052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7" y="1279014"/>
            <a:ext cx="5262967" cy="13702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515BBE-32ED-7A40-8333-56E0AA49BAFB}"/>
              </a:ext>
            </a:extLst>
          </p:cNvPr>
          <p:cNvCxnSpPr>
            <a:cxnSpLocks/>
          </p:cNvCxnSpPr>
          <p:nvPr/>
        </p:nvCxnSpPr>
        <p:spPr>
          <a:xfrm>
            <a:off x="538620" y="1709803"/>
            <a:ext cx="8329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EA96E2-A1F0-9C46-A7A3-42D4FEA1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00" y="898216"/>
            <a:ext cx="4404463" cy="55789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14F56-C6CE-8642-9850-C86BC9E84FD7}"/>
              </a:ext>
            </a:extLst>
          </p:cNvPr>
          <p:cNvSpPr txBox="1"/>
          <p:nvPr/>
        </p:nvSpPr>
        <p:spPr>
          <a:xfrm>
            <a:off x="6096000" y="6477202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from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932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0AD8D-74A6-BB45-8936-85CDCF3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0064E-FC6A-0E46-91F7-A922BB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374E-9DDB-A44B-B977-55E5574F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81D-D287-3049-876B-5310106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DF32-C4D9-174D-8A5D-ED3FF2F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7"/>
            <a:ext cx="11757727" cy="49521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Seaborn is a library for making statistical graphics in Python.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builds on top of matplotlib and integrates closely with pandas data structures.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Seaborn plotting functions operate 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arrays containing whole datasets and internally perform the necessary semantic mapping and statistical aggregation to produce informative plots.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Its dataset-oriented, declarative API lets you focus on what the different elements of your plots mean, rather than on the details of how to draw them.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7206-C355-8543-BD1B-C4778F9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F6F0-B1FE-C543-A5A0-5011CD8B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Warm-up. 8:30 </a:t>
            </a:r>
            <a:r>
              <a:rPr lang="en-US"/>
              <a:t>– 8:55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6AF75-596D-D648-B49D-24892B2C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9503D-9432-894B-8DC2-22B06E1D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71" y="1209166"/>
            <a:ext cx="6982741" cy="352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9E9D2-6CDB-134D-AD16-5320DD4F12DD}"/>
              </a:ext>
            </a:extLst>
          </p:cNvPr>
          <p:cNvSpPr txBox="1"/>
          <p:nvPr/>
        </p:nvSpPr>
        <p:spPr>
          <a:xfrm>
            <a:off x="111014" y="1209166"/>
            <a:ext cx="4882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</a:t>
            </a:r>
            <a:r>
              <a:rPr lang="en-US" sz="1400" dirty="0" err="1"/>
              <a:t>CoLab</a:t>
            </a:r>
            <a:r>
              <a:rPr lang="en-US" sz="1400" dirty="0"/>
              <a:t>, open the notebook named Day 2 Warm-up.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imports and data are already in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Recreate the figure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 the 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legends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sure there is a little space between each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titles to each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a figure level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the scatterplot, 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size of the mark based on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color of the mark based on the disease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(diseases are just numbers 1-4)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 it better to indicate the disease by shape?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any other labels, titles, etc. that you think might clarify what is being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the figure as a </a:t>
            </a:r>
            <a:r>
              <a:rPr lang="en-US" sz="1400" dirty="0" err="1"/>
              <a:t>png</a:t>
            </a:r>
            <a:r>
              <a:rPr lang="en-US" sz="1400" dirty="0"/>
              <a:t>.  Download it to your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23BE-1FDE-5A4D-B0A0-4C394BAED9B5}"/>
              </a:ext>
            </a:extLst>
          </p:cNvPr>
          <p:cNvSpPr txBox="1"/>
          <p:nvPr/>
        </p:nvSpPr>
        <p:spPr>
          <a:xfrm>
            <a:off x="7400925" y="2562225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Lineplots</a:t>
            </a:r>
            <a:r>
              <a:rPr lang="en-US" sz="1400" dirty="0"/>
              <a:t> of illness &amp; hospitalizations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FF1A3-4EBF-0B42-AF79-20BF963CD6F2}"/>
              </a:ext>
            </a:extLst>
          </p:cNvPr>
          <p:cNvSpPr txBox="1"/>
          <p:nvPr/>
        </p:nvSpPr>
        <p:spPr>
          <a:xfrm>
            <a:off x="5392328" y="430530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Histogram of illness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5BC18-EA57-A344-89BA-4EAAD3C53F0A}"/>
              </a:ext>
            </a:extLst>
          </p:cNvPr>
          <p:cNvSpPr txBox="1"/>
          <p:nvPr/>
        </p:nvSpPr>
        <p:spPr>
          <a:xfrm>
            <a:off x="8678453" y="4305299"/>
            <a:ext cx="3142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Scatterplot of illness &amp; hospitalization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6C162-5B98-8D41-84C9-DD08CBD67806}"/>
              </a:ext>
            </a:extLst>
          </p:cNvPr>
          <p:cNvSpPr txBox="1"/>
          <p:nvPr/>
        </p:nvSpPr>
        <p:spPr>
          <a:xfrm>
            <a:off x="832290" y="5504470"/>
            <a:ext cx="1066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Suggestion: Create each visual separately and then create a figure that holds all three.</a:t>
            </a:r>
          </a:p>
          <a:p>
            <a:endParaRPr lang="en-US" dirty="0"/>
          </a:p>
          <a:p>
            <a:r>
              <a:rPr lang="en-US" dirty="0"/>
              <a:t>Use the notebook from yesterday as reference.  You will also need to use the matplotlib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37904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CBE3-E187-BB61-01A9-0B040A2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Graphics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36AD4-AAB8-4A43-1A95-880D378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4A83CA16-5882-D39F-0971-C085EC26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05" y="2017610"/>
            <a:ext cx="5892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technical problems:</a:t>
            </a:r>
          </a:p>
          <a:p>
            <a:pPr marL="630238" lvl="1" indent="-176213"/>
            <a:r>
              <a:rPr lang="en-US" sz="2000" dirty="0"/>
              <a:t>Something wrong on my end (e.g. power outage), I will send you an email.</a:t>
            </a:r>
          </a:p>
          <a:p>
            <a:pPr marL="630238" lvl="1" indent="-176213"/>
            <a:r>
              <a:rPr lang="en-US" sz="2000" dirty="0"/>
              <a:t>Something wrong on your end, please send me a text message.  508-769-6446</a:t>
            </a:r>
          </a:p>
          <a:p>
            <a:pPr marL="630238" lvl="1" indent="-176213"/>
            <a:r>
              <a:rPr lang="en-US" dirty="0" err="1"/>
              <a:t>jcodygroup@gmail.com</a:t>
            </a:r>
            <a:endParaRPr lang="en-US" sz="2000" dirty="0"/>
          </a:p>
          <a:p>
            <a:r>
              <a:rPr lang="en-US" dirty="0"/>
              <a:t>We have 4 hours for each session</a:t>
            </a:r>
          </a:p>
          <a:p>
            <a:pPr lvl="1"/>
            <a:r>
              <a:rPr lang="en-US" dirty="0"/>
              <a:t>I will try to give you an opportunity to stand and stretch every hour.</a:t>
            </a:r>
          </a:p>
          <a:p>
            <a:pPr lvl="1"/>
            <a:r>
              <a:rPr lang="en-US" dirty="0"/>
              <a:t>We will take at least one 15-minute break near the halfway point.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2DE0-C8B2-4044-92A0-78284E0B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179-D217-6041-B84E-CD3B59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ED25-E3D7-8041-8D0D-F4F7DA02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Experience: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25+ years consulting and training experience 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Extensive work with “big data” and analytics</a:t>
            </a: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 years working with various data visualization tools</a:t>
            </a:r>
          </a:p>
          <a:p>
            <a:pPr>
              <a:lnSpc>
                <a:spcPct val="115000"/>
              </a:lnSpc>
              <a:spcAft>
                <a:spcPts val="600"/>
              </a:spcAft>
              <a:defRPr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6588" lvl="1" indent="-236538">
              <a:lnSpc>
                <a:spcPct val="115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Ed. M., Technology, Innovation &amp; Education, Harvard University</a:t>
            </a:r>
          </a:p>
          <a:p>
            <a:pPr marL="636588" lvl="1" indent="-236538">
              <a:lnSpc>
                <a:spcPct val="114000"/>
              </a:lnSpc>
              <a:buFont typeface="Times New Roman" panose="02020603050405020304" pitchFamily="18" charset="0"/>
              <a:buChar char="•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PhD Candidate, Education Policy,  University of Massachusetts, Amherst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15781-3A28-D545-85BF-5CF7EDE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3C8-A8F6-E445-B903-E6E90E9F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71AB-070E-7D46-9050-48B9F570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85" y="1235676"/>
            <a:ext cx="11757727" cy="4327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Knowledge, skillsets, mindsets</a:t>
            </a:r>
          </a:p>
          <a:p>
            <a:r>
              <a:rPr lang="en-US" dirty="0"/>
              <a:t>Knowledge of:</a:t>
            </a:r>
          </a:p>
          <a:p>
            <a:pPr lvl="1"/>
            <a:r>
              <a:rPr lang="en-US" dirty="0"/>
              <a:t>A variety of python data visualization packages</a:t>
            </a:r>
          </a:p>
          <a:p>
            <a:pPr lvl="1"/>
            <a:r>
              <a:rPr lang="en-US" dirty="0"/>
              <a:t>The structure of visualizations</a:t>
            </a:r>
          </a:p>
          <a:p>
            <a:pPr lvl="1"/>
            <a:r>
              <a:rPr lang="en-US" dirty="0"/>
              <a:t>Package documentation</a:t>
            </a:r>
          </a:p>
          <a:p>
            <a:r>
              <a:rPr lang="en-US" dirty="0"/>
              <a:t>Skillsets:</a:t>
            </a:r>
          </a:p>
          <a:p>
            <a:pPr lvl="1"/>
            <a:r>
              <a:rPr lang="en-US" dirty="0"/>
              <a:t>The ability to produce basic plots with some formatting using matplotlib &amp; seaborn</a:t>
            </a:r>
          </a:p>
          <a:p>
            <a:r>
              <a:rPr lang="en-US" dirty="0"/>
              <a:t>Mindsets:</a:t>
            </a:r>
          </a:p>
          <a:p>
            <a:pPr lvl="1"/>
            <a:r>
              <a:rPr lang="en-US" dirty="0"/>
              <a:t>Think, sketch before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472D-95F9-F044-9037-AF87C8B8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891B4-3D8B-0043-A42B-E2CA52D4DF2F}"/>
              </a:ext>
            </a:extLst>
          </p:cNvPr>
          <p:cNvSpPr txBox="1"/>
          <p:nvPr/>
        </p:nvSpPr>
        <p:spPr>
          <a:xfrm>
            <a:off x="289132" y="5847008"/>
            <a:ext cx="8693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We will be focusing on plotting.  We will not be doing any data manipulation to prepare for plotting.</a:t>
            </a:r>
          </a:p>
        </p:txBody>
      </p:sp>
    </p:spTree>
    <p:extLst>
      <p:ext uri="{BB962C8B-B14F-4D97-AF65-F5344CB8AC3E}">
        <p14:creationId xmlns:p14="http://schemas.microsoft.com/office/powerpoint/2010/main" val="27892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7742C-7864-BE46-808B-6205A4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301E6-A3C5-3C4D-BB19-E47AD90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0" y="1332964"/>
            <a:ext cx="5277542" cy="384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5D810-6398-8E42-BE05-88D73173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4" y="721484"/>
            <a:ext cx="4844961" cy="104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5B8D-E716-6D4E-AAB9-BC37F961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4" y="1934050"/>
            <a:ext cx="5366643" cy="46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D428-7C0C-DE43-A691-DE27842F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912" y="2696968"/>
            <a:ext cx="5838690" cy="77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24F5-13AC-8841-94AF-F841590F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934" y="3852476"/>
            <a:ext cx="3668243" cy="668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01D9E-B7A3-FB4A-B7B3-6E1A31E5B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24" y="4817577"/>
            <a:ext cx="4716261" cy="4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46D5-E4FA-4A40-A055-B0E43CDE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‘Workhorse’ data &amp; visualization packages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0F01-B98E-D244-8DE3-1F9D716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E03274-A2B9-6440-80D1-9FBF5D656D26}"/>
              </a:ext>
            </a:extLst>
          </p:cNvPr>
          <p:cNvSpPr/>
          <p:nvPr/>
        </p:nvSpPr>
        <p:spPr>
          <a:xfrm>
            <a:off x="3069464" y="3994350"/>
            <a:ext cx="2311758" cy="1017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/>
              <a:t>(arrays)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AD2C9-9A39-EF40-9FD9-C0BE893D5084}"/>
              </a:ext>
            </a:extLst>
          </p:cNvPr>
          <p:cNvSpPr/>
          <p:nvPr/>
        </p:nvSpPr>
        <p:spPr>
          <a:xfrm>
            <a:off x="6810777" y="3994349"/>
            <a:ext cx="2311758" cy="101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BFC26B-E285-4E49-87E8-E261C90BCF75}"/>
              </a:ext>
            </a:extLst>
          </p:cNvPr>
          <p:cNvSpPr/>
          <p:nvPr/>
        </p:nvSpPr>
        <p:spPr>
          <a:xfrm>
            <a:off x="3069464" y="2266682"/>
            <a:ext cx="2311758" cy="10174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BE8D3-7CF4-FC43-9662-31142DA6C827}"/>
              </a:ext>
            </a:extLst>
          </p:cNvPr>
          <p:cNvSpPr/>
          <p:nvPr/>
        </p:nvSpPr>
        <p:spPr>
          <a:xfrm>
            <a:off x="6810777" y="2266681"/>
            <a:ext cx="2311758" cy="1017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C93A8-072D-9846-B543-87F354CD470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5381222" y="4503065"/>
            <a:ext cx="142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018377-1E1C-004A-A7E7-66EF2D6F20A4}"/>
              </a:ext>
            </a:extLst>
          </p:cNvPr>
          <p:cNvCxnSpPr/>
          <p:nvPr/>
        </p:nvCxnSpPr>
        <p:spPr>
          <a:xfrm flipH="1" flipV="1">
            <a:off x="5381222" y="3233547"/>
            <a:ext cx="1429555" cy="76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74B6E-57AF-2843-8A9E-C045451F10E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5381222" y="2775397"/>
            <a:ext cx="1429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79A9D4-ED9F-C043-9326-5D53067FBE7D}"/>
              </a:ext>
            </a:extLst>
          </p:cNvPr>
          <p:cNvCxnSpPr>
            <a:stCxn id="9" idx="0"/>
            <a:endCxn id="13" idx="2"/>
          </p:cNvCxnSpPr>
          <p:nvPr/>
        </p:nvCxnSpPr>
        <p:spPr>
          <a:xfrm flipV="1">
            <a:off x="7966656" y="3284112"/>
            <a:ext cx="0" cy="7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A8E66F-2232-B641-9828-EB1CA70246AF}"/>
              </a:ext>
            </a:extLst>
          </p:cNvPr>
          <p:cNvSpPr txBox="1"/>
          <p:nvPr/>
        </p:nvSpPr>
        <p:spPr>
          <a:xfrm>
            <a:off x="5866327" y="430366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1385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BB16-2CD4-9945-9A7B-3ADED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jupyter</a:t>
            </a:r>
            <a:r>
              <a:rPr lang="en-US" dirty="0"/>
              <a:t> notebooks for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741B8-30E2-E347-BEDC-BAC97BD7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93D7-6F08-3C43-9CA5-F9D35EB9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00" y="1148158"/>
            <a:ext cx="4251874" cy="229132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740816-3B0B-124F-9ED5-60A91E111BFC}"/>
              </a:ext>
            </a:extLst>
          </p:cNvPr>
          <p:cNvSpPr/>
          <p:nvPr/>
        </p:nvSpPr>
        <p:spPr>
          <a:xfrm>
            <a:off x="1665947" y="4859748"/>
            <a:ext cx="3222780" cy="129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Jim’s Desktop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5A37-E754-CC44-80BB-D12557531CAC}"/>
              </a:ext>
            </a:extLst>
          </p:cNvPr>
          <p:cNvCxnSpPr>
            <a:stCxn id="5" idx="0"/>
          </p:cNvCxnSpPr>
          <p:nvPr/>
        </p:nvCxnSpPr>
        <p:spPr>
          <a:xfrm flipV="1">
            <a:off x="3277337" y="3197203"/>
            <a:ext cx="0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8A8C8-FE4E-2840-8521-43E4CAC34AF8}"/>
              </a:ext>
            </a:extLst>
          </p:cNvPr>
          <p:cNvSpPr txBox="1"/>
          <p:nvPr/>
        </p:nvSpPr>
        <p:spPr>
          <a:xfrm>
            <a:off x="3277337" y="3913059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git push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A258A-EF1F-374E-B5CD-B3972414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66" y="1148158"/>
            <a:ext cx="4221337" cy="334107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58F4A30-0D42-274D-A43D-4A7F57C3143D}"/>
              </a:ext>
            </a:extLst>
          </p:cNvPr>
          <p:cNvSpPr/>
          <p:nvPr/>
        </p:nvSpPr>
        <p:spPr>
          <a:xfrm>
            <a:off x="9425354" y="1752067"/>
            <a:ext cx="722568" cy="3516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A336EE-C2FB-434A-8BA0-56232DC650EC}"/>
              </a:ext>
            </a:extLst>
          </p:cNvPr>
          <p:cNvCxnSpPr>
            <a:cxnSpLocks/>
          </p:cNvCxnSpPr>
          <p:nvPr/>
        </p:nvCxnSpPr>
        <p:spPr>
          <a:xfrm>
            <a:off x="5482137" y="1945324"/>
            <a:ext cx="3872930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2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5815-9698-244F-B78B-F8FF840A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download from </a:t>
            </a:r>
            <a:r>
              <a:rPr lang="en-US" dirty="0" err="1"/>
              <a:t>github</a:t>
            </a:r>
            <a:r>
              <a:rPr lang="en-US" dirty="0"/>
              <a:t> (this is optional!)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0CE76-1992-7F47-822E-8816845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68959-0C7B-DE40-B0DF-834DF71CC0C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086B3-1057-3B44-956D-007A033A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4" y="1248385"/>
            <a:ext cx="7532039" cy="47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0AD8D-74A6-BB45-8936-85CDCF33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472D-0550-4DE7-A024-EE83A718A0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0064E-FC6A-0E46-91F7-A922BB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374E-9DDB-A44B-B977-55E5574F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5256"/>
      </p:ext>
    </p:extLst>
  </p:cSld>
  <p:clrMapOvr>
    <a:masterClrMapping/>
  </p:clrMapOvr>
</p:sld>
</file>

<file path=ppt/theme/theme1.xml><?xml version="1.0" encoding="utf-8"?>
<a:theme xmlns:a="http://schemas.openxmlformats.org/drawingml/2006/main" name="Wronski Template_11.24.2020">
  <a:themeElements>
    <a:clrScheme name="Wronski_11.2020">
      <a:dk1>
        <a:sysClr val="windowText" lastClr="000000"/>
      </a:dk1>
      <a:lt1>
        <a:sysClr val="window" lastClr="FFFFFF"/>
      </a:lt1>
      <a:dk2>
        <a:srgbClr val="1E2C5B"/>
      </a:dk2>
      <a:lt2>
        <a:srgbClr val="6C9ED8"/>
      </a:lt2>
      <a:accent1>
        <a:srgbClr val="AE0419"/>
      </a:accent1>
      <a:accent2>
        <a:srgbClr val="1C4179"/>
      </a:accent2>
      <a:accent3>
        <a:srgbClr val="D36207"/>
      </a:accent3>
      <a:accent4>
        <a:srgbClr val="EBA900"/>
      </a:accent4>
      <a:accent5>
        <a:srgbClr val="446BA5"/>
      </a:accent5>
      <a:accent6>
        <a:srgbClr val="1D7736"/>
      </a:accent6>
      <a:hlink>
        <a:srgbClr val="AE0419"/>
      </a:hlink>
      <a:folHlink>
        <a:srgbClr val="899BD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Wronski Template 2021</Template>
  <TotalTime>22529</TotalTime>
  <Words>664</Words>
  <Application>Microsoft Macintosh PowerPoint</Application>
  <PresentationFormat>Widescreen</PresentationFormat>
  <Paragraphs>120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Times New Roman</vt:lpstr>
      <vt:lpstr>Wingdings</vt:lpstr>
      <vt:lpstr>Wronski Template_11.24.2020</vt:lpstr>
      <vt:lpstr>Creating Data Visualizations with Python</vt:lpstr>
      <vt:lpstr>Housekeeping</vt:lpstr>
      <vt:lpstr>About me</vt:lpstr>
      <vt:lpstr>Learning Objective</vt:lpstr>
      <vt:lpstr>PowerPoint Presentation</vt:lpstr>
      <vt:lpstr>‘Workhorse’ data &amp; visualization packages</vt:lpstr>
      <vt:lpstr>Accessing jupyter notebooks for class</vt:lpstr>
      <vt:lpstr>You can also download from github (this is optional!)</vt:lpstr>
      <vt:lpstr>Matplotlib</vt:lpstr>
      <vt:lpstr>Matplotlib</vt:lpstr>
      <vt:lpstr>Two big concepts to keep in mind</vt:lpstr>
      <vt:lpstr>Adding axes</vt:lpstr>
      <vt:lpstr>Subplots using pyplot</vt:lpstr>
      <vt:lpstr>Subplots using pyplot</vt:lpstr>
      <vt:lpstr>Seaborn</vt:lpstr>
      <vt:lpstr>Seaborn</vt:lpstr>
      <vt:lpstr>Day 2 Warm-up. 8:30 – 8:55 </vt:lpstr>
      <vt:lpstr>Grammar of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408</cp:revision>
  <cp:lastPrinted>2021-04-19T13:47:08Z</cp:lastPrinted>
  <dcterms:created xsi:type="dcterms:W3CDTF">2021-04-12T14:43:02Z</dcterms:created>
  <dcterms:modified xsi:type="dcterms:W3CDTF">2022-06-22T10:20:14Z</dcterms:modified>
</cp:coreProperties>
</file>