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70" r:id="rId2"/>
    <p:sldId id="271" r:id="rId3"/>
    <p:sldId id="273" r:id="rId4"/>
    <p:sldId id="275" r:id="rId5"/>
    <p:sldId id="274" r:id="rId6"/>
    <p:sldId id="801" r:id="rId7"/>
    <p:sldId id="644" r:id="rId8"/>
    <p:sldId id="802" r:id="rId9"/>
    <p:sldId id="805" r:id="rId10"/>
    <p:sldId id="804" r:id="rId11"/>
    <p:sldId id="806" r:id="rId12"/>
    <p:sldId id="283" r:id="rId13"/>
    <p:sldId id="284" r:id="rId14"/>
    <p:sldId id="808" r:id="rId15"/>
    <p:sldId id="809" r:id="rId16"/>
    <p:sldId id="807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/>
    <p:restoredTop sz="94737"/>
  </p:normalViewPr>
  <p:slideViewPr>
    <p:cSldViewPr snapToGrid="0" snapToObjects="1">
      <p:cViewPr varScale="1">
        <p:scale>
          <a:sx n="130" d="100"/>
          <a:sy n="130" d="100"/>
        </p:scale>
        <p:origin x="20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41D4B-CFB3-0D4E-A430-7BBBAC2BA96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79DC-AA76-184B-B2EE-E00D82DC9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in the deep end</a:t>
            </a:r>
          </a:p>
          <a:p>
            <a:r>
              <a:rPr lang="en-US" dirty="0"/>
              <a:t>A high level pass to learn a lot of basic functionality followed by more complex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F79DC-AA76-184B-B2EE-E00D82DC92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from matplotlib import pyplot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F79DC-AA76-184B-B2EE-E00D82DC92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1 -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3" y="-9525"/>
            <a:ext cx="12264195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24225"/>
            <a:ext cx="10515600" cy="1914525"/>
          </a:xfrm>
        </p:spPr>
        <p:txBody>
          <a:bodyPr anchor="b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8676-A542-47B9-956B-7C5AF2E9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19750"/>
            <a:ext cx="10515600" cy="365125"/>
          </a:xfrm>
        </p:spPr>
        <p:txBody>
          <a:bodyPr/>
          <a:lstStyle>
            <a:lvl1pPr marL="0" indent="0" algn="ctr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C909-7E79-4D56-9548-02FB9681921A}"/>
              </a:ext>
            </a:extLst>
          </p:cNvPr>
          <p:cNvSpPr/>
          <p:nvPr/>
        </p:nvSpPr>
        <p:spPr>
          <a:xfrm>
            <a:off x="3044019" y="5379181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  LOGO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3" y="-9525"/>
            <a:ext cx="12264195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62177"/>
            <a:ext cx="10515600" cy="1238404"/>
          </a:xfrm>
        </p:spPr>
        <p:txBody>
          <a:bodyPr anchor="ctr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75B197C-C149-473A-AF8C-A3B2873E4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43" y="657419"/>
            <a:ext cx="2743200" cy="11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3" y="-9525"/>
            <a:ext cx="12264195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62177"/>
            <a:ext cx="10515600" cy="1238404"/>
          </a:xfrm>
        </p:spPr>
        <p:txBody>
          <a:bodyPr anchor="ctr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77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_Custom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24225"/>
            <a:ext cx="10515600" cy="1914525"/>
          </a:xfrm>
        </p:spPr>
        <p:txBody>
          <a:bodyPr anchor="b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8676-A542-47B9-956B-7C5AF2E9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19750"/>
            <a:ext cx="10515600" cy="365125"/>
          </a:xfrm>
        </p:spPr>
        <p:txBody>
          <a:bodyPr/>
          <a:lstStyle>
            <a:lvl1pPr marL="0" indent="0" algn="ctr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C909-7E79-4D56-9548-02FB9681921A}"/>
              </a:ext>
            </a:extLst>
          </p:cNvPr>
          <p:cNvSpPr/>
          <p:nvPr/>
        </p:nvSpPr>
        <p:spPr>
          <a:xfrm>
            <a:off x="3044019" y="5379181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92D696-43CD-4735-9F81-9A92655BEDFE}"/>
              </a:ext>
            </a:extLst>
          </p:cNvPr>
          <p:cNvGrpSpPr/>
          <p:nvPr/>
        </p:nvGrpSpPr>
        <p:grpSpPr>
          <a:xfrm>
            <a:off x="3039961" y="9525"/>
            <a:ext cx="6123088" cy="3437038"/>
            <a:chOff x="3039961" y="9525"/>
            <a:chExt cx="6123088" cy="343703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91223A-9646-41F3-9817-45D1D20C83A2}"/>
                </a:ext>
              </a:extLst>
            </p:cNvPr>
            <p:cNvSpPr/>
            <p:nvPr/>
          </p:nvSpPr>
          <p:spPr>
            <a:xfrm>
              <a:off x="3039961" y="9525"/>
              <a:ext cx="6123088" cy="3437038"/>
            </a:xfrm>
            <a:custGeom>
              <a:avLst/>
              <a:gdLst>
                <a:gd name="connsiteX0" fmla="*/ 25341 w 6123088"/>
                <a:gd name="connsiteY0" fmla="*/ 0 h 3437038"/>
                <a:gd name="connsiteX1" fmla="*/ 6097748 w 6123088"/>
                <a:gd name="connsiteY1" fmla="*/ 0 h 3437038"/>
                <a:gd name="connsiteX2" fmla="*/ 6107282 w 6123088"/>
                <a:gd name="connsiteY2" fmla="*/ 62469 h 3437038"/>
                <a:gd name="connsiteX3" fmla="*/ 6123088 w 6123088"/>
                <a:gd name="connsiteY3" fmla="*/ 375494 h 3437038"/>
                <a:gd name="connsiteX4" fmla="*/ 3061544 w 6123088"/>
                <a:gd name="connsiteY4" fmla="*/ 3437038 h 3437038"/>
                <a:gd name="connsiteX5" fmla="*/ 0 w 6123088"/>
                <a:gd name="connsiteY5" fmla="*/ 375494 h 3437038"/>
                <a:gd name="connsiteX6" fmla="*/ 15807 w 6123088"/>
                <a:gd name="connsiteY6" fmla="*/ 62469 h 3437038"/>
                <a:gd name="connsiteX7" fmla="*/ 25341 w 6123088"/>
                <a:gd name="connsiteY7" fmla="*/ 0 h 34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3088" h="3437038">
                  <a:moveTo>
                    <a:pt x="25341" y="0"/>
                  </a:moveTo>
                  <a:lnTo>
                    <a:pt x="6097748" y="0"/>
                  </a:lnTo>
                  <a:lnTo>
                    <a:pt x="6107282" y="62469"/>
                  </a:lnTo>
                  <a:cubicBezTo>
                    <a:pt x="6117734" y="165389"/>
                    <a:pt x="6123088" y="269816"/>
                    <a:pt x="6123088" y="375494"/>
                  </a:cubicBezTo>
                  <a:cubicBezTo>
                    <a:pt x="6123088" y="2066338"/>
                    <a:pt x="4752388" y="3437038"/>
                    <a:pt x="3061544" y="3437038"/>
                  </a:cubicBezTo>
                  <a:cubicBezTo>
                    <a:pt x="1370700" y="3437038"/>
                    <a:pt x="0" y="2066338"/>
                    <a:pt x="0" y="375494"/>
                  </a:cubicBezTo>
                  <a:cubicBezTo>
                    <a:pt x="0" y="269816"/>
                    <a:pt x="5355" y="165389"/>
                    <a:pt x="15807" y="62469"/>
                  </a:cubicBezTo>
                  <a:lnTo>
                    <a:pt x="2534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81B71-05AE-427D-915C-BB4E92A75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9124" y="19050"/>
              <a:ext cx="5504762" cy="3108960"/>
            </a:xfrm>
            <a:custGeom>
              <a:avLst/>
              <a:gdLst>
                <a:gd name="connsiteX0" fmla="*/ 27089 w 5806440"/>
                <a:gd name="connsiteY0" fmla="*/ 0 h 3279341"/>
                <a:gd name="connsiteX1" fmla="*/ 5779351 w 5806440"/>
                <a:gd name="connsiteY1" fmla="*/ 0 h 3279341"/>
                <a:gd name="connsiteX2" fmla="*/ 5791451 w 5806440"/>
                <a:gd name="connsiteY2" fmla="*/ 79284 h 3279341"/>
                <a:gd name="connsiteX3" fmla="*/ 5806440 w 5806440"/>
                <a:gd name="connsiteY3" fmla="*/ 376121 h 3279341"/>
                <a:gd name="connsiteX4" fmla="*/ 2903220 w 5806440"/>
                <a:gd name="connsiteY4" fmla="*/ 3279341 h 3279341"/>
                <a:gd name="connsiteX5" fmla="*/ 0 w 5806440"/>
                <a:gd name="connsiteY5" fmla="*/ 376121 h 3279341"/>
                <a:gd name="connsiteX6" fmla="*/ 14989 w 5806440"/>
                <a:gd name="connsiteY6" fmla="*/ 79284 h 3279341"/>
                <a:gd name="connsiteX7" fmla="*/ 27089 w 5806440"/>
                <a:gd name="connsiteY7" fmla="*/ 0 h 32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6440" h="3279341">
                  <a:moveTo>
                    <a:pt x="27089" y="0"/>
                  </a:moveTo>
                  <a:lnTo>
                    <a:pt x="5779351" y="0"/>
                  </a:lnTo>
                  <a:lnTo>
                    <a:pt x="5791451" y="79284"/>
                  </a:lnTo>
                  <a:cubicBezTo>
                    <a:pt x="5801363" y="176881"/>
                    <a:pt x="5806440" y="275908"/>
                    <a:pt x="5806440" y="376121"/>
                  </a:cubicBezTo>
                  <a:cubicBezTo>
                    <a:pt x="5806440" y="1979525"/>
                    <a:pt x="4506624" y="3279341"/>
                    <a:pt x="2903220" y="3279341"/>
                  </a:cubicBezTo>
                  <a:cubicBezTo>
                    <a:pt x="1299816" y="3279341"/>
                    <a:pt x="0" y="1979525"/>
                    <a:pt x="0" y="376121"/>
                  </a:cubicBezTo>
                  <a:cubicBezTo>
                    <a:pt x="0" y="275908"/>
                    <a:pt x="5078" y="176881"/>
                    <a:pt x="14989" y="79284"/>
                  </a:cubicBezTo>
                  <a:lnTo>
                    <a:pt x="27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898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1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601266-9333-4B5A-94AA-DE5767E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65192"/>
            <a:ext cx="10515600" cy="1238404"/>
          </a:xfrm>
        </p:spPr>
        <p:txBody>
          <a:bodyPr anchor="ctr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7D4F11-114E-472B-81BE-8606B71F1172}"/>
              </a:ext>
            </a:extLst>
          </p:cNvPr>
          <p:cNvGrpSpPr/>
          <p:nvPr/>
        </p:nvGrpSpPr>
        <p:grpSpPr>
          <a:xfrm>
            <a:off x="3039961" y="9525"/>
            <a:ext cx="6123088" cy="3437038"/>
            <a:chOff x="3039961" y="9525"/>
            <a:chExt cx="6123088" cy="343703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23442BA-CDDA-4855-8D30-04BA06AAB050}"/>
                </a:ext>
              </a:extLst>
            </p:cNvPr>
            <p:cNvSpPr/>
            <p:nvPr/>
          </p:nvSpPr>
          <p:spPr>
            <a:xfrm>
              <a:off x="3039961" y="9525"/>
              <a:ext cx="6123088" cy="3437038"/>
            </a:xfrm>
            <a:custGeom>
              <a:avLst/>
              <a:gdLst>
                <a:gd name="connsiteX0" fmla="*/ 25341 w 6123088"/>
                <a:gd name="connsiteY0" fmla="*/ 0 h 3437038"/>
                <a:gd name="connsiteX1" fmla="*/ 6097748 w 6123088"/>
                <a:gd name="connsiteY1" fmla="*/ 0 h 3437038"/>
                <a:gd name="connsiteX2" fmla="*/ 6107282 w 6123088"/>
                <a:gd name="connsiteY2" fmla="*/ 62469 h 3437038"/>
                <a:gd name="connsiteX3" fmla="*/ 6123088 w 6123088"/>
                <a:gd name="connsiteY3" fmla="*/ 375494 h 3437038"/>
                <a:gd name="connsiteX4" fmla="*/ 3061544 w 6123088"/>
                <a:gd name="connsiteY4" fmla="*/ 3437038 h 3437038"/>
                <a:gd name="connsiteX5" fmla="*/ 0 w 6123088"/>
                <a:gd name="connsiteY5" fmla="*/ 375494 h 3437038"/>
                <a:gd name="connsiteX6" fmla="*/ 15807 w 6123088"/>
                <a:gd name="connsiteY6" fmla="*/ 62469 h 3437038"/>
                <a:gd name="connsiteX7" fmla="*/ 25341 w 6123088"/>
                <a:gd name="connsiteY7" fmla="*/ 0 h 34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3088" h="3437038">
                  <a:moveTo>
                    <a:pt x="25341" y="0"/>
                  </a:moveTo>
                  <a:lnTo>
                    <a:pt x="6097748" y="0"/>
                  </a:lnTo>
                  <a:lnTo>
                    <a:pt x="6107282" y="62469"/>
                  </a:lnTo>
                  <a:cubicBezTo>
                    <a:pt x="6117734" y="165389"/>
                    <a:pt x="6123088" y="269816"/>
                    <a:pt x="6123088" y="375494"/>
                  </a:cubicBezTo>
                  <a:cubicBezTo>
                    <a:pt x="6123088" y="2066338"/>
                    <a:pt x="4752388" y="3437038"/>
                    <a:pt x="3061544" y="3437038"/>
                  </a:cubicBezTo>
                  <a:cubicBezTo>
                    <a:pt x="1370700" y="3437038"/>
                    <a:pt x="0" y="2066338"/>
                    <a:pt x="0" y="375494"/>
                  </a:cubicBezTo>
                  <a:cubicBezTo>
                    <a:pt x="0" y="269816"/>
                    <a:pt x="5355" y="165389"/>
                    <a:pt x="15807" y="62469"/>
                  </a:cubicBezTo>
                  <a:lnTo>
                    <a:pt x="2534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CCCDF7-D72F-486D-8278-66BC515F2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9124" y="19050"/>
              <a:ext cx="5504762" cy="3108960"/>
            </a:xfrm>
            <a:custGeom>
              <a:avLst/>
              <a:gdLst>
                <a:gd name="connsiteX0" fmla="*/ 27089 w 5806440"/>
                <a:gd name="connsiteY0" fmla="*/ 0 h 3279341"/>
                <a:gd name="connsiteX1" fmla="*/ 5779351 w 5806440"/>
                <a:gd name="connsiteY1" fmla="*/ 0 h 3279341"/>
                <a:gd name="connsiteX2" fmla="*/ 5791451 w 5806440"/>
                <a:gd name="connsiteY2" fmla="*/ 79284 h 3279341"/>
                <a:gd name="connsiteX3" fmla="*/ 5806440 w 5806440"/>
                <a:gd name="connsiteY3" fmla="*/ 376121 h 3279341"/>
                <a:gd name="connsiteX4" fmla="*/ 2903220 w 5806440"/>
                <a:gd name="connsiteY4" fmla="*/ 3279341 h 3279341"/>
                <a:gd name="connsiteX5" fmla="*/ 0 w 5806440"/>
                <a:gd name="connsiteY5" fmla="*/ 376121 h 3279341"/>
                <a:gd name="connsiteX6" fmla="*/ 14989 w 5806440"/>
                <a:gd name="connsiteY6" fmla="*/ 79284 h 3279341"/>
                <a:gd name="connsiteX7" fmla="*/ 27089 w 5806440"/>
                <a:gd name="connsiteY7" fmla="*/ 0 h 32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6440" h="3279341">
                  <a:moveTo>
                    <a:pt x="27089" y="0"/>
                  </a:moveTo>
                  <a:lnTo>
                    <a:pt x="5779351" y="0"/>
                  </a:lnTo>
                  <a:lnTo>
                    <a:pt x="5791451" y="79284"/>
                  </a:lnTo>
                  <a:cubicBezTo>
                    <a:pt x="5801363" y="176881"/>
                    <a:pt x="5806440" y="275908"/>
                    <a:pt x="5806440" y="376121"/>
                  </a:cubicBezTo>
                  <a:cubicBezTo>
                    <a:pt x="5806440" y="1979525"/>
                    <a:pt x="4506624" y="3279341"/>
                    <a:pt x="2903220" y="3279341"/>
                  </a:cubicBezTo>
                  <a:cubicBezTo>
                    <a:pt x="1299816" y="3279341"/>
                    <a:pt x="0" y="1979525"/>
                    <a:pt x="0" y="376121"/>
                  </a:cubicBezTo>
                  <a:cubicBezTo>
                    <a:pt x="0" y="275908"/>
                    <a:pt x="5078" y="176881"/>
                    <a:pt x="14989" y="79284"/>
                  </a:cubicBezTo>
                  <a:lnTo>
                    <a:pt x="27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25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2453417"/>
            <a:ext cx="6742499" cy="2158315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2E1B13-763B-40B2-AA21-098A5288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7856" y="5043435"/>
            <a:ext cx="6742500" cy="365125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E453B-F86E-4EF3-92CE-59CCEBD45B00}"/>
              </a:ext>
            </a:extLst>
          </p:cNvPr>
          <p:cNvSpPr/>
          <p:nvPr/>
        </p:nvSpPr>
        <p:spPr>
          <a:xfrm>
            <a:off x="4592202" y="4752275"/>
            <a:ext cx="6217920" cy="73152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7D2B4E8-2CA7-460F-BFC0-ACA4D7F63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6" y="1107979"/>
            <a:ext cx="2743200" cy="11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2453417"/>
            <a:ext cx="6742499" cy="2158315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2E1B13-763B-40B2-AA21-098A5288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7856" y="5043435"/>
            <a:ext cx="6742500" cy="365125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E453B-F86E-4EF3-92CE-59CCEBD45B00}"/>
              </a:ext>
            </a:extLst>
          </p:cNvPr>
          <p:cNvSpPr/>
          <p:nvPr/>
        </p:nvSpPr>
        <p:spPr>
          <a:xfrm>
            <a:off x="4592202" y="4752275"/>
            <a:ext cx="6217920" cy="73152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4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 LOGO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4073110"/>
            <a:ext cx="7162767" cy="2158315"/>
          </a:xfrm>
        </p:spPr>
        <p:txBody>
          <a:bodyPr anchor="ctr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45E27B2-61A4-4628-99FD-A65A81BB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6" y="1107979"/>
            <a:ext cx="2743200" cy="11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2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4073110"/>
            <a:ext cx="7162767" cy="2158315"/>
          </a:xfrm>
        </p:spPr>
        <p:txBody>
          <a:bodyPr anchor="ctr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1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_Custom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2453417"/>
            <a:ext cx="6742499" cy="2158315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2E1B13-763B-40B2-AA21-098A5288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7856" y="5043435"/>
            <a:ext cx="6742500" cy="365125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E453B-F86E-4EF3-92CE-59CCEBD45B00}"/>
              </a:ext>
            </a:extLst>
          </p:cNvPr>
          <p:cNvSpPr/>
          <p:nvPr/>
        </p:nvSpPr>
        <p:spPr>
          <a:xfrm>
            <a:off x="4592202" y="4752275"/>
            <a:ext cx="6217920" cy="73152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D9784F-36B9-4C76-8325-CEFE4090B0AD}"/>
              </a:ext>
            </a:extLst>
          </p:cNvPr>
          <p:cNvGrpSpPr/>
          <p:nvPr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EDFA01-7771-44B2-A3F5-72236AD942EB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C2336F3A-1B98-4B0B-B6E2-39509490294F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909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09B1B-EE79-48C3-8658-C206993E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14949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A1A7BC-802F-4A9A-8679-333E55B57F7F}"/>
              </a:ext>
            </a:extLst>
          </p:cNvPr>
          <p:cNvSpPr/>
          <p:nvPr/>
        </p:nvSpPr>
        <p:spPr>
          <a:xfrm>
            <a:off x="5373112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F0ADB59-318A-4F03-9C7A-93FBC77A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36" y="5238750"/>
            <a:ext cx="1321124" cy="5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3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F85005-48F5-4A47-AD67-16BED913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56" y="3812879"/>
            <a:ext cx="7162767" cy="2158315"/>
          </a:xfrm>
        </p:spPr>
        <p:txBody>
          <a:bodyPr anchor="ctr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221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FDB7-F040-429C-9186-95989B29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9E0F-824E-4CCE-AD54-92616258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485" y="1101500"/>
            <a:ext cx="5801315" cy="507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85AF-9C6F-434F-AFF8-965A69178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1500"/>
            <a:ext cx="5801314" cy="507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BB30-6566-4ABE-8B78-701C4192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869-A49B-0F43-8250-D5D86EE211F2}" type="datetime1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8CE9F-5C5B-4604-8BD3-D0754E0C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87D1-0244-4309-924A-5A40BD4C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6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2916-9F48-4D8E-89C8-711DBA08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81" y="365126"/>
            <a:ext cx="11555427" cy="68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EFC6-FB8E-4651-9F6F-6455292A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82" y="1173915"/>
            <a:ext cx="56738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D0FE4-524E-4953-A4A0-9CF2FDFB1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682" y="2119776"/>
            <a:ext cx="5673894" cy="4069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ECE4A-629B-4203-B900-769AD2865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6481" y="1173915"/>
            <a:ext cx="5701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E8BA1-62E7-4EEA-BE21-CBBBDAD46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19776"/>
            <a:ext cx="5706908" cy="4069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3EAD2-54EB-4CEE-8EC0-C6C4F932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0A61-1A55-554F-A686-45D14101AC4B}" type="datetime1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45045-AFB4-49EB-9975-778B1AF9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C661D-85A1-417E-A533-02FDB2F7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4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D497-8296-1A49-B9C1-D3B612427478}" type="datetime1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2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C011-7865-5048-A95B-631B9202F0F9}" type="datetime1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11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E105-EE4F-4051-8FF7-06B3FE2F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790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FF9BB-D3FA-4429-99C5-66C59836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486" y="987425"/>
            <a:ext cx="4822852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A7C86-1F11-4E64-A12E-D619E0B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DCA-44EB-294D-8E72-F741F7A15C96}" type="datetime1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734FF-9FC7-478E-8A99-21C1D8F3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FC7DF-5E56-45D8-932E-D34A6923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808E3C-5A01-4241-A379-502B0DE3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217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2D025-4C71-454C-B678-54DF730EE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4894" y="364143"/>
            <a:ext cx="6172200" cy="5496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6E13-AD67-40DB-B069-34B2BBF1D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130" y="2057400"/>
            <a:ext cx="518699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D9A6-7F9E-4862-A9D9-8361B8C5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B62B-5EDE-5B4E-B9F8-E5FD034E0FBA}" type="datetime1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24BB4-6DF6-4BCD-BD38-434013DD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17D0-490A-4956-B0C8-53396E49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580BA-1B94-4CDC-8DDF-C7B2E2DC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5252332" cy="168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706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62A4-10FD-4515-B0CB-5BE5DC13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22EF5-F0FA-47B7-9741-38CBEBC5F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D4D3-6BB8-418E-8E06-9790AC36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4FAB-1EF5-904F-8A49-2CC878F51979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FD78-EC94-4DB6-8B95-B1E26B0E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BB1C-F228-433A-8911-857E9B46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8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C7791-197D-43D6-9E61-59FEED983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338B5-D855-4A78-9AFC-B43A1954B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92E0-8A23-43C2-A77C-8AC68731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3F99-4425-BF47-B7E8-4B8F0671C0F8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03390-F500-4F35-A029-94B633C6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2A61-6F13-4D0A-ADDE-F63392A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100767"/>
            <a:ext cx="11757727" cy="5076928"/>
          </a:xfrm>
        </p:spPr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 sz="2600"/>
            </a:lvl1pPr>
            <a:lvl2pPr>
              <a:spcBef>
                <a:spcPts val="1200"/>
              </a:spcBef>
              <a:buClr>
                <a:schemeClr val="tx2"/>
              </a:buClr>
              <a:defRPr sz="2400"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C5D4-4DFD-B247-BBAF-C7E7EB1873DE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10671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416106"/>
            <a:ext cx="11757727" cy="495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9CDD-0D3A-5B4D-83AF-A15BE78D2014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3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section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11A0A0-4B38-4CB8-A0F6-EF67DB87B872}"/>
              </a:ext>
            </a:extLst>
          </p:cNvPr>
          <p:cNvSpPr/>
          <p:nvPr/>
        </p:nvSpPr>
        <p:spPr>
          <a:xfrm>
            <a:off x="292608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26A40-3124-4463-A86F-4CBF44FF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75" y="284205"/>
            <a:ext cx="9585437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391830"/>
            <a:ext cx="11757727" cy="4983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D624-2D47-5546-9F2F-1AD9FE2BA5A2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7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11A0A0-4B38-4CB8-A0F6-EF67DB87B872}"/>
              </a:ext>
            </a:extLst>
          </p:cNvPr>
          <p:cNvSpPr/>
          <p:nvPr/>
        </p:nvSpPr>
        <p:spPr>
          <a:xfrm>
            <a:off x="292608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26A40-3124-4463-A86F-4CBF44FF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75" y="284205"/>
            <a:ext cx="9585437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8D6E-F9A6-034C-B1FC-FDFDDC731708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section CustomColor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11A0A0-4B38-4CB8-A0F6-EF67DB87B872}"/>
              </a:ext>
            </a:extLst>
          </p:cNvPr>
          <p:cNvSpPr/>
          <p:nvPr/>
        </p:nvSpPr>
        <p:spPr>
          <a:xfrm>
            <a:off x="292608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26A40-3124-4463-A86F-4CBF44FF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75" y="284205"/>
            <a:ext cx="9585437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391830"/>
            <a:ext cx="11757727" cy="4983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17D6-5371-FF41-8A68-95B4F1DF0810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294EDE-0AE4-42DF-8D6B-B891BF365C79}"/>
              </a:ext>
            </a:extLst>
          </p:cNvPr>
          <p:cNvGrpSpPr>
            <a:grpSpLocks noChangeAspect="1"/>
          </p:cNvGrpSpPr>
          <p:nvPr/>
        </p:nvGrpSpPr>
        <p:grpSpPr>
          <a:xfrm>
            <a:off x="-9524" y="-12900"/>
            <a:ext cx="2354789" cy="1344168"/>
            <a:chOff x="1746786" y="1690690"/>
            <a:chExt cx="2344294" cy="1338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A066FC-6692-401C-8610-8D1425500B03}"/>
                </a:ext>
              </a:extLst>
            </p:cNvPr>
            <p:cNvSpPr/>
            <p:nvPr/>
          </p:nvSpPr>
          <p:spPr>
            <a:xfrm>
              <a:off x="1746786" y="1690690"/>
              <a:ext cx="2344294" cy="1338177"/>
            </a:xfrm>
            <a:custGeom>
              <a:avLst/>
              <a:gdLst>
                <a:gd name="connsiteX0" fmla="*/ 0 w 2344294"/>
                <a:gd name="connsiteY0" fmla="*/ 0 h 1338177"/>
                <a:gd name="connsiteX1" fmla="*/ 2344294 w 2344294"/>
                <a:gd name="connsiteY1" fmla="*/ 0 h 1338177"/>
                <a:gd name="connsiteX2" fmla="*/ 2341435 w 2344294"/>
                <a:gd name="connsiteY2" fmla="*/ 56611 h 1338177"/>
                <a:gd name="connsiteX3" fmla="*/ 921284 w 2344294"/>
                <a:gd name="connsiteY3" fmla="*/ 1338177 h 1338177"/>
                <a:gd name="connsiteX4" fmla="*/ 13248 w 2344294"/>
                <a:gd name="connsiteY4" fmla="*/ 1012201 h 1338177"/>
                <a:gd name="connsiteX5" fmla="*/ 0 w 2344294"/>
                <a:gd name="connsiteY5" fmla="*/ 1000160 h 1338177"/>
                <a:gd name="connsiteX6" fmla="*/ 0 w 2344294"/>
                <a:gd name="connsiteY6" fmla="*/ 0 h 13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4294" h="1338177">
                  <a:moveTo>
                    <a:pt x="0" y="0"/>
                  </a:moveTo>
                  <a:lnTo>
                    <a:pt x="2344294" y="0"/>
                  </a:lnTo>
                  <a:lnTo>
                    <a:pt x="2341435" y="56611"/>
                  </a:lnTo>
                  <a:cubicBezTo>
                    <a:pt x="2268332" y="776448"/>
                    <a:pt x="1660407" y="1338177"/>
                    <a:pt x="921284" y="1338177"/>
                  </a:cubicBezTo>
                  <a:cubicBezTo>
                    <a:pt x="576360" y="1338177"/>
                    <a:pt x="260008" y="1215845"/>
                    <a:pt x="13248" y="1012201"/>
                  </a:cubicBezTo>
                  <a:lnTo>
                    <a:pt x="0" y="100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2B589C-8D21-4275-AD45-1FCF2890C507}"/>
                </a:ext>
              </a:extLst>
            </p:cNvPr>
            <p:cNvSpPr/>
            <p:nvPr/>
          </p:nvSpPr>
          <p:spPr>
            <a:xfrm>
              <a:off x="1746786" y="1694146"/>
              <a:ext cx="2148443" cy="1139528"/>
            </a:xfrm>
            <a:custGeom>
              <a:avLst/>
              <a:gdLst>
                <a:gd name="connsiteX0" fmla="*/ 0 w 2148443"/>
                <a:gd name="connsiteY0" fmla="*/ 0 h 1139528"/>
                <a:gd name="connsiteX1" fmla="*/ 2148443 w 2148443"/>
                <a:gd name="connsiteY1" fmla="*/ 0 h 1139528"/>
                <a:gd name="connsiteX2" fmla="*/ 2146831 w 2148443"/>
                <a:gd name="connsiteY2" fmla="*/ 31922 h 1139528"/>
                <a:gd name="connsiteX3" fmla="*/ 919451 w 2148443"/>
                <a:gd name="connsiteY3" fmla="*/ 1139528 h 1139528"/>
                <a:gd name="connsiteX4" fmla="*/ 57586 w 2148443"/>
                <a:gd name="connsiteY4" fmla="*/ 788574 h 1139528"/>
                <a:gd name="connsiteX5" fmla="*/ 0 w 2148443"/>
                <a:gd name="connsiteY5" fmla="*/ 725968 h 1139528"/>
                <a:gd name="connsiteX6" fmla="*/ 0 w 2148443"/>
                <a:gd name="connsiteY6" fmla="*/ 0 h 11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443" h="1139528">
                  <a:moveTo>
                    <a:pt x="0" y="0"/>
                  </a:moveTo>
                  <a:lnTo>
                    <a:pt x="2148443" y="0"/>
                  </a:lnTo>
                  <a:lnTo>
                    <a:pt x="2146831" y="31922"/>
                  </a:lnTo>
                  <a:cubicBezTo>
                    <a:pt x="2083651" y="654048"/>
                    <a:pt x="1558246" y="1139528"/>
                    <a:pt x="919451" y="1139528"/>
                  </a:cubicBezTo>
                  <a:cubicBezTo>
                    <a:pt x="584084" y="1139528"/>
                    <a:pt x="279970" y="1005718"/>
                    <a:pt x="57586" y="788574"/>
                  </a:cubicBezTo>
                  <a:lnTo>
                    <a:pt x="0" y="725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818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CustomColo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11A0A0-4B38-4CB8-A0F6-EF67DB87B872}"/>
              </a:ext>
            </a:extLst>
          </p:cNvPr>
          <p:cNvSpPr/>
          <p:nvPr/>
        </p:nvSpPr>
        <p:spPr>
          <a:xfrm>
            <a:off x="292608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26A40-3124-4463-A86F-4CBF44FF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75" y="284205"/>
            <a:ext cx="9585437" cy="986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975F-580E-AC44-976D-89B9838529D0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/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294EDE-0AE4-42DF-8D6B-B891BF365C79}"/>
              </a:ext>
            </a:extLst>
          </p:cNvPr>
          <p:cNvGrpSpPr>
            <a:grpSpLocks noChangeAspect="1"/>
          </p:cNvGrpSpPr>
          <p:nvPr/>
        </p:nvGrpSpPr>
        <p:grpSpPr>
          <a:xfrm>
            <a:off x="-9524" y="-12900"/>
            <a:ext cx="2354789" cy="1344168"/>
            <a:chOff x="1746786" y="1690690"/>
            <a:chExt cx="2344294" cy="1338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A066FC-6692-401C-8610-8D1425500B03}"/>
                </a:ext>
              </a:extLst>
            </p:cNvPr>
            <p:cNvSpPr/>
            <p:nvPr/>
          </p:nvSpPr>
          <p:spPr>
            <a:xfrm>
              <a:off x="1746786" y="1690690"/>
              <a:ext cx="2344294" cy="1338177"/>
            </a:xfrm>
            <a:custGeom>
              <a:avLst/>
              <a:gdLst>
                <a:gd name="connsiteX0" fmla="*/ 0 w 2344294"/>
                <a:gd name="connsiteY0" fmla="*/ 0 h 1338177"/>
                <a:gd name="connsiteX1" fmla="*/ 2344294 w 2344294"/>
                <a:gd name="connsiteY1" fmla="*/ 0 h 1338177"/>
                <a:gd name="connsiteX2" fmla="*/ 2341435 w 2344294"/>
                <a:gd name="connsiteY2" fmla="*/ 56611 h 1338177"/>
                <a:gd name="connsiteX3" fmla="*/ 921284 w 2344294"/>
                <a:gd name="connsiteY3" fmla="*/ 1338177 h 1338177"/>
                <a:gd name="connsiteX4" fmla="*/ 13248 w 2344294"/>
                <a:gd name="connsiteY4" fmla="*/ 1012201 h 1338177"/>
                <a:gd name="connsiteX5" fmla="*/ 0 w 2344294"/>
                <a:gd name="connsiteY5" fmla="*/ 1000160 h 1338177"/>
                <a:gd name="connsiteX6" fmla="*/ 0 w 2344294"/>
                <a:gd name="connsiteY6" fmla="*/ 0 h 13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4294" h="1338177">
                  <a:moveTo>
                    <a:pt x="0" y="0"/>
                  </a:moveTo>
                  <a:lnTo>
                    <a:pt x="2344294" y="0"/>
                  </a:lnTo>
                  <a:lnTo>
                    <a:pt x="2341435" y="56611"/>
                  </a:lnTo>
                  <a:cubicBezTo>
                    <a:pt x="2268332" y="776448"/>
                    <a:pt x="1660407" y="1338177"/>
                    <a:pt x="921284" y="1338177"/>
                  </a:cubicBezTo>
                  <a:cubicBezTo>
                    <a:pt x="576360" y="1338177"/>
                    <a:pt x="260008" y="1215845"/>
                    <a:pt x="13248" y="1012201"/>
                  </a:cubicBezTo>
                  <a:lnTo>
                    <a:pt x="0" y="100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2B589C-8D21-4275-AD45-1FCF2890C507}"/>
                </a:ext>
              </a:extLst>
            </p:cNvPr>
            <p:cNvSpPr/>
            <p:nvPr/>
          </p:nvSpPr>
          <p:spPr>
            <a:xfrm>
              <a:off x="1746786" y="1694146"/>
              <a:ext cx="2148443" cy="1139528"/>
            </a:xfrm>
            <a:custGeom>
              <a:avLst/>
              <a:gdLst>
                <a:gd name="connsiteX0" fmla="*/ 0 w 2148443"/>
                <a:gd name="connsiteY0" fmla="*/ 0 h 1139528"/>
                <a:gd name="connsiteX1" fmla="*/ 2148443 w 2148443"/>
                <a:gd name="connsiteY1" fmla="*/ 0 h 1139528"/>
                <a:gd name="connsiteX2" fmla="*/ 2146831 w 2148443"/>
                <a:gd name="connsiteY2" fmla="*/ 31922 h 1139528"/>
                <a:gd name="connsiteX3" fmla="*/ 919451 w 2148443"/>
                <a:gd name="connsiteY3" fmla="*/ 1139528 h 1139528"/>
                <a:gd name="connsiteX4" fmla="*/ 57586 w 2148443"/>
                <a:gd name="connsiteY4" fmla="*/ 788574 h 1139528"/>
                <a:gd name="connsiteX5" fmla="*/ 0 w 2148443"/>
                <a:gd name="connsiteY5" fmla="*/ 725968 h 1139528"/>
                <a:gd name="connsiteX6" fmla="*/ 0 w 2148443"/>
                <a:gd name="connsiteY6" fmla="*/ 0 h 11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443" h="1139528">
                  <a:moveTo>
                    <a:pt x="0" y="0"/>
                  </a:moveTo>
                  <a:lnTo>
                    <a:pt x="2148443" y="0"/>
                  </a:lnTo>
                  <a:lnTo>
                    <a:pt x="2146831" y="31922"/>
                  </a:lnTo>
                  <a:cubicBezTo>
                    <a:pt x="2083651" y="654048"/>
                    <a:pt x="1558246" y="1139528"/>
                    <a:pt x="919451" y="1139528"/>
                  </a:cubicBezTo>
                  <a:cubicBezTo>
                    <a:pt x="584084" y="1139528"/>
                    <a:pt x="279970" y="1005718"/>
                    <a:pt x="57586" y="788574"/>
                  </a:cubicBezTo>
                  <a:lnTo>
                    <a:pt x="0" y="725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426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6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 Logo -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3" y="-9525"/>
            <a:ext cx="12264195" cy="6903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5874-6B3D-45AB-877C-1449F782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24225"/>
            <a:ext cx="10515600" cy="1914525"/>
          </a:xfrm>
        </p:spPr>
        <p:txBody>
          <a:bodyPr anchor="b"/>
          <a:lstStyle>
            <a:lvl1pPr algn="ctr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8676-A542-47B9-956B-7C5AF2E9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19750"/>
            <a:ext cx="10515600" cy="365125"/>
          </a:xfrm>
        </p:spPr>
        <p:txBody>
          <a:bodyPr/>
          <a:lstStyle>
            <a:lvl1pPr marL="0" indent="0" algn="ctr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C909-7E79-4D56-9548-02FB9681921A}"/>
              </a:ext>
            </a:extLst>
          </p:cNvPr>
          <p:cNvSpPr/>
          <p:nvPr/>
        </p:nvSpPr>
        <p:spPr>
          <a:xfrm>
            <a:off x="3044019" y="5379181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022F1E-9EEB-4C2C-8B91-A5BB12E7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43" y="657419"/>
            <a:ext cx="2743200" cy="11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7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E502F8-FCC4-9D41-9BDC-1F36C2998BFB}" type="datetime1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148853-E3D6-9C4C-AD78-5A3B6F6ECF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frame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0C48-A302-1E46-B52E-EE5464962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DAF38-A6AF-584B-94E1-FF9A5A86B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for New Coders</a:t>
            </a:r>
          </a:p>
        </p:txBody>
      </p:sp>
    </p:spTree>
    <p:extLst>
      <p:ext uri="{BB962C8B-B14F-4D97-AF65-F5344CB8AC3E}">
        <p14:creationId xmlns:p14="http://schemas.microsoft.com/office/powerpoint/2010/main" val="201928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F8F6-E24B-2C4B-8A89-906EFD2A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DA29-9E00-324C-AC3C-C190D577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067" y="1012941"/>
            <a:ext cx="2381840" cy="5139373"/>
          </a:xfrm>
        </p:spPr>
        <p:txBody>
          <a:bodyPr>
            <a:normAutofit/>
          </a:bodyPr>
          <a:lstStyle/>
          <a:p>
            <a:r>
              <a:rPr lang="en-US" sz="1800" dirty="0"/>
              <a:t>Patterns</a:t>
            </a:r>
          </a:p>
          <a:p>
            <a:r>
              <a:rPr lang="en-US" sz="1800" dirty="0"/>
              <a:t>Trends</a:t>
            </a:r>
          </a:p>
          <a:p>
            <a:r>
              <a:rPr lang="en-US" sz="1800" dirty="0"/>
              <a:t>Outliers</a:t>
            </a:r>
          </a:p>
          <a:p>
            <a:r>
              <a:rPr lang="en-US" sz="1800" dirty="0"/>
              <a:t>Factoids</a:t>
            </a:r>
          </a:p>
          <a:p>
            <a:r>
              <a:rPr lang="en-US" sz="1800" dirty="0"/>
              <a:t>Interactions</a:t>
            </a:r>
          </a:p>
          <a:p>
            <a:r>
              <a:rPr lang="en-US" sz="1800" dirty="0"/>
              <a:t>Comparisons</a:t>
            </a:r>
          </a:p>
          <a:p>
            <a:r>
              <a:rPr lang="en-US" sz="1800" dirty="0"/>
              <a:t>Changes</a:t>
            </a:r>
          </a:p>
          <a:p>
            <a:r>
              <a:rPr lang="en-US" sz="1800" dirty="0"/>
              <a:t>Composition</a:t>
            </a:r>
          </a:p>
          <a:p>
            <a:r>
              <a:rPr lang="en-US" sz="1800" dirty="0"/>
              <a:t>Distribution</a:t>
            </a:r>
          </a:p>
          <a:p>
            <a:r>
              <a:rPr lang="en-US" sz="1800" dirty="0"/>
              <a:t>Clusters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C047F-E086-BB40-8725-4CFF4B0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1A293C4-6D99-A446-8FD3-EF405A190689}"/>
              </a:ext>
            </a:extLst>
          </p:cNvPr>
          <p:cNvSpPr/>
          <p:nvPr/>
        </p:nvSpPr>
        <p:spPr>
          <a:xfrm>
            <a:off x="8908256" y="1012941"/>
            <a:ext cx="335756" cy="4950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8ADC7-E062-AD43-B753-D3FB4FC86BF9}"/>
              </a:ext>
            </a:extLst>
          </p:cNvPr>
          <p:cNvSpPr txBox="1"/>
          <p:nvPr/>
        </p:nvSpPr>
        <p:spPr>
          <a:xfrm>
            <a:off x="8108037" y="33035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C5DC-FC2F-ED49-8F90-D84CF4538715}"/>
              </a:ext>
            </a:extLst>
          </p:cNvPr>
          <p:cNvSpPr txBox="1"/>
          <p:nvPr/>
        </p:nvSpPr>
        <p:spPr>
          <a:xfrm>
            <a:off x="773906" y="33035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B5C37-557E-B94D-9716-56FF578A066B}"/>
              </a:ext>
            </a:extLst>
          </p:cNvPr>
          <p:cNvSpPr txBox="1"/>
          <p:nvPr/>
        </p:nvSpPr>
        <p:spPr>
          <a:xfrm>
            <a:off x="4620508" y="3303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AD50A-2467-8746-9C88-ABF195F46E76}"/>
              </a:ext>
            </a:extLst>
          </p:cNvPr>
          <p:cNvSpPr txBox="1"/>
          <p:nvPr/>
        </p:nvSpPr>
        <p:spPr>
          <a:xfrm>
            <a:off x="4113959" y="358262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set path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2DF5F9-15C6-4444-910A-C4685A47ACF4}"/>
              </a:ext>
            </a:extLst>
          </p:cNvPr>
          <p:cNvCxnSpPr/>
          <p:nvPr/>
        </p:nvCxnSpPr>
        <p:spPr>
          <a:xfrm>
            <a:off x="1557338" y="3488250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BC2E86-657D-244A-9C8F-3CEB197C5D7F}"/>
              </a:ext>
            </a:extLst>
          </p:cNvPr>
          <p:cNvCxnSpPr/>
          <p:nvPr/>
        </p:nvCxnSpPr>
        <p:spPr>
          <a:xfrm>
            <a:off x="5020618" y="3485587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C4A431-4653-1A43-8017-9C0926BFCFBB}"/>
              </a:ext>
            </a:extLst>
          </p:cNvPr>
          <p:cNvSpPr txBox="1"/>
          <p:nvPr/>
        </p:nvSpPr>
        <p:spPr>
          <a:xfrm>
            <a:off x="4113959" y="1808903"/>
            <a:ext cx="132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Knowledge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81E03B-B91B-864A-B764-5A744996AC92}"/>
              </a:ext>
            </a:extLst>
          </p:cNvPr>
          <p:cNvCxnSpPr/>
          <p:nvPr/>
        </p:nvCxnSpPr>
        <p:spPr>
          <a:xfrm>
            <a:off x="4776961" y="2607469"/>
            <a:ext cx="0" cy="50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CFC133-A38A-A74D-BE76-08125BBBE175}"/>
              </a:ext>
            </a:extLst>
          </p:cNvPr>
          <p:cNvSpPr txBox="1"/>
          <p:nvPr/>
        </p:nvSpPr>
        <p:spPr>
          <a:xfrm>
            <a:off x="2068005" y="4043926"/>
            <a:ext cx="1521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usefulness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712BA95-4718-524C-8D56-6AFCC3B22A66}"/>
              </a:ext>
            </a:extLst>
          </p:cNvPr>
          <p:cNvSpPr/>
          <p:nvPr/>
        </p:nvSpPr>
        <p:spPr>
          <a:xfrm>
            <a:off x="3382101" y="4540073"/>
            <a:ext cx="121444" cy="385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68A2E-9DE5-9F4B-B8FC-A8A97774D50E}"/>
              </a:ext>
            </a:extLst>
          </p:cNvPr>
          <p:cNvSpPr txBox="1"/>
          <p:nvPr/>
        </p:nvSpPr>
        <p:spPr>
          <a:xfrm>
            <a:off x="3589270" y="4604026"/>
            <a:ext cx="1521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correlations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EA1392-72AF-A747-B0F1-E34FAEDCEADF}"/>
              </a:ext>
            </a:extLst>
          </p:cNvPr>
          <p:cNvSpPr txBox="1"/>
          <p:nvPr/>
        </p:nvSpPr>
        <p:spPr>
          <a:xfrm>
            <a:off x="1938507" y="3223733"/>
            <a:ext cx="228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Broad, general questions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AE97F0-97AD-534F-AACB-2CC2984C2259}"/>
              </a:ext>
            </a:extLst>
          </p:cNvPr>
          <p:cNvSpPr txBox="1"/>
          <p:nvPr/>
        </p:nvSpPr>
        <p:spPr>
          <a:xfrm>
            <a:off x="3280302" y="5742798"/>
            <a:ext cx="21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Questions – Round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more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may have answers that are not interesting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FB9829-329E-374E-A9E4-C730DB89FE48}"/>
              </a:ext>
            </a:extLst>
          </p:cNvPr>
          <p:cNvCxnSpPr>
            <a:stCxn id="22" idx="2"/>
          </p:cNvCxnSpPr>
          <p:nvPr/>
        </p:nvCxnSpPr>
        <p:spPr>
          <a:xfrm flipH="1">
            <a:off x="4349902" y="5558133"/>
            <a:ext cx="1" cy="17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7A1BC3-36EA-3446-A555-F9E8F1CD47D1}"/>
              </a:ext>
            </a:extLst>
          </p:cNvPr>
          <p:cNvSpPr txBox="1"/>
          <p:nvPr/>
        </p:nvSpPr>
        <p:spPr>
          <a:xfrm>
            <a:off x="5910754" y="5340603"/>
            <a:ext cx="2305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grouping (aggregation)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questions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1745CE4-893A-FF4E-BFEA-C37DF7F04231}"/>
              </a:ext>
            </a:extLst>
          </p:cNvPr>
          <p:cNvSpPr/>
          <p:nvPr/>
        </p:nvSpPr>
        <p:spPr>
          <a:xfrm>
            <a:off x="5337852" y="4672754"/>
            <a:ext cx="192309" cy="18835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FD09-1FC8-C441-B3C9-5AB4CB5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learning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AAB60-9450-6A4C-85D5-A3466375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91A0-AC91-E043-A150-118BDE29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03" y="1087521"/>
            <a:ext cx="5767519" cy="31904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FD4BE1-4A1C-4A47-91B8-1D311504C0F5}"/>
              </a:ext>
            </a:extLst>
          </p:cNvPr>
          <p:cNvSpPr txBox="1">
            <a:spLocks/>
          </p:cNvSpPr>
          <p:nvPr/>
        </p:nvSpPr>
        <p:spPr>
          <a:xfrm>
            <a:off x="385354" y="4546584"/>
            <a:ext cx="6740435" cy="20162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33363" indent="-233363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A little coding background.</a:t>
            </a:r>
          </a:p>
          <a:p>
            <a:pPr marL="233363" indent="-233363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A high-level pass to learn a lot of basic functionality.</a:t>
            </a:r>
          </a:p>
          <a:p>
            <a:pPr marL="233363" indent="-233363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Expanding into more complex functionality.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33E92-3279-9CCD-D15A-DE897891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746" y="793750"/>
            <a:ext cx="4152900" cy="527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08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3103-F3C3-DA48-8175-7B3EA3E1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F3FB-A54A-DA4C-8C87-CD8323CB7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060AD-12C6-E547-99BB-DDC81D0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FBE-B897-6C49-A2C7-69DE615C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732B-C59A-F348-B8DE-D45B13A8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40" y="1934816"/>
            <a:ext cx="11757727" cy="10741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Python</a:t>
            </a:r>
            <a:r>
              <a:rPr lang="en-US" dirty="0"/>
              <a:t> is a high-level, interpreted scripting language developed in the late 1980’s.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A28CB-E60F-5B41-80F6-87C9334F0E70}"/>
              </a:ext>
            </a:extLst>
          </p:cNvPr>
          <p:cNvSpPr txBox="1"/>
          <p:nvPr/>
        </p:nvSpPr>
        <p:spPr>
          <a:xfrm>
            <a:off x="550606" y="6243484"/>
            <a:ext cx="848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 scripting language is a programming language that is interpreted. It is translated into machine code when the code is run, rather than beforehand.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4A90-7591-2142-81F5-268F3DA8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58F-0D6A-504D-869D-18D46B3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working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F8A2-E040-BA42-A5FB-174694D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E187E-754C-BB43-A65F-C29969EA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3" y="2059069"/>
            <a:ext cx="5668817" cy="3646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4915A-3153-AF43-B596-42E91393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23" y="2059069"/>
            <a:ext cx="4780147" cy="384062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CCED11-8B70-C342-B897-FF94555E693F}"/>
              </a:ext>
            </a:extLst>
          </p:cNvPr>
          <p:cNvSpPr txBox="1"/>
          <p:nvPr/>
        </p:nvSpPr>
        <p:spPr>
          <a:xfrm>
            <a:off x="1765027" y="157851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 Environments &amp;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3FFC7-A9D9-BF44-BAE3-850DF88A3200}"/>
              </a:ext>
            </a:extLst>
          </p:cNvPr>
          <p:cNvSpPr txBox="1"/>
          <p:nvPr/>
        </p:nvSpPr>
        <p:spPr>
          <a:xfrm>
            <a:off x="8352228" y="157851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415008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F666-2795-EB49-831A-19B0CC0F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3CDEA-A7E0-E64C-8B43-7EC07727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2BA4-BD0B-814D-AB57-B31FEC94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08" y="1143466"/>
            <a:ext cx="7644145" cy="54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92ED-90D9-134B-96E6-2C295719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pandas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27427-3393-7A4B-9300-EC6626F3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7B7AA-C195-7A4E-A3F4-911BC0C1FE36}"/>
              </a:ext>
            </a:extLst>
          </p:cNvPr>
          <p:cNvGrpSpPr/>
          <p:nvPr/>
        </p:nvGrpSpPr>
        <p:grpSpPr>
          <a:xfrm>
            <a:off x="1090793" y="1915558"/>
            <a:ext cx="9140291" cy="2090827"/>
            <a:chOff x="540604" y="2521096"/>
            <a:chExt cx="9140291" cy="20908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CED493-0F36-C84C-92C5-96D1E31D1A56}"/>
                </a:ext>
              </a:extLst>
            </p:cNvPr>
            <p:cNvSpPr txBox="1"/>
            <p:nvPr/>
          </p:nvSpPr>
          <p:spPr>
            <a:xfrm>
              <a:off x="1518704" y="252109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C00000"/>
                  </a:solidFill>
                </a:rPr>
                <a:t>Dataframe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5940B-6405-4D49-B99F-8B78F9755EA2}"/>
                </a:ext>
              </a:extLst>
            </p:cNvPr>
            <p:cNvSpPr txBox="1"/>
            <p:nvPr/>
          </p:nvSpPr>
          <p:spPr>
            <a:xfrm>
              <a:off x="540604" y="3751176"/>
              <a:ext cx="840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row index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AC9940-6A01-D847-B0D8-0CC504B3FF6B}"/>
                </a:ext>
              </a:extLst>
            </p:cNvPr>
            <p:cNvSpPr txBox="1"/>
            <p:nvPr/>
          </p:nvSpPr>
          <p:spPr>
            <a:xfrm>
              <a:off x="8593738" y="2985393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column index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8B4824D7-9E3A-DB47-B07F-09199D2E34FE}"/>
                </a:ext>
              </a:extLst>
            </p:cNvPr>
            <p:cNvSpPr/>
            <p:nvPr/>
          </p:nvSpPr>
          <p:spPr>
            <a:xfrm>
              <a:off x="1449092" y="3223647"/>
              <a:ext cx="139225" cy="13882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E97E5-AC93-394A-BABF-9974DC2CAD7C}"/>
                </a:ext>
              </a:extLst>
            </p:cNvPr>
            <p:cNvCxnSpPr/>
            <p:nvPr/>
          </p:nvCxnSpPr>
          <p:spPr>
            <a:xfrm flipH="1">
              <a:off x="8017790" y="3123892"/>
              <a:ext cx="510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E5BDD2-89A6-6A42-A512-CC5D78AB7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737" y="2890428"/>
              <a:ext cx="6359759" cy="172149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2561AA-AC03-2544-9DBA-D6BB63912E41}"/>
              </a:ext>
            </a:extLst>
          </p:cNvPr>
          <p:cNvSpPr txBox="1"/>
          <p:nvPr/>
        </p:nvSpPr>
        <p:spPr>
          <a:xfrm>
            <a:off x="2092141" y="4456421"/>
            <a:ext cx="22365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dataframe attributes</a:t>
            </a:r>
          </a:p>
          <a:p>
            <a:endParaRPr lang="en-US" dirty="0"/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df.shape</a:t>
            </a:r>
            <a:endParaRPr lang="en-US" dirty="0"/>
          </a:p>
          <a:p>
            <a:r>
              <a:rPr lang="en-US" dirty="0" err="1"/>
              <a:t>df.axes</a:t>
            </a:r>
            <a:endParaRPr lang="en-US" dirty="0"/>
          </a:p>
          <a:p>
            <a:r>
              <a:rPr lang="en-US" dirty="0" err="1"/>
              <a:t>df.size</a:t>
            </a:r>
            <a:endParaRPr lang="en-US" dirty="0"/>
          </a:p>
          <a:p>
            <a:r>
              <a:rPr lang="en-US" dirty="0"/>
              <a:t>….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CBC9A-83EB-9E43-90E3-C77A893B340F}"/>
              </a:ext>
            </a:extLst>
          </p:cNvPr>
          <p:cNvSpPr txBox="1"/>
          <p:nvPr/>
        </p:nvSpPr>
        <p:spPr>
          <a:xfrm>
            <a:off x="6297127" y="4505219"/>
            <a:ext cx="2287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dataframe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df.head( )</a:t>
            </a:r>
          </a:p>
          <a:p>
            <a:r>
              <a:rPr lang="en-US" dirty="0" err="1"/>
              <a:t>df.tail</a:t>
            </a:r>
            <a:r>
              <a:rPr lang="en-US" dirty="0"/>
              <a:t>( )</a:t>
            </a:r>
          </a:p>
          <a:p>
            <a:r>
              <a:rPr lang="en-US" dirty="0" err="1"/>
              <a:t>df.groupby</a:t>
            </a:r>
            <a:r>
              <a:rPr lang="en-US" dirty="0"/>
              <a:t>( )</a:t>
            </a:r>
          </a:p>
          <a:p>
            <a:r>
              <a:rPr lang="en-US" dirty="0" err="1"/>
              <a:t>df.mean</a:t>
            </a:r>
            <a:r>
              <a:rPr lang="en-US" dirty="0"/>
              <a:t>( )</a:t>
            </a:r>
          </a:p>
          <a:p>
            <a:r>
              <a:rPr lang="en-US" dirty="0" err="1"/>
              <a:t>df.drop_duplicates</a:t>
            </a:r>
            <a:r>
              <a:rPr lang="en-US" dirty="0"/>
              <a:t>( )</a:t>
            </a:r>
          </a:p>
          <a:p>
            <a:r>
              <a:rPr lang="en-US" dirty="0"/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50E0A-1798-2144-B5C0-DBB86688CA5C}"/>
              </a:ext>
            </a:extLst>
          </p:cNvPr>
          <p:cNvSpPr txBox="1"/>
          <p:nvPr/>
        </p:nvSpPr>
        <p:spPr>
          <a:xfrm>
            <a:off x="5873858" y="356579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pandas.pydata.org</a:t>
            </a:r>
            <a:r>
              <a:rPr lang="en-US" dirty="0">
                <a:hlinkClick r:id="rId3"/>
              </a:rPr>
              <a:t>/docs/reference/</a:t>
            </a:r>
            <a:r>
              <a:rPr lang="en-US" dirty="0" err="1">
                <a:hlinkClick r:id="rId3"/>
              </a:rPr>
              <a:t>frame.html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6A51FA-8FA9-D741-B289-CEAC570F5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20" y="1095894"/>
            <a:ext cx="10099859" cy="536630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F5A3E7-AE80-4742-B911-83EA5D35F339}"/>
              </a:ext>
            </a:extLst>
          </p:cNvPr>
          <p:cNvSpPr/>
          <p:nvPr/>
        </p:nvSpPr>
        <p:spPr>
          <a:xfrm>
            <a:off x="906520" y="1836549"/>
            <a:ext cx="9407602" cy="229374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FBE-B897-6C49-A2C7-69DE615C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732B-C59A-F348-B8DE-D45B13A8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100767"/>
            <a:ext cx="4044131" cy="507692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Module</a:t>
            </a:r>
          </a:p>
          <a:p>
            <a:pPr lvl="1"/>
            <a:r>
              <a:rPr lang="en-US" dirty="0"/>
              <a:t>collection of functions</a:t>
            </a:r>
          </a:p>
          <a:p>
            <a:pPr lvl="1"/>
            <a:r>
              <a:rPr lang="en-US" dirty="0"/>
              <a:t>has a file extension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endParaRPr lang="en-US" i="1" dirty="0"/>
          </a:p>
          <a:p>
            <a:r>
              <a:rPr lang="en-US" dirty="0"/>
              <a:t>Package</a:t>
            </a:r>
          </a:p>
          <a:p>
            <a:pPr lvl="1"/>
            <a:r>
              <a:rPr lang="en-US" dirty="0"/>
              <a:t>collection of related modules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a loose umbrella term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ECB6B-0088-9F47-8940-62A6B021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518AF-0D06-DB4E-9742-7D03F90A4EA8}"/>
              </a:ext>
            </a:extLst>
          </p:cNvPr>
          <p:cNvSpPr txBox="1"/>
          <p:nvPr/>
        </p:nvSpPr>
        <p:spPr>
          <a:xfrm>
            <a:off x="5046388" y="1375038"/>
            <a:ext cx="328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packages are modules.</a:t>
            </a:r>
          </a:p>
          <a:p>
            <a:r>
              <a:rPr lang="en-US" dirty="0"/>
              <a:t>Not all modules are packages.</a:t>
            </a:r>
          </a:p>
          <a:p>
            <a:endParaRPr lang="en-US" dirty="0"/>
          </a:p>
          <a:p>
            <a:r>
              <a:rPr lang="en-US" dirty="0"/>
              <a:t>matplotlib.pyplot.boxplot()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5859A-1B06-9F49-9AF3-8BE9C83ECE8F}"/>
              </a:ext>
            </a:extLst>
          </p:cNvPr>
          <p:cNvSpPr txBox="1"/>
          <p:nvPr/>
        </p:nvSpPr>
        <p:spPr>
          <a:xfrm>
            <a:off x="4541634" y="3082275"/>
            <a:ext cx="11124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</a:t>
            </a:r>
          </a:p>
          <a:p>
            <a:r>
              <a:rPr lang="en-US" sz="1000" dirty="0"/>
              <a:t>(sometimes called a library;</a:t>
            </a:r>
          </a:p>
          <a:p>
            <a:r>
              <a:rPr lang="en-US" sz="1000" dirty="0"/>
              <a:t>sometimes called a module)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3471-3A9E-F147-9837-8F850B56FA8D}"/>
              </a:ext>
            </a:extLst>
          </p:cNvPr>
          <p:cNvSpPr txBox="1"/>
          <p:nvPr/>
        </p:nvSpPr>
        <p:spPr>
          <a:xfrm>
            <a:off x="5933118" y="3082275"/>
            <a:ext cx="1210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</a:t>
            </a:r>
            <a:endParaRPr lang="en-US" sz="1050" dirty="0"/>
          </a:p>
          <a:p>
            <a:r>
              <a:rPr lang="en-US" sz="1000" dirty="0"/>
              <a:t>(sometimes called a submodule)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AEA24-A2B1-2D41-983C-B56F8F00C326}"/>
              </a:ext>
            </a:extLst>
          </p:cNvPr>
          <p:cNvSpPr txBox="1"/>
          <p:nvPr/>
        </p:nvSpPr>
        <p:spPr>
          <a:xfrm>
            <a:off x="7417393" y="30822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4D1F0-F828-C94F-BA74-12D5DA93A7BB}"/>
              </a:ext>
            </a:extLst>
          </p:cNvPr>
          <p:cNvCxnSpPr>
            <a:cxnSpLocks/>
          </p:cNvCxnSpPr>
          <p:nvPr/>
        </p:nvCxnSpPr>
        <p:spPr>
          <a:xfrm flipV="1">
            <a:off x="5135765" y="2575367"/>
            <a:ext cx="295633" cy="35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75B9DF-A317-0745-ACAF-5DE6AC49BBA1}"/>
              </a:ext>
            </a:extLst>
          </p:cNvPr>
          <p:cNvCxnSpPr/>
          <p:nvPr/>
        </p:nvCxnSpPr>
        <p:spPr>
          <a:xfrm flipV="1">
            <a:off x="6535746" y="2575367"/>
            <a:ext cx="0" cy="40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14A139-C2E7-3B47-8C98-DDB14413CF20}"/>
              </a:ext>
            </a:extLst>
          </p:cNvPr>
          <p:cNvCxnSpPr/>
          <p:nvPr/>
        </p:nvCxnSpPr>
        <p:spPr>
          <a:xfrm flipH="1" flipV="1">
            <a:off x="7466454" y="2575367"/>
            <a:ext cx="447228" cy="35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1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ACD0-04BD-CC48-81AC-D7B575DA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for Virtual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0F6E-5A6D-1241-9230-1B638884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912271" lvl="1" indent="-457200"/>
            <a:r>
              <a:rPr lang="en-US" dirty="0"/>
              <a:t>Something wrong on my end (e.g. power outage), I will send you an email.</a:t>
            </a:r>
          </a:p>
          <a:p>
            <a:pPr marL="912271" lvl="1" indent="-457200"/>
            <a:r>
              <a:rPr lang="en-US" dirty="0"/>
              <a:t>Something wrong on your end, please send me a text message.  508-769-6446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6A5DF-307E-654A-B8A3-08B10514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D3F5-988C-E644-980C-1B58F1E0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47CF-09B3-8C4D-BF64-B5018FB3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6" y="1191986"/>
            <a:ext cx="11007408" cy="518306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is very little straight lecture.  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Most of the time we will be writing code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We will take frequent breaks.  Most breaks will be attached to a workshop.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Ask questions at any time.  If you ask via audio, please let me know who you are.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Feel free to ask via chat.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156A6-6838-2842-B913-24316485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7CD9-CE3D-7B48-8AD3-74CFEC69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3D7A-179E-0E45-B9CF-6F31AFAA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  University of Massachusetts, Amherst    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8CDE3-7741-C640-B227-2E730C5C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08F0-1A9B-7741-958F-65668E5D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course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77D3-64EC-FE4B-8AC9-A7CA9610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use: </a:t>
            </a:r>
          </a:p>
          <a:p>
            <a:pPr lvl="1"/>
            <a:r>
              <a:rPr lang="en-US" dirty="0"/>
              <a:t>the core python library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r>
              <a:rPr lang="en-US" dirty="0"/>
              <a:t>Be able to conduct a basic exploratory data analysis with visualizations using the libraries listed above.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4CC76-E496-824A-AB95-060FB94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8853-E3D6-9C4C-AD78-5A3B6F6ECF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446A-DB46-5747-B290-B08673D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43" y="3091351"/>
            <a:ext cx="11029114" cy="675298"/>
          </a:xfrm>
        </p:spPr>
        <p:txBody>
          <a:bodyPr>
            <a:normAutofit/>
          </a:bodyPr>
          <a:lstStyle/>
          <a:p>
            <a:r>
              <a:rPr lang="en-US" dirty="0"/>
              <a:t>Before we get into Python, let’s talk about data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314B1-41D2-2F4E-974A-C2AFE73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8BCB-5ABB-B549-A0C8-576F1D5E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77547-EE0F-1843-87CA-AD921E56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uppe 199">
            <a:extLst>
              <a:ext uri="{FF2B5EF4-FFF2-40B4-BE49-F238E27FC236}">
                <a16:creationId xmlns:a16="http://schemas.microsoft.com/office/drawing/2014/main" id="{5EB08A4B-476B-6442-9225-A2F4767DE044}"/>
              </a:ext>
            </a:extLst>
          </p:cNvPr>
          <p:cNvGrpSpPr>
            <a:grpSpLocks/>
          </p:cNvGrpSpPr>
          <p:nvPr/>
        </p:nvGrpSpPr>
        <p:grpSpPr bwMode="auto">
          <a:xfrm>
            <a:off x="64458" y="2886239"/>
            <a:ext cx="1817495" cy="1266825"/>
            <a:chOff x="2636520" y="2831705"/>
            <a:chExt cx="1919605" cy="1330207"/>
          </a:xfrm>
        </p:grpSpPr>
        <p:sp>
          <p:nvSpPr>
            <p:cNvPr id="42" name="Ellipse 100">
              <a:extLst>
                <a:ext uri="{FF2B5EF4-FFF2-40B4-BE49-F238E27FC236}">
                  <a16:creationId xmlns:a16="http://schemas.microsoft.com/office/drawing/2014/main" id="{7FF746F1-FA18-1C42-9D8E-0AEC85EF3A7C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43" name="Gruppe 91">
              <a:extLst>
                <a:ext uri="{FF2B5EF4-FFF2-40B4-BE49-F238E27FC236}">
                  <a16:creationId xmlns:a16="http://schemas.microsoft.com/office/drawing/2014/main" id="{D5788820-215D-8D40-8FA5-9B4D289A9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44" name="Ellipse 44">
                <a:extLst>
                  <a:ext uri="{FF2B5EF4-FFF2-40B4-BE49-F238E27FC236}">
                    <a16:creationId xmlns:a16="http://schemas.microsoft.com/office/drawing/2014/main" id="{477DEE2B-9788-2948-97A1-E8F0A4513641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45" name="Ellipse 45">
                <a:extLst>
                  <a:ext uri="{FF2B5EF4-FFF2-40B4-BE49-F238E27FC236}">
                    <a16:creationId xmlns:a16="http://schemas.microsoft.com/office/drawing/2014/main" id="{52692D6E-40F0-5D4A-BB8B-B92DB4006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Descriptive</a:t>
                </a:r>
              </a:p>
            </p:txBody>
          </p:sp>
          <p:sp>
            <p:nvSpPr>
              <p:cNvPr id="46" name="Måne 106">
                <a:extLst>
                  <a:ext uri="{FF2B5EF4-FFF2-40B4-BE49-F238E27FC236}">
                    <a16:creationId xmlns:a16="http://schemas.microsoft.com/office/drawing/2014/main" id="{CFCDF7CE-EDC8-0340-965C-5E0878660016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8" name="Gruppe 199">
            <a:extLst>
              <a:ext uri="{FF2B5EF4-FFF2-40B4-BE49-F238E27FC236}">
                <a16:creationId xmlns:a16="http://schemas.microsoft.com/office/drawing/2014/main" id="{823910A0-E713-C442-AD26-11398B684B6E}"/>
              </a:ext>
            </a:extLst>
          </p:cNvPr>
          <p:cNvGrpSpPr>
            <a:grpSpLocks/>
          </p:cNvGrpSpPr>
          <p:nvPr/>
        </p:nvGrpSpPr>
        <p:grpSpPr bwMode="auto">
          <a:xfrm>
            <a:off x="2095665" y="2886239"/>
            <a:ext cx="1817495" cy="1266825"/>
            <a:chOff x="2636520" y="2831705"/>
            <a:chExt cx="1919605" cy="1330207"/>
          </a:xfrm>
        </p:grpSpPr>
        <p:sp>
          <p:nvSpPr>
            <p:cNvPr id="37" name="Ellipse 100">
              <a:extLst>
                <a:ext uri="{FF2B5EF4-FFF2-40B4-BE49-F238E27FC236}">
                  <a16:creationId xmlns:a16="http://schemas.microsoft.com/office/drawing/2014/main" id="{91D5F046-7283-F444-AD72-30B51DF2F44D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38" name="Gruppe 91">
              <a:extLst>
                <a:ext uri="{FF2B5EF4-FFF2-40B4-BE49-F238E27FC236}">
                  <a16:creationId xmlns:a16="http://schemas.microsoft.com/office/drawing/2014/main" id="{652BBDEB-F687-3341-907E-80C18871E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39" name="Ellipse 44">
                <a:extLst>
                  <a:ext uri="{FF2B5EF4-FFF2-40B4-BE49-F238E27FC236}">
                    <a16:creationId xmlns:a16="http://schemas.microsoft.com/office/drawing/2014/main" id="{CC0150A8-C41E-1742-BE0C-1EBA3F6017C5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40" name="Ellipse 45">
                <a:extLst>
                  <a:ext uri="{FF2B5EF4-FFF2-40B4-BE49-F238E27FC236}">
                    <a16:creationId xmlns:a16="http://schemas.microsoft.com/office/drawing/2014/main" id="{402DDC92-720A-AC4F-93E0-2C78EA426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Exploratory</a:t>
                </a:r>
              </a:p>
            </p:txBody>
          </p:sp>
          <p:sp>
            <p:nvSpPr>
              <p:cNvPr id="41" name="Måne 106">
                <a:extLst>
                  <a:ext uri="{FF2B5EF4-FFF2-40B4-BE49-F238E27FC236}">
                    <a16:creationId xmlns:a16="http://schemas.microsoft.com/office/drawing/2014/main" id="{7A632EED-B67D-3641-B9FD-B0BDBB828641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0" name="Gruppe 199">
            <a:extLst>
              <a:ext uri="{FF2B5EF4-FFF2-40B4-BE49-F238E27FC236}">
                <a16:creationId xmlns:a16="http://schemas.microsoft.com/office/drawing/2014/main" id="{94C9FAF6-41CA-E746-9DFB-9415D7DB2465}"/>
              </a:ext>
            </a:extLst>
          </p:cNvPr>
          <p:cNvGrpSpPr>
            <a:grpSpLocks/>
          </p:cNvGrpSpPr>
          <p:nvPr/>
        </p:nvGrpSpPr>
        <p:grpSpPr bwMode="auto">
          <a:xfrm>
            <a:off x="4126872" y="2886239"/>
            <a:ext cx="1817495" cy="1266825"/>
            <a:chOff x="2636520" y="2831705"/>
            <a:chExt cx="1919605" cy="1330207"/>
          </a:xfrm>
        </p:grpSpPr>
        <p:sp>
          <p:nvSpPr>
            <p:cNvPr id="32" name="Ellipse 100">
              <a:extLst>
                <a:ext uri="{FF2B5EF4-FFF2-40B4-BE49-F238E27FC236}">
                  <a16:creationId xmlns:a16="http://schemas.microsoft.com/office/drawing/2014/main" id="{D9266B3E-18D1-C642-9B91-DC00126C50D0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33" name="Gruppe 91">
              <a:extLst>
                <a:ext uri="{FF2B5EF4-FFF2-40B4-BE49-F238E27FC236}">
                  <a16:creationId xmlns:a16="http://schemas.microsoft.com/office/drawing/2014/main" id="{2B8A645A-0CA6-3149-8066-10325EE7C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34" name="Ellipse 44">
                <a:extLst>
                  <a:ext uri="{FF2B5EF4-FFF2-40B4-BE49-F238E27FC236}">
                    <a16:creationId xmlns:a16="http://schemas.microsoft.com/office/drawing/2014/main" id="{2BF08CED-BA07-7541-9ACF-D683C5797775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35" name="Ellipse 45">
                <a:extLst>
                  <a:ext uri="{FF2B5EF4-FFF2-40B4-BE49-F238E27FC236}">
                    <a16:creationId xmlns:a16="http://schemas.microsoft.com/office/drawing/2014/main" id="{9CAAFA23-3493-A343-87E2-2D780DF6A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Inferential</a:t>
                </a:r>
              </a:p>
            </p:txBody>
          </p:sp>
          <p:sp>
            <p:nvSpPr>
              <p:cNvPr id="36" name="Måne 106">
                <a:extLst>
                  <a:ext uri="{FF2B5EF4-FFF2-40B4-BE49-F238E27FC236}">
                    <a16:creationId xmlns:a16="http://schemas.microsoft.com/office/drawing/2014/main" id="{7F18C688-0B55-D44C-9237-DA11CBA82B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2" name="Gruppe 199">
            <a:extLst>
              <a:ext uri="{FF2B5EF4-FFF2-40B4-BE49-F238E27FC236}">
                <a16:creationId xmlns:a16="http://schemas.microsoft.com/office/drawing/2014/main" id="{42477F20-ED61-8E45-852D-6AD389B95BBD}"/>
              </a:ext>
            </a:extLst>
          </p:cNvPr>
          <p:cNvGrpSpPr>
            <a:grpSpLocks/>
          </p:cNvGrpSpPr>
          <p:nvPr/>
        </p:nvGrpSpPr>
        <p:grpSpPr bwMode="auto">
          <a:xfrm>
            <a:off x="6158079" y="2886239"/>
            <a:ext cx="1817495" cy="1266825"/>
            <a:chOff x="2636520" y="2831705"/>
            <a:chExt cx="1919605" cy="1330207"/>
          </a:xfrm>
        </p:grpSpPr>
        <p:sp>
          <p:nvSpPr>
            <p:cNvPr id="27" name="Ellipse 100">
              <a:extLst>
                <a:ext uri="{FF2B5EF4-FFF2-40B4-BE49-F238E27FC236}">
                  <a16:creationId xmlns:a16="http://schemas.microsoft.com/office/drawing/2014/main" id="{93A717A4-83DC-C040-8087-87A970FC867A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28" name="Gruppe 91">
              <a:extLst>
                <a:ext uri="{FF2B5EF4-FFF2-40B4-BE49-F238E27FC236}">
                  <a16:creationId xmlns:a16="http://schemas.microsoft.com/office/drawing/2014/main" id="{253BF26E-180F-D643-AC8A-C9BFC8A4B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29" name="Ellipse 44">
                <a:extLst>
                  <a:ext uri="{FF2B5EF4-FFF2-40B4-BE49-F238E27FC236}">
                    <a16:creationId xmlns:a16="http://schemas.microsoft.com/office/drawing/2014/main" id="{96806249-84E2-D145-8D27-A7043D9A0DCC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30" name="Ellipse 45">
                <a:extLst>
                  <a:ext uri="{FF2B5EF4-FFF2-40B4-BE49-F238E27FC236}">
                    <a16:creationId xmlns:a16="http://schemas.microsoft.com/office/drawing/2014/main" id="{CDF393DE-1176-5248-8EEB-CAA080CD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Predictive</a:t>
                </a:r>
              </a:p>
            </p:txBody>
          </p:sp>
          <p:sp>
            <p:nvSpPr>
              <p:cNvPr id="31" name="Måne 106">
                <a:extLst>
                  <a:ext uri="{FF2B5EF4-FFF2-40B4-BE49-F238E27FC236}">
                    <a16:creationId xmlns:a16="http://schemas.microsoft.com/office/drawing/2014/main" id="{AFE738B3-B64C-024D-8B7F-88582DF89D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4" name="Gruppe 199">
            <a:extLst>
              <a:ext uri="{FF2B5EF4-FFF2-40B4-BE49-F238E27FC236}">
                <a16:creationId xmlns:a16="http://schemas.microsoft.com/office/drawing/2014/main" id="{9F86869F-9D75-8A4D-ACF0-77726D049311}"/>
              </a:ext>
            </a:extLst>
          </p:cNvPr>
          <p:cNvGrpSpPr>
            <a:grpSpLocks/>
          </p:cNvGrpSpPr>
          <p:nvPr/>
        </p:nvGrpSpPr>
        <p:grpSpPr bwMode="auto">
          <a:xfrm>
            <a:off x="8189286" y="2886239"/>
            <a:ext cx="1817495" cy="1266825"/>
            <a:chOff x="2636520" y="2831705"/>
            <a:chExt cx="1919605" cy="1330207"/>
          </a:xfrm>
        </p:grpSpPr>
        <p:sp>
          <p:nvSpPr>
            <p:cNvPr id="22" name="Ellipse 100">
              <a:extLst>
                <a:ext uri="{FF2B5EF4-FFF2-40B4-BE49-F238E27FC236}">
                  <a16:creationId xmlns:a16="http://schemas.microsoft.com/office/drawing/2014/main" id="{C502E248-B39B-4746-8318-9230F165B92E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23" name="Gruppe 91">
              <a:extLst>
                <a:ext uri="{FF2B5EF4-FFF2-40B4-BE49-F238E27FC236}">
                  <a16:creationId xmlns:a16="http://schemas.microsoft.com/office/drawing/2014/main" id="{AB96A404-8DFB-B54F-8F28-8C2CFE940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24" name="Ellipse 44">
                <a:extLst>
                  <a:ext uri="{FF2B5EF4-FFF2-40B4-BE49-F238E27FC236}">
                    <a16:creationId xmlns:a16="http://schemas.microsoft.com/office/drawing/2014/main" id="{838F0B5F-C93C-D14B-AB32-99052D0E2D19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25" name="Ellipse 45">
                <a:extLst>
                  <a:ext uri="{FF2B5EF4-FFF2-40B4-BE49-F238E27FC236}">
                    <a16:creationId xmlns:a16="http://schemas.microsoft.com/office/drawing/2014/main" id="{1557B4AA-1879-2D47-AF95-119E9CC20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Causal</a:t>
                </a:r>
              </a:p>
            </p:txBody>
          </p:sp>
          <p:sp>
            <p:nvSpPr>
              <p:cNvPr id="26" name="Måne 106">
                <a:extLst>
                  <a:ext uri="{FF2B5EF4-FFF2-40B4-BE49-F238E27FC236}">
                    <a16:creationId xmlns:a16="http://schemas.microsoft.com/office/drawing/2014/main" id="{1DF97D68-B9F2-844E-B828-81B837E98E4B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6" name="Gruppe 199">
            <a:extLst>
              <a:ext uri="{FF2B5EF4-FFF2-40B4-BE49-F238E27FC236}">
                <a16:creationId xmlns:a16="http://schemas.microsoft.com/office/drawing/2014/main" id="{363975AA-DB77-194A-A77A-B989DED49478}"/>
              </a:ext>
            </a:extLst>
          </p:cNvPr>
          <p:cNvGrpSpPr>
            <a:grpSpLocks/>
          </p:cNvGrpSpPr>
          <p:nvPr/>
        </p:nvGrpSpPr>
        <p:grpSpPr bwMode="auto">
          <a:xfrm>
            <a:off x="10220493" y="2886239"/>
            <a:ext cx="1817495" cy="1266825"/>
            <a:chOff x="2636520" y="2831705"/>
            <a:chExt cx="1919605" cy="1330207"/>
          </a:xfrm>
        </p:grpSpPr>
        <p:sp>
          <p:nvSpPr>
            <p:cNvPr id="17" name="Ellipse 100">
              <a:extLst>
                <a:ext uri="{FF2B5EF4-FFF2-40B4-BE49-F238E27FC236}">
                  <a16:creationId xmlns:a16="http://schemas.microsoft.com/office/drawing/2014/main" id="{D3E5A1FC-4E77-0C4D-8FD6-480DA19F0F9A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18" name="Gruppe 91">
              <a:extLst>
                <a:ext uri="{FF2B5EF4-FFF2-40B4-BE49-F238E27FC236}">
                  <a16:creationId xmlns:a16="http://schemas.microsoft.com/office/drawing/2014/main" id="{E8F4A7BD-CF13-D542-89D5-2DA129C04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1288" y="2831705"/>
              <a:ext cx="1523613" cy="1187339"/>
              <a:chOff x="850902" y="2920232"/>
              <a:chExt cx="1814181" cy="1413777"/>
            </a:xfrm>
          </p:grpSpPr>
          <p:sp>
            <p:nvSpPr>
              <p:cNvPr id="19" name="Ellipse 44">
                <a:extLst>
                  <a:ext uri="{FF2B5EF4-FFF2-40B4-BE49-F238E27FC236}">
                    <a16:creationId xmlns:a16="http://schemas.microsoft.com/office/drawing/2014/main" id="{07B23C3F-431A-0247-9EF7-26F9EBC1EE50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20" name="Ellipse 45">
                <a:extLst>
                  <a:ext uri="{FF2B5EF4-FFF2-40B4-BE49-F238E27FC236}">
                    <a16:creationId xmlns:a16="http://schemas.microsoft.com/office/drawing/2014/main" id="{017842D5-3628-6841-9E34-96B5A907E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02" y="3237654"/>
                <a:ext cx="1814181" cy="767008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Mechanistic</a:t>
                </a:r>
              </a:p>
            </p:txBody>
          </p:sp>
          <p:sp>
            <p:nvSpPr>
              <p:cNvPr id="21" name="Måne 106">
                <a:extLst>
                  <a:ext uri="{FF2B5EF4-FFF2-40B4-BE49-F238E27FC236}">
                    <a16:creationId xmlns:a16="http://schemas.microsoft.com/office/drawing/2014/main" id="{711A902E-972C-844E-9F1A-78E3985648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B12456-737B-3848-950E-FA440BA09014}"/>
              </a:ext>
            </a:extLst>
          </p:cNvPr>
          <p:cNvCxnSpPr/>
          <p:nvPr/>
        </p:nvCxnSpPr>
        <p:spPr>
          <a:xfrm>
            <a:off x="4041288" y="2322712"/>
            <a:ext cx="0" cy="223893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2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8BCB-5ABB-B549-A0C8-576F1D5E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77547-EE0F-1843-87CA-AD921E56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uppe 199">
            <a:extLst>
              <a:ext uri="{FF2B5EF4-FFF2-40B4-BE49-F238E27FC236}">
                <a16:creationId xmlns:a16="http://schemas.microsoft.com/office/drawing/2014/main" id="{5EB08A4B-476B-6442-9225-A2F4767DE044}"/>
              </a:ext>
            </a:extLst>
          </p:cNvPr>
          <p:cNvGrpSpPr>
            <a:grpSpLocks/>
          </p:cNvGrpSpPr>
          <p:nvPr/>
        </p:nvGrpSpPr>
        <p:grpSpPr bwMode="auto">
          <a:xfrm>
            <a:off x="64458" y="2886239"/>
            <a:ext cx="1817495" cy="1266825"/>
            <a:chOff x="2636520" y="2831705"/>
            <a:chExt cx="1919605" cy="1330207"/>
          </a:xfrm>
        </p:grpSpPr>
        <p:sp>
          <p:nvSpPr>
            <p:cNvPr id="42" name="Ellipse 100">
              <a:extLst>
                <a:ext uri="{FF2B5EF4-FFF2-40B4-BE49-F238E27FC236}">
                  <a16:creationId xmlns:a16="http://schemas.microsoft.com/office/drawing/2014/main" id="{7FF746F1-FA18-1C42-9D8E-0AEC85EF3A7C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43" name="Gruppe 91">
              <a:extLst>
                <a:ext uri="{FF2B5EF4-FFF2-40B4-BE49-F238E27FC236}">
                  <a16:creationId xmlns:a16="http://schemas.microsoft.com/office/drawing/2014/main" id="{D5788820-215D-8D40-8FA5-9B4D289A9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44" name="Ellipse 44">
                <a:extLst>
                  <a:ext uri="{FF2B5EF4-FFF2-40B4-BE49-F238E27FC236}">
                    <a16:creationId xmlns:a16="http://schemas.microsoft.com/office/drawing/2014/main" id="{477DEE2B-9788-2948-97A1-E8F0A4513641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45" name="Ellipse 45">
                <a:extLst>
                  <a:ext uri="{FF2B5EF4-FFF2-40B4-BE49-F238E27FC236}">
                    <a16:creationId xmlns:a16="http://schemas.microsoft.com/office/drawing/2014/main" id="{52692D6E-40F0-5D4A-BB8B-B92DB4006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Descriptive</a:t>
                </a:r>
              </a:p>
            </p:txBody>
          </p:sp>
          <p:sp>
            <p:nvSpPr>
              <p:cNvPr id="46" name="Måne 106">
                <a:extLst>
                  <a:ext uri="{FF2B5EF4-FFF2-40B4-BE49-F238E27FC236}">
                    <a16:creationId xmlns:a16="http://schemas.microsoft.com/office/drawing/2014/main" id="{CFCDF7CE-EDC8-0340-965C-5E0878660016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8" name="Gruppe 199">
            <a:extLst>
              <a:ext uri="{FF2B5EF4-FFF2-40B4-BE49-F238E27FC236}">
                <a16:creationId xmlns:a16="http://schemas.microsoft.com/office/drawing/2014/main" id="{823910A0-E713-C442-AD26-11398B684B6E}"/>
              </a:ext>
            </a:extLst>
          </p:cNvPr>
          <p:cNvGrpSpPr>
            <a:grpSpLocks/>
          </p:cNvGrpSpPr>
          <p:nvPr/>
        </p:nvGrpSpPr>
        <p:grpSpPr bwMode="auto">
          <a:xfrm>
            <a:off x="2095665" y="2886239"/>
            <a:ext cx="1817495" cy="1266825"/>
            <a:chOff x="2636520" y="2831705"/>
            <a:chExt cx="1919605" cy="1330207"/>
          </a:xfrm>
        </p:grpSpPr>
        <p:sp>
          <p:nvSpPr>
            <p:cNvPr id="37" name="Ellipse 100">
              <a:extLst>
                <a:ext uri="{FF2B5EF4-FFF2-40B4-BE49-F238E27FC236}">
                  <a16:creationId xmlns:a16="http://schemas.microsoft.com/office/drawing/2014/main" id="{91D5F046-7283-F444-AD72-30B51DF2F44D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38" name="Gruppe 91">
              <a:extLst>
                <a:ext uri="{FF2B5EF4-FFF2-40B4-BE49-F238E27FC236}">
                  <a16:creationId xmlns:a16="http://schemas.microsoft.com/office/drawing/2014/main" id="{652BBDEB-F687-3341-907E-80C18871E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39" name="Ellipse 44">
                <a:extLst>
                  <a:ext uri="{FF2B5EF4-FFF2-40B4-BE49-F238E27FC236}">
                    <a16:creationId xmlns:a16="http://schemas.microsoft.com/office/drawing/2014/main" id="{CC0150A8-C41E-1742-BE0C-1EBA3F6017C5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40" name="Ellipse 45">
                <a:extLst>
                  <a:ext uri="{FF2B5EF4-FFF2-40B4-BE49-F238E27FC236}">
                    <a16:creationId xmlns:a16="http://schemas.microsoft.com/office/drawing/2014/main" id="{402DDC92-720A-AC4F-93E0-2C78EA426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Exploratory</a:t>
                </a:r>
              </a:p>
            </p:txBody>
          </p:sp>
          <p:sp>
            <p:nvSpPr>
              <p:cNvPr id="41" name="Måne 106">
                <a:extLst>
                  <a:ext uri="{FF2B5EF4-FFF2-40B4-BE49-F238E27FC236}">
                    <a16:creationId xmlns:a16="http://schemas.microsoft.com/office/drawing/2014/main" id="{7A632EED-B67D-3641-B9FD-B0BDBB828641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0" name="Gruppe 199">
            <a:extLst>
              <a:ext uri="{FF2B5EF4-FFF2-40B4-BE49-F238E27FC236}">
                <a16:creationId xmlns:a16="http://schemas.microsoft.com/office/drawing/2014/main" id="{94C9FAF6-41CA-E746-9DFB-9415D7DB2465}"/>
              </a:ext>
            </a:extLst>
          </p:cNvPr>
          <p:cNvGrpSpPr>
            <a:grpSpLocks/>
          </p:cNvGrpSpPr>
          <p:nvPr/>
        </p:nvGrpSpPr>
        <p:grpSpPr bwMode="auto">
          <a:xfrm>
            <a:off x="4126872" y="2886239"/>
            <a:ext cx="1817495" cy="1266825"/>
            <a:chOff x="2636520" y="2831705"/>
            <a:chExt cx="1919605" cy="1330207"/>
          </a:xfrm>
        </p:grpSpPr>
        <p:sp>
          <p:nvSpPr>
            <p:cNvPr id="32" name="Ellipse 100">
              <a:extLst>
                <a:ext uri="{FF2B5EF4-FFF2-40B4-BE49-F238E27FC236}">
                  <a16:creationId xmlns:a16="http://schemas.microsoft.com/office/drawing/2014/main" id="{D9266B3E-18D1-C642-9B91-DC00126C50D0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33" name="Gruppe 91">
              <a:extLst>
                <a:ext uri="{FF2B5EF4-FFF2-40B4-BE49-F238E27FC236}">
                  <a16:creationId xmlns:a16="http://schemas.microsoft.com/office/drawing/2014/main" id="{2B8A645A-0CA6-3149-8066-10325EE7C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34" name="Ellipse 44">
                <a:extLst>
                  <a:ext uri="{FF2B5EF4-FFF2-40B4-BE49-F238E27FC236}">
                    <a16:creationId xmlns:a16="http://schemas.microsoft.com/office/drawing/2014/main" id="{2BF08CED-BA07-7541-9ACF-D683C5797775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35" name="Ellipse 45">
                <a:extLst>
                  <a:ext uri="{FF2B5EF4-FFF2-40B4-BE49-F238E27FC236}">
                    <a16:creationId xmlns:a16="http://schemas.microsoft.com/office/drawing/2014/main" id="{9CAAFA23-3493-A343-87E2-2D780DF6A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Inferential</a:t>
                </a:r>
              </a:p>
            </p:txBody>
          </p:sp>
          <p:sp>
            <p:nvSpPr>
              <p:cNvPr id="36" name="Måne 106">
                <a:extLst>
                  <a:ext uri="{FF2B5EF4-FFF2-40B4-BE49-F238E27FC236}">
                    <a16:creationId xmlns:a16="http://schemas.microsoft.com/office/drawing/2014/main" id="{7F18C688-0B55-D44C-9237-DA11CBA82B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2" name="Gruppe 199">
            <a:extLst>
              <a:ext uri="{FF2B5EF4-FFF2-40B4-BE49-F238E27FC236}">
                <a16:creationId xmlns:a16="http://schemas.microsoft.com/office/drawing/2014/main" id="{42477F20-ED61-8E45-852D-6AD389B95BBD}"/>
              </a:ext>
            </a:extLst>
          </p:cNvPr>
          <p:cNvGrpSpPr>
            <a:grpSpLocks/>
          </p:cNvGrpSpPr>
          <p:nvPr/>
        </p:nvGrpSpPr>
        <p:grpSpPr bwMode="auto">
          <a:xfrm>
            <a:off x="6158079" y="2886239"/>
            <a:ext cx="1817495" cy="1266825"/>
            <a:chOff x="2636520" y="2831705"/>
            <a:chExt cx="1919605" cy="1330207"/>
          </a:xfrm>
        </p:grpSpPr>
        <p:sp>
          <p:nvSpPr>
            <p:cNvPr id="27" name="Ellipse 100">
              <a:extLst>
                <a:ext uri="{FF2B5EF4-FFF2-40B4-BE49-F238E27FC236}">
                  <a16:creationId xmlns:a16="http://schemas.microsoft.com/office/drawing/2014/main" id="{93A717A4-83DC-C040-8087-87A970FC867A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28" name="Gruppe 91">
              <a:extLst>
                <a:ext uri="{FF2B5EF4-FFF2-40B4-BE49-F238E27FC236}">
                  <a16:creationId xmlns:a16="http://schemas.microsoft.com/office/drawing/2014/main" id="{253BF26E-180F-D643-AC8A-C9BFC8A4B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29" name="Ellipse 44">
                <a:extLst>
                  <a:ext uri="{FF2B5EF4-FFF2-40B4-BE49-F238E27FC236}">
                    <a16:creationId xmlns:a16="http://schemas.microsoft.com/office/drawing/2014/main" id="{96806249-84E2-D145-8D27-A7043D9A0DCC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30" name="Ellipse 45">
                <a:extLst>
                  <a:ext uri="{FF2B5EF4-FFF2-40B4-BE49-F238E27FC236}">
                    <a16:creationId xmlns:a16="http://schemas.microsoft.com/office/drawing/2014/main" id="{CDF393DE-1176-5248-8EEB-CAA080CD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Predictive</a:t>
                </a:r>
              </a:p>
            </p:txBody>
          </p:sp>
          <p:sp>
            <p:nvSpPr>
              <p:cNvPr id="31" name="Måne 106">
                <a:extLst>
                  <a:ext uri="{FF2B5EF4-FFF2-40B4-BE49-F238E27FC236}">
                    <a16:creationId xmlns:a16="http://schemas.microsoft.com/office/drawing/2014/main" id="{AFE738B3-B64C-024D-8B7F-88582DF89D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4" name="Gruppe 199">
            <a:extLst>
              <a:ext uri="{FF2B5EF4-FFF2-40B4-BE49-F238E27FC236}">
                <a16:creationId xmlns:a16="http://schemas.microsoft.com/office/drawing/2014/main" id="{9F86869F-9D75-8A4D-ACF0-77726D049311}"/>
              </a:ext>
            </a:extLst>
          </p:cNvPr>
          <p:cNvGrpSpPr>
            <a:grpSpLocks/>
          </p:cNvGrpSpPr>
          <p:nvPr/>
        </p:nvGrpSpPr>
        <p:grpSpPr bwMode="auto">
          <a:xfrm>
            <a:off x="8189286" y="2886239"/>
            <a:ext cx="1817495" cy="1266825"/>
            <a:chOff x="2636520" y="2831705"/>
            <a:chExt cx="1919605" cy="1330207"/>
          </a:xfrm>
        </p:grpSpPr>
        <p:sp>
          <p:nvSpPr>
            <p:cNvPr id="22" name="Ellipse 100">
              <a:extLst>
                <a:ext uri="{FF2B5EF4-FFF2-40B4-BE49-F238E27FC236}">
                  <a16:creationId xmlns:a16="http://schemas.microsoft.com/office/drawing/2014/main" id="{C502E248-B39B-4746-8318-9230F165B92E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23" name="Gruppe 91">
              <a:extLst>
                <a:ext uri="{FF2B5EF4-FFF2-40B4-BE49-F238E27FC236}">
                  <a16:creationId xmlns:a16="http://schemas.microsoft.com/office/drawing/2014/main" id="{AB96A404-8DFB-B54F-8F28-8C2CFE940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3231" y="2831705"/>
              <a:ext cx="1400014" cy="1187339"/>
              <a:chOff x="972287" y="2920232"/>
              <a:chExt cx="1667010" cy="1413777"/>
            </a:xfrm>
          </p:grpSpPr>
          <p:sp>
            <p:nvSpPr>
              <p:cNvPr id="24" name="Ellipse 44">
                <a:extLst>
                  <a:ext uri="{FF2B5EF4-FFF2-40B4-BE49-F238E27FC236}">
                    <a16:creationId xmlns:a16="http://schemas.microsoft.com/office/drawing/2014/main" id="{838F0B5F-C93C-D14B-AB32-99052D0E2D19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25" name="Ellipse 45">
                <a:extLst>
                  <a:ext uri="{FF2B5EF4-FFF2-40B4-BE49-F238E27FC236}">
                    <a16:creationId xmlns:a16="http://schemas.microsoft.com/office/drawing/2014/main" id="{1557B4AA-1879-2D47-AF95-119E9CC20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287" y="3208442"/>
                <a:ext cx="1667010" cy="767009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Causal</a:t>
                </a:r>
              </a:p>
            </p:txBody>
          </p:sp>
          <p:sp>
            <p:nvSpPr>
              <p:cNvPr id="26" name="Måne 106">
                <a:extLst>
                  <a:ext uri="{FF2B5EF4-FFF2-40B4-BE49-F238E27FC236}">
                    <a16:creationId xmlns:a16="http://schemas.microsoft.com/office/drawing/2014/main" id="{1DF97D68-B9F2-844E-B828-81B837E98E4B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grpSp>
        <p:nvGrpSpPr>
          <p:cNvPr id="16" name="Gruppe 199">
            <a:extLst>
              <a:ext uri="{FF2B5EF4-FFF2-40B4-BE49-F238E27FC236}">
                <a16:creationId xmlns:a16="http://schemas.microsoft.com/office/drawing/2014/main" id="{363975AA-DB77-194A-A77A-B989DED49478}"/>
              </a:ext>
            </a:extLst>
          </p:cNvPr>
          <p:cNvGrpSpPr>
            <a:grpSpLocks/>
          </p:cNvGrpSpPr>
          <p:nvPr/>
        </p:nvGrpSpPr>
        <p:grpSpPr bwMode="auto">
          <a:xfrm>
            <a:off x="10220493" y="2886239"/>
            <a:ext cx="1817495" cy="1266825"/>
            <a:chOff x="2636520" y="2831705"/>
            <a:chExt cx="1919605" cy="1330207"/>
          </a:xfrm>
        </p:grpSpPr>
        <p:sp>
          <p:nvSpPr>
            <p:cNvPr id="17" name="Ellipse 100">
              <a:extLst>
                <a:ext uri="{FF2B5EF4-FFF2-40B4-BE49-F238E27FC236}">
                  <a16:creationId xmlns:a16="http://schemas.microsoft.com/office/drawing/2014/main" id="{D3E5A1FC-4E77-0C4D-8FD6-480DA19F0F9A}"/>
                </a:ext>
              </a:extLst>
            </p:cNvPr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pitchFamily="-112" charset="0"/>
                <a:ea typeface="ＭＳ Ｐゴシック" pitchFamily="-112" charset="-128"/>
                <a:cs typeface="MS PGothic" charset="0"/>
              </a:endParaRPr>
            </a:p>
          </p:txBody>
        </p:sp>
        <p:grpSp>
          <p:nvGrpSpPr>
            <p:cNvPr id="18" name="Gruppe 91">
              <a:extLst>
                <a:ext uri="{FF2B5EF4-FFF2-40B4-BE49-F238E27FC236}">
                  <a16:creationId xmlns:a16="http://schemas.microsoft.com/office/drawing/2014/main" id="{E8F4A7BD-CF13-D542-89D5-2DA129C04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1288" y="2831705"/>
              <a:ext cx="1523613" cy="1187339"/>
              <a:chOff x="850902" y="2920232"/>
              <a:chExt cx="1814181" cy="1413777"/>
            </a:xfrm>
          </p:grpSpPr>
          <p:sp>
            <p:nvSpPr>
              <p:cNvPr id="19" name="Ellipse 44">
                <a:extLst>
                  <a:ext uri="{FF2B5EF4-FFF2-40B4-BE49-F238E27FC236}">
                    <a16:creationId xmlns:a16="http://schemas.microsoft.com/office/drawing/2014/main" id="{07B23C3F-431A-0247-9EF7-26F9EBC1EE50}"/>
                  </a:ext>
                </a:extLst>
              </p:cNvPr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solidFill>
                <a:schemeClr val="accent2"/>
              </a:solidFill>
              <a:ln w="9525" cap="flat" cmpd="sng" algn="ctr">
                <a:solidFill>
                  <a:srgbClr val="002060"/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dirty="0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  <p:sp>
            <p:nvSpPr>
              <p:cNvPr id="20" name="Ellipse 45">
                <a:extLst>
                  <a:ext uri="{FF2B5EF4-FFF2-40B4-BE49-F238E27FC236}">
                    <a16:creationId xmlns:a16="http://schemas.microsoft.com/office/drawing/2014/main" id="{017842D5-3628-6841-9E34-96B5A907E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02" y="3237654"/>
                <a:ext cx="1814181" cy="767008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da-DK" altLang="en-US" sz="120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Mechanistic</a:t>
                </a:r>
              </a:p>
            </p:txBody>
          </p:sp>
          <p:sp>
            <p:nvSpPr>
              <p:cNvPr id="21" name="Måne 106">
                <a:extLst>
                  <a:ext uri="{FF2B5EF4-FFF2-40B4-BE49-F238E27FC236}">
                    <a16:creationId xmlns:a16="http://schemas.microsoft.com/office/drawing/2014/main" id="{711A902E-972C-844E-9F1A-78E39856488D}"/>
                  </a:ext>
                </a:extLst>
              </p:cNvPr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>
                  <a:solidFill>
                    <a:srgbClr val="FFFFFF"/>
                  </a:solidFill>
                  <a:latin typeface="Calibri" pitchFamily="-112" charset="0"/>
                  <a:ea typeface="ＭＳ Ｐゴシック" pitchFamily="-112" charset="-128"/>
                  <a:cs typeface="MS PGothic" charset="0"/>
                </a:endParaRPr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B12456-737B-3848-950E-FA440BA09014}"/>
              </a:ext>
            </a:extLst>
          </p:cNvPr>
          <p:cNvCxnSpPr/>
          <p:nvPr/>
        </p:nvCxnSpPr>
        <p:spPr>
          <a:xfrm>
            <a:off x="4041288" y="2322712"/>
            <a:ext cx="0" cy="223893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D7364585-3E25-F64A-B807-E45CAAE45B8E}"/>
              </a:ext>
            </a:extLst>
          </p:cNvPr>
          <p:cNvSpPr/>
          <p:nvPr/>
        </p:nvSpPr>
        <p:spPr>
          <a:xfrm rot="5400000">
            <a:off x="1691974" y="2824041"/>
            <a:ext cx="478549" cy="3200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E57B6-9BB8-5A4C-B41F-5BB49506DBB6}"/>
              </a:ext>
            </a:extLst>
          </p:cNvPr>
          <p:cNvSpPr txBox="1"/>
          <p:nvPr/>
        </p:nvSpPr>
        <p:spPr>
          <a:xfrm>
            <a:off x="364081" y="4774237"/>
            <a:ext cx="320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 Here’s a dataset.  Tell me something interesting.”</a:t>
            </a:r>
          </a:p>
        </p:txBody>
      </p:sp>
    </p:spTree>
    <p:extLst>
      <p:ext uri="{BB962C8B-B14F-4D97-AF65-F5344CB8AC3E}">
        <p14:creationId xmlns:p14="http://schemas.microsoft.com/office/powerpoint/2010/main" val="110473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446A-DB46-5747-B290-B08673D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43" y="3091351"/>
            <a:ext cx="11029114" cy="675298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there a process to go from ‘tell me something…’ to ‘here is what we found’?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314B1-41D2-2F4E-974A-C2AFE73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460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Template_11.24.2020</Template>
  <TotalTime>5913</TotalTime>
  <Words>575</Words>
  <Application>Microsoft Macintosh PowerPoint</Application>
  <PresentationFormat>Widescreen</PresentationFormat>
  <Paragraphs>149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Introduction to Python</vt:lpstr>
      <vt:lpstr>Housekeeping for Virtual Delivery</vt:lpstr>
      <vt:lpstr>Before we begin…</vt:lpstr>
      <vt:lpstr>A little about me</vt:lpstr>
      <vt:lpstr>Our goals for the course are:</vt:lpstr>
      <vt:lpstr>Before we get into Python, let’s talk about data analysis.</vt:lpstr>
      <vt:lpstr>Types of analyses</vt:lpstr>
      <vt:lpstr>Types of analyses</vt:lpstr>
      <vt:lpstr>Is there a process to go from ‘tell me something…’ to ‘here is what we found’?</vt:lpstr>
      <vt:lpstr>Looking for insights</vt:lpstr>
      <vt:lpstr>Approach to learning Python</vt:lpstr>
      <vt:lpstr>Python</vt:lpstr>
      <vt:lpstr>What is Python?</vt:lpstr>
      <vt:lpstr>Two main working environments</vt:lpstr>
      <vt:lpstr>jupyter notebook on Google CoLab</vt:lpstr>
      <vt:lpstr>A few pandas basics</vt:lpstr>
      <vt:lpstr>Some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 Setup and Installation</dc:title>
  <dc:creator>James Cody</dc:creator>
  <cp:lastModifiedBy>James Cody</cp:lastModifiedBy>
  <cp:revision>56</cp:revision>
  <dcterms:created xsi:type="dcterms:W3CDTF">2021-03-21T18:30:25Z</dcterms:created>
  <dcterms:modified xsi:type="dcterms:W3CDTF">2022-06-13T10:38:18Z</dcterms:modified>
</cp:coreProperties>
</file>