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640" r:id="rId3"/>
    <p:sldId id="642" r:id="rId4"/>
    <p:sldId id="282" r:id="rId5"/>
    <p:sldId id="661" r:id="rId6"/>
    <p:sldId id="662" r:id="rId7"/>
    <p:sldId id="664" r:id="rId8"/>
    <p:sldId id="651" r:id="rId9"/>
    <p:sldId id="663" r:id="rId10"/>
    <p:sldId id="665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179"/>
    <a:srgbClr val="2BE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45"/>
    <p:restoredTop sz="94058"/>
  </p:normalViewPr>
  <p:slideViewPr>
    <p:cSldViewPr snapToGrid="0" snapToObjects="1">
      <p:cViewPr varScale="1">
        <p:scale>
          <a:sx n="143" d="100"/>
          <a:sy n="143" d="100"/>
        </p:scale>
        <p:origin x="792" y="200"/>
      </p:cViewPr>
      <p:guideLst>
        <p:guide orient="horz" pos="223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6CD49-14BB-CF43-ABEC-D9DBD34BD44E}" type="datetimeFigureOut">
              <a:rPr lang="en-US" smtClean="0"/>
              <a:t>6/28/22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754A7-6861-2540-8096-DBA9519B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27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754A7-6861-2540-8096-DBA9519BE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3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848406D-82A2-4B89-9C94-5D99AEA75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580" y="-10959"/>
            <a:ext cx="12264197" cy="6903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6F0EBD-ED9A-4D9C-BE40-E5495E9D2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800" y="314326"/>
            <a:ext cx="6343650" cy="2247900"/>
          </a:xfrm>
        </p:spPr>
        <p:txBody>
          <a:bodyPr anchor="b"/>
          <a:lstStyle>
            <a:lvl1pPr algn="l">
              <a:lnSpc>
                <a:spcPct val="95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8F5D0-7C2C-4673-89B7-D9048B591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7799" y="2781300"/>
            <a:ext cx="6343649" cy="2476500"/>
          </a:xfrm>
        </p:spPr>
        <p:txBody>
          <a:bodyPr/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B76A8-AA3D-4652-A806-81A3D943EB1C}"/>
              </a:ext>
            </a:extLst>
          </p:cNvPr>
          <p:cNvSpPr txBox="1"/>
          <p:nvPr/>
        </p:nvSpPr>
        <p:spPr>
          <a:xfrm>
            <a:off x="5306857" y="6407005"/>
            <a:ext cx="666750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R.J. Wronski Associates, Inc.  </a:t>
            </a:r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Book" panose="020B0503020102020204" pitchFamily="34" charset="0"/>
              </a:rPr>
              <a:t>|</a:t>
            </a:r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  wronskitraining.com </a:t>
            </a:r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Book" panose="020B0503020102020204" pitchFamily="34" charset="0"/>
              </a:rPr>
              <a:t>|</a:t>
            </a:r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  800.634.234  </a:t>
            </a:r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Book" panose="020B0503020102020204" pitchFamily="34" charset="0"/>
              </a:rPr>
              <a:t>|</a:t>
            </a:r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  617.889.1470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710F01F8-DA85-4564-AFC8-C00C36F5F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60" y="1951045"/>
            <a:ext cx="2708911" cy="10969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192AE5-E6BB-4DF8-A708-B8F524607C4D}"/>
              </a:ext>
            </a:extLst>
          </p:cNvPr>
          <p:cNvSpPr/>
          <p:nvPr/>
        </p:nvSpPr>
        <p:spPr>
          <a:xfrm>
            <a:off x="5365020" y="2602686"/>
            <a:ext cx="6166130" cy="59593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9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8B63-769F-4D5E-9989-163A27EA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DFF1-1E65-4063-8EDE-03346B964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85" y="1235676"/>
            <a:ext cx="11757727" cy="5139373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buClr>
                <a:schemeClr val="accent2"/>
              </a:buClr>
              <a:defRPr sz="2400"/>
            </a:lvl1pPr>
            <a:lvl2pPr>
              <a:spcAft>
                <a:spcPts val="1200"/>
              </a:spcAft>
              <a:buClr>
                <a:schemeClr val="accent2"/>
              </a:buClr>
              <a:defRPr sz="2000"/>
            </a:lvl2pPr>
            <a:lvl3pPr>
              <a:spcAft>
                <a:spcPts val="1200"/>
              </a:spcAft>
              <a:buClr>
                <a:schemeClr val="accent2"/>
              </a:buClr>
              <a:defRPr sz="1800"/>
            </a:lvl3pPr>
            <a:lvl4pPr>
              <a:spcAft>
                <a:spcPts val="1200"/>
              </a:spcAft>
              <a:buClr>
                <a:schemeClr val="accent2"/>
              </a:buClr>
              <a:defRPr sz="1600"/>
            </a:lvl4pPr>
            <a:lvl5pPr>
              <a:spcAft>
                <a:spcPts val="1200"/>
              </a:spcAft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45836-EB82-4E32-9794-DC4BA023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C5D5-AA35-B943-B6A5-B0E52E141B2A}" type="datetime1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60C87-748D-4782-A90F-004EEAF8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75E6A-5D45-41E5-81A2-B6676AD0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0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FBD1-69F4-4EFA-BD9E-FDEFEB2D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CF553-3701-42AA-86E2-D178FBAF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B2A-A537-0E46-BBB3-080670C0F82A}" type="datetime1">
              <a:rPr lang="en-US" smtClean="0"/>
              <a:t>6/28/22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20304-29A0-4C1D-86AD-FE4BD78C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9D398-228D-4B2A-BD69-D0710306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0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A3BED-9D75-425D-8234-9E4373C8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3099-2F68-DB44-BD42-F7F98702E92E}" type="datetime1">
              <a:rPr lang="en-US" smtClean="0"/>
              <a:t>6/28/22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1EC4E-B721-4267-AD77-21C6C90E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9D6E9-3B6F-451C-AD07-67EC2BC0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7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2_CustomColor_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1606DA-266F-485E-92B8-66051609F5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12" y="-9525"/>
            <a:ext cx="12264193" cy="690371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6664-7A36-465B-A73D-5060F4B8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72472D-0550-4DE7-A024-EE83A718A0A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C898F2-1C6E-4BD8-9BC9-0A1F2513743E}"/>
              </a:ext>
            </a:extLst>
          </p:cNvPr>
          <p:cNvGrpSpPr/>
          <p:nvPr userDrawn="1"/>
        </p:nvGrpSpPr>
        <p:grpSpPr>
          <a:xfrm>
            <a:off x="-9525" y="-11875"/>
            <a:ext cx="4611925" cy="4020350"/>
            <a:chOff x="0" y="-11875"/>
            <a:chExt cx="4611925" cy="402035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0458CC2-0CC3-4DD8-8419-BC93161710D6}"/>
                </a:ext>
              </a:extLst>
            </p:cNvPr>
            <p:cNvSpPr/>
            <p:nvPr/>
          </p:nvSpPr>
          <p:spPr>
            <a:xfrm>
              <a:off x="0" y="-11875"/>
              <a:ext cx="4611925" cy="4020350"/>
            </a:xfrm>
            <a:custGeom>
              <a:avLst/>
              <a:gdLst>
                <a:gd name="connsiteX0" fmla="*/ 0 w 4611925"/>
                <a:gd name="connsiteY0" fmla="*/ 0 h 4020350"/>
                <a:gd name="connsiteX1" fmla="*/ 4267370 w 4611925"/>
                <a:gd name="connsiteY1" fmla="*/ 0 h 4020350"/>
                <a:gd name="connsiteX2" fmla="*/ 4285802 w 4611925"/>
                <a:gd name="connsiteY2" fmla="*/ 30340 h 4020350"/>
                <a:gd name="connsiteX3" fmla="*/ 4611925 w 4611925"/>
                <a:gd name="connsiteY3" fmla="*/ 1318298 h 4020350"/>
                <a:gd name="connsiteX4" fmla="*/ 1909873 w 4611925"/>
                <a:gd name="connsiteY4" fmla="*/ 4020350 h 4020350"/>
                <a:gd name="connsiteX5" fmla="*/ 191117 w 4611925"/>
                <a:gd name="connsiteY5" fmla="*/ 3403333 h 4020350"/>
                <a:gd name="connsiteX6" fmla="*/ 0 w 4611925"/>
                <a:gd name="connsiteY6" fmla="*/ 3229633 h 4020350"/>
                <a:gd name="connsiteX7" fmla="*/ 0 w 4611925"/>
                <a:gd name="connsiteY7" fmla="*/ 0 h 402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11925" h="4020350">
                  <a:moveTo>
                    <a:pt x="0" y="0"/>
                  </a:moveTo>
                  <a:lnTo>
                    <a:pt x="4267370" y="0"/>
                  </a:lnTo>
                  <a:lnTo>
                    <a:pt x="4285802" y="30340"/>
                  </a:lnTo>
                  <a:cubicBezTo>
                    <a:pt x="4493786" y="413202"/>
                    <a:pt x="4611925" y="851954"/>
                    <a:pt x="4611925" y="1318298"/>
                  </a:cubicBezTo>
                  <a:cubicBezTo>
                    <a:pt x="4611925" y="2810600"/>
                    <a:pt x="3402175" y="4020350"/>
                    <a:pt x="1909873" y="4020350"/>
                  </a:cubicBezTo>
                  <a:cubicBezTo>
                    <a:pt x="1256991" y="4020350"/>
                    <a:pt x="658191" y="3788796"/>
                    <a:pt x="191117" y="3403333"/>
                  </a:cubicBezTo>
                  <a:lnTo>
                    <a:pt x="0" y="322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 descr="List of dates on a digital screen">
              <a:extLst>
                <a:ext uri="{FF2B5EF4-FFF2-40B4-BE49-F238E27FC236}">
                  <a16:creationId xmlns:a16="http://schemas.microsoft.com/office/drawing/2014/main" id="{63ECFA15-9022-48BD-81AC-A92E2D894C93}"/>
                </a:ext>
              </a:extLst>
            </p:cNvPr>
            <p:cNvSpPr/>
            <p:nvPr/>
          </p:nvSpPr>
          <p:spPr>
            <a:xfrm>
              <a:off x="0" y="-11875"/>
              <a:ext cx="4312124" cy="3733005"/>
            </a:xfrm>
            <a:custGeom>
              <a:avLst/>
              <a:gdLst>
                <a:gd name="connsiteX0" fmla="*/ 0 w 4312124"/>
                <a:gd name="connsiteY0" fmla="*/ 0 h 3733005"/>
                <a:gd name="connsiteX1" fmla="*/ 3926035 w 4312124"/>
                <a:gd name="connsiteY1" fmla="*/ 0 h 3733005"/>
                <a:gd name="connsiteX2" fmla="*/ 4019594 w 4312124"/>
                <a:gd name="connsiteY2" fmla="*/ 154003 h 3733005"/>
                <a:gd name="connsiteX3" fmla="*/ 4312124 w 4312124"/>
                <a:gd name="connsiteY3" fmla="*/ 1309290 h 3733005"/>
                <a:gd name="connsiteX4" fmla="*/ 1888408 w 4312124"/>
                <a:gd name="connsiteY4" fmla="*/ 3733005 h 3733005"/>
                <a:gd name="connsiteX5" fmla="*/ 18151 w 4312124"/>
                <a:gd name="connsiteY5" fmla="*/ 2850998 h 3733005"/>
                <a:gd name="connsiteX6" fmla="*/ 0 w 4312124"/>
                <a:gd name="connsiteY6" fmla="*/ 2826725 h 3733005"/>
                <a:gd name="connsiteX7" fmla="*/ 0 w 4312124"/>
                <a:gd name="connsiteY7" fmla="*/ 0 h 3733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2124" h="3733005">
                  <a:moveTo>
                    <a:pt x="0" y="0"/>
                  </a:moveTo>
                  <a:lnTo>
                    <a:pt x="3926035" y="0"/>
                  </a:lnTo>
                  <a:lnTo>
                    <a:pt x="4019594" y="154003"/>
                  </a:lnTo>
                  <a:cubicBezTo>
                    <a:pt x="4206154" y="497428"/>
                    <a:pt x="4312124" y="890984"/>
                    <a:pt x="4312124" y="1309290"/>
                  </a:cubicBezTo>
                  <a:cubicBezTo>
                    <a:pt x="4312124" y="2647871"/>
                    <a:pt x="3226989" y="3733005"/>
                    <a:pt x="1888408" y="3733005"/>
                  </a:cubicBezTo>
                  <a:cubicBezTo>
                    <a:pt x="1135456" y="3733005"/>
                    <a:pt x="462697" y="3389662"/>
                    <a:pt x="18151" y="2850998"/>
                  </a:cubicBezTo>
                  <a:lnTo>
                    <a:pt x="0" y="2826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7DCC9A05-E1E1-734D-977B-663BB81A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937" y="321276"/>
            <a:ext cx="6742499" cy="1416910"/>
          </a:xfrm>
        </p:spPr>
        <p:txBody>
          <a:bodyPr anchor="b"/>
          <a:lstStyle>
            <a:lvl1pPr algn="l">
              <a:defRPr lang="en-US" sz="4000" b="1" kern="1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D32C1AD-BDEF-B64D-B88C-3047164B3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0937" y="2295313"/>
            <a:ext cx="6742500" cy="506956"/>
          </a:xfrm>
        </p:spPr>
        <p:txBody>
          <a:bodyPr/>
          <a:lstStyle>
            <a:lvl1pPr marL="0" indent="0" algn="l">
              <a:buNone/>
              <a:defRPr lang="en-US" sz="2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F2E3EF-D0E3-D645-8BD0-CFB9F14C5BEB}"/>
              </a:ext>
            </a:extLst>
          </p:cNvPr>
          <p:cNvSpPr/>
          <p:nvPr userDrawn="1"/>
        </p:nvSpPr>
        <p:spPr>
          <a:xfrm>
            <a:off x="5045283" y="1903857"/>
            <a:ext cx="6217920" cy="48023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3089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21F27E2-859D-406D-B8EB-E3A6B08C53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2" y="7053"/>
            <a:ext cx="12182975" cy="685799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C0DA54-A4C4-40E3-BBE2-E0485ED2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85" y="284205"/>
            <a:ext cx="11757727" cy="6140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65D9-DE62-46A5-B99E-CD7E1FA6D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485" y="979136"/>
            <a:ext cx="11757727" cy="539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3D3B8-EFC9-477A-BD15-20145F95D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8485" y="63802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CC0172C-FD34-6441-9CDA-4D44D472119C}" type="datetime1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4C86-FDE8-41C7-9F1D-E9ED1C86A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802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79F4E-A2A4-42BA-89F6-9A56CF19B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D268959-0C7B-DE40-B0DF-834DF71CC0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FF9683-F60F-431F-A4D9-1907C9D8C179}"/>
              </a:ext>
            </a:extLst>
          </p:cNvPr>
          <p:cNvSpPr/>
          <p:nvPr/>
        </p:nvSpPr>
        <p:spPr>
          <a:xfrm>
            <a:off x="288195" y="173431"/>
            <a:ext cx="11608530" cy="105575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7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5" r:id="rId3"/>
    <p:sldLayoutId id="2147483666" r:id="rId4"/>
    <p:sldLayoutId id="214748366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4263" indent="-227013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9075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85950" indent="-16986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9554-BF7B-9F40-801F-0ADF61CC0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Dashboards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AAA9C-A844-8A48-B6A2-F7C25DF37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7799" y="2781299"/>
            <a:ext cx="6343649" cy="175764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/>
              <a:t>More specifically – </a:t>
            </a:r>
            <a:r>
              <a:rPr lang="en-US" dirty="0" err="1"/>
              <a:t>plotly</a:t>
            </a:r>
            <a:r>
              <a:rPr lang="en-US" dirty="0"/>
              <a:t> &amp; Dash</a:t>
            </a:r>
          </a:p>
          <a:p>
            <a:pPr>
              <a:lnSpc>
                <a:spcPct val="160000"/>
              </a:lnSpc>
            </a:pPr>
            <a:r>
              <a:rPr lang="en-US" dirty="0"/>
              <a:t>Summer 2022</a:t>
            </a:r>
          </a:p>
        </p:txBody>
      </p:sp>
    </p:spTree>
    <p:extLst>
      <p:ext uri="{BB962C8B-B14F-4D97-AF65-F5344CB8AC3E}">
        <p14:creationId xmlns:p14="http://schemas.microsoft.com/office/powerpoint/2010/main" val="3669152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99E5-743D-9210-3D17-674BE1E33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Structure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8A7A9B-419B-BE80-EC4B-530F28CE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BC71F8-42F2-7A09-1844-18269DB62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51" y="1415984"/>
            <a:ext cx="6122670" cy="40610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2CB419-2F36-3E76-E52B-4ED5DD2A7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885" y="1415984"/>
            <a:ext cx="4854745" cy="444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26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2CF0-E6E9-C4FA-CD98-9090D21C1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2017"/>
          </a:xfrm>
        </p:spPr>
        <p:txBody>
          <a:bodyPr>
            <a:normAutofit/>
          </a:bodyPr>
          <a:lstStyle/>
          <a:p>
            <a:r>
              <a:rPr lang="en-US" dirty="0"/>
              <a:t>Day 1 Recap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B43F7D-5916-5DF0-342A-28ACF3932170}"/>
              </a:ext>
            </a:extLst>
          </p:cNvPr>
          <p:cNvSpPr/>
          <p:nvPr/>
        </p:nvSpPr>
        <p:spPr>
          <a:xfrm>
            <a:off x="922532" y="1160980"/>
            <a:ext cx="10346933" cy="4027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418393A4-DF84-0261-AA4C-70536DEB334C}"/>
              </a:ext>
            </a:extLst>
          </p:cNvPr>
          <p:cNvSpPr/>
          <p:nvPr/>
        </p:nvSpPr>
        <p:spPr>
          <a:xfrm>
            <a:off x="2712378" y="2065106"/>
            <a:ext cx="2208943" cy="2558265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DF591-03DF-F8D5-A244-F7B042EA0A5F}"/>
              </a:ext>
            </a:extLst>
          </p:cNvPr>
          <p:cNvSpPr txBox="1"/>
          <p:nvPr/>
        </p:nvSpPr>
        <p:spPr>
          <a:xfrm>
            <a:off x="5329603" y="1315092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Google </a:t>
            </a:r>
            <a:r>
              <a:rPr lang="en-US" dirty="0" err="1">
                <a:solidFill>
                  <a:schemeClr val="bg1"/>
                </a:solidFill>
              </a:rPr>
              <a:t>CoLab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FF9A45F-2C44-6BF6-C670-B9885400D4EF}"/>
              </a:ext>
            </a:extLst>
          </p:cNvPr>
          <p:cNvSpPr/>
          <p:nvPr/>
        </p:nvSpPr>
        <p:spPr>
          <a:xfrm>
            <a:off x="2979505" y="2763748"/>
            <a:ext cx="1181528" cy="17157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Working with </a:t>
            </a:r>
            <a:r>
              <a:rPr lang="en-US" dirty="0" err="1">
                <a:solidFill>
                  <a:sysClr val="windowText" lastClr="000000"/>
                </a:solidFill>
              </a:rPr>
              <a:t>CoLab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E8A1AAAF-7304-05E2-25C2-1259488472F1}"/>
              </a:ext>
            </a:extLst>
          </p:cNvPr>
          <p:cNvSpPr/>
          <p:nvPr/>
        </p:nvSpPr>
        <p:spPr>
          <a:xfrm>
            <a:off x="6990922" y="2065106"/>
            <a:ext cx="2208943" cy="2558265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1438F2A-6DDF-046C-E9AB-E114721CBFFF}"/>
              </a:ext>
            </a:extLst>
          </p:cNvPr>
          <p:cNvSpPr/>
          <p:nvPr/>
        </p:nvSpPr>
        <p:spPr>
          <a:xfrm>
            <a:off x="7200472" y="2763748"/>
            <a:ext cx="1181528" cy="173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Python Basics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CC4AA0-CCEC-598E-2B9C-C82CC1BE142B}"/>
              </a:ext>
            </a:extLst>
          </p:cNvPr>
          <p:cNvSpPr txBox="1"/>
          <p:nvPr/>
        </p:nvSpPr>
        <p:spPr>
          <a:xfrm>
            <a:off x="3349374" y="2096689"/>
            <a:ext cx="137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Virtual Environment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6DCDD0-8B2A-F164-1580-4B49AE99FEEC}"/>
              </a:ext>
            </a:extLst>
          </p:cNvPr>
          <p:cNvSpPr txBox="1"/>
          <p:nvPr/>
        </p:nvSpPr>
        <p:spPr>
          <a:xfrm>
            <a:off x="7539518" y="2065106"/>
            <a:ext cx="137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Virtual Environment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255D05F-F727-A476-7537-011C20B1A219}"/>
              </a:ext>
            </a:extLst>
          </p:cNvPr>
          <p:cNvSpPr/>
          <p:nvPr/>
        </p:nvSpPr>
        <p:spPr>
          <a:xfrm>
            <a:off x="4613097" y="5671335"/>
            <a:ext cx="2377825" cy="729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Drive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738A20-8BFC-83E1-C844-25EA403BF2E6}"/>
              </a:ext>
            </a:extLst>
          </p:cNvPr>
          <p:cNvCxnSpPr/>
          <p:nvPr/>
        </p:nvCxnSpPr>
        <p:spPr>
          <a:xfrm>
            <a:off x="3816849" y="4222679"/>
            <a:ext cx="1258585" cy="1376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61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7" grpId="0" animBg="1"/>
      <p:bldP spid="10" grpId="0" animBg="1"/>
      <p:bldP spid="8" grpId="0" animBg="1"/>
      <p:bldP spid="12" grpId="0"/>
      <p:bldP spid="13" grpId="0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7179-D217-6041-B84E-CD3B59A7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8ED25-E3D7-8041-8D0D-F4F7DA025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case of technical problems:</a:t>
            </a:r>
          </a:p>
          <a:p>
            <a:pPr marL="630238" lvl="1" indent="-176213"/>
            <a:r>
              <a:rPr lang="en-US" sz="2000" dirty="0"/>
              <a:t>Something wrong on my end (e.g. power outage), I will send you an email.</a:t>
            </a:r>
          </a:p>
          <a:p>
            <a:pPr marL="630238" lvl="1" indent="-176213"/>
            <a:r>
              <a:rPr lang="en-US" sz="2000" dirty="0"/>
              <a:t>Something wrong on your end, please send me a text message.  508-769-6446</a:t>
            </a:r>
          </a:p>
          <a:p>
            <a:pPr marL="630238" lvl="1" indent="-176213"/>
            <a:r>
              <a:rPr lang="en-US" dirty="0" err="1"/>
              <a:t>jcodygroup@gmail.com</a:t>
            </a:r>
            <a:endParaRPr lang="en-US" sz="2000" dirty="0"/>
          </a:p>
          <a:p>
            <a:r>
              <a:rPr lang="en-US" dirty="0"/>
              <a:t>We have 4 hours for each session</a:t>
            </a:r>
          </a:p>
          <a:p>
            <a:pPr lvl="1"/>
            <a:r>
              <a:rPr lang="en-US" dirty="0"/>
              <a:t>I will try to give you an opportunity to stand and stretch every hour.</a:t>
            </a:r>
          </a:p>
          <a:p>
            <a:pPr lvl="1"/>
            <a:r>
              <a:rPr lang="en-US" dirty="0"/>
              <a:t>We will take at least one 15-minute break near the halfway point.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A2DE0-C8B2-4044-92A0-78284E0B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7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7179-D217-6041-B84E-CD3B59A7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8ED25-E3D7-8041-8D0D-F4F7DA025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600"/>
              </a:spcAft>
              <a:defRPr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Experience:</a:t>
            </a: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36588" lvl="1" indent="-236538">
              <a:lnSpc>
                <a:spcPct val="115000"/>
              </a:lnSpc>
              <a:buFont typeface="Times New Roman" panose="02020603050405020304" pitchFamily="18" charset="0"/>
              <a:buChar char="•"/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25+ years consulting and training experience </a:t>
            </a:r>
          </a:p>
          <a:p>
            <a:pPr marL="636588" lvl="1" indent="-236538">
              <a:lnSpc>
                <a:spcPct val="115000"/>
              </a:lnSpc>
              <a:buFont typeface="Times New Roman" panose="02020603050405020304" pitchFamily="18" charset="0"/>
              <a:buChar char="•"/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Extensive work with “big data” and analytics</a:t>
            </a:r>
          </a:p>
          <a:p>
            <a:pPr marL="636588" lvl="1" indent="-236538">
              <a:lnSpc>
                <a:spcPct val="115000"/>
              </a:lnSpc>
              <a:buFont typeface="Times New Roman" panose="02020603050405020304" pitchFamily="18" charset="0"/>
              <a:buChar char="•"/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15 years working with various data visualization tools</a:t>
            </a:r>
          </a:p>
          <a:p>
            <a:pPr>
              <a:lnSpc>
                <a:spcPct val="115000"/>
              </a:lnSpc>
              <a:spcAft>
                <a:spcPts val="600"/>
              </a:spcAft>
              <a:defRPr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Education</a:t>
            </a: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36588" lvl="1" indent="-236538">
              <a:lnSpc>
                <a:spcPct val="115000"/>
              </a:lnSpc>
              <a:buFont typeface="Times New Roman" panose="02020603050405020304" pitchFamily="18" charset="0"/>
              <a:buChar char="•"/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Ed. M., Technology, Innovation &amp; Education, Harvard University</a:t>
            </a:r>
          </a:p>
          <a:p>
            <a:pPr marL="636588" lvl="1" indent="-236538">
              <a:lnSpc>
                <a:spcPct val="114000"/>
              </a:lnSpc>
              <a:buFont typeface="Times New Roman" panose="02020603050405020304" pitchFamily="18" charset="0"/>
              <a:buChar char="•"/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PhD Candidate, Education Policy,  University of Massachusetts, Amherst   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15781-3A28-D545-85BF-5CF7EDE2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3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F7742C-7864-BE46-808B-6205A4D9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3301E6-A3C5-3C4D-BB19-E47AD9009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70" y="1332964"/>
            <a:ext cx="5277542" cy="38443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65D810-6398-8E42-BE05-88D73173D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934" y="721484"/>
            <a:ext cx="4844961" cy="10465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2C5B8D-E716-6D4E-AAB9-BC37F961D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544" y="1934050"/>
            <a:ext cx="5366643" cy="4687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BFD428-7C0C-DE43-A691-DE27842FA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912" y="2696968"/>
            <a:ext cx="5838690" cy="777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2524F5-13AC-8841-94AF-F841590FA1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1934" y="3852476"/>
            <a:ext cx="3668243" cy="6682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801D9E-B7A3-FB4A-B7B3-6E1A31E5B5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7924" y="4817577"/>
            <a:ext cx="4716261" cy="49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6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446D5-E4FA-4A40-A055-B0E43CDE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packages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30F01-B98E-D244-8DE3-1F9D716D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5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8BE8D3-7CF4-FC43-9662-31142DA6C827}"/>
              </a:ext>
            </a:extLst>
          </p:cNvPr>
          <p:cNvSpPr/>
          <p:nvPr/>
        </p:nvSpPr>
        <p:spPr>
          <a:xfrm>
            <a:off x="3343725" y="1533346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seaborn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3167CC-C7D1-4E46-894E-97A9165A4F65}"/>
              </a:ext>
            </a:extLst>
          </p:cNvPr>
          <p:cNvCxnSpPr/>
          <p:nvPr/>
        </p:nvCxnSpPr>
        <p:spPr>
          <a:xfrm>
            <a:off x="1092631" y="3742841"/>
            <a:ext cx="10213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00594EC-9389-F141-8492-12E0FB5D6392}"/>
              </a:ext>
            </a:extLst>
          </p:cNvPr>
          <p:cNvSpPr/>
          <p:nvPr/>
        </p:nvSpPr>
        <p:spPr>
          <a:xfrm>
            <a:off x="1232188" y="1522709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Matplotlib</a:t>
            </a:r>
          </a:p>
          <a:p>
            <a:pPr algn="ctr"/>
            <a:r>
              <a:rPr lang="en-US" dirty="0"/>
              <a:t>pyplot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83A62B-4501-4D40-AE5D-690E43A5C3D6}"/>
              </a:ext>
            </a:extLst>
          </p:cNvPr>
          <p:cNvSpPr/>
          <p:nvPr/>
        </p:nvSpPr>
        <p:spPr>
          <a:xfrm>
            <a:off x="1232188" y="4033775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Matplotlib</a:t>
            </a:r>
          </a:p>
          <a:p>
            <a:pPr algn="ctr"/>
            <a:r>
              <a:rPr lang="en-US" dirty="0"/>
              <a:t>Object-oriented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9C6F8C-9C08-E140-B624-9B1BE8B7E908}"/>
              </a:ext>
            </a:extLst>
          </p:cNvPr>
          <p:cNvSpPr/>
          <p:nvPr/>
        </p:nvSpPr>
        <p:spPr>
          <a:xfrm>
            <a:off x="3343725" y="4033775"/>
            <a:ext cx="1970794" cy="9366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91FF0A-295A-9F4E-A17B-19EBA3A3BF93}"/>
              </a:ext>
            </a:extLst>
          </p:cNvPr>
          <p:cNvSpPr/>
          <p:nvPr/>
        </p:nvSpPr>
        <p:spPr>
          <a:xfrm>
            <a:off x="5421898" y="5010444"/>
            <a:ext cx="1970794" cy="9366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Altair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977257-EFC7-984D-87F9-326881685DC7}"/>
              </a:ext>
            </a:extLst>
          </p:cNvPr>
          <p:cNvSpPr/>
          <p:nvPr/>
        </p:nvSpPr>
        <p:spPr>
          <a:xfrm>
            <a:off x="7537414" y="1533654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Plotly</a:t>
            </a:r>
          </a:p>
          <a:p>
            <a:pPr algn="ctr"/>
            <a:r>
              <a:rPr lang="en-US" dirty="0"/>
              <a:t>express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C51782-A9EC-9148-8920-92E4E9602502}"/>
              </a:ext>
            </a:extLst>
          </p:cNvPr>
          <p:cNvSpPr/>
          <p:nvPr/>
        </p:nvSpPr>
        <p:spPr>
          <a:xfrm>
            <a:off x="7537414" y="4022492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Plotly</a:t>
            </a:r>
          </a:p>
          <a:p>
            <a:pPr algn="ctr"/>
            <a:r>
              <a:rPr lang="en-US" dirty="0"/>
              <a:t>graph objects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18F5E2-2F0A-F943-9BD3-F35AC0A837FF}"/>
              </a:ext>
            </a:extLst>
          </p:cNvPr>
          <p:cNvSpPr/>
          <p:nvPr/>
        </p:nvSpPr>
        <p:spPr>
          <a:xfrm>
            <a:off x="9760309" y="1533345"/>
            <a:ext cx="1970794" cy="43954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 Options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Dash</a:t>
            </a:r>
          </a:p>
          <a:p>
            <a:pPr algn="ctr"/>
            <a:r>
              <a:rPr lang="en-US" dirty="0"/>
              <a:t>Voila</a:t>
            </a:r>
          </a:p>
          <a:p>
            <a:pPr algn="ctr"/>
            <a:r>
              <a:rPr lang="en-US" dirty="0" err="1"/>
              <a:t>Streamlit</a:t>
            </a:r>
            <a:endParaRPr lang="en-US" dirty="0"/>
          </a:p>
          <a:p>
            <a:pPr algn="ctr"/>
            <a:r>
              <a:rPr lang="en-US" dirty="0"/>
              <a:t>Bokeh</a:t>
            </a:r>
          </a:p>
          <a:p>
            <a:pPr algn="ctr"/>
            <a:r>
              <a:rPr lang="en-US" dirty="0"/>
              <a:t>Panel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F5F9C-4D93-624B-A168-B9BB85EC5490}"/>
              </a:ext>
            </a:extLst>
          </p:cNvPr>
          <p:cNvSpPr txBox="1"/>
          <p:nvPr/>
        </p:nvSpPr>
        <p:spPr>
          <a:xfrm rot="20191581">
            <a:off x="162655" y="2093112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quick &amp;</a:t>
            </a:r>
          </a:p>
          <a:p>
            <a:r>
              <a:rPr lang="en-US" b="1" dirty="0">
                <a:solidFill>
                  <a:srgbClr val="C00000"/>
                </a:solidFill>
              </a:rPr>
              <a:t> easy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1DA978-E1DD-5545-ACCC-D52C36F5BA16}"/>
              </a:ext>
            </a:extLst>
          </p:cNvPr>
          <p:cNvSpPr txBox="1"/>
          <p:nvPr/>
        </p:nvSpPr>
        <p:spPr>
          <a:xfrm rot="20191581">
            <a:off x="133272" y="4461802"/>
            <a:ext cx="1223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Complex </a:t>
            </a:r>
          </a:p>
          <a:p>
            <a:r>
              <a:rPr lang="en-US" b="1" dirty="0">
                <a:solidFill>
                  <a:srgbClr val="C00000"/>
                </a:solidFill>
              </a:rPr>
              <a:t>&amp; many </a:t>
            </a:r>
          </a:p>
          <a:p>
            <a:r>
              <a:rPr lang="en-US" b="1" dirty="0">
                <a:solidFill>
                  <a:srgbClr val="C00000"/>
                </a:solidFill>
              </a:rPr>
              <a:t> options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ECC3B924-BCAB-7141-9458-D1E0EFDDA121}"/>
              </a:ext>
            </a:extLst>
          </p:cNvPr>
          <p:cNvSpPr/>
          <p:nvPr/>
        </p:nvSpPr>
        <p:spPr>
          <a:xfrm rot="5400000">
            <a:off x="8427092" y="3053830"/>
            <a:ext cx="298815" cy="6309205"/>
          </a:xfrm>
          <a:prstGeom prst="rightBrace">
            <a:avLst>
              <a:gd name="adj1" fmla="val 8333"/>
              <a:gd name="adj2" fmla="val 508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0F5CBB-4E64-F146-8866-500CF5D4FCF6}"/>
              </a:ext>
            </a:extLst>
          </p:cNvPr>
          <p:cNvSpPr txBox="1"/>
          <p:nvPr/>
        </p:nvSpPr>
        <p:spPr>
          <a:xfrm>
            <a:off x="7430204" y="6357840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Built for interactivity</a:t>
            </a:r>
          </a:p>
        </p:txBody>
      </p:sp>
    </p:spTree>
    <p:extLst>
      <p:ext uri="{BB962C8B-B14F-4D97-AF65-F5344CB8AC3E}">
        <p14:creationId xmlns:p14="http://schemas.microsoft.com/office/powerpoint/2010/main" val="3435838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446D5-E4FA-4A40-A055-B0E43CDE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tasks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30F01-B98E-D244-8DE3-1F9D716D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6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8BE8D3-7CF4-FC43-9662-31142DA6C827}"/>
              </a:ext>
            </a:extLst>
          </p:cNvPr>
          <p:cNvSpPr/>
          <p:nvPr/>
        </p:nvSpPr>
        <p:spPr>
          <a:xfrm>
            <a:off x="3760584" y="2138463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0594EC-9389-F141-8492-12E0FB5D6392}"/>
              </a:ext>
            </a:extLst>
          </p:cNvPr>
          <p:cNvSpPr/>
          <p:nvPr/>
        </p:nvSpPr>
        <p:spPr>
          <a:xfrm>
            <a:off x="1649047" y="2127826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977257-EFC7-984D-87F9-326881685DC7}"/>
              </a:ext>
            </a:extLst>
          </p:cNvPr>
          <p:cNvSpPr/>
          <p:nvPr/>
        </p:nvSpPr>
        <p:spPr>
          <a:xfrm>
            <a:off x="7954273" y="2138771"/>
            <a:ext cx="1970794" cy="1906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to Web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7A21D6D-4537-104C-8E93-4FED25ED47E7}"/>
              </a:ext>
            </a:extLst>
          </p:cNvPr>
          <p:cNvSpPr/>
          <p:nvPr/>
        </p:nvSpPr>
        <p:spPr>
          <a:xfrm rot="5400000">
            <a:off x="3540805" y="2260402"/>
            <a:ext cx="298815" cy="4082333"/>
          </a:xfrm>
          <a:prstGeom prst="rightBrace">
            <a:avLst>
              <a:gd name="adj1" fmla="val 8333"/>
              <a:gd name="adj2" fmla="val 508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49063-DD6B-A04F-AE21-B7741FD6CCAD}"/>
              </a:ext>
            </a:extLst>
          </p:cNvPr>
          <p:cNvSpPr txBox="1"/>
          <p:nvPr/>
        </p:nvSpPr>
        <p:spPr>
          <a:xfrm>
            <a:off x="2986866" y="4550156"/>
            <a:ext cx="1326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Python</a:t>
            </a:r>
          </a:p>
          <a:p>
            <a:pPr algn="ctr"/>
            <a:r>
              <a:rPr lang="en-US" dirty="0"/>
              <a:t>(notebooks</a:t>
            </a:r>
          </a:p>
          <a:p>
            <a:pPr algn="ctr"/>
            <a:r>
              <a:rPr lang="en-US" dirty="0" err="1"/>
              <a:t>ipywidgets</a:t>
            </a:r>
            <a:r>
              <a:rPr lang="en-US" dirty="0"/>
              <a:t>)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3FE5FBBF-EB35-4945-A94D-6ED8AB1985B7}"/>
              </a:ext>
            </a:extLst>
          </p:cNvPr>
          <p:cNvSpPr/>
          <p:nvPr/>
        </p:nvSpPr>
        <p:spPr>
          <a:xfrm rot="5400000">
            <a:off x="8790260" y="3316171"/>
            <a:ext cx="298815" cy="1970796"/>
          </a:xfrm>
          <a:prstGeom prst="rightBrace">
            <a:avLst>
              <a:gd name="adj1" fmla="val 8333"/>
              <a:gd name="adj2" fmla="val 508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28F564-7B21-514F-A6D7-319898BE83AB}"/>
              </a:ext>
            </a:extLst>
          </p:cNvPr>
          <p:cNvSpPr txBox="1"/>
          <p:nvPr/>
        </p:nvSpPr>
        <p:spPr>
          <a:xfrm>
            <a:off x="8231782" y="4450976"/>
            <a:ext cx="14157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git</a:t>
            </a:r>
          </a:p>
          <a:p>
            <a:pPr algn="ctr"/>
            <a:r>
              <a:rPr lang="en-US" dirty="0" err="1"/>
              <a:t>heroku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and through</a:t>
            </a:r>
          </a:p>
          <a:p>
            <a:pPr algn="ctr"/>
            <a:r>
              <a:rPr lang="en-US" dirty="0"/>
              <a:t>kaggle</a:t>
            </a:r>
          </a:p>
        </p:txBody>
      </p:sp>
    </p:spTree>
    <p:extLst>
      <p:ext uri="{BB962C8B-B14F-4D97-AF65-F5344CB8AC3E}">
        <p14:creationId xmlns:p14="http://schemas.microsoft.com/office/powerpoint/2010/main" val="352385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446D5-E4FA-4A40-A055-B0E43CDE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tasks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30F01-B98E-D244-8DE3-1F9D716D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7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8BE8D3-7CF4-FC43-9662-31142DA6C827}"/>
              </a:ext>
            </a:extLst>
          </p:cNvPr>
          <p:cNvSpPr/>
          <p:nvPr/>
        </p:nvSpPr>
        <p:spPr>
          <a:xfrm>
            <a:off x="3585819" y="1486928"/>
            <a:ext cx="1473142" cy="15349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 exploration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0594EC-9389-F141-8492-12E0FB5D6392}"/>
              </a:ext>
            </a:extLst>
          </p:cNvPr>
          <p:cNvSpPr/>
          <p:nvPr/>
        </p:nvSpPr>
        <p:spPr>
          <a:xfrm>
            <a:off x="1902152" y="1487694"/>
            <a:ext cx="1473142" cy="15349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Plotly</a:t>
            </a:r>
            <a:r>
              <a:rPr lang="en-US" dirty="0"/>
              <a:t> express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977257-EFC7-984D-87F9-326881685DC7}"/>
              </a:ext>
            </a:extLst>
          </p:cNvPr>
          <p:cNvSpPr/>
          <p:nvPr/>
        </p:nvSpPr>
        <p:spPr>
          <a:xfrm>
            <a:off x="9990096" y="1486928"/>
            <a:ext cx="1473142" cy="15349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to Web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3FE5FBBF-EB35-4945-A94D-6ED8AB1985B7}"/>
              </a:ext>
            </a:extLst>
          </p:cNvPr>
          <p:cNvSpPr/>
          <p:nvPr/>
        </p:nvSpPr>
        <p:spPr>
          <a:xfrm rot="5400000">
            <a:off x="10619060" y="2634853"/>
            <a:ext cx="298815" cy="1970796"/>
          </a:xfrm>
          <a:prstGeom prst="rightBrace">
            <a:avLst>
              <a:gd name="adj1" fmla="val 8333"/>
              <a:gd name="adj2" fmla="val 508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28F564-7B21-514F-A6D7-319898BE83AB}"/>
              </a:ext>
            </a:extLst>
          </p:cNvPr>
          <p:cNvSpPr txBox="1"/>
          <p:nvPr/>
        </p:nvSpPr>
        <p:spPr>
          <a:xfrm>
            <a:off x="9886582" y="3773168"/>
            <a:ext cx="176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&amp; </a:t>
            </a:r>
            <a:r>
              <a:rPr lang="en-US" dirty="0" err="1"/>
              <a:t>heroku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4D6CAA-71AE-130B-2799-8C83AC21DAD6}"/>
              </a:ext>
            </a:extLst>
          </p:cNvPr>
          <p:cNvSpPr/>
          <p:nvPr/>
        </p:nvSpPr>
        <p:spPr>
          <a:xfrm>
            <a:off x="218485" y="1476291"/>
            <a:ext cx="1473142" cy="15349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</a:t>
            </a:r>
          </a:p>
          <a:p>
            <a:pPr algn="ctr"/>
            <a:r>
              <a:rPr lang="en-US" dirty="0"/>
              <a:t>Introduction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5CE3EC-9A7C-593B-4C53-55B7A1866CEE}"/>
              </a:ext>
            </a:extLst>
          </p:cNvPr>
          <p:cNvSpPr/>
          <p:nvPr/>
        </p:nvSpPr>
        <p:spPr>
          <a:xfrm>
            <a:off x="5269486" y="1487694"/>
            <a:ext cx="1473142" cy="15349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Plotly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graph objects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7F8EF0-6C04-B8D1-CE30-E251CF80024D}"/>
              </a:ext>
            </a:extLst>
          </p:cNvPr>
          <p:cNvSpPr/>
          <p:nvPr/>
        </p:nvSpPr>
        <p:spPr>
          <a:xfrm>
            <a:off x="6953151" y="1487694"/>
            <a:ext cx="1473142" cy="15349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 </a:t>
            </a:r>
          </a:p>
          <a:p>
            <a:pPr algn="ctr"/>
            <a:r>
              <a:rPr lang="en-US" dirty="0"/>
              <a:t>again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74FD3-D072-9361-D218-A247AE58DC45}"/>
              </a:ext>
            </a:extLst>
          </p:cNvPr>
          <p:cNvSpPr txBox="1"/>
          <p:nvPr/>
        </p:nvSpPr>
        <p:spPr>
          <a:xfrm>
            <a:off x="322831" y="3167390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Terminology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Structure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 err="1"/>
              <a:t>CoLab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76ABBE-B70C-B47F-E90C-F0D7CAB8831F}"/>
              </a:ext>
            </a:extLst>
          </p:cNvPr>
          <p:cNvSpPr txBox="1"/>
          <p:nvPr/>
        </p:nvSpPr>
        <p:spPr>
          <a:xfrm>
            <a:off x="2006498" y="3167390"/>
            <a:ext cx="9669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 err="1"/>
              <a:t>px.line</a:t>
            </a:r>
            <a:endParaRPr lang="en-US" sz="1200" dirty="0"/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 err="1"/>
              <a:t>px.scatter</a:t>
            </a:r>
            <a:endParaRPr lang="en-US" sz="1200" dirty="0"/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 err="1"/>
              <a:t>px.bar</a:t>
            </a:r>
            <a:endParaRPr lang="en-US" sz="1200" dirty="0"/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facets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C6C15-4535-E3D6-ECDC-0C9DFE7EE746}"/>
              </a:ext>
            </a:extLst>
          </p:cNvPr>
          <p:cNvSpPr txBox="1"/>
          <p:nvPr/>
        </p:nvSpPr>
        <p:spPr>
          <a:xfrm>
            <a:off x="7057497" y="3167390"/>
            <a:ext cx="1126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Terminology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Structure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560867-6744-3FB6-ABEA-EE5C2A86736A}"/>
              </a:ext>
            </a:extLst>
          </p:cNvPr>
          <p:cNvSpPr txBox="1"/>
          <p:nvPr/>
        </p:nvSpPr>
        <p:spPr>
          <a:xfrm>
            <a:off x="3690165" y="3167390"/>
            <a:ext cx="16097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Layout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Add a plot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Change plot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Html components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Component </a:t>
            </a:r>
            <a:r>
              <a:rPr lang="en-US" sz="1200" dirty="0" err="1"/>
              <a:t>args</a:t>
            </a:r>
            <a:r>
              <a:rPr lang="en-US" sz="1200" dirty="0"/>
              <a:t>.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 err="1"/>
              <a:t>Div</a:t>
            </a:r>
            <a:r>
              <a:rPr lang="en-US" sz="1200" dirty="0"/>
              <a:t>()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Positioning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Repositioning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Markdown text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Interactivity comps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Callback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Reusable comp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Simple callback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Changing variables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431062-950C-C071-6751-B77CC7F09415}"/>
              </a:ext>
            </a:extLst>
          </p:cNvPr>
          <p:cNvSpPr txBox="1"/>
          <p:nvPr/>
        </p:nvSpPr>
        <p:spPr>
          <a:xfrm>
            <a:off x="5373831" y="3167390"/>
            <a:ext cx="12458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Figures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Layout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Traces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Data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Update layout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/>
              <a:t>Hover text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29408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7E7A-C0E8-884E-AD2A-5F19B00FC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Matplotlib/Seaborn: Two big concepts to keep in mind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25B973-605B-944F-B5DA-9EE7E4B0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E21CD29-BE35-2B4B-A37C-13F9D6EAE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06" y="1064711"/>
            <a:ext cx="4763252" cy="492238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0F36B1-FB7B-4942-8BD6-35630251470B}"/>
              </a:ext>
            </a:extLst>
          </p:cNvPr>
          <p:cNvCxnSpPr>
            <a:cxnSpLocks/>
          </p:cNvCxnSpPr>
          <p:nvPr/>
        </p:nvCxnSpPr>
        <p:spPr>
          <a:xfrm>
            <a:off x="6093680" y="1034126"/>
            <a:ext cx="46111" cy="534632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F21423F-8DDF-1541-99B1-659AF84BBFF8}"/>
              </a:ext>
            </a:extLst>
          </p:cNvPr>
          <p:cNvGrpSpPr/>
          <p:nvPr/>
        </p:nvGrpSpPr>
        <p:grpSpPr>
          <a:xfrm>
            <a:off x="6720214" y="1146132"/>
            <a:ext cx="4565737" cy="1628383"/>
            <a:chOff x="6701425" y="1146132"/>
            <a:chExt cx="4565737" cy="1628383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A8F2ABB-52E1-9A4A-9B10-A9AFDEDC032F}"/>
                </a:ext>
              </a:extLst>
            </p:cNvPr>
            <p:cNvSpPr/>
            <p:nvPr/>
          </p:nvSpPr>
          <p:spPr>
            <a:xfrm>
              <a:off x="6701425" y="1146132"/>
              <a:ext cx="4565737" cy="1628383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AF39BB8-D9DB-6B48-83DD-ECA23B4E2AFE}"/>
                </a:ext>
              </a:extLst>
            </p:cNvPr>
            <p:cNvSpPr/>
            <p:nvPr/>
          </p:nvSpPr>
          <p:spPr>
            <a:xfrm>
              <a:off x="7526267" y="1504846"/>
              <a:ext cx="3657600" cy="119623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CF31E98-10C6-FF4B-A300-BDBA037758AE}"/>
                </a:ext>
              </a:extLst>
            </p:cNvPr>
            <p:cNvCxnSpPr/>
            <p:nvPr/>
          </p:nvCxnSpPr>
          <p:spPr>
            <a:xfrm flipV="1">
              <a:off x="8141918" y="1691014"/>
              <a:ext cx="1822537" cy="41195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FBB148-5784-724F-B709-6C1B9BEDEC8F}"/>
                </a:ext>
              </a:extLst>
            </p:cNvPr>
            <p:cNvSpPr txBox="1"/>
            <p:nvPr/>
          </p:nvSpPr>
          <p:spPr>
            <a:xfrm>
              <a:off x="6835052" y="1158941"/>
              <a:ext cx="6912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Figure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E08612-CD01-BF41-82D3-C19EBA923259}"/>
                </a:ext>
              </a:extLst>
            </p:cNvPr>
            <p:cNvSpPr txBox="1"/>
            <p:nvPr/>
          </p:nvSpPr>
          <p:spPr>
            <a:xfrm>
              <a:off x="7713015" y="1504846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Axes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6A6C3F-59CB-334C-9188-E20C91ADFD3B}"/>
                </a:ext>
              </a:extLst>
            </p:cNvPr>
            <p:cNvSpPr txBox="1"/>
            <p:nvPr/>
          </p:nvSpPr>
          <p:spPr>
            <a:xfrm>
              <a:off x="9131172" y="1801867"/>
              <a:ext cx="4940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Plot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AE42EEB-5C8F-FF40-941E-DC753860CDDC}"/>
              </a:ext>
            </a:extLst>
          </p:cNvPr>
          <p:cNvGrpSpPr/>
          <p:nvPr/>
        </p:nvGrpSpPr>
        <p:grpSpPr>
          <a:xfrm>
            <a:off x="6732740" y="2885368"/>
            <a:ext cx="4565737" cy="1628383"/>
            <a:chOff x="6791195" y="2885368"/>
            <a:chExt cx="4565737" cy="1628383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3E76AF0-CAAA-BD40-903D-83DD343AC7E8}"/>
                </a:ext>
              </a:extLst>
            </p:cNvPr>
            <p:cNvSpPr/>
            <p:nvPr/>
          </p:nvSpPr>
          <p:spPr>
            <a:xfrm>
              <a:off x="6791195" y="2885368"/>
              <a:ext cx="4565737" cy="1628383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B1E6724A-2411-804A-8530-B91F5086DD16}"/>
                </a:ext>
              </a:extLst>
            </p:cNvPr>
            <p:cNvSpPr/>
            <p:nvPr/>
          </p:nvSpPr>
          <p:spPr>
            <a:xfrm>
              <a:off x="7616037" y="3244082"/>
              <a:ext cx="3657600" cy="119623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16E4C6-7063-5044-B1B4-139A83B61679}"/>
                </a:ext>
              </a:extLst>
            </p:cNvPr>
            <p:cNvCxnSpPr/>
            <p:nvPr/>
          </p:nvCxnSpPr>
          <p:spPr>
            <a:xfrm flipV="1">
              <a:off x="8231688" y="3430250"/>
              <a:ext cx="1822537" cy="41195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3F2F59-CCDE-104A-858B-DC4FC7CEFE8D}"/>
                </a:ext>
              </a:extLst>
            </p:cNvPr>
            <p:cNvSpPr txBox="1"/>
            <p:nvPr/>
          </p:nvSpPr>
          <p:spPr>
            <a:xfrm>
              <a:off x="6924822" y="2898177"/>
              <a:ext cx="6912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Figure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54388B-81C4-764B-94AD-07BC815134B4}"/>
                </a:ext>
              </a:extLst>
            </p:cNvPr>
            <p:cNvSpPr txBox="1"/>
            <p:nvPr/>
          </p:nvSpPr>
          <p:spPr>
            <a:xfrm>
              <a:off x="7802785" y="3244082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Axes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D0F3AB-D5D6-5145-A305-C37BA4F94F84}"/>
                </a:ext>
              </a:extLst>
            </p:cNvPr>
            <p:cNvSpPr txBox="1"/>
            <p:nvPr/>
          </p:nvSpPr>
          <p:spPr>
            <a:xfrm>
              <a:off x="9220942" y="3541103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Plot 1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5D84AAE-C8F9-C744-BB95-6B53A8B6274D}"/>
                </a:ext>
              </a:extLst>
            </p:cNvPr>
            <p:cNvCxnSpPr>
              <a:cxnSpLocks/>
            </p:cNvCxnSpPr>
            <p:nvPr/>
          </p:nvCxnSpPr>
          <p:spPr>
            <a:xfrm>
              <a:off x="8386599" y="3738028"/>
              <a:ext cx="1521489" cy="29702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9C50DD-0A81-2E4C-A46B-3042DDDE7B4D}"/>
                </a:ext>
              </a:extLst>
            </p:cNvPr>
            <p:cNvSpPr txBox="1"/>
            <p:nvPr/>
          </p:nvSpPr>
          <p:spPr>
            <a:xfrm>
              <a:off x="8982093" y="3909500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Plot 2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F2DF0B1-0DCB-084B-8F04-BFB7AF2B8B96}"/>
              </a:ext>
            </a:extLst>
          </p:cNvPr>
          <p:cNvGrpSpPr/>
          <p:nvPr/>
        </p:nvGrpSpPr>
        <p:grpSpPr>
          <a:xfrm>
            <a:off x="6751529" y="4622104"/>
            <a:ext cx="4565737" cy="1628383"/>
            <a:chOff x="6779410" y="4622104"/>
            <a:chExt cx="4565737" cy="1628383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A60813C-988B-5742-81C5-8D7DEB2C35E4}"/>
                </a:ext>
              </a:extLst>
            </p:cNvPr>
            <p:cNvSpPr/>
            <p:nvPr/>
          </p:nvSpPr>
          <p:spPr>
            <a:xfrm>
              <a:off x="6779410" y="4622104"/>
              <a:ext cx="4565737" cy="1628383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F653F85-A9A6-7F4B-B596-D8C6464F2162}"/>
                </a:ext>
              </a:extLst>
            </p:cNvPr>
            <p:cNvSpPr txBox="1"/>
            <p:nvPr/>
          </p:nvSpPr>
          <p:spPr>
            <a:xfrm>
              <a:off x="6913037" y="4634913"/>
              <a:ext cx="6912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Figure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96C4468-8F9C-5F46-9BD8-32EF07583118}"/>
                </a:ext>
              </a:extLst>
            </p:cNvPr>
            <p:cNvGrpSpPr/>
            <p:nvPr/>
          </p:nvGrpSpPr>
          <p:grpSpPr>
            <a:xfrm>
              <a:off x="7503581" y="4942690"/>
              <a:ext cx="1526920" cy="1196236"/>
              <a:chOff x="7503581" y="4942690"/>
              <a:chExt cx="1526920" cy="1196236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F96298AF-0501-B441-BF79-C7D82510AD4C}"/>
                  </a:ext>
                </a:extLst>
              </p:cNvPr>
              <p:cNvSpPr/>
              <p:nvPr/>
            </p:nvSpPr>
            <p:spPr>
              <a:xfrm>
                <a:off x="7503581" y="4942690"/>
                <a:ext cx="1526920" cy="119623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00AAEAA-ADCD-E643-B250-4AB96A865E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51985" y="5522713"/>
                <a:ext cx="867730" cy="205975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FB18F5-4E55-9847-B8EC-5AC6390DB9CC}"/>
                  </a:ext>
                </a:extLst>
              </p:cNvPr>
              <p:cNvSpPr txBox="1"/>
              <p:nvPr/>
            </p:nvSpPr>
            <p:spPr>
              <a:xfrm>
                <a:off x="7602036" y="4970014"/>
                <a:ext cx="5838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Axes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1C1BBBC-6ACC-3049-83F1-EFF991190E0A}"/>
                  </a:ext>
                </a:extLst>
              </p:cNvPr>
              <p:cNvSpPr txBox="1"/>
              <p:nvPr/>
            </p:nvSpPr>
            <p:spPr>
              <a:xfrm>
                <a:off x="8036630" y="5608153"/>
                <a:ext cx="4940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Plot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74FB087-0EE1-7B41-99AC-46BCC1E94860}"/>
                </a:ext>
              </a:extLst>
            </p:cNvPr>
            <p:cNvGrpSpPr/>
            <p:nvPr/>
          </p:nvGrpSpPr>
          <p:grpSpPr>
            <a:xfrm>
              <a:off x="9377925" y="4911658"/>
              <a:ext cx="1526920" cy="1221555"/>
              <a:chOff x="9377925" y="4955499"/>
              <a:chExt cx="1526920" cy="1221555"/>
            </a:xfrm>
          </p:grpSpPr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EE3ADEAA-FF44-AF45-BF9E-1A1389100B68}"/>
                  </a:ext>
                </a:extLst>
              </p:cNvPr>
              <p:cNvSpPr/>
              <p:nvPr/>
            </p:nvSpPr>
            <p:spPr>
              <a:xfrm>
                <a:off x="9377925" y="4980818"/>
                <a:ext cx="1526920" cy="119623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82A798-5F61-5949-B868-7759EF8700C1}"/>
                  </a:ext>
                </a:extLst>
              </p:cNvPr>
              <p:cNvSpPr txBox="1"/>
              <p:nvPr/>
            </p:nvSpPr>
            <p:spPr>
              <a:xfrm>
                <a:off x="9436569" y="4955499"/>
                <a:ext cx="5838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Axes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4762C04-CF58-064E-8DF3-C03FC44364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4166" y="5353154"/>
                <a:ext cx="867730" cy="205975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565767-9409-5641-B8AE-691CF98D1282}"/>
                  </a:ext>
                </a:extLst>
              </p:cNvPr>
              <p:cNvSpPr txBox="1"/>
              <p:nvPr/>
            </p:nvSpPr>
            <p:spPr>
              <a:xfrm>
                <a:off x="10154324" y="5350281"/>
                <a:ext cx="6431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Plot 1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0C12029-7C60-C742-8526-6E73B3D83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9574" y="5456141"/>
                <a:ext cx="554750" cy="387243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5935B64-B0D7-1541-B1DB-9DBB8E27FCA3}"/>
                  </a:ext>
                </a:extLst>
              </p:cNvPr>
              <p:cNvSpPr txBox="1"/>
              <p:nvPr/>
            </p:nvSpPr>
            <p:spPr>
              <a:xfrm>
                <a:off x="10154323" y="5702441"/>
                <a:ext cx="6431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Plot 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8701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85DF-34A7-194D-B5D6-8CB3B055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plotly</a:t>
            </a:r>
            <a:r>
              <a:rPr lang="en-US" dirty="0"/>
              <a:t> graph objects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1DC18E-4809-8948-8287-F1FC75AF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3D343-DC99-864F-B0AD-2DEAAD493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382" y="1470178"/>
            <a:ext cx="7101928" cy="499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29051"/>
      </p:ext>
    </p:extLst>
  </p:cSld>
  <p:clrMapOvr>
    <a:masterClrMapping/>
  </p:clrMapOvr>
</p:sld>
</file>

<file path=ppt/theme/theme1.xml><?xml version="1.0" encoding="utf-8"?>
<a:theme xmlns:a="http://schemas.openxmlformats.org/drawingml/2006/main" name="Wronski Template_11.24.2020">
  <a:themeElements>
    <a:clrScheme name="Wronski_11.2020">
      <a:dk1>
        <a:sysClr val="windowText" lastClr="000000"/>
      </a:dk1>
      <a:lt1>
        <a:sysClr val="window" lastClr="FFFFFF"/>
      </a:lt1>
      <a:dk2>
        <a:srgbClr val="1E2C5B"/>
      </a:dk2>
      <a:lt2>
        <a:srgbClr val="6C9ED8"/>
      </a:lt2>
      <a:accent1>
        <a:srgbClr val="AE0419"/>
      </a:accent1>
      <a:accent2>
        <a:srgbClr val="1C4179"/>
      </a:accent2>
      <a:accent3>
        <a:srgbClr val="D36207"/>
      </a:accent3>
      <a:accent4>
        <a:srgbClr val="EBA900"/>
      </a:accent4>
      <a:accent5>
        <a:srgbClr val="446BA5"/>
      </a:accent5>
      <a:accent6>
        <a:srgbClr val="1D7736"/>
      </a:accent6>
      <a:hlink>
        <a:srgbClr val="AE0419"/>
      </a:hlink>
      <a:folHlink>
        <a:srgbClr val="899BD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Wronski Template 2021</Template>
  <TotalTime>22028</TotalTime>
  <Words>322</Words>
  <Application>Microsoft Macintosh PowerPoint</Application>
  <PresentationFormat>Widescreen</PresentationFormat>
  <Paragraphs>129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Franklin Gothic Book</vt:lpstr>
      <vt:lpstr>Times New Roman</vt:lpstr>
      <vt:lpstr>Wingdings</vt:lpstr>
      <vt:lpstr>Wronski Template_11.24.2020</vt:lpstr>
      <vt:lpstr>Creating Dashboards with Python</vt:lpstr>
      <vt:lpstr>Housekeeping</vt:lpstr>
      <vt:lpstr>About me</vt:lpstr>
      <vt:lpstr>PowerPoint Presentation</vt:lpstr>
      <vt:lpstr>Visualization packages</vt:lpstr>
      <vt:lpstr>Our tasks</vt:lpstr>
      <vt:lpstr>Our tasks</vt:lpstr>
      <vt:lpstr>Matplotlib/Seaborn: Two big concepts to keep in mind</vt:lpstr>
      <vt:lpstr>plotly graph objects</vt:lpstr>
      <vt:lpstr>Dashboard Structure</vt:lpstr>
      <vt:lpstr>Day 1 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Cody</dc:creator>
  <cp:lastModifiedBy>James Cody</cp:lastModifiedBy>
  <cp:revision>414</cp:revision>
  <cp:lastPrinted>2021-04-19T13:47:08Z</cp:lastPrinted>
  <dcterms:created xsi:type="dcterms:W3CDTF">2021-04-12T14:43:02Z</dcterms:created>
  <dcterms:modified xsi:type="dcterms:W3CDTF">2022-06-28T12:10:17Z</dcterms:modified>
</cp:coreProperties>
</file>