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7"/>
  </p:notesMasterIdLst>
  <p:sldIdLst>
    <p:sldId id="256" r:id="rId2"/>
    <p:sldId id="640" r:id="rId3"/>
    <p:sldId id="642" r:id="rId4"/>
    <p:sldId id="710" r:id="rId5"/>
    <p:sldId id="764" r:id="rId6"/>
    <p:sldId id="766" r:id="rId7"/>
    <p:sldId id="765" r:id="rId8"/>
    <p:sldId id="760" r:id="rId9"/>
    <p:sldId id="728" r:id="rId10"/>
    <p:sldId id="767" r:id="rId11"/>
    <p:sldId id="725" r:id="rId12"/>
    <p:sldId id="768" r:id="rId13"/>
    <p:sldId id="770" r:id="rId14"/>
    <p:sldId id="727" r:id="rId15"/>
    <p:sldId id="769" r:id="rId16"/>
    <p:sldId id="771" r:id="rId17"/>
    <p:sldId id="715" r:id="rId18"/>
    <p:sldId id="711" r:id="rId19"/>
    <p:sldId id="772" r:id="rId20"/>
    <p:sldId id="773" r:id="rId21"/>
    <p:sldId id="729" r:id="rId22"/>
    <p:sldId id="716" r:id="rId23"/>
    <p:sldId id="774" r:id="rId24"/>
    <p:sldId id="748" r:id="rId25"/>
    <p:sldId id="73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179"/>
    <a:srgbClr val="2BE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0"/>
    <p:restoredTop sz="86417"/>
  </p:normalViewPr>
  <p:slideViewPr>
    <p:cSldViewPr snapToGrid="0" snapToObjects="1">
      <p:cViewPr varScale="1">
        <p:scale>
          <a:sx n="180" d="100"/>
          <a:sy n="180" d="100"/>
        </p:scale>
        <p:origin x="1328" y="176"/>
      </p:cViewPr>
      <p:guideLst>
        <p:guide orient="horz" pos="2232"/>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90" d="100"/>
        <a:sy n="1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6CD49-14BB-CF43-ABEC-D9DBD34BD44E}" type="datetimeFigureOut">
              <a:rPr lang="en-US" smtClean="0"/>
              <a:t>11/30/21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1754A7-6861-2540-8096-DBA9519BE366}" type="slidenum">
              <a:rPr lang="en-US" smtClean="0"/>
              <a:t>‹#›</a:t>
            </a:fld>
            <a:endParaRPr lang="en-US"/>
          </a:p>
        </p:txBody>
      </p:sp>
    </p:spTree>
    <p:extLst>
      <p:ext uri="{BB962C8B-B14F-4D97-AF65-F5344CB8AC3E}">
        <p14:creationId xmlns:p14="http://schemas.microsoft.com/office/powerpoint/2010/main" val="200142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1754A7-6861-2540-8096-DBA9519BE366}" type="slidenum">
              <a:rPr lang="en-US" smtClean="0"/>
              <a:t>1</a:t>
            </a:fld>
            <a:endParaRPr lang="en-US"/>
          </a:p>
        </p:txBody>
      </p:sp>
    </p:spTree>
    <p:extLst>
      <p:ext uri="{BB962C8B-B14F-4D97-AF65-F5344CB8AC3E}">
        <p14:creationId xmlns:p14="http://schemas.microsoft.com/office/powerpoint/2010/main" val="158174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1754A7-6861-2540-8096-DBA9519BE366}" type="slidenum">
              <a:rPr lang="en-US" smtClean="0"/>
              <a:t>4</a:t>
            </a:fld>
            <a:endParaRPr lang="en-US"/>
          </a:p>
        </p:txBody>
      </p:sp>
    </p:spTree>
    <p:extLst>
      <p:ext uri="{BB962C8B-B14F-4D97-AF65-F5344CB8AC3E}">
        <p14:creationId xmlns:p14="http://schemas.microsoft.com/office/powerpoint/2010/main" val="3717687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1754A7-6861-2540-8096-DBA9519BE366}" type="slidenum">
              <a:rPr lang="en-US" smtClean="0"/>
              <a:t>9</a:t>
            </a:fld>
            <a:endParaRPr lang="en-US"/>
          </a:p>
        </p:txBody>
      </p:sp>
    </p:spTree>
    <p:extLst>
      <p:ext uri="{BB962C8B-B14F-4D97-AF65-F5344CB8AC3E}">
        <p14:creationId xmlns:p14="http://schemas.microsoft.com/office/powerpoint/2010/main" val="399535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1754A7-6861-2540-8096-DBA9519BE366}" type="slidenum">
              <a:rPr lang="en-US" smtClean="0"/>
              <a:t>11</a:t>
            </a:fld>
            <a:endParaRPr lang="en-US"/>
          </a:p>
        </p:txBody>
      </p:sp>
    </p:spTree>
    <p:extLst>
      <p:ext uri="{BB962C8B-B14F-4D97-AF65-F5344CB8AC3E}">
        <p14:creationId xmlns:p14="http://schemas.microsoft.com/office/powerpoint/2010/main" val="433174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1754A7-6861-2540-8096-DBA9519BE366}" type="slidenum">
              <a:rPr lang="en-US" smtClean="0"/>
              <a:t>14</a:t>
            </a:fld>
            <a:endParaRPr lang="en-US"/>
          </a:p>
        </p:txBody>
      </p:sp>
    </p:spTree>
    <p:extLst>
      <p:ext uri="{BB962C8B-B14F-4D97-AF65-F5344CB8AC3E}">
        <p14:creationId xmlns:p14="http://schemas.microsoft.com/office/powerpoint/2010/main" val="2806292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1754A7-6861-2540-8096-DBA9519BE366}" type="slidenum">
              <a:rPr lang="en-US" smtClean="0"/>
              <a:t>17</a:t>
            </a:fld>
            <a:endParaRPr lang="en-US"/>
          </a:p>
        </p:txBody>
      </p:sp>
    </p:spTree>
    <p:extLst>
      <p:ext uri="{BB962C8B-B14F-4D97-AF65-F5344CB8AC3E}">
        <p14:creationId xmlns:p14="http://schemas.microsoft.com/office/powerpoint/2010/main" val="296209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1754A7-6861-2540-8096-DBA9519BE366}" type="slidenum">
              <a:rPr lang="en-US" smtClean="0"/>
              <a:t>18</a:t>
            </a:fld>
            <a:endParaRPr lang="en-US"/>
          </a:p>
        </p:txBody>
      </p:sp>
    </p:spTree>
    <p:extLst>
      <p:ext uri="{BB962C8B-B14F-4D97-AF65-F5344CB8AC3E}">
        <p14:creationId xmlns:p14="http://schemas.microsoft.com/office/powerpoint/2010/main" val="18401687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Logo">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848406D-82A2-4B89-9C94-5D99AEA757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80" y="-10959"/>
            <a:ext cx="12264197" cy="6903720"/>
          </a:xfrm>
          <a:prstGeom prst="rect">
            <a:avLst/>
          </a:prstGeom>
        </p:spPr>
      </p:pic>
      <p:sp>
        <p:nvSpPr>
          <p:cNvPr id="2" name="Title 1">
            <a:extLst>
              <a:ext uri="{FF2B5EF4-FFF2-40B4-BE49-F238E27FC236}">
                <a16:creationId xmlns:a16="http://schemas.microsoft.com/office/drawing/2014/main" id="{B56F0EBD-ED9A-4D9C-BE40-E5495E9D2F24}"/>
              </a:ext>
            </a:extLst>
          </p:cNvPr>
          <p:cNvSpPr>
            <a:spLocks noGrp="1"/>
          </p:cNvSpPr>
          <p:nvPr>
            <p:ph type="ctrTitle"/>
          </p:nvPr>
        </p:nvSpPr>
        <p:spPr>
          <a:xfrm>
            <a:off x="5257800" y="314326"/>
            <a:ext cx="6343650" cy="2247900"/>
          </a:xfrm>
        </p:spPr>
        <p:txBody>
          <a:bodyPr anchor="b"/>
          <a:lstStyle>
            <a:lvl1pPr algn="l">
              <a:lnSpc>
                <a:spcPct val="95000"/>
              </a:lnSpc>
              <a:defRPr sz="40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3B8F5D0-7C2C-4673-89B7-D9048B591BD3}"/>
              </a:ext>
            </a:extLst>
          </p:cNvPr>
          <p:cNvSpPr>
            <a:spLocks noGrp="1"/>
          </p:cNvSpPr>
          <p:nvPr>
            <p:ph type="subTitle" idx="1"/>
          </p:nvPr>
        </p:nvSpPr>
        <p:spPr>
          <a:xfrm>
            <a:off x="5257799" y="2781300"/>
            <a:ext cx="6343649" cy="2476500"/>
          </a:xfrm>
        </p:spPr>
        <p:txBody>
          <a:bodyPr/>
          <a:lstStyle>
            <a:lvl1pPr marL="0" indent="0" algn="l">
              <a:lnSpc>
                <a:spcPct val="95000"/>
              </a:lnSpc>
              <a:spcBef>
                <a:spcPts val="0"/>
              </a:spcBef>
              <a:buNone/>
              <a:defRPr sz="240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Box 8">
            <a:extLst>
              <a:ext uri="{FF2B5EF4-FFF2-40B4-BE49-F238E27FC236}">
                <a16:creationId xmlns:a16="http://schemas.microsoft.com/office/drawing/2014/main" id="{BF4B76A8-AA3D-4652-A806-81A3D943EB1C}"/>
              </a:ext>
            </a:extLst>
          </p:cNvPr>
          <p:cNvSpPr txBox="1"/>
          <p:nvPr/>
        </p:nvSpPr>
        <p:spPr>
          <a:xfrm>
            <a:off x="5306857" y="6407005"/>
            <a:ext cx="6667501" cy="292388"/>
          </a:xfrm>
          <a:prstGeom prst="rect">
            <a:avLst/>
          </a:prstGeom>
          <a:noFill/>
        </p:spPr>
        <p:txBody>
          <a:bodyPr wrap="square" rtlCol="0">
            <a:spAutoFit/>
          </a:bodyPr>
          <a:lstStyle/>
          <a:p>
            <a:r>
              <a:rPr lang="en-US" sz="1300" dirty="0">
                <a:solidFill>
                  <a:schemeClr val="accent2"/>
                </a:solidFill>
                <a:latin typeface="Franklin Gothic Book" panose="020B0503020102020204" pitchFamily="34" charset="0"/>
              </a:rPr>
              <a:t>R.J. Wronski Associates, Inc.  </a:t>
            </a:r>
            <a:r>
              <a:rPr lang="en-US" sz="1300" dirty="0">
                <a:solidFill>
                  <a:schemeClr val="accent2">
                    <a:lumMod val="40000"/>
                    <a:lumOff val="60000"/>
                  </a:schemeClr>
                </a:solidFill>
                <a:latin typeface="Franklin Gothic Book" panose="020B0503020102020204" pitchFamily="34" charset="0"/>
              </a:rPr>
              <a:t>|</a:t>
            </a:r>
            <a:r>
              <a:rPr lang="en-US" sz="1300" dirty="0">
                <a:solidFill>
                  <a:schemeClr val="accent2"/>
                </a:solidFill>
                <a:latin typeface="Franklin Gothic Book" panose="020B0503020102020204" pitchFamily="34" charset="0"/>
              </a:rPr>
              <a:t>  wronskitraining.com </a:t>
            </a:r>
            <a:r>
              <a:rPr lang="en-US" sz="1300" dirty="0">
                <a:solidFill>
                  <a:schemeClr val="accent2">
                    <a:lumMod val="40000"/>
                    <a:lumOff val="60000"/>
                  </a:schemeClr>
                </a:solidFill>
                <a:latin typeface="Franklin Gothic Book" panose="020B0503020102020204" pitchFamily="34" charset="0"/>
              </a:rPr>
              <a:t>|</a:t>
            </a:r>
            <a:r>
              <a:rPr lang="en-US" sz="1300" dirty="0">
                <a:solidFill>
                  <a:schemeClr val="accent2"/>
                </a:solidFill>
                <a:latin typeface="Franklin Gothic Book" panose="020B0503020102020204" pitchFamily="34" charset="0"/>
              </a:rPr>
              <a:t>  800.634.234  </a:t>
            </a:r>
            <a:r>
              <a:rPr lang="en-US" sz="1300" dirty="0">
                <a:solidFill>
                  <a:schemeClr val="accent2">
                    <a:lumMod val="40000"/>
                    <a:lumOff val="60000"/>
                  </a:schemeClr>
                </a:solidFill>
                <a:latin typeface="Franklin Gothic Book" panose="020B0503020102020204" pitchFamily="34" charset="0"/>
              </a:rPr>
              <a:t>|</a:t>
            </a:r>
            <a:r>
              <a:rPr lang="en-US" sz="1300" dirty="0">
                <a:solidFill>
                  <a:schemeClr val="accent2"/>
                </a:solidFill>
                <a:latin typeface="Franklin Gothic Book" panose="020B0503020102020204" pitchFamily="34" charset="0"/>
              </a:rPr>
              <a:t>  617.889.1470</a:t>
            </a:r>
          </a:p>
        </p:txBody>
      </p:sp>
      <p:pic>
        <p:nvPicPr>
          <p:cNvPr id="11" name="Picture 10" descr="Logo&#10;&#10;Description automatically generated">
            <a:extLst>
              <a:ext uri="{FF2B5EF4-FFF2-40B4-BE49-F238E27FC236}">
                <a16:creationId xmlns:a16="http://schemas.microsoft.com/office/drawing/2014/main" id="{710F01F8-DA85-4564-AFC8-C00C36F5F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460" y="1951045"/>
            <a:ext cx="2708911" cy="1096955"/>
          </a:xfrm>
          <a:prstGeom prst="rect">
            <a:avLst/>
          </a:prstGeom>
        </p:spPr>
      </p:pic>
      <p:sp>
        <p:nvSpPr>
          <p:cNvPr id="4" name="Rectangle 3">
            <a:extLst>
              <a:ext uri="{FF2B5EF4-FFF2-40B4-BE49-F238E27FC236}">
                <a16:creationId xmlns:a16="http://schemas.microsoft.com/office/drawing/2014/main" id="{11192AE5-E6BB-4DF8-A708-B8F524607C4D}"/>
              </a:ext>
            </a:extLst>
          </p:cNvPr>
          <p:cNvSpPr/>
          <p:nvPr/>
        </p:nvSpPr>
        <p:spPr>
          <a:xfrm>
            <a:off x="5365020" y="2602686"/>
            <a:ext cx="6166130" cy="59593"/>
          </a:xfrm>
          <a:prstGeom prst="rect">
            <a:avLst/>
          </a:prstGeom>
          <a:solidFill>
            <a:srgbClr val="6C9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899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ingle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8B63-769F-4D5E-9989-163A27EAB61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29DFF1-1E65-4063-8EDE-03346B96434D}"/>
              </a:ext>
            </a:extLst>
          </p:cNvPr>
          <p:cNvSpPr>
            <a:spLocks noGrp="1"/>
          </p:cNvSpPr>
          <p:nvPr>
            <p:ph idx="1"/>
          </p:nvPr>
        </p:nvSpPr>
        <p:spPr>
          <a:xfrm>
            <a:off x="218485" y="1235676"/>
            <a:ext cx="11757727" cy="5139373"/>
          </a:xfrm>
        </p:spPr>
        <p:txBody>
          <a:bodyPr>
            <a:normAutofit/>
          </a:bodyPr>
          <a:lstStyle>
            <a:lvl1pPr>
              <a:spcAft>
                <a:spcPts val="1200"/>
              </a:spcAft>
              <a:buClr>
                <a:schemeClr val="accent2"/>
              </a:buClr>
              <a:defRPr sz="2400"/>
            </a:lvl1pPr>
            <a:lvl2pPr>
              <a:spcAft>
                <a:spcPts val="1200"/>
              </a:spcAft>
              <a:buClr>
                <a:schemeClr val="accent2"/>
              </a:buClr>
              <a:defRPr sz="2000"/>
            </a:lvl2pPr>
            <a:lvl3pPr>
              <a:spcAft>
                <a:spcPts val="1200"/>
              </a:spcAft>
              <a:buClr>
                <a:schemeClr val="accent2"/>
              </a:buClr>
              <a:defRPr sz="1800"/>
            </a:lvl3pPr>
            <a:lvl4pPr>
              <a:spcAft>
                <a:spcPts val="1200"/>
              </a:spcAft>
              <a:buClr>
                <a:schemeClr val="accent2"/>
              </a:buClr>
              <a:defRPr sz="1600"/>
            </a:lvl4pPr>
            <a:lvl5pPr>
              <a:spcAft>
                <a:spcPts val="1200"/>
              </a:spcAft>
              <a:buClr>
                <a:schemeClr val="accent2"/>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D645836-EB82-4E32-9794-DC4BA0234189}"/>
              </a:ext>
            </a:extLst>
          </p:cNvPr>
          <p:cNvSpPr>
            <a:spLocks noGrp="1"/>
          </p:cNvSpPr>
          <p:nvPr>
            <p:ph type="dt" sz="half" idx="10"/>
          </p:nvPr>
        </p:nvSpPr>
        <p:spPr/>
        <p:txBody>
          <a:bodyPr/>
          <a:lstStyle/>
          <a:p>
            <a:fld id="{7C23C5D5-AA35-B943-B6A5-B0E52E141B2A}" type="datetime1">
              <a:rPr lang="en-US" smtClean="0"/>
              <a:t>11/30/21</a:t>
            </a:fld>
            <a:endParaRPr lang="en-US"/>
          </a:p>
        </p:txBody>
      </p:sp>
      <p:sp>
        <p:nvSpPr>
          <p:cNvPr id="5" name="Footer Placeholder 4">
            <a:extLst>
              <a:ext uri="{FF2B5EF4-FFF2-40B4-BE49-F238E27FC236}">
                <a16:creationId xmlns:a16="http://schemas.microsoft.com/office/drawing/2014/main" id="{BC760C87-748D-4782-A90F-004EEAF86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75E6A-5D45-41E5-81A2-B6676AD0BEFE}"/>
              </a:ext>
            </a:extLst>
          </p:cNvPr>
          <p:cNvSpPr>
            <a:spLocks noGrp="1"/>
          </p:cNvSpPr>
          <p:nvPr>
            <p:ph type="sldNum" sz="quarter" idx="12"/>
          </p:nvPr>
        </p:nvSpPr>
        <p:spPr/>
        <p:txBody>
          <a:bodyPr/>
          <a:lstStyle/>
          <a:p>
            <a:fld id="{FD268959-0C7B-DE40-B0DF-834DF71CC0C8}" type="slidenum">
              <a:rPr lang="en-US" smtClean="0"/>
              <a:t>‹#›</a:t>
            </a:fld>
            <a:endParaRPr lang="en-US"/>
          </a:p>
        </p:txBody>
      </p:sp>
    </p:spTree>
    <p:extLst>
      <p:ext uri="{BB962C8B-B14F-4D97-AF65-F5344CB8AC3E}">
        <p14:creationId xmlns:p14="http://schemas.microsoft.com/office/powerpoint/2010/main" val="1649308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FBD1-69F4-4EFA-BD9E-FDEFEB2DE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0CF553-3701-42AA-86E2-D178FBAF1BF0}"/>
              </a:ext>
            </a:extLst>
          </p:cNvPr>
          <p:cNvSpPr>
            <a:spLocks noGrp="1"/>
          </p:cNvSpPr>
          <p:nvPr>
            <p:ph type="dt" sz="half" idx="10"/>
          </p:nvPr>
        </p:nvSpPr>
        <p:spPr/>
        <p:txBody>
          <a:bodyPr/>
          <a:lstStyle/>
          <a:p>
            <a:fld id="{831D9B2A-A537-0E46-BBB3-080670C0F82A}" type="datetime1">
              <a:rPr lang="en-US" smtClean="0"/>
              <a:t>11/30/21</a:t>
            </a:fld>
            <a:endParaRPr lang="en-US"/>
          </a:p>
        </p:txBody>
      </p:sp>
      <p:sp>
        <p:nvSpPr>
          <p:cNvPr id="4" name="Footer Placeholder 3">
            <a:extLst>
              <a:ext uri="{FF2B5EF4-FFF2-40B4-BE49-F238E27FC236}">
                <a16:creationId xmlns:a16="http://schemas.microsoft.com/office/drawing/2014/main" id="{50220304-29A0-4C1D-86AD-FE4BD78C3D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C9D398-228D-4B2A-BD69-D07103060FDF}"/>
              </a:ext>
            </a:extLst>
          </p:cNvPr>
          <p:cNvSpPr>
            <a:spLocks noGrp="1"/>
          </p:cNvSpPr>
          <p:nvPr>
            <p:ph type="sldNum" sz="quarter" idx="12"/>
          </p:nvPr>
        </p:nvSpPr>
        <p:spPr/>
        <p:txBody>
          <a:bodyPr/>
          <a:lstStyle/>
          <a:p>
            <a:fld id="{FD268959-0C7B-DE40-B0DF-834DF71CC0C8}" type="slidenum">
              <a:rPr lang="en-US" smtClean="0"/>
              <a:t>‹#›</a:t>
            </a:fld>
            <a:endParaRPr lang="en-US"/>
          </a:p>
        </p:txBody>
      </p:sp>
    </p:spTree>
    <p:extLst>
      <p:ext uri="{BB962C8B-B14F-4D97-AF65-F5344CB8AC3E}">
        <p14:creationId xmlns:p14="http://schemas.microsoft.com/office/powerpoint/2010/main" val="397970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2A3BED-9D75-425D-8234-9E4373C88B55}"/>
              </a:ext>
            </a:extLst>
          </p:cNvPr>
          <p:cNvSpPr>
            <a:spLocks noGrp="1"/>
          </p:cNvSpPr>
          <p:nvPr>
            <p:ph type="dt" sz="half" idx="10"/>
          </p:nvPr>
        </p:nvSpPr>
        <p:spPr/>
        <p:txBody>
          <a:bodyPr/>
          <a:lstStyle/>
          <a:p>
            <a:fld id="{36F43099-2F68-DB44-BD42-F7F98702E92E}" type="datetime1">
              <a:rPr lang="en-US" smtClean="0"/>
              <a:t>11/30/21</a:t>
            </a:fld>
            <a:endParaRPr lang="en-US"/>
          </a:p>
        </p:txBody>
      </p:sp>
      <p:sp>
        <p:nvSpPr>
          <p:cNvPr id="3" name="Footer Placeholder 2">
            <a:extLst>
              <a:ext uri="{FF2B5EF4-FFF2-40B4-BE49-F238E27FC236}">
                <a16:creationId xmlns:a16="http://schemas.microsoft.com/office/drawing/2014/main" id="{19B1EC4E-B721-4267-AD77-21C6C90ECD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C9D6E9-3B6F-451C-AD07-67EC2BC0469F}"/>
              </a:ext>
            </a:extLst>
          </p:cNvPr>
          <p:cNvSpPr>
            <a:spLocks noGrp="1"/>
          </p:cNvSpPr>
          <p:nvPr>
            <p:ph type="sldNum" sz="quarter" idx="12"/>
          </p:nvPr>
        </p:nvSpPr>
        <p:spPr/>
        <p:txBody>
          <a:bodyPr/>
          <a:lstStyle/>
          <a:p>
            <a:fld id="{FD268959-0C7B-DE40-B0DF-834DF71CC0C8}" type="slidenum">
              <a:rPr lang="en-US" smtClean="0"/>
              <a:t>‹#›</a:t>
            </a:fld>
            <a:endParaRPr lang="en-US"/>
          </a:p>
        </p:txBody>
      </p:sp>
    </p:spTree>
    <p:extLst>
      <p:ext uri="{BB962C8B-B14F-4D97-AF65-F5344CB8AC3E}">
        <p14:creationId xmlns:p14="http://schemas.microsoft.com/office/powerpoint/2010/main" val="219297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Header 2_CustomColor_NO sub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1606DA-266F-485E-92B8-66051609F52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012" y="-9525"/>
            <a:ext cx="12264193" cy="6903718"/>
          </a:xfrm>
          <a:prstGeom prst="rect">
            <a:avLst/>
          </a:prstGeom>
        </p:spPr>
      </p:pic>
      <p:sp>
        <p:nvSpPr>
          <p:cNvPr id="6" name="Slide Number Placeholder 5">
            <a:extLst>
              <a:ext uri="{FF2B5EF4-FFF2-40B4-BE49-F238E27FC236}">
                <a16:creationId xmlns:a16="http://schemas.microsoft.com/office/drawing/2014/main" id="{E3F66664-7A36-465B-A73D-5060F4B8E51A}"/>
              </a:ext>
            </a:extLst>
          </p:cNvPr>
          <p:cNvSpPr>
            <a:spLocks noGrp="1"/>
          </p:cNvSpPr>
          <p:nvPr>
            <p:ph type="sldNum" sz="quarter" idx="12"/>
          </p:nvPr>
        </p:nvSpPr>
        <p:spPr/>
        <p:txBody>
          <a:bodyPr/>
          <a:lstStyle>
            <a:lvl1pPr>
              <a:defRPr>
                <a:solidFill>
                  <a:schemeClr val="tx2"/>
                </a:solidFill>
              </a:defRPr>
            </a:lvl1pPr>
          </a:lstStyle>
          <a:p>
            <a:fld id="{A372472D-0550-4DE7-A024-EE83A718A0AB}" type="slidenum">
              <a:rPr lang="en-US" smtClean="0"/>
              <a:pPr/>
              <a:t>‹#›</a:t>
            </a:fld>
            <a:endParaRPr lang="en-US"/>
          </a:p>
        </p:txBody>
      </p:sp>
      <p:grpSp>
        <p:nvGrpSpPr>
          <p:cNvPr id="5" name="Group 4">
            <a:extLst>
              <a:ext uri="{FF2B5EF4-FFF2-40B4-BE49-F238E27FC236}">
                <a16:creationId xmlns:a16="http://schemas.microsoft.com/office/drawing/2014/main" id="{29C898F2-1C6E-4BD8-9BC9-0A1F2513743E}"/>
              </a:ext>
            </a:extLst>
          </p:cNvPr>
          <p:cNvGrpSpPr/>
          <p:nvPr userDrawn="1"/>
        </p:nvGrpSpPr>
        <p:grpSpPr>
          <a:xfrm>
            <a:off x="-9525" y="-11875"/>
            <a:ext cx="4611925" cy="4020350"/>
            <a:chOff x="0" y="-11875"/>
            <a:chExt cx="4611925" cy="4020350"/>
          </a:xfrm>
        </p:grpSpPr>
        <p:sp>
          <p:nvSpPr>
            <p:cNvPr id="9" name="Freeform: Shape 8">
              <a:extLst>
                <a:ext uri="{FF2B5EF4-FFF2-40B4-BE49-F238E27FC236}">
                  <a16:creationId xmlns:a16="http://schemas.microsoft.com/office/drawing/2014/main" id="{A0458CC2-0CC3-4DD8-8419-BC93161710D6}"/>
                </a:ext>
              </a:extLst>
            </p:cNvPr>
            <p:cNvSpPr/>
            <p:nvPr/>
          </p:nvSpPr>
          <p:spPr>
            <a:xfrm>
              <a:off x="0" y="-11875"/>
              <a:ext cx="4611925" cy="4020350"/>
            </a:xfrm>
            <a:custGeom>
              <a:avLst/>
              <a:gdLst>
                <a:gd name="connsiteX0" fmla="*/ 0 w 4611925"/>
                <a:gd name="connsiteY0" fmla="*/ 0 h 4020350"/>
                <a:gd name="connsiteX1" fmla="*/ 4267370 w 4611925"/>
                <a:gd name="connsiteY1" fmla="*/ 0 h 4020350"/>
                <a:gd name="connsiteX2" fmla="*/ 4285802 w 4611925"/>
                <a:gd name="connsiteY2" fmla="*/ 30340 h 4020350"/>
                <a:gd name="connsiteX3" fmla="*/ 4611925 w 4611925"/>
                <a:gd name="connsiteY3" fmla="*/ 1318298 h 4020350"/>
                <a:gd name="connsiteX4" fmla="*/ 1909873 w 4611925"/>
                <a:gd name="connsiteY4" fmla="*/ 4020350 h 4020350"/>
                <a:gd name="connsiteX5" fmla="*/ 191117 w 4611925"/>
                <a:gd name="connsiteY5" fmla="*/ 3403333 h 4020350"/>
                <a:gd name="connsiteX6" fmla="*/ 0 w 4611925"/>
                <a:gd name="connsiteY6" fmla="*/ 3229633 h 4020350"/>
                <a:gd name="connsiteX7" fmla="*/ 0 w 4611925"/>
                <a:gd name="connsiteY7" fmla="*/ 0 h 402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1925" h="4020350">
                  <a:moveTo>
                    <a:pt x="0" y="0"/>
                  </a:moveTo>
                  <a:lnTo>
                    <a:pt x="4267370" y="0"/>
                  </a:lnTo>
                  <a:lnTo>
                    <a:pt x="4285802" y="30340"/>
                  </a:lnTo>
                  <a:cubicBezTo>
                    <a:pt x="4493786" y="413202"/>
                    <a:pt x="4611925" y="851954"/>
                    <a:pt x="4611925" y="1318298"/>
                  </a:cubicBezTo>
                  <a:cubicBezTo>
                    <a:pt x="4611925" y="2810600"/>
                    <a:pt x="3402175" y="4020350"/>
                    <a:pt x="1909873" y="4020350"/>
                  </a:cubicBezTo>
                  <a:cubicBezTo>
                    <a:pt x="1256991" y="4020350"/>
                    <a:pt x="658191" y="3788796"/>
                    <a:pt x="191117" y="3403333"/>
                  </a:cubicBezTo>
                  <a:lnTo>
                    <a:pt x="0" y="3229633"/>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descr="List of dates on a digital screen">
              <a:extLst>
                <a:ext uri="{FF2B5EF4-FFF2-40B4-BE49-F238E27FC236}">
                  <a16:creationId xmlns:a16="http://schemas.microsoft.com/office/drawing/2014/main" id="{63ECFA15-9022-48BD-81AC-A92E2D894C93}"/>
                </a:ext>
              </a:extLst>
            </p:cNvPr>
            <p:cNvSpPr/>
            <p:nvPr/>
          </p:nvSpPr>
          <p:spPr>
            <a:xfrm>
              <a:off x="0" y="-11875"/>
              <a:ext cx="4312124" cy="3733005"/>
            </a:xfrm>
            <a:custGeom>
              <a:avLst/>
              <a:gdLst>
                <a:gd name="connsiteX0" fmla="*/ 0 w 4312124"/>
                <a:gd name="connsiteY0" fmla="*/ 0 h 3733005"/>
                <a:gd name="connsiteX1" fmla="*/ 3926035 w 4312124"/>
                <a:gd name="connsiteY1" fmla="*/ 0 h 3733005"/>
                <a:gd name="connsiteX2" fmla="*/ 4019594 w 4312124"/>
                <a:gd name="connsiteY2" fmla="*/ 154003 h 3733005"/>
                <a:gd name="connsiteX3" fmla="*/ 4312124 w 4312124"/>
                <a:gd name="connsiteY3" fmla="*/ 1309290 h 3733005"/>
                <a:gd name="connsiteX4" fmla="*/ 1888408 w 4312124"/>
                <a:gd name="connsiteY4" fmla="*/ 3733005 h 3733005"/>
                <a:gd name="connsiteX5" fmla="*/ 18151 w 4312124"/>
                <a:gd name="connsiteY5" fmla="*/ 2850998 h 3733005"/>
                <a:gd name="connsiteX6" fmla="*/ 0 w 4312124"/>
                <a:gd name="connsiteY6" fmla="*/ 2826725 h 3733005"/>
                <a:gd name="connsiteX7" fmla="*/ 0 w 4312124"/>
                <a:gd name="connsiteY7" fmla="*/ 0 h 3733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2124" h="3733005">
                  <a:moveTo>
                    <a:pt x="0" y="0"/>
                  </a:moveTo>
                  <a:lnTo>
                    <a:pt x="3926035" y="0"/>
                  </a:lnTo>
                  <a:lnTo>
                    <a:pt x="4019594" y="154003"/>
                  </a:lnTo>
                  <a:cubicBezTo>
                    <a:pt x="4206154" y="497428"/>
                    <a:pt x="4312124" y="890984"/>
                    <a:pt x="4312124" y="1309290"/>
                  </a:cubicBezTo>
                  <a:cubicBezTo>
                    <a:pt x="4312124" y="2647871"/>
                    <a:pt x="3226989" y="3733005"/>
                    <a:pt x="1888408" y="3733005"/>
                  </a:cubicBezTo>
                  <a:cubicBezTo>
                    <a:pt x="1135456" y="3733005"/>
                    <a:pt x="462697" y="3389662"/>
                    <a:pt x="18151" y="2850998"/>
                  </a:cubicBezTo>
                  <a:lnTo>
                    <a:pt x="0" y="282672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1" name="Title 1">
            <a:extLst>
              <a:ext uri="{FF2B5EF4-FFF2-40B4-BE49-F238E27FC236}">
                <a16:creationId xmlns:a16="http://schemas.microsoft.com/office/drawing/2014/main" id="{7DCC9A05-E1E1-734D-977B-663BB81AD5D3}"/>
              </a:ext>
            </a:extLst>
          </p:cNvPr>
          <p:cNvSpPr>
            <a:spLocks noGrp="1"/>
          </p:cNvSpPr>
          <p:nvPr>
            <p:ph type="title"/>
          </p:nvPr>
        </p:nvSpPr>
        <p:spPr>
          <a:xfrm>
            <a:off x="4950937" y="321276"/>
            <a:ext cx="6742499" cy="1416910"/>
          </a:xfrm>
        </p:spPr>
        <p:txBody>
          <a:bodyPr anchor="b"/>
          <a:lstStyle>
            <a:lvl1pPr algn="l">
              <a:defRPr lang="en-US" sz="4000" b="1" kern="1200" dirty="0">
                <a:solidFill>
                  <a:schemeClr val="tx2"/>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12" name="Text Placeholder 2">
            <a:extLst>
              <a:ext uri="{FF2B5EF4-FFF2-40B4-BE49-F238E27FC236}">
                <a16:creationId xmlns:a16="http://schemas.microsoft.com/office/drawing/2014/main" id="{9D32C1AD-BDEF-B64D-B88C-3047164B3C42}"/>
              </a:ext>
            </a:extLst>
          </p:cNvPr>
          <p:cNvSpPr>
            <a:spLocks noGrp="1"/>
          </p:cNvSpPr>
          <p:nvPr>
            <p:ph type="body" idx="1"/>
          </p:nvPr>
        </p:nvSpPr>
        <p:spPr>
          <a:xfrm>
            <a:off x="4950937" y="2295313"/>
            <a:ext cx="6742500" cy="506956"/>
          </a:xfrm>
        </p:spPr>
        <p:txBody>
          <a:bodyPr/>
          <a:lstStyle>
            <a:lvl1pPr marL="0" indent="0" algn="l">
              <a:buNone/>
              <a:defRPr lang="en-US" sz="2400" kern="1200" dirty="0">
                <a:solidFill>
                  <a:schemeClr val="tx1"/>
                </a:solidFill>
                <a:latin typeface="Arial" panose="020B0604020202020204" pitchFamily="34" charset="0"/>
                <a:ea typeface="+mn-ea"/>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Click to edit Master text styles</a:t>
            </a:r>
          </a:p>
        </p:txBody>
      </p:sp>
      <p:sp>
        <p:nvSpPr>
          <p:cNvPr id="13" name="Rectangle 12">
            <a:extLst>
              <a:ext uri="{FF2B5EF4-FFF2-40B4-BE49-F238E27FC236}">
                <a16:creationId xmlns:a16="http://schemas.microsoft.com/office/drawing/2014/main" id="{03F2E3EF-D0E3-D645-8BD0-CFB9F14C5BEB}"/>
              </a:ext>
            </a:extLst>
          </p:cNvPr>
          <p:cNvSpPr/>
          <p:nvPr userDrawn="1"/>
        </p:nvSpPr>
        <p:spPr>
          <a:xfrm>
            <a:off x="5045283" y="1903857"/>
            <a:ext cx="6217920" cy="48023"/>
          </a:xfrm>
          <a:prstGeom prst="rect">
            <a:avLst/>
          </a:prstGeom>
          <a:solidFill>
            <a:srgbClr val="6C9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2930896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1F27E2-859D-406D-B8EB-E3A6B08C532C}"/>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512" y="7053"/>
            <a:ext cx="12182975" cy="6857999"/>
          </a:xfrm>
          <a:prstGeom prst="rect">
            <a:avLst/>
          </a:prstGeom>
        </p:spPr>
      </p:pic>
      <p:sp>
        <p:nvSpPr>
          <p:cNvPr id="2" name="Title Placeholder 1">
            <a:extLst>
              <a:ext uri="{FF2B5EF4-FFF2-40B4-BE49-F238E27FC236}">
                <a16:creationId xmlns:a16="http://schemas.microsoft.com/office/drawing/2014/main" id="{D5C0DA54-A4C4-40E3-BBE2-E0485ED24A82}"/>
              </a:ext>
            </a:extLst>
          </p:cNvPr>
          <p:cNvSpPr>
            <a:spLocks noGrp="1"/>
          </p:cNvSpPr>
          <p:nvPr>
            <p:ph type="title"/>
          </p:nvPr>
        </p:nvSpPr>
        <p:spPr>
          <a:xfrm>
            <a:off x="218485" y="284205"/>
            <a:ext cx="11757727" cy="61401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2FB65D9-DE62-46A5-B99E-CD7E1FA6D7CE}"/>
              </a:ext>
            </a:extLst>
          </p:cNvPr>
          <p:cNvSpPr>
            <a:spLocks noGrp="1"/>
          </p:cNvSpPr>
          <p:nvPr>
            <p:ph type="body" idx="1"/>
          </p:nvPr>
        </p:nvSpPr>
        <p:spPr>
          <a:xfrm>
            <a:off x="218485" y="979136"/>
            <a:ext cx="11757727" cy="53959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D3D3B8-EFC9-477A-BD15-20145F95DD9A}"/>
              </a:ext>
            </a:extLst>
          </p:cNvPr>
          <p:cNvSpPr>
            <a:spLocks noGrp="1"/>
          </p:cNvSpPr>
          <p:nvPr>
            <p:ph type="dt" sz="half" idx="2"/>
          </p:nvPr>
        </p:nvSpPr>
        <p:spPr>
          <a:xfrm>
            <a:off x="218485" y="6380247"/>
            <a:ext cx="2743200" cy="365125"/>
          </a:xfrm>
          <a:prstGeom prst="rect">
            <a:avLst/>
          </a:prstGeom>
        </p:spPr>
        <p:txBody>
          <a:bodyPr vert="horz" lIns="91440" tIns="45720" rIns="91440" bIns="45720" rtlCol="0" anchor="ctr"/>
          <a:lstStyle>
            <a:lvl1pPr algn="l">
              <a:defRPr sz="1200">
                <a:solidFill>
                  <a:schemeClr val="tx1">
                    <a:lumMod val="50000"/>
                    <a:lumOff val="50000"/>
                  </a:schemeClr>
                </a:solidFill>
                <a:latin typeface="Arial" panose="020B0604020202020204" pitchFamily="34" charset="0"/>
                <a:cs typeface="Arial" panose="020B0604020202020204" pitchFamily="34" charset="0"/>
              </a:defRPr>
            </a:lvl1pPr>
          </a:lstStyle>
          <a:p>
            <a:fld id="{6CC0172C-FD34-6441-9CDA-4D44D472119C}" type="datetime1">
              <a:rPr lang="en-US" smtClean="0"/>
              <a:t>11/30/21</a:t>
            </a:fld>
            <a:endParaRPr lang="en-US"/>
          </a:p>
        </p:txBody>
      </p:sp>
      <p:sp>
        <p:nvSpPr>
          <p:cNvPr id="5" name="Footer Placeholder 4">
            <a:extLst>
              <a:ext uri="{FF2B5EF4-FFF2-40B4-BE49-F238E27FC236}">
                <a16:creationId xmlns:a16="http://schemas.microsoft.com/office/drawing/2014/main" id="{DF0B4C86-FDE8-41C7-9F1D-E9ED1C86A8FD}"/>
              </a:ext>
            </a:extLst>
          </p:cNvPr>
          <p:cNvSpPr>
            <a:spLocks noGrp="1"/>
          </p:cNvSpPr>
          <p:nvPr>
            <p:ph type="ftr" sz="quarter" idx="3"/>
          </p:nvPr>
        </p:nvSpPr>
        <p:spPr>
          <a:xfrm>
            <a:off x="4038600" y="6380247"/>
            <a:ext cx="4114800" cy="365125"/>
          </a:xfrm>
          <a:prstGeom prst="rect">
            <a:avLst/>
          </a:prstGeom>
        </p:spPr>
        <p:txBody>
          <a:bodyPr vert="horz" lIns="91440" tIns="45720" rIns="91440" bIns="45720" rtlCol="0" anchor="ctr"/>
          <a:lstStyle>
            <a:lvl1pPr algn="ctr">
              <a:defRPr sz="1200">
                <a:solidFill>
                  <a:schemeClr val="tx2"/>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5B379F4E-A2A4-42BA-89F6-9A56CF19B852}"/>
              </a:ext>
            </a:extLst>
          </p:cNvPr>
          <p:cNvSpPr>
            <a:spLocks noGrp="1"/>
          </p:cNvSpPr>
          <p:nvPr>
            <p:ph type="sldNum" sz="quarter" idx="4"/>
          </p:nvPr>
        </p:nvSpPr>
        <p:spPr>
          <a:xfrm>
            <a:off x="9355067" y="6380247"/>
            <a:ext cx="2743200" cy="365125"/>
          </a:xfrm>
          <a:prstGeom prst="rect">
            <a:avLst/>
          </a:prstGeom>
        </p:spPr>
        <p:txBody>
          <a:bodyPr vert="horz" lIns="91440" tIns="45720" rIns="91440" bIns="45720" rtlCol="0" anchor="ctr"/>
          <a:lstStyle>
            <a:lvl1pPr algn="r">
              <a:defRPr sz="1300" b="1">
                <a:solidFill>
                  <a:schemeClr val="bg1"/>
                </a:solidFill>
                <a:latin typeface="Arial" panose="020B0604020202020204" pitchFamily="34" charset="0"/>
                <a:cs typeface="Arial" panose="020B0604020202020204" pitchFamily="34" charset="0"/>
              </a:defRPr>
            </a:lvl1pPr>
          </a:lstStyle>
          <a:p>
            <a:fld id="{FD268959-0C7B-DE40-B0DF-834DF71CC0C8}" type="slidenum">
              <a:rPr lang="en-US" smtClean="0"/>
              <a:t>‹#›</a:t>
            </a:fld>
            <a:endParaRPr lang="en-US"/>
          </a:p>
        </p:txBody>
      </p:sp>
      <p:sp>
        <p:nvSpPr>
          <p:cNvPr id="7" name="Rectangle 6">
            <a:extLst>
              <a:ext uri="{FF2B5EF4-FFF2-40B4-BE49-F238E27FC236}">
                <a16:creationId xmlns:a16="http://schemas.microsoft.com/office/drawing/2014/main" id="{B6FF9683-F60F-431F-A4D9-1907C9D8C179}"/>
              </a:ext>
            </a:extLst>
          </p:cNvPr>
          <p:cNvSpPr/>
          <p:nvPr/>
        </p:nvSpPr>
        <p:spPr>
          <a:xfrm>
            <a:off x="288195" y="173431"/>
            <a:ext cx="11608530" cy="105575"/>
          </a:xfrm>
          <a:prstGeom prst="rect">
            <a:avLst/>
          </a:prstGeom>
          <a:solidFill>
            <a:srgbClr val="6C9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3875055"/>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5" r:id="rId3"/>
    <p:sldLayoutId id="2147483666" r:id="rId4"/>
    <p:sldLayoutId id="2147483669" r:id="rId5"/>
  </p:sldLayoutIdLst>
  <p:hf hdr="0" ftr="0" dt="0"/>
  <p:txStyles>
    <p:titleStyle>
      <a:lvl1pPr algn="l" defTabSz="914400" rtl="0" eaLnBrk="1" latinLnBrk="0" hangingPunct="1">
        <a:lnSpc>
          <a:spcPct val="90000"/>
        </a:lnSpc>
        <a:spcBef>
          <a:spcPct val="0"/>
        </a:spcBef>
        <a:buNone/>
        <a:defRPr sz="3200" b="1"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chemeClr val="accent1"/>
        </a:buClr>
        <a:buSzPct val="110000"/>
        <a:buFont typeface="Wingdings" panose="05000000000000000000" pitchFamily="2" charset="2"/>
        <a:buChar char="§"/>
        <a:defRPr sz="2800" kern="1200">
          <a:solidFill>
            <a:schemeClr val="tx1"/>
          </a:solidFill>
          <a:latin typeface="+mn-lt"/>
          <a:ea typeface="+mn-ea"/>
          <a:cs typeface="+mn-cs"/>
        </a:defRPr>
      </a:lvl1pPr>
      <a:lvl2pPr marL="628650" indent="-228600" algn="l" defTabSz="914400" rtl="0" eaLnBrk="1" latinLnBrk="0" hangingPunct="1">
        <a:lnSpc>
          <a:spcPct val="90000"/>
        </a:lnSpc>
        <a:spcBef>
          <a:spcPts val="600"/>
        </a:spcBef>
        <a:buClr>
          <a:schemeClr val="accent1"/>
        </a:buClr>
        <a:buSzPct val="100000"/>
        <a:buFont typeface="Arial" panose="020B0604020202020204" pitchFamily="34" charset="0"/>
        <a:buChar char="•"/>
        <a:defRPr sz="2600" kern="1200">
          <a:solidFill>
            <a:schemeClr val="tx1"/>
          </a:solidFill>
          <a:latin typeface="+mn-lt"/>
          <a:ea typeface="+mn-ea"/>
          <a:cs typeface="+mn-cs"/>
        </a:defRPr>
      </a:lvl2pPr>
      <a:lvl3pPr marL="1084263" indent="-227013" algn="l" defTabSz="914400" rtl="0" eaLnBrk="1" latinLnBrk="0" hangingPunct="1">
        <a:lnSpc>
          <a:spcPct val="90000"/>
        </a:lnSpc>
        <a:spcBef>
          <a:spcPts val="500"/>
        </a:spcBef>
        <a:buClr>
          <a:schemeClr val="accent5"/>
        </a:buClr>
        <a:buFont typeface="Wingdings" panose="05000000000000000000" pitchFamily="2" charset="2"/>
        <a:buChar char="§"/>
        <a:defRPr sz="2200" kern="1200">
          <a:solidFill>
            <a:schemeClr val="tx1"/>
          </a:solidFill>
          <a:latin typeface="+mn-lt"/>
          <a:ea typeface="+mn-ea"/>
          <a:cs typeface="+mn-cs"/>
        </a:defRPr>
      </a:lvl3pPr>
      <a:lvl4pPr marL="1489075" indent="-1778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4pPr>
      <a:lvl5pPr marL="1885950" indent="-169863"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archive-beta.ics.uci.edu/" TargetMode="Externa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9554-BF7B-9F40-801F-0ADF61CC0750}"/>
              </a:ext>
            </a:extLst>
          </p:cNvPr>
          <p:cNvSpPr>
            <a:spLocks noGrp="1"/>
          </p:cNvSpPr>
          <p:nvPr>
            <p:ph type="ctrTitle"/>
          </p:nvPr>
        </p:nvSpPr>
        <p:spPr/>
        <p:txBody>
          <a:bodyPr/>
          <a:lstStyle/>
          <a:p>
            <a:r>
              <a:rPr lang="en-US" dirty="0"/>
              <a:t>Natural Language Programming with Python</a:t>
            </a:r>
          </a:p>
        </p:txBody>
      </p:sp>
      <p:sp>
        <p:nvSpPr>
          <p:cNvPr id="3" name="Subtitle 2">
            <a:extLst>
              <a:ext uri="{FF2B5EF4-FFF2-40B4-BE49-F238E27FC236}">
                <a16:creationId xmlns:a16="http://schemas.microsoft.com/office/drawing/2014/main" id="{E2FAAA9C-A844-8A48-B6A2-F7C25DF3742C}"/>
              </a:ext>
            </a:extLst>
          </p:cNvPr>
          <p:cNvSpPr>
            <a:spLocks noGrp="1"/>
          </p:cNvSpPr>
          <p:nvPr>
            <p:ph type="subTitle" idx="1"/>
          </p:nvPr>
        </p:nvSpPr>
        <p:spPr>
          <a:xfrm>
            <a:off x="5257799" y="2781300"/>
            <a:ext cx="6343649" cy="753952"/>
          </a:xfrm>
        </p:spPr>
        <p:txBody>
          <a:bodyPr>
            <a:normAutofit/>
          </a:bodyPr>
          <a:lstStyle/>
          <a:p>
            <a:r>
              <a:rPr lang="en-US" dirty="0"/>
              <a:t>Fall 2021</a:t>
            </a:r>
          </a:p>
        </p:txBody>
      </p:sp>
    </p:spTree>
    <p:extLst>
      <p:ext uri="{BB962C8B-B14F-4D97-AF65-F5344CB8AC3E}">
        <p14:creationId xmlns:p14="http://schemas.microsoft.com/office/powerpoint/2010/main" val="3669152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E39372-C671-A846-97C3-0E3053868B51}"/>
              </a:ext>
            </a:extLst>
          </p:cNvPr>
          <p:cNvSpPr>
            <a:spLocks noGrp="1"/>
          </p:cNvSpPr>
          <p:nvPr>
            <p:ph type="sldNum" sz="quarter" idx="12"/>
          </p:nvPr>
        </p:nvSpPr>
        <p:spPr/>
        <p:txBody>
          <a:bodyPr/>
          <a:lstStyle/>
          <a:p>
            <a:fld id="{A372472D-0550-4DE7-A024-EE83A718A0AB}" type="slidenum">
              <a:rPr lang="en-US" smtClean="0"/>
              <a:pPr/>
              <a:t>10</a:t>
            </a:fld>
            <a:endParaRPr lang="en-US"/>
          </a:p>
        </p:txBody>
      </p:sp>
      <p:sp>
        <p:nvSpPr>
          <p:cNvPr id="3" name="Title 2">
            <a:extLst>
              <a:ext uri="{FF2B5EF4-FFF2-40B4-BE49-F238E27FC236}">
                <a16:creationId xmlns:a16="http://schemas.microsoft.com/office/drawing/2014/main" id="{E4056F07-9D30-E74D-A079-1F46D4FC7A82}"/>
              </a:ext>
            </a:extLst>
          </p:cNvPr>
          <p:cNvSpPr>
            <a:spLocks noGrp="1"/>
          </p:cNvSpPr>
          <p:nvPr>
            <p:ph type="title"/>
          </p:nvPr>
        </p:nvSpPr>
        <p:spPr/>
        <p:txBody>
          <a:bodyPr/>
          <a:lstStyle/>
          <a:p>
            <a:r>
              <a:rPr lang="en-US" dirty="0"/>
              <a:t>Working in Google </a:t>
            </a:r>
            <a:r>
              <a:rPr lang="en-US" dirty="0" err="1"/>
              <a:t>CoLab</a:t>
            </a:r>
            <a:endParaRPr lang="en-US" dirty="0"/>
          </a:p>
        </p:txBody>
      </p:sp>
      <p:sp>
        <p:nvSpPr>
          <p:cNvPr id="4" name="Text Placeholder 3">
            <a:extLst>
              <a:ext uri="{FF2B5EF4-FFF2-40B4-BE49-F238E27FC236}">
                <a16:creationId xmlns:a16="http://schemas.microsoft.com/office/drawing/2014/main" id="{CD0F6E3D-C24A-C344-A446-3326B63F3B1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4761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5F4DD1-3F3F-AD41-82F1-CDB266FF7C16}"/>
              </a:ext>
            </a:extLst>
          </p:cNvPr>
          <p:cNvSpPr>
            <a:spLocks noGrp="1"/>
          </p:cNvSpPr>
          <p:nvPr>
            <p:ph type="sldNum" sz="quarter" idx="12"/>
          </p:nvPr>
        </p:nvSpPr>
        <p:spPr/>
        <p:txBody>
          <a:bodyPr/>
          <a:lstStyle/>
          <a:p>
            <a:fld id="{A372472D-0550-4DE7-A024-EE83A718A0AB}" type="slidenum">
              <a:rPr lang="en-US" smtClean="0"/>
              <a:pPr/>
              <a:t>11</a:t>
            </a:fld>
            <a:endParaRPr lang="en-US"/>
          </a:p>
        </p:txBody>
      </p:sp>
      <p:sp>
        <p:nvSpPr>
          <p:cNvPr id="3" name="Title 2">
            <a:extLst>
              <a:ext uri="{FF2B5EF4-FFF2-40B4-BE49-F238E27FC236}">
                <a16:creationId xmlns:a16="http://schemas.microsoft.com/office/drawing/2014/main" id="{A17FB02B-BEE6-C841-8594-D08861D71FBC}"/>
              </a:ext>
            </a:extLst>
          </p:cNvPr>
          <p:cNvSpPr>
            <a:spLocks noGrp="1"/>
          </p:cNvSpPr>
          <p:nvPr>
            <p:ph type="title"/>
          </p:nvPr>
        </p:nvSpPr>
        <p:spPr/>
        <p:txBody>
          <a:bodyPr/>
          <a:lstStyle/>
          <a:p>
            <a:r>
              <a:rPr lang="en-US" dirty="0"/>
              <a:t>Patient comments about prescribed medications</a:t>
            </a:r>
          </a:p>
        </p:txBody>
      </p:sp>
      <p:sp>
        <p:nvSpPr>
          <p:cNvPr id="4" name="Text Placeholder 3">
            <a:extLst>
              <a:ext uri="{FF2B5EF4-FFF2-40B4-BE49-F238E27FC236}">
                <a16:creationId xmlns:a16="http://schemas.microsoft.com/office/drawing/2014/main" id="{DFA21863-06A4-8948-9D32-D1AAADE6B89B}"/>
              </a:ext>
            </a:extLst>
          </p:cNvPr>
          <p:cNvSpPr>
            <a:spLocks noGrp="1"/>
          </p:cNvSpPr>
          <p:nvPr>
            <p:ph type="body" idx="1"/>
          </p:nvPr>
        </p:nvSpPr>
        <p:spPr>
          <a:xfrm>
            <a:off x="4950937" y="2295312"/>
            <a:ext cx="6742500" cy="3739728"/>
          </a:xfrm>
        </p:spPr>
        <p:txBody>
          <a:bodyPr>
            <a:normAutofit/>
          </a:bodyPr>
          <a:lstStyle/>
          <a:p>
            <a:r>
              <a:rPr lang="en-US" dirty="0"/>
              <a:t>Our data set contains comments from patients about medications they have been taking.</a:t>
            </a:r>
          </a:p>
          <a:p>
            <a:r>
              <a:rPr lang="en-US" dirty="0"/>
              <a:t>Can we determine the sentiment (pos, neg, neutral) of new comments based on this data?</a:t>
            </a:r>
          </a:p>
        </p:txBody>
      </p:sp>
    </p:spTree>
    <p:extLst>
      <p:ext uri="{BB962C8B-B14F-4D97-AF65-F5344CB8AC3E}">
        <p14:creationId xmlns:p14="http://schemas.microsoft.com/office/powerpoint/2010/main" val="3506344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72D8-233A-D347-AAB1-FEB98309ED53}"/>
              </a:ext>
            </a:extLst>
          </p:cNvPr>
          <p:cNvSpPr>
            <a:spLocks noGrp="1"/>
          </p:cNvSpPr>
          <p:nvPr>
            <p:ph type="title"/>
          </p:nvPr>
        </p:nvSpPr>
        <p:spPr/>
        <p:txBody>
          <a:bodyPr/>
          <a:lstStyle/>
          <a:p>
            <a:r>
              <a:rPr lang="en-US" dirty="0"/>
              <a:t>General Process Flow</a:t>
            </a:r>
          </a:p>
        </p:txBody>
      </p:sp>
      <p:sp>
        <p:nvSpPr>
          <p:cNvPr id="3" name="Slide Number Placeholder 2">
            <a:extLst>
              <a:ext uri="{FF2B5EF4-FFF2-40B4-BE49-F238E27FC236}">
                <a16:creationId xmlns:a16="http://schemas.microsoft.com/office/drawing/2014/main" id="{C95D5E2D-5514-444E-9A02-3E5C3E55A93B}"/>
              </a:ext>
            </a:extLst>
          </p:cNvPr>
          <p:cNvSpPr>
            <a:spLocks noGrp="1"/>
          </p:cNvSpPr>
          <p:nvPr>
            <p:ph type="sldNum" sz="quarter" idx="12"/>
          </p:nvPr>
        </p:nvSpPr>
        <p:spPr>
          <a:xfrm>
            <a:off x="9408868" y="6391232"/>
            <a:ext cx="2743200" cy="365125"/>
          </a:xfrm>
        </p:spPr>
        <p:txBody>
          <a:bodyPr/>
          <a:lstStyle/>
          <a:p>
            <a:fld id="{FD268959-0C7B-DE40-B0DF-834DF71CC0C8}" type="slidenum">
              <a:rPr lang="en-US" smtClean="0"/>
              <a:t>12</a:t>
            </a:fld>
            <a:endParaRPr lang="en-US"/>
          </a:p>
        </p:txBody>
      </p:sp>
      <p:sp>
        <p:nvSpPr>
          <p:cNvPr id="4" name="Snip and Round Single Corner Rectangle 3">
            <a:extLst>
              <a:ext uri="{FF2B5EF4-FFF2-40B4-BE49-F238E27FC236}">
                <a16:creationId xmlns:a16="http://schemas.microsoft.com/office/drawing/2014/main" id="{E4F406EF-947B-BB4B-B747-4B52A92C84ED}"/>
              </a:ext>
            </a:extLst>
          </p:cNvPr>
          <p:cNvSpPr/>
          <p:nvPr/>
        </p:nvSpPr>
        <p:spPr>
          <a:xfrm>
            <a:off x="412859" y="1972013"/>
            <a:ext cx="849086" cy="1045028"/>
          </a:xfrm>
          <a:prstGeom prst="snip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and Round Single Corner Rectangle 4">
            <a:extLst>
              <a:ext uri="{FF2B5EF4-FFF2-40B4-BE49-F238E27FC236}">
                <a16:creationId xmlns:a16="http://schemas.microsoft.com/office/drawing/2014/main" id="{9B98401E-AE3F-2048-A6B5-30C4F3AF967F}"/>
              </a:ext>
            </a:extLst>
          </p:cNvPr>
          <p:cNvSpPr/>
          <p:nvPr/>
        </p:nvSpPr>
        <p:spPr>
          <a:xfrm>
            <a:off x="565259" y="2124413"/>
            <a:ext cx="849086" cy="1045028"/>
          </a:xfrm>
          <a:prstGeom prst="snip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nip and Round Single Corner Rectangle 5">
            <a:extLst>
              <a:ext uri="{FF2B5EF4-FFF2-40B4-BE49-F238E27FC236}">
                <a16:creationId xmlns:a16="http://schemas.microsoft.com/office/drawing/2014/main" id="{1CBC7D52-B3C3-EE42-A658-46104C65B3BC}"/>
              </a:ext>
            </a:extLst>
          </p:cNvPr>
          <p:cNvSpPr/>
          <p:nvPr/>
        </p:nvSpPr>
        <p:spPr>
          <a:xfrm>
            <a:off x="717659" y="2276813"/>
            <a:ext cx="849086" cy="1045028"/>
          </a:xfrm>
          <a:prstGeom prst="snip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nip and Round Single Corner Rectangle 6">
            <a:extLst>
              <a:ext uri="{FF2B5EF4-FFF2-40B4-BE49-F238E27FC236}">
                <a16:creationId xmlns:a16="http://schemas.microsoft.com/office/drawing/2014/main" id="{CF9A3D9D-F32A-1540-9F5A-26AFD04EA198}"/>
              </a:ext>
            </a:extLst>
          </p:cNvPr>
          <p:cNvSpPr/>
          <p:nvPr/>
        </p:nvSpPr>
        <p:spPr>
          <a:xfrm>
            <a:off x="870059" y="2429213"/>
            <a:ext cx="849086" cy="1045028"/>
          </a:xfrm>
          <a:prstGeom prst="snip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3C20C6F-DAF8-1F44-B9FE-BA603F37A0BF}"/>
              </a:ext>
            </a:extLst>
          </p:cNvPr>
          <p:cNvSpPr txBox="1"/>
          <p:nvPr/>
        </p:nvSpPr>
        <p:spPr>
          <a:xfrm>
            <a:off x="287217" y="3474241"/>
            <a:ext cx="1405169" cy="646331"/>
          </a:xfrm>
          <a:prstGeom prst="rect">
            <a:avLst/>
          </a:prstGeom>
          <a:noFill/>
        </p:spPr>
        <p:txBody>
          <a:bodyPr wrap="square" rtlCol="0">
            <a:spAutoFit/>
          </a:bodyPr>
          <a:lstStyle/>
          <a:p>
            <a:r>
              <a:rPr lang="en-US" dirty="0"/>
              <a:t>Documents of interest</a:t>
            </a:r>
          </a:p>
        </p:txBody>
      </p:sp>
      <p:sp>
        <p:nvSpPr>
          <p:cNvPr id="9" name="Rounded Rectangle 8">
            <a:extLst>
              <a:ext uri="{FF2B5EF4-FFF2-40B4-BE49-F238E27FC236}">
                <a16:creationId xmlns:a16="http://schemas.microsoft.com/office/drawing/2014/main" id="{33458580-3725-334A-913B-E3E2F882B869}"/>
              </a:ext>
            </a:extLst>
          </p:cNvPr>
          <p:cNvSpPr/>
          <p:nvPr/>
        </p:nvSpPr>
        <p:spPr>
          <a:xfrm>
            <a:off x="2628698" y="1322516"/>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Tokenization</a:t>
            </a:r>
          </a:p>
        </p:txBody>
      </p:sp>
      <p:sp>
        <p:nvSpPr>
          <p:cNvPr id="10" name="Rounded Rectangle 9">
            <a:extLst>
              <a:ext uri="{FF2B5EF4-FFF2-40B4-BE49-F238E27FC236}">
                <a16:creationId xmlns:a16="http://schemas.microsoft.com/office/drawing/2014/main" id="{B2A2AA12-E8AB-C249-A09F-A9B422967AAA}"/>
              </a:ext>
            </a:extLst>
          </p:cNvPr>
          <p:cNvSpPr/>
          <p:nvPr/>
        </p:nvSpPr>
        <p:spPr>
          <a:xfrm>
            <a:off x="2628698" y="2199465"/>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Stop word removal</a:t>
            </a:r>
          </a:p>
        </p:txBody>
      </p:sp>
      <p:sp>
        <p:nvSpPr>
          <p:cNvPr id="11" name="Rounded Rectangle 10">
            <a:extLst>
              <a:ext uri="{FF2B5EF4-FFF2-40B4-BE49-F238E27FC236}">
                <a16:creationId xmlns:a16="http://schemas.microsoft.com/office/drawing/2014/main" id="{55872C82-AC37-9247-AE26-D8F3D8AD14B4}"/>
              </a:ext>
            </a:extLst>
          </p:cNvPr>
          <p:cNvSpPr/>
          <p:nvPr/>
        </p:nvSpPr>
        <p:spPr>
          <a:xfrm>
            <a:off x="2628698" y="3076414"/>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Stemming</a:t>
            </a:r>
          </a:p>
        </p:txBody>
      </p:sp>
      <p:sp>
        <p:nvSpPr>
          <p:cNvPr id="12" name="Rounded Rectangle 11">
            <a:extLst>
              <a:ext uri="{FF2B5EF4-FFF2-40B4-BE49-F238E27FC236}">
                <a16:creationId xmlns:a16="http://schemas.microsoft.com/office/drawing/2014/main" id="{3BD04F2A-38EC-7A4E-8F13-F0B209CCBD75}"/>
              </a:ext>
            </a:extLst>
          </p:cNvPr>
          <p:cNvSpPr/>
          <p:nvPr/>
        </p:nvSpPr>
        <p:spPr>
          <a:xfrm>
            <a:off x="2628698" y="3953364"/>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Lemmatization</a:t>
            </a:r>
          </a:p>
        </p:txBody>
      </p:sp>
      <p:cxnSp>
        <p:nvCxnSpPr>
          <p:cNvPr id="15" name="Straight Arrow Connector 14">
            <a:extLst>
              <a:ext uri="{FF2B5EF4-FFF2-40B4-BE49-F238E27FC236}">
                <a16:creationId xmlns:a16="http://schemas.microsoft.com/office/drawing/2014/main" id="{2547700D-62E7-F445-93A9-DCD3F2C00E9F}"/>
              </a:ext>
            </a:extLst>
          </p:cNvPr>
          <p:cNvCxnSpPr>
            <a:stCxn id="9" idx="2"/>
            <a:endCxn id="10" idx="0"/>
          </p:cNvCxnSpPr>
          <p:nvPr/>
        </p:nvCxnSpPr>
        <p:spPr>
          <a:xfrm>
            <a:off x="3488670" y="2000833"/>
            <a:ext cx="0" cy="19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7F78A97-78B6-DB42-9DD1-F940D938F106}"/>
              </a:ext>
            </a:extLst>
          </p:cNvPr>
          <p:cNvCxnSpPr>
            <a:stCxn id="10" idx="2"/>
            <a:endCxn id="11" idx="0"/>
          </p:cNvCxnSpPr>
          <p:nvPr/>
        </p:nvCxnSpPr>
        <p:spPr>
          <a:xfrm>
            <a:off x="3488670" y="2877782"/>
            <a:ext cx="0" cy="19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9E5216F-5BE5-0D4A-A32A-7DA810EB3A3F}"/>
              </a:ext>
            </a:extLst>
          </p:cNvPr>
          <p:cNvCxnSpPr>
            <a:stCxn id="11" idx="2"/>
            <a:endCxn id="12" idx="0"/>
          </p:cNvCxnSpPr>
          <p:nvPr/>
        </p:nvCxnSpPr>
        <p:spPr>
          <a:xfrm>
            <a:off x="3488670" y="3754731"/>
            <a:ext cx="0" cy="19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CFC0748-3BA9-9246-BA84-BC99A9E8F69F}"/>
              </a:ext>
            </a:extLst>
          </p:cNvPr>
          <p:cNvSpPr/>
          <p:nvPr/>
        </p:nvSpPr>
        <p:spPr>
          <a:xfrm>
            <a:off x="2410984" y="1088721"/>
            <a:ext cx="2133600" cy="36793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102A372C-7EFC-0745-B51C-938981A28E8F}"/>
              </a:ext>
            </a:extLst>
          </p:cNvPr>
          <p:cNvSpPr/>
          <p:nvPr/>
        </p:nvSpPr>
        <p:spPr>
          <a:xfrm>
            <a:off x="7931657" y="2390342"/>
            <a:ext cx="1627159" cy="11486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Feature Engineering/ Dimensionality Reduction</a:t>
            </a:r>
          </a:p>
        </p:txBody>
      </p:sp>
      <p:sp>
        <p:nvSpPr>
          <p:cNvPr id="39" name="Rounded Rectangle 38">
            <a:extLst>
              <a:ext uri="{FF2B5EF4-FFF2-40B4-BE49-F238E27FC236}">
                <a16:creationId xmlns:a16="http://schemas.microsoft.com/office/drawing/2014/main" id="{5FEFC424-1BF7-DD4D-AAB2-7A5F66A96A65}"/>
              </a:ext>
            </a:extLst>
          </p:cNvPr>
          <p:cNvSpPr/>
          <p:nvPr/>
        </p:nvSpPr>
        <p:spPr>
          <a:xfrm>
            <a:off x="10226998" y="2430913"/>
            <a:ext cx="1627159" cy="11486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 Modeling</a:t>
            </a:r>
          </a:p>
        </p:txBody>
      </p:sp>
      <p:cxnSp>
        <p:nvCxnSpPr>
          <p:cNvPr id="46" name="Straight Arrow Connector 45">
            <a:extLst>
              <a:ext uri="{FF2B5EF4-FFF2-40B4-BE49-F238E27FC236}">
                <a16:creationId xmlns:a16="http://schemas.microsoft.com/office/drawing/2014/main" id="{F2753516-A8DA-FF41-9609-ED8EDE5F2543}"/>
              </a:ext>
            </a:extLst>
          </p:cNvPr>
          <p:cNvCxnSpPr>
            <a:cxnSpLocks/>
          </p:cNvCxnSpPr>
          <p:nvPr/>
        </p:nvCxnSpPr>
        <p:spPr>
          <a:xfrm flipV="1">
            <a:off x="9714075" y="2950610"/>
            <a:ext cx="358822" cy="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2F19EA8-B4DB-2540-873C-4780E9579B01}"/>
              </a:ext>
            </a:extLst>
          </p:cNvPr>
          <p:cNvSpPr txBox="1"/>
          <p:nvPr/>
        </p:nvSpPr>
        <p:spPr>
          <a:xfrm>
            <a:off x="2691015" y="4830314"/>
            <a:ext cx="1595309" cy="369332"/>
          </a:xfrm>
          <a:prstGeom prst="rect">
            <a:avLst/>
          </a:prstGeom>
          <a:noFill/>
        </p:spPr>
        <p:txBody>
          <a:bodyPr wrap="none" rtlCol="0">
            <a:spAutoFit/>
          </a:bodyPr>
          <a:lstStyle/>
          <a:p>
            <a:r>
              <a:rPr lang="en-US" dirty="0"/>
              <a:t>Normalization</a:t>
            </a:r>
          </a:p>
        </p:txBody>
      </p:sp>
      <p:sp>
        <p:nvSpPr>
          <p:cNvPr id="52" name="Right Brace 51">
            <a:extLst>
              <a:ext uri="{FF2B5EF4-FFF2-40B4-BE49-F238E27FC236}">
                <a16:creationId xmlns:a16="http://schemas.microsoft.com/office/drawing/2014/main" id="{29419CED-2A92-BA47-9180-684CBDC3BBC2}"/>
              </a:ext>
            </a:extLst>
          </p:cNvPr>
          <p:cNvSpPr/>
          <p:nvPr/>
        </p:nvSpPr>
        <p:spPr>
          <a:xfrm rot="5400000">
            <a:off x="5781069" y="1804625"/>
            <a:ext cx="407662" cy="7147832"/>
          </a:xfrm>
          <a:prstGeom prst="rightBrace">
            <a:avLst>
              <a:gd name="adj1" fmla="val 8333"/>
              <a:gd name="adj2" fmla="val 489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7662F5BD-B79D-D342-B6B6-6E09D998CC0A}"/>
              </a:ext>
            </a:extLst>
          </p:cNvPr>
          <p:cNvSpPr txBox="1"/>
          <p:nvPr/>
        </p:nvSpPr>
        <p:spPr>
          <a:xfrm>
            <a:off x="5233064" y="5596339"/>
            <a:ext cx="1736373" cy="369332"/>
          </a:xfrm>
          <a:prstGeom prst="rect">
            <a:avLst/>
          </a:prstGeom>
          <a:noFill/>
        </p:spPr>
        <p:txBody>
          <a:bodyPr wrap="none" rtlCol="0">
            <a:spAutoFit/>
          </a:bodyPr>
          <a:lstStyle/>
          <a:p>
            <a:r>
              <a:rPr lang="en-US" dirty="0"/>
              <a:t>Pre-processing</a:t>
            </a:r>
          </a:p>
        </p:txBody>
      </p:sp>
      <p:sp>
        <p:nvSpPr>
          <p:cNvPr id="54" name="Rounded Rectangle 53">
            <a:extLst>
              <a:ext uri="{FF2B5EF4-FFF2-40B4-BE49-F238E27FC236}">
                <a16:creationId xmlns:a16="http://schemas.microsoft.com/office/drawing/2014/main" id="{64D0B71A-F80A-3B4F-A298-5C61F8A1EEBD}"/>
              </a:ext>
            </a:extLst>
          </p:cNvPr>
          <p:cNvSpPr/>
          <p:nvPr/>
        </p:nvSpPr>
        <p:spPr>
          <a:xfrm>
            <a:off x="5342100" y="1345836"/>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Remove Contractions</a:t>
            </a:r>
          </a:p>
        </p:txBody>
      </p:sp>
      <p:sp>
        <p:nvSpPr>
          <p:cNvPr id="55" name="Rounded Rectangle 54">
            <a:extLst>
              <a:ext uri="{FF2B5EF4-FFF2-40B4-BE49-F238E27FC236}">
                <a16:creationId xmlns:a16="http://schemas.microsoft.com/office/drawing/2014/main" id="{042DDBB6-053B-004C-92E6-32D2D4D6482A}"/>
              </a:ext>
            </a:extLst>
          </p:cNvPr>
          <p:cNvSpPr/>
          <p:nvPr/>
        </p:nvSpPr>
        <p:spPr>
          <a:xfrm>
            <a:off x="5342100" y="2222785"/>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Spell Checking</a:t>
            </a:r>
          </a:p>
        </p:txBody>
      </p:sp>
      <p:sp>
        <p:nvSpPr>
          <p:cNvPr id="56" name="Rounded Rectangle 55">
            <a:extLst>
              <a:ext uri="{FF2B5EF4-FFF2-40B4-BE49-F238E27FC236}">
                <a16:creationId xmlns:a16="http://schemas.microsoft.com/office/drawing/2014/main" id="{A0B6CB93-9EE7-2748-B7EC-39C23BFE1722}"/>
              </a:ext>
            </a:extLst>
          </p:cNvPr>
          <p:cNvSpPr/>
          <p:nvPr/>
        </p:nvSpPr>
        <p:spPr>
          <a:xfrm>
            <a:off x="5342100" y="3099734"/>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Noise Removal</a:t>
            </a:r>
          </a:p>
        </p:txBody>
      </p:sp>
      <p:sp>
        <p:nvSpPr>
          <p:cNvPr id="57" name="Rounded Rectangle 56">
            <a:extLst>
              <a:ext uri="{FF2B5EF4-FFF2-40B4-BE49-F238E27FC236}">
                <a16:creationId xmlns:a16="http://schemas.microsoft.com/office/drawing/2014/main" id="{7DCC426C-1D0D-CD49-A1D0-81ACF3F64B4E}"/>
              </a:ext>
            </a:extLst>
          </p:cNvPr>
          <p:cNvSpPr/>
          <p:nvPr/>
        </p:nvSpPr>
        <p:spPr>
          <a:xfrm>
            <a:off x="5342100" y="3976684"/>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Specialized Cleaning</a:t>
            </a:r>
          </a:p>
        </p:txBody>
      </p:sp>
      <p:cxnSp>
        <p:nvCxnSpPr>
          <p:cNvPr id="58" name="Straight Arrow Connector 57">
            <a:extLst>
              <a:ext uri="{FF2B5EF4-FFF2-40B4-BE49-F238E27FC236}">
                <a16:creationId xmlns:a16="http://schemas.microsoft.com/office/drawing/2014/main" id="{1E960F58-FE6E-0D4E-B668-DFEC89382B8A}"/>
              </a:ext>
            </a:extLst>
          </p:cNvPr>
          <p:cNvCxnSpPr>
            <a:stCxn id="54" idx="2"/>
            <a:endCxn id="55" idx="0"/>
          </p:cNvCxnSpPr>
          <p:nvPr/>
        </p:nvCxnSpPr>
        <p:spPr>
          <a:xfrm>
            <a:off x="6202072" y="2024153"/>
            <a:ext cx="0" cy="19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29D6236-6C78-A24F-B869-7C851119537C}"/>
              </a:ext>
            </a:extLst>
          </p:cNvPr>
          <p:cNvCxnSpPr>
            <a:stCxn id="55" idx="2"/>
            <a:endCxn id="56" idx="0"/>
          </p:cNvCxnSpPr>
          <p:nvPr/>
        </p:nvCxnSpPr>
        <p:spPr>
          <a:xfrm>
            <a:off x="6202072" y="2901102"/>
            <a:ext cx="0" cy="19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0A599B7-96BF-DC42-9788-5FE840898EBE}"/>
              </a:ext>
            </a:extLst>
          </p:cNvPr>
          <p:cNvCxnSpPr>
            <a:stCxn id="56" idx="2"/>
            <a:endCxn id="57" idx="0"/>
          </p:cNvCxnSpPr>
          <p:nvPr/>
        </p:nvCxnSpPr>
        <p:spPr>
          <a:xfrm>
            <a:off x="6202072" y="3778051"/>
            <a:ext cx="0" cy="19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2054B30-ADA5-6844-9FF3-26D439E853EC}"/>
              </a:ext>
            </a:extLst>
          </p:cNvPr>
          <p:cNvSpPr/>
          <p:nvPr/>
        </p:nvSpPr>
        <p:spPr>
          <a:xfrm>
            <a:off x="5124386" y="1112041"/>
            <a:ext cx="2133600" cy="36793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79169C16-1CBD-D949-AC39-FCBDFBB8D809}"/>
              </a:ext>
            </a:extLst>
          </p:cNvPr>
          <p:cNvSpPr txBox="1"/>
          <p:nvPr/>
        </p:nvSpPr>
        <p:spPr>
          <a:xfrm>
            <a:off x="5654486" y="4805378"/>
            <a:ext cx="1095172" cy="369332"/>
          </a:xfrm>
          <a:prstGeom prst="rect">
            <a:avLst/>
          </a:prstGeom>
          <a:noFill/>
        </p:spPr>
        <p:txBody>
          <a:bodyPr wrap="none" rtlCol="0">
            <a:spAutoFit/>
          </a:bodyPr>
          <a:lstStyle/>
          <a:p>
            <a:r>
              <a:rPr lang="en-US" dirty="0"/>
              <a:t>Cleaning</a:t>
            </a:r>
          </a:p>
        </p:txBody>
      </p:sp>
      <p:cxnSp>
        <p:nvCxnSpPr>
          <p:cNvPr id="64" name="Straight Arrow Connector 63">
            <a:extLst>
              <a:ext uri="{FF2B5EF4-FFF2-40B4-BE49-F238E27FC236}">
                <a16:creationId xmlns:a16="http://schemas.microsoft.com/office/drawing/2014/main" id="{A63F7CF9-5081-B04F-8998-059828339617}"/>
              </a:ext>
            </a:extLst>
          </p:cNvPr>
          <p:cNvCxnSpPr>
            <a:cxnSpLocks/>
          </p:cNvCxnSpPr>
          <p:nvPr/>
        </p:nvCxnSpPr>
        <p:spPr>
          <a:xfrm flipV="1">
            <a:off x="7401042" y="2950610"/>
            <a:ext cx="358822" cy="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AFE57D-4C5C-8849-9B67-848FD9F2231C}"/>
              </a:ext>
            </a:extLst>
          </p:cNvPr>
          <p:cNvCxnSpPr>
            <a:cxnSpLocks/>
          </p:cNvCxnSpPr>
          <p:nvPr/>
        </p:nvCxnSpPr>
        <p:spPr>
          <a:xfrm flipV="1">
            <a:off x="4619809" y="2928407"/>
            <a:ext cx="358822" cy="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47653B3-775D-874A-8498-7505976763C7}"/>
              </a:ext>
            </a:extLst>
          </p:cNvPr>
          <p:cNvCxnSpPr>
            <a:cxnSpLocks/>
          </p:cNvCxnSpPr>
          <p:nvPr/>
        </p:nvCxnSpPr>
        <p:spPr>
          <a:xfrm flipV="1">
            <a:off x="1914225" y="2863086"/>
            <a:ext cx="358822" cy="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016B831-268F-7941-A565-F2B1CB486541}"/>
              </a:ext>
            </a:extLst>
          </p:cNvPr>
          <p:cNvSpPr txBox="1"/>
          <p:nvPr/>
        </p:nvSpPr>
        <p:spPr>
          <a:xfrm>
            <a:off x="10226998" y="4096590"/>
            <a:ext cx="1711622" cy="1015663"/>
          </a:xfrm>
          <a:prstGeom prst="rect">
            <a:avLst/>
          </a:prstGeom>
          <a:noFill/>
        </p:spPr>
        <p:txBody>
          <a:bodyPr wrap="none" rtlCol="0">
            <a:spAutoFit/>
          </a:bodyPr>
          <a:lstStyle/>
          <a:p>
            <a:pPr marL="176213" indent="-176213">
              <a:buFont typeface="Arial" panose="020B0604020202020204" pitchFamily="34" charset="0"/>
              <a:buChar char="•"/>
            </a:pPr>
            <a:r>
              <a:rPr lang="en-US" sz="1200" dirty="0"/>
              <a:t>Sentiment Analysis</a:t>
            </a:r>
          </a:p>
          <a:p>
            <a:pPr marL="176213" indent="-176213">
              <a:buFont typeface="Arial" panose="020B0604020202020204" pitchFamily="34" charset="0"/>
              <a:buChar char="•"/>
            </a:pPr>
            <a:r>
              <a:rPr lang="en-US" sz="1200" dirty="0"/>
              <a:t>Text Summarization</a:t>
            </a:r>
          </a:p>
          <a:p>
            <a:pPr marL="176213" indent="-176213">
              <a:buFont typeface="Arial" panose="020B0604020202020204" pitchFamily="34" charset="0"/>
              <a:buChar char="•"/>
            </a:pPr>
            <a:r>
              <a:rPr lang="en-US" sz="1200" dirty="0"/>
              <a:t>Text Classification</a:t>
            </a:r>
          </a:p>
          <a:p>
            <a:pPr marL="176213" indent="-176213">
              <a:buFont typeface="Arial" panose="020B0604020202020204" pitchFamily="34" charset="0"/>
              <a:buChar char="•"/>
            </a:pPr>
            <a:r>
              <a:rPr lang="en-US" sz="1200" dirty="0"/>
              <a:t>Text Generation</a:t>
            </a:r>
          </a:p>
          <a:p>
            <a:pPr marL="176213" indent="-176213">
              <a:buFont typeface="Arial" panose="020B0604020202020204" pitchFamily="34" charset="0"/>
              <a:buChar char="•"/>
            </a:pPr>
            <a:r>
              <a:rPr lang="en-US" sz="1200" dirty="0"/>
              <a:t>Topic Modeling</a:t>
            </a:r>
          </a:p>
        </p:txBody>
      </p:sp>
    </p:spTree>
    <p:extLst>
      <p:ext uri="{BB962C8B-B14F-4D97-AF65-F5344CB8AC3E}">
        <p14:creationId xmlns:p14="http://schemas.microsoft.com/office/powerpoint/2010/main" val="2222083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CA68-80B4-404D-8187-393983657EEB}"/>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2162D3BD-CFC3-F346-8BA1-42021B8F2DC0}"/>
              </a:ext>
            </a:extLst>
          </p:cNvPr>
          <p:cNvSpPr>
            <a:spLocks noGrp="1"/>
          </p:cNvSpPr>
          <p:nvPr>
            <p:ph idx="1"/>
          </p:nvPr>
        </p:nvSpPr>
        <p:spPr>
          <a:xfrm>
            <a:off x="211397" y="1235676"/>
            <a:ext cx="11757727" cy="5338119"/>
          </a:xfrm>
        </p:spPr>
        <p:txBody>
          <a:bodyPr>
            <a:normAutofit/>
          </a:bodyPr>
          <a:lstStyle/>
          <a:p>
            <a:r>
              <a:rPr lang="en-US" dirty="0"/>
              <a:t>Algorithm: A set of rules/instructions/steps to follow in order to build a model.</a:t>
            </a:r>
          </a:p>
          <a:p>
            <a:r>
              <a:rPr lang="en-US" dirty="0"/>
              <a:t>Model: A mathematical equation that produces the desired output</a:t>
            </a:r>
          </a:p>
          <a:p>
            <a:r>
              <a:rPr lang="en-US" dirty="0"/>
              <a:t>NLP ‘Classifiers’ are algorithms</a:t>
            </a:r>
          </a:p>
          <a:p>
            <a:pPr lvl="1">
              <a:lnSpc>
                <a:spcPct val="120000"/>
              </a:lnSpc>
              <a:spcBef>
                <a:spcPts val="0"/>
              </a:spcBef>
              <a:spcAft>
                <a:spcPts val="600"/>
              </a:spcAft>
            </a:pPr>
            <a:r>
              <a:rPr lang="en-US" dirty="0"/>
              <a:t>Naive Bayes Classifier </a:t>
            </a:r>
          </a:p>
          <a:p>
            <a:pPr lvl="1">
              <a:lnSpc>
                <a:spcPct val="120000"/>
              </a:lnSpc>
              <a:spcBef>
                <a:spcPts val="0"/>
              </a:spcBef>
              <a:spcAft>
                <a:spcPts val="600"/>
              </a:spcAft>
            </a:pPr>
            <a:r>
              <a:rPr lang="en-US" dirty="0"/>
              <a:t>Linear Classifier</a:t>
            </a:r>
          </a:p>
          <a:p>
            <a:pPr lvl="1">
              <a:lnSpc>
                <a:spcPct val="120000"/>
              </a:lnSpc>
              <a:spcBef>
                <a:spcPts val="0"/>
              </a:spcBef>
              <a:spcAft>
                <a:spcPts val="600"/>
              </a:spcAft>
            </a:pPr>
            <a:r>
              <a:rPr lang="en-US" dirty="0"/>
              <a:t>Support Vector Machine</a:t>
            </a:r>
          </a:p>
          <a:p>
            <a:pPr lvl="1">
              <a:lnSpc>
                <a:spcPct val="120000"/>
              </a:lnSpc>
              <a:spcBef>
                <a:spcPts val="0"/>
              </a:spcBef>
              <a:spcAft>
                <a:spcPts val="600"/>
              </a:spcAft>
            </a:pPr>
            <a:r>
              <a:rPr lang="en-US" dirty="0"/>
              <a:t>Bagging Models</a:t>
            </a:r>
          </a:p>
          <a:p>
            <a:pPr lvl="1">
              <a:lnSpc>
                <a:spcPct val="120000"/>
              </a:lnSpc>
              <a:spcBef>
                <a:spcPts val="0"/>
              </a:spcBef>
              <a:spcAft>
                <a:spcPts val="600"/>
              </a:spcAft>
            </a:pPr>
            <a:r>
              <a:rPr lang="en-US" dirty="0"/>
              <a:t>Boosting Models</a:t>
            </a:r>
          </a:p>
          <a:p>
            <a:pPr marL="400050" lvl="1" indent="0">
              <a:buNone/>
            </a:pPr>
            <a:endParaRPr lang="en-US" dirty="0"/>
          </a:p>
        </p:txBody>
      </p:sp>
      <p:sp>
        <p:nvSpPr>
          <p:cNvPr id="4" name="Slide Number Placeholder 3">
            <a:extLst>
              <a:ext uri="{FF2B5EF4-FFF2-40B4-BE49-F238E27FC236}">
                <a16:creationId xmlns:a16="http://schemas.microsoft.com/office/drawing/2014/main" id="{65460E25-0E11-2442-BD03-A9E12E76ED17}"/>
              </a:ext>
            </a:extLst>
          </p:cNvPr>
          <p:cNvSpPr>
            <a:spLocks noGrp="1"/>
          </p:cNvSpPr>
          <p:nvPr>
            <p:ph type="sldNum" sz="quarter" idx="12"/>
          </p:nvPr>
        </p:nvSpPr>
        <p:spPr/>
        <p:txBody>
          <a:bodyPr/>
          <a:lstStyle/>
          <a:p>
            <a:fld id="{FD268959-0C7B-DE40-B0DF-834DF71CC0C8}" type="slidenum">
              <a:rPr lang="en-US" smtClean="0"/>
              <a:t>13</a:t>
            </a:fld>
            <a:endParaRPr lang="en-US"/>
          </a:p>
        </p:txBody>
      </p:sp>
      <p:sp>
        <p:nvSpPr>
          <p:cNvPr id="5" name="TextBox 4">
            <a:extLst>
              <a:ext uri="{FF2B5EF4-FFF2-40B4-BE49-F238E27FC236}">
                <a16:creationId xmlns:a16="http://schemas.microsoft.com/office/drawing/2014/main" id="{1B0F3BDE-8F7D-6D45-90E6-C3F8A42C11C3}"/>
              </a:ext>
            </a:extLst>
          </p:cNvPr>
          <p:cNvSpPr txBox="1"/>
          <p:nvPr/>
        </p:nvSpPr>
        <p:spPr>
          <a:xfrm>
            <a:off x="5961329" y="2970028"/>
            <a:ext cx="5288627" cy="2890022"/>
          </a:xfrm>
          <a:prstGeom prst="rect">
            <a:avLst/>
          </a:prstGeom>
          <a:noFill/>
        </p:spPr>
        <p:txBody>
          <a:bodyPr wrap="none" rtlCol="0">
            <a:spAutoFit/>
          </a:bodyPr>
          <a:lstStyle/>
          <a:p>
            <a:pPr marL="742950" lvl="1" indent="-285750">
              <a:lnSpc>
                <a:spcPct val="120000"/>
              </a:lnSpc>
              <a:spcAft>
                <a:spcPts val="600"/>
              </a:spcAft>
              <a:buFont typeface="Arial" panose="020B0604020202020204" pitchFamily="34" charset="0"/>
              <a:buChar char="•"/>
            </a:pPr>
            <a:r>
              <a:rPr lang="en-US" dirty="0"/>
              <a:t>Shallow Neural Networks</a:t>
            </a:r>
          </a:p>
          <a:p>
            <a:pPr marL="742950" lvl="1" indent="-285750">
              <a:lnSpc>
                <a:spcPct val="120000"/>
              </a:lnSpc>
              <a:spcBef>
                <a:spcPts val="0"/>
              </a:spcBef>
              <a:spcAft>
                <a:spcPts val="600"/>
              </a:spcAft>
              <a:buFont typeface="Arial" panose="020B0604020202020204" pitchFamily="34" charset="0"/>
              <a:buChar char="•"/>
            </a:pPr>
            <a:r>
              <a:rPr lang="en-US" dirty="0"/>
              <a:t>Deep Neural Networks</a:t>
            </a:r>
          </a:p>
          <a:p>
            <a:pPr marL="1200150" lvl="2" indent="-285750">
              <a:buFont typeface="Arial" panose="020B0604020202020204" pitchFamily="34" charset="0"/>
              <a:buChar char="•"/>
            </a:pPr>
            <a:r>
              <a:rPr lang="en-US" sz="1400" dirty="0"/>
              <a:t>Convolutional Neural Network (CNN)</a:t>
            </a:r>
          </a:p>
          <a:p>
            <a:pPr marL="1200150" lvl="2" indent="-285750">
              <a:buFont typeface="Arial" panose="020B0604020202020204" pitchFamily="34" charset="0"/>
              <a:buChar char="•"/>
            </a:pPr>
            <a:r>
              <a:rPr lang="en-US" sz="1400" dirty="0"/>
              <a:t>Long Short Term Modeler (LSTM)</a:t>
            </a:r>
          </a:p>
          <a:p>
            <a:pPr marL="1200150" lvl="2" indent="-285750">
              <a:buFont typeface="Arial" panose="020B0604020202020204" pitchFamily="34" charset="0"/>
              <a:buChar char="•"/>
            </a:pPr>
            <a:r>
              <a:rPr lang="en-US" sz="1400" dirty="0"/>
              <a:t>Gated Recurrent Unit (GRU)</a:t>
            </a:r>
          </a:p>
          <a:p>
            <a:pPr marL="1200150" lvl="2" indent="-285750">
              <a:buFont typeface="Arial" panose="020B0604020202020204" pitchFamily="34" charset="0"/>
              <a:buChar char="•"/>
            </a:pPr>
            <a:r>
              <a:rPr lang="en-US" sz="1400" dirty="0"/>
              <a:t>Bidirectional RNN</a:t>
            </a:r>
          </a:p>
          <a:p>
            <a:pPr marL="1200150" lvl="2" indent="-285750">
              <a:buFont typeface="Arial" panose="020B0604020202020204" pitchFamily="34" charset="0"/>
              <a:buChar char="•"/>
            </a:pPr>
            <a:r>
              <a:rPr lang="en-US" sz="1400" dirty="0"/>
              <a:t>Recurrent Convolutional Neural Network (RCNN)</a:t>
            </a:r>
          </a:p>
          <a:p>
            <a:pPr marL="1200150" lvl="2" indent="-285750">
              <a:buFont typeface="Arial" panose="020B0604020202020204" pitchFamily="34" charset="0"/>
              <a:buChar char="•"/>
            </a:pPr>
            <a:r>
              <a:rPr lang="en-US" sz="1400" dirty="0"/>
              <a:t>Other Variants of Deep Neural Networks</a:t>
            </a:r>
          </a:p>
          <a:p>
            <a:pPr marL="1200150" lvl="2" indent="-285750">
              <a:lnSpc>
                <a:spcPct val="120000"/>
              </a:lnSpc>
              <a:spcAft>
                <a:spcPts val="600"/>
              </a:spcAft>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939045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6673-39CE-8D48-B50B-4A48D1A967DC}"/>
              </a:ext>
            </a:extLst>
          </p:cNvPr>
          <p:cNvSpPr>
            <a:spLocks noGrp="1"/>
          </p:cNvSpPr>
          <p:nvPr>
            <p:ph type="title"/>
          </p:nvPr>
        </p:nvSpPr>
        <p:spPr/>
        <p:txBody>
          <a:bodyPr/>
          <a:lstStyle/>
          <a:p>
            <a:r>
              <a:rPr lang="en-US" dirty="0"/>
              <a:t>Machine Learning algorithms</a:t>
            </a:r>
          </a:p>
        </p:txBody>
      </p:sp>
      <p:sp>
        <p:nvSpPr>
          <p:cNvPr id="3" name="Slide Number Placeholder 2">
            <a:extLst>
              <a:ext uri="{FF2B5EF4-FFF2-40B4-BE49-F238E27FC236}">
                <a16:creationId xmlns:a16="http://schemas.microsoft.com/office/drawing/2014/main" id="{77B51740-A861-7342-A9EB-5B08613A7E49}"/>
              </a:ext>
            </a:extLst>
          </p:cNvPr>
          <p:cNvSpPr>
            <a:spLocks noGrp="1"/>
          </p:cNvSpPr>
          <p:nvPr>
            <p:ph type="sldNum" sz="quarter" idx="12"/>
          </p:nvPr>
        </p:nvSpPr>
        <p:spPr/>
        <p:txBody>
          <a:bodyPr/>
          <a:lstStyle/>
          <a:p>
            <a:fld id="{FD268959-0C7B-DE40-B0DF-834DF71CC0C8}" type="slidenum">
              <a:rPr lang="en-US" smtClean="0"/>
              <a:t>14</a:t>
            </a:fld>
            <a:endParaRPr lang="en-US"/>
          </a:p>
        </p:txBody>
      </p:sp>
      <p:sp>
        <p:nvSpPr>
          <p:cNvPr id="4" name="Text Placeholder 3">
            <a:extLst>
              <a:ext uri="{FF2B5EF4-FFF2-40B4-BE49-F238E27FC236}">
                <a16:creationId xmlns:a16="http://schemas.microsoft.com/office/drawing/2014/main" id="{299F2D42-FD64-5243-BF6D-BF8E26F5268B}"/>
              </a:ext>
            </a:extLst>
          </p:cNvPr>
          <p:cNvSpPr>
            <a:spLocks noGrp="1"/>
          </p:cNvSpPr>
          <p:nvPr>
            <p:ph type="body" idx="4294967295"/>
          </p:nvPr>
        </p:nvSpPr>
        <p:spPr/>
        <p:txBody>
          <a:bodyPr/>
          <a:lstStyle/>
          <a:p>
            <a:r>
              <a:rPr lang="en-US" dirty="0"/>
              <a:t>Supervised</a:t>
            </a:r>
          </a:p>
          <a:p>
            <a:pPr lvl="1"/>
            <a:r>
              <a:rPr lang="en-US" dirty="0"/>
              <a:t>regression</a:t>
            </a:r>
          </a:p>
          <a:p>
            <a:r>
              <a:rPr lang="en-US" dirty="0"/>
              <a:t>Unsupervised</a:t>
            </a:r>
          </a:p>
          <a:p>
            <a:pPr lvl="1"/>
            <a:r>
              <a:rPr lang="en-US" dirty="0"/>
              <a:t>clustering</a:t>
            </a:r>
          </a:p>
        </p:txBody>
      </p:sp>
      <p:pic>
        <p:nvPicPr>
          <p:cNvPr id="5" name="Picture 4">
            <a:extLst>
              <a:ext uri="{FF2B5EF4-FFF2-40B4-BE49-F238E27FC236}">
                <a16:creationId xmlns:a16="http://schemas.microsoft.com/office/drawing/2014/main" id="{E7C56028-4095-DF4D-8845-5924BCD290F6}"/>
              </a:ext>
            </a:extLst>
          </p:cNvPr>
          <p:cNvPicPr>
            <a:picLocks noChangeAspect="1"/>
          </p:cNvPicPr>
          <p:nvPr/>
        </p:nvPicPr>
        <p:blipFill>
          <a:blip r:embed="rId3"/>
          <a:stretch>
            <a:fillRect/>
          </a:stretch>
        </p:blipFill>
        <p:spPr>
          <a:xfrm>
            <a:off x="3551826" y="973938"/>
            <a:ext cx="8112148" cy="5081155"/>
          </a:xfrm>
          <a:prstGeom prst="rect">
            <a:avLst/>
          </a:prstGeom>
          <a:ln>
            <a:solidFill>
              <a:schemeClr val="tx2"/>
            </a:solidFill>
          </a:ln>
        </p:spPr>
      </p:pic>
    </p:spTree>
    <p:extLst>
      <p:ext uri="{BB962C8B-B14F-4D97-AF65-F5344CB8AC3E}">
        <p14:creationId xmlns:p14="http://schemas.microsoft.com/office/powerpoint/2010/main" val="1905730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72D8-233A-D347-AAB1-FEB98309ED53}"/>
              </a:ext>
            </a:extLst>
          </p:cNvPr>
          <p:cNvSpPr>
            <a:spLocks noGrp="1"/>
          </p:cNvSpPr>
          <p:nvPr>
            <p:ph type="title"/>
          </p:nvPr>
        </p:nvSpPr>
        <p:spPr/>
        <p:txBody>
          <a:bodyPr/>
          <a:lstStyle/>
          <a:p>
            <a:r>
              <a:rPr lang="en-US" dirty="0"/>
              <a:t>General Process Flow</a:t>
            </a:r>
          </a:p>
        </p:txBody>
      </p:sp>
      <p:sp>
        <p:nvSpPr>
          <p:cNvPr id="3" name="Slide Number Placeholder 2">
            <a:extLst>
              <a:ext uri="{FF2B5EF4-FFF2-40B4-BE49-F238E27FC236}">
                <a16:creationId xmlns:a16="http://schemas.microsoft.com/office/drawing/2014/main" id="{C95D5E2D-5514-444E-9A02-3E5C3E55A93B}"/>
              </a:ext>
            </a:extLst>
          </p:cNvPr>
          <p:cNvSpPr>
            <a:spLocks noGrp="1"/>
          </p:cNvSpPr>
          <p:nvPr>
            <p:ph type="sldNum" sz="quarter" idx="12"/>
          </p:nvPr>
        </p:nvSpPr>
        <p:spPr>
          <a:xfrm>
            <a:off x="9408868" y="6391232"/>
            <a:ext cx="2743200" cy="365125"/>
          </a:xfrm>
        </p:spPr>
        <p:txBody>
          <a:bodyPr/>
          <a:lstStyle/>
          <a:p>
            <a:fld id="{FD268959-0C7B-DE40-B0DF-834DF71CC0C8}" type="slidenum">
              <a:rPr lang="en-US" smtClean="0"/>
              <a:t>15</a:t>
            </a:fld>
            <a:endParaRPr lang="en-US"/>
          </a:p>
        </p:txBody>
      </p:sp>
      <p:sp>
        <p:nvSpPr>
          <p:cNvPr id="4" name="Snip and Round Single Corner Rectangle 3">
            <a:extLst>
              <a:ext uri="{FF2B5EF4-FFF2-40B4-BE49-F238E27FC236}">
                <a16:creationId xmlns:a16="http://schemas.microsoft.com/office/drawing/2014/main" id="{E4F406EF-947B-BB4B-B747-4B52A92C84ED}"/>
              </a:ext>
            </a:extLst>
          </p:cNvPr>
          <p:cNvSpPr/>
          <p:nvPr/>
        </p:nvSpPr>
        <p:spPr>
          <a:xfrm>
            <a:off x="965973" y="2666673"/>
            <a:ext cx="849086" cy="1045028"/>
          </a:xfrm>
          <a:prstGeom prst="snip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and Round Single Corner Rectangle 4">
            <a:extLst>
              <a:ext uri="{FF2B5EF4-FFF2-40B4-BE49-F238E27FC236}">
                <a16:creationId xmlns:a16="http://schemas.microsoft.com/office/drawing/2014/main" id="{9B98401E-AE3F-2048-A6B5-30C4F3AF967F}"/>
              </a:ext>
            </a:extLst>
          </p:cNvPr>
          <p:cNvSpPr/>
          <p:nvPr/>
        </p:nvSpPr>
        <p:spPr>
          <a:xfrm>
            <a:off x="1118373" y="2819073"/>
            <a:ext cx="849086" cy="1045028"/>
          </a:xfrm>
          <a:prstGeom prst="snip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nip and Round Single Corner Rectangle 5">
            <a:extLst>
              <a:ext uri="{FF2B5EF4-FFF2-40B4-BE49-F238E27FC236}">
                <a16:creationId xmlns:a16="http://schemas.microsoft.com/office/drawing/2014/main" id="{1CBC7D52-B3C3-EE42-A658-46104C65B3BC}"/>
              </a:ext>
            </a:extLst>
          </p:cNvPr>
          <p:cNvSpPr/>
          <p:nvPr/>
        </p:nvSpPr>
        <p:spPr>
          <a:xfrm>
            <a:off x="1270773" y="2971473"/>
            <a:ext cx="849086" cy="1045028"/>
          </a:xfrm>
          <a:prstGeom prst="snip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nip and Round Single Corner Rectangle 6">
            <a:extLst>
              <a:ext uri="{FF2B5EF4-FFF2-40B4-BE49-F238E27FC236}">
                <a16:creationId xmlns:a16="http://schemas.microsoft.com/office/drawing/2014/main" id="{CF9A3D9D-F32A-1540-9F5A-26AFD04EA198}"/>
              </a:ext>
            </a:extLst>
          </p:cNvPr>
          <p:cNvSpPr/>
          <p:nvPr/>
        </p:nvSpPr>
        <p:spPr>
          <a:xfrm>
            <a:off x="1423173" y="3123873"/>
            <a:ext cx="849086" cy="1045028"/>
          </a:xfrm>
          <a:prstGeom prst="snip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3C20C6F-DAF8-1F44-B9FE-BA603F37A0BF}"/>
              </a:ext>
            </a:extLst>
          </p:cNvPr>
          <p:cNvSpPr txBox="1"/>
          <p:nvPr/>
        </p:nvSpPr>
        <p:spPr>
          <a:xfrm>
            <a:off x="840331" y="4168901"/>
            <a:ext cx="1405169" cy="646331"/>
          </a:xfrm>
          <a:prstGeom prst="rect">
            <a:avLst/>
          </a:prstGeom>
          <a:noFill/>
        </p:spPr>
        <p:txBody>
          <a:bodyPr wrap="square" rtlCol="0">
            <a:spAutoFit/>
          </a:bodyPr>
          <a:lstStyle/>
          <a:p>
            <a:r>
              <a:rPr lang="en-US" dirty="0"/>
              <a:t>Documents of interest</a:t>
            </a:r>
          </a:p>
        </p:txBody>
      </p:sp>
      <p:sp>
        <p:nvSpPr>
          <p:cNvPr id="39" name="Rounded Rectangle 38">
            <a:extLst>
              <a:ext uri="{FF2B5EF4-FFF2-40B4-BE49-F238E27FC236}">
                <a16:creationId xmlns:a16="http://schemas.microsoft.com/office/drawing/2014/main" id="{5FEFC424-1BF7-DD4D-AAB2-7A5F66A96A65}"/>
              </a:ext>
            </a:extLst>
          </p:cNvPr>
          <p:cNvSpPr/>
          <p:nvPr/>
        </p:nvSpPr>
        <p:spPr>
          <a:xfrm>
            <a:off x="7346382" y="2277862"/>
            <a:ext cx="1627159" cy="11486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 Modeling</a:t>
            </a:r>
          </a:p>
        </p:txBody>
      </p:sp>
      <p:cxnSp>
        <p:nvCxnSpPr>
          <p:cNvPr id="66" name="Straight Arrow Connector 65">
            <a:extLst>
              <a:ext uri="{FF2B5EF4-FFF2-40B4-BE49-F238E27FC236}">
                <a16:creationId xmlns:a16="http://schemas.microsoft.com/office/drawing/2014/main" id="{347653B3-775D-874A-8498-7505976763C7}"/>
              </a:ext>
            </a:extLst>
          </p:cNvPr>
          <p:cNvCxnSpPr>
            <a:cxnSpLocks/>
          </p:cNvCxnSpPr>
          <p:nvPr/>
        </p:nvCxnSpPr>
        <p:spPr>
          <a:xfrm flipV="1">
            <a:off x="2467339" y="3557746"/>
            <a:ext cx="358822" cy="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82B33493-AB52-6F41-8D34-01C57D629922}"/>
              </a:ext>
            </a:extLst>
          </p:cNvPr>
          <p:cNvSpPr/>
          <p:nvPr/>
        </p:nvSpPr>
        <p:spPr>
          <a:xfrm>
            <a:off x="2936626" y="2971473"/>
            <a:ext cx="1627159" cy="11486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Pre-process</a:t>
            </a:r>
          </a:p>
        </p:txBody>
      </p:sp>
      <p:sp>
        <p:nvSpPr>
          <p:cNvPr id="41" name="Rounded Rectangle 40">
            <a:extLst>
              <a:ext uri="{FF2B5EF4-FFF2-40B4-BE49-F238E27FC236}">
                <a16:creationId xmlns:a16="http://schemas.microsoft.com/office/drawing/2014/main" id="{C94E0C6A-7307-DB4A-91BF-7077DE39ED47}"/>
              </a:ext>
            </a:extLst>
          </p:cNvPr>
          <p:cNvSpPr/>
          <p:nvPr/>
        </p:nvSpPr>
        <p:spPr>
          <a:xfrm>
            <a:off x="5231210" y="2292111"/>
            <a:ext cx="1627159" cy="11486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Training dataset</a:t>
            </a:r>
          </a:p>
        </p:txBody>
      </p:sp>
      <p:sp>
        <p:nvSpPr>
          <p:cNvPr id="42" name="Rounded Rectangle 41">
            <a:extLst>
              <a:ext uri="{FF2B5EF4-FFF2-40B4-BE49-F238E27FC236}">
                <a16:creationId xmlns:a16="http://schemas.microsoft.com/office/drawing/2014/main" id="{2DE70AFC-E2F2-A74D-9B0D-A4F3809AD2DB}"/>
              </a:ext>
            </a:extLst>
          </p:cNvPr>
          <p:cNvSpPr/>
          <p:nvPr/>
        </p:nvSpPr>
        <p:spPr>
          <a:xfrm>
            <a:off x="5228022" y="3665628"/>
            <a:ext cx="1627159" cy="11486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a:p>
            <a:pPr algn="ctr"/>
            <a:r>
              <a:rPr lang="en-US" sz="1600" dirty="0"/>
              <a:t>dataset</a:t>
            </a:r>
          </a:p>
        </p:txBody>
      </p:sp>
      <p:cxnSp>
        <p:nvCxnSpPr>
          <p:cNvPr id="43" name="Straight Arrow Connector 42">
            <a:extLst>
              <a:ext uri="{FF2B5EF4-FFF2-40B4-BE49-F238E27FC236}">
                <a16:creationId xmlns:a16="http://schemas.microsoft.com/office/drawing/2014/main" id="{A6BCFD32-1268-554D-BCA7-518FF4192EEA}"/>
              </a:ext>
            </a:extLst>
          </p:cNvPr>
          <p:cNvCxnSpPr>
            <a:cxnSpLocks/>
          </p:cNvCxnSpPr>
          <p:nvPr/>
        </p:nvCxnSpPr>
        <p:spPr>
          <a:xfrm flipV="1">
            <a:off x="4674250" y="3274827"/>
            <a:ext cx="374361" cy="145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21283DA-2617-AC4F-98B4-AD65A12840A9}"/>
              </a:ext>
            </a:extLst>
          </p:cNvPr>
          <p:cNvCxnSpPr>
            <a:cxnSpLocks/>
          </p:cNvCxnSpPr>
          <p:nvPr/>
        </p:nvCxnSpPr>
        <p:spPr>
          <a:xfrm>
            <a:off x="4674250" y="3699658"/>
            <a:ext cx="374361" cy="164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EBEB44C-ED0A-FE49-85C0-7C3C1470507F}"/>
              </a:ext>
            </a:extLst>
          </p:cNvPr>
          <p:cNvCxnSpPr>
            <a:cxnSpLocks/>
          </p:cNvCxnSpPr>
          <p:nvPr/>
        </p:nvCxnSpPr>
        <p:spPr>
          <a:xfrm flipV="1">
            <a:off x="6914020" y="2866432"/>
            <a:ext cx="358822" cy="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359845FF-09BD-494B-A1C1-2CF1054AFBB7}"/>
              </a:ext>
            </a:extLst>
          </p:cNvPr>
          <p:cNvSpPr/>
          <p:nvPr/>
        </p:nvSpPr>
        <p:spPr>
          <a:xfrm>
            <a:off x="9561496" y="2292110"/>
            <a:ext cx="1627159" cy="11486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Test/Evaluate</a:t>
            </a:r>
          </a:p>
        </p:txBody>
      </p:sp>
      <p:cxnSp>
        <p:nvCxnSpPr>
          <p:cNvPr id="49" name="Straight Arrow Connector 48">
            <a:extLst>
              <a:ext uri="{FF2B5EF4-FFF2-40B4-BE49-F238E27FC236}">
                <a16:creationId xmlns:a16="http://schemas.microsoft.com/office/drawing/2014/main" id="{795ACEF8-D92F-424E-92AA-B7E0401DA2B6}"/>
              </a:ext>
            </a:extLst>
          </p:cNvPr>
          <p:cNvCxnSpPr>
            <a:cxnSpLocks/>
          </p:cNvCxnSpPr>
          <p:nvPr/>
        </p:nvCxnSpPr>
        <p:spPr>
          <a:xfrm flipV="1">
            <a:off x="9050046" y="2851067"/>
            <a:ext cx="358822" cy="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8BD359A-DDBE-C248-8061-D9D22DDF97DD}"/>
              </a:ext>
            </a:extLst>
          </p:cNvPr>
          <p:cNvCxnSpPr>
            <a:cxnSpLocks/>
          </p:cNvCxnSpPr>
          <p:nvPr/>
        </p:nvCxnSpPr>
        <p:spPr>
          <a:xfrm flipV="1">
            <a:off x="6957660" y="3493987"/>
            <a:ext cx="2451208" cy="745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850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FD72CC-3BCD-6D45-B358-1A801CFEE975}"/>
              </a:ext>
            </a:extLst>
          </p:cNvPr>
          <p:cNvSpPr>
            <a:spLocks noGrp="1"/>
          </p:cNvSpPr>
          <p:nvPr>
            <p:ph type="sldNum" sz="quarter" idx="12"/>
          </p:nvPr>
        </p:nvSpPr>
        <p:spPr/>
        <p:txBody>
          <a:bodyPr/>
          <a:lstStyle/>
          <a:p>
            <a:fld id="{A372472D-0550-4DE7-A024-EE83A718A0AB}" type="slidenum">
              <a:rPr lang="en-US" smtClean="0"/>
              <a:pPr/>
              <a:t>16</a:t>
            </a:fld>
            <a:endParaRPr lang="en-US"/>
          </a:p>
        </p:txBody>
      </p:sp>
      <p:sp>
        <p:nvSpPr>
          <p:cNvPr id="3" name="Title 2">
            <a:extLst>
              <a:ext uri="{FF2B5EF4-FFF2-40B4-BE49-F238E27FC236}">
                <a16:creationId xmlns:a16="http://schemas.microsoft.com/office/drawing/2014/main" id="{2F73A2AC-E067-284A-91F3-8BB9DB5FA27A}"/>
              </a:ext>
            </a:extLst>
          </p:cNvPr>
          <p:cNvSpPr>
            <a:spLocks noGrp="1"/>
          </p:cNvSpPr>
          <p:nvPr>
            <p:ph type="title"/>
          </p:nvPr>
        </p:nvSpPr>
        <p:spPr/>
        <p:txBody>
          <a:bodyPr/>
          <a:lstStyle/>
          <a:p>
            <a:r>
              <a:rPr lang="en-US" dirty="0"/>
              <a:t>Where can we get data?</a:t>
            </a:r>
          </a:p>
        </p:txBody>
      </p:sp>
      <p:sp>
        <p:nvSpPr>
          <p:cNvPr id="4" name="Text Placeholder 3">
            <a:extLst>
              <a:ext uri="{FF2B5EF4-FFF2-40B4-BE49-F238E27FC236}">
                <a16:creationId xmlns:a16="http://schemas.microsoft.com/office/drawing/2014/main" id="{E9222AB1-25EC-2C4E-9915-F83589E454F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093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924B-D09B-5944-86EF-E0BAE89BA261}"/>
              </a:ext>
            </a:extLst>
          </p:cNvPr>
          <p:cNvSpPr>
            <a:spLocks noGrp="1"/>
          </p:cNvSpPr>
          <p:nvPr>
            <p:ph type="title"/>
          </p:nvPr>
        </p:nvSpPr>
        <p:spPr/>
        <p:txBody>
          <a:bodyPr/>
          <a:lstStyle/>
          <a:p>
            <a:r>
              <a:rPr lang="en-US" dirty="0"/>
              <a:t>UCI data</a:t>
            </a:r>
          </a:p>
        </p:txBody>
      </p:sp>
      <p:sp>
        <p:nvSpPr>
          <p:cNvPr id="3" name="Slide Number Placeholder 2">
            <a:extLst>
              <a:ext uri="{FF2B5EF4-FFF2-40B4-BE49-F238E27FC236}">
                <a16:creationId xmlns:a16="http://schemas.microsoft.com/office/drawing/2014/main" id="{89A9CA72-5AD2-4A49-96DB-945D91C0FE71}"/>
              </a:ext>
            </a:extLst>
          </p:cNvPr>
          <p:cNvSpPr>
            <a:spLocks noGrp="1"/>
          </p:cNvSpPr>
          <p:nvPr>
            <p:ph type="sldNum" sz="quarter" idx="12"/>
          </p:nvPr>
        </p:nvSpPr>
        <p:spPr/>
        <p:txBody>
          <a:bodyPr/>
          <a:lstStyle/>
          <a:p>
            <a:fld id="{FD268959-0C7B-DE40-B0DF-834DF71CC0C8}" type="slidenum">
              <a:rPr lang="en-US" smtClean="0"/>
              <a:t>17</a:t>
            </a:fld>
            <a:endParaRPr lang="en-US"/>
          </a:p>
        </p:txBody>
      </p:sp>
      <p:pic>
        <p:nvPicPr>
          <p:cNvPr id="4" name="Picture 3">
            <a:extLst>
              <a:ext uri="{FF2B5EF4-FFF2-40B4-BE49-F238E27FC236}">
                <a16:creationId xmlns:a16="http://schemas.microsoft.com/office/drawing/2014/main" id="{8FAD0C41-3B9C-EB4A-ABB7-9E7FBAF6360C}"/>
              </a:ext>
            </a:extLst>
          </p:cNvPr>
          <p:cNvPicPr>
            <a:picLocks noChangeAspect="1"/>
          </p:cNvPicPr>
          <p:nvPr/>
        </p:nvPicPr>
        <p:blipFill>
          <a:blip r:embed="rId3"/>
          <a:stretch>
            <a:fillRect/>
          </a:stretch>
        </p:blipFill>
        <p:spPr>
          <a:xfrm>
            <a:off x="218485" y="985624"/>
            <a:ext cx="6874764" cy="5307214"/>
          </a:xfrm>
          <a:prstGeom prst="rect">
            <a:avLst/>
          </a:prstGeom>
          <a:ln>
            <a:solidFill>
              <a:schemeClr val="tx2"/>
            </a:solidFill>
          </a:ln>
        </p:spPr>
      </p:pic>
      <p:pic>
        <p:nvPicPr>
          <p:cNvPr id="5" name="Picture 4">
            <a:extLst>
              <a:ext uri="{FF2B5EF4-FFF2-40B4-BE49-F238E27FC236}">
                <a16:creationId xmlns:a16="http://schemas.microsoft.com/office/drawing/2014/main" id="{9FCC09AF-A81D-014D-A287-8730DD85E54E}"/>
              </a:ext>
            </a:extLst>
          </p:cNvPr>
          <p:cNvPicPr>
            <a:picLocks noChangeAspect="1"/>
          </p:cNvPicPr>
          <p:nvPr/>
        </p:nvPicPr>
        <p:blipFill>
          <a:blip r:embed="rId4"/>
          <a:stretch>
            <a:fillRect/>
          </a:stretch>
        </p:blipFill>
        <p:spPr>
          <a:xfrm>
            <a:off x="4879025" y="1564056"/>
            <a:ext cx="6607708" cy="5101050"/>
          </a:xfrm>
          <a:prstGeom prst="rect">
            <a:avLst/>
          </a:prstGeom>
          <a:ln>
            <a:solidFill>
              <a:schemeClr val="tx2"/>
            </a:solidFill>
          </a:ln>
        </p:spPr>
      </p:pic>
      <p:sp>
        <p:nvSpPr>
          <p:cNvPr id="7" name="TextBox 6">
            <a:hlinkClick r:id="rId5"/>
            <a:extLst>
              <a:ext uri="{FF2B5EF4-FFF2-40B4-BE49-F238E27FC236}">
                <a16:creationId xmlns:a16="http://schemas.microsoft.com/office/drawing/2014/main" id="{9B62AFCA-74F0-A249-BFDF-D91AFC33F57F}"/>
              </a:ext>
            </a:extLst>
          </p:cNvPr>
          <p:cNvSpPr txBox="1"/>
          <p:nvPr/>
        </p:nvSpPr>
        <p:spPr>
          <a:xfrm>
            <a:off x="8116186" y="898216"/>
            <a:ext cx="3557384" cy="369332"/>
          </a:xfrm>
          <a:prstGeom prst="rect">
            <a:avLst/>
          </a:prstGeom>
          <a:noFill/>
        </p:spPr>
        <p:txBody>
          <a:bodyPr wrap="none" rtlCol="0">
            <a:spAutoFit/>
          </a:bodyPr>
          <a:lstStyle/>
          <a:p>
            <a:r>
              <a:rPr lang="en-US" dirty="0">
                <a:hlinkClick r:id="rId5"/>
              </a:rPr>
              <a:t>UCI Machine Learning repository</a:t>
            </a:r>
            <a:endParaRPr lang="en-US" dirty="0"/>
          </a:p>
        </p:txBody>
      </p:sp>
    </p:spTree>
    <p:extLst>
      <p:ext uri="{BB962C8B-B14F-4D97-AF65-F5344CB8AC3E}">
        <p14:creationId xmlns:p14="http://schemas.microsoft.com/office/powerpoint/2010/main" val="3192237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0631-8022-6A4D-8EF8-948B7882D73C}"/>
              </a:ext>
            </a:extLst>
          </p:cNvPr>
          <p:cNvSpPr>
            <a:spLocks noGrp="1"/>
          </p:cNvSpPr>
          <p:nvPr>
            <p:ph type="title"/>
          </p:nvPr>
        </p:nvSpPr>
        <p:spPr/>
        <p:txBody>
          <a:bodyPr/>
          <a:lstStyle/>
          <a:p>
            <a:r>
              <a:rPr lang="en-US" dirty="0"/>
              <a:t>UCI data</a:t>
            </a:r>
          </a:p>
        </p:txBody>
      </p:sp>
      <p:sp>
        <p:nvSpPr>
          <p:cNvPr id="3" name="Slide Number Placeholder 2">
            <a:extLst>
              <a:ext uri="{FF2B5EF4-FFF2-40B4-BE49-F238E27FC236}">
                <a16:creationId xmlns:a16="http://schemas.microsoft.com/office/drawing/2014/main" id="{81CA21EE-1DCA-A64C-B781-BC6C286AE418}"/>
              </a:ext>
            </a:extLst>
          </p:cNvPr>
          <p:cNvSpPr>
            <a:spLocks noGrp="1"/>
          </p:cNvSpPr>
          <p:nvPr>
            <p:ph type="sldNum" sz="quarter" idx="12"/>
          </p:nvPr>
        </p:nvSpPr>
        <p:spPr/>
        <p:txBody>
          <a:bodyPr/>
          <a:lstStyle/>
          <a:p>
            <a:fld id="{FD268959-0C7B-DE40-B0DF-834DF71CC0C8}" type="slidenum">
              <a:rPr lang="en-US" smtClean="0"/>
              <a:t>18</a:t>
            </a:fld>
            <a:endParaRPr lang="en-US"/>
          </a:p>
        </p:txBody>
      </p:sp>
      <p:pic>
        <p:nvPicPr>
          <p:cNvPr id="4" name="Picture 3">
            <a:extLst>
              <a:ext uri="{FF2B5EF4-FFF2-40B4-BE49-F238E27FC236}">
                <a16:creationId xmlns:a16="http://schemas.microsoft.com/office/drawing/2014/main" id="{083E3260-73D3-6044-99CD-0E9908332D8B}"/>
              </a:ext>
            </a:extLst>
          </p:cNvPr>
          <p:cNvPicPr>
            <a:picLocks noChangeAspect="1"/>
          </p:cNvPicPr>
          <p:nvPr/>
        </p:nvPicPr>
        <p:blipFill>
          <a:blip r:embed="rId3"/>
          <a:stretch>
            <a:fillRect/>
          </a:stretch>
        </p:blipFill>
        <p:spPr>
          <a:xfrm>
            <a:off x="314372" y="1561822"/>
            <a:ext cx="4753236" cy="3734356"/>
          </a:xfrm>
          <a:prstGeom prst="rect">
            <a:avLst/>
          </a:prstGeom>
          <a:ln>
            <a:solidFill>
              <a:schemeClr val="tx2"/>
            </a:solidFill>
          </a:ln>
        </p:spPr>
      </p:pic>
      <p:pic>
        <p:nvPicPr>
          <p:cNvPr id="5" name="Picture 4">
            <a:extLst>
              <a:ext uri="{FF2B5EF4-FFF2-40B4-BE49-F238E27FC236}">
                <a16:creationId xmlns:a16="http://schemas.microsoft.com/office/drawing/2014/main" id="{B6CC6D48-7C96-3744-B93D-9BEE9B0373DD}"/>
              </a:ext>
            </a:extLst>
          </p:cNvPr>
          <p:cNvPicPr>
            <a:picLocks noChangeAspect="1"/>
          </p:cNvPicPr>
          <p:nvPr/>
        </p:nvPicPr>
        <p:blipFill>
          <a:blip r:embed="rId4"/>
          <a:stretch>
            <a:fillRect/>
          </a:stretch>
        </p:blipFill>
        <p:spPr>
          <a:xfrm>
            <a:off x="5862672" y="3283830"/>
            <a:ext cx="5275228" cy="3282069"/>
          </a:xfrm>
          <a:prstGeom prst="rect">
            <a:avLst/>
          </a:prstGeom>
        </p:spPr>
      </p:pic>
    </p:spTree>
    <p:extLst>
      <p:ext uri="{BB962C8B-B14F-4D97-AF65-F5344CB8AC3E}">
        <p14:creationId xmlns:p14="http://schemas.microsoft.com/office/powerpoint/2010/main" val="255768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294C9-A979-D24E-B2C6-447B2C39ADDF}"/>
              </a:ext>
            </a:extLst>
          </p:cNvPr>
          <p:cNvSpPr>
            <a:spLocks noGrp="1"/>
          </p:cNvSpPr>
          <p:nvPr>
            <p:ph type="title"/>
          </p:nvPr>
        </p:nvSpPr>
        <p:spPr/>
        <p:txBody>
          <a:bodyPr/>
          <a:lstStyle/>
          <a:p>
            <a:r>
              <a:rPr lang="en-US" dirty="0"/>
              <a:t>Sources of data</a:t>
            </a:r>
          </a:p>
        </p:txBody>
      </p:sp>
      <p:sp>
        <p:nvSpPr>
          <p:cNvPr id="3" name="Slide Number Placeholder 2">
            <a:extLst>
              <a:ext uri="{FF2B5EF4-FFF2-40B4-BE49-F238E27FC236}">
                <a16:creationId xmlns:a16="http://schemas.microsoft.com/office/drawing/2014/main" id="{673BC868-A8A8-714A-8772-1DAA4556D9B2}"/>
              </a:ext>
            </a:extLst>
          </p:cNvPr>
          <p:cNvSpPr>
            <a:spLocks noGrp="1"/>
          </p:cNvSpPr>
          <p:nvPr>
            <p:ph type="sldNum" sz="quarter" idx="12"/>
          </p:nvPr>
        </p:nvSpPr>
        <p:spPr/>
        <p:txBody>
          <a:bodyPr/>
          <a:lstStyle/>
          <a:p>
            <a:fld id="{FD268959-0C7B-DE40-B0DF-834DF71CC0C8}" type="slidenum">
              <a:rPr lang="en-US" smtClean="0"/>
              <a:t>19</a:t>
            </a:fld>
            <a:endParaRPr lang="en-US"/>
          </a:p>
        </p:txBody>
      </p:sp>
      <p:pic>
        <p:nvPicPr>
          <p:cNvPr id="4" name="Picture 3">
            <a:extLst>
              <a:ext uri="{FF2B5EF4-FFF2-40B4-BE49-F238E27FC236}">
                <a16:creationId xmlns:a16="http://schemas.microsoft.com/office/drawing/2014/main" id="{CA94E23E-24CA-764E-8D56-31A6213251DA}"/>
              </a:ext>
            </a:extLst>
          </p:cNvPr>
          <p:cNvPicPr>
            <a:picLocks noChangeAspect="1"/>
          </p:cNvPicPr>
          <p:nvPr/>
        </p:nvPicPr>
        <p:blipFill>
          <a:blip r:embed="rId2"/>
          <a:stretch>
            <a:fillRect/>
          </a:stretch>
        </p:blipFill>
        <p:spPr>
          <a:xfrm>
            <a:off x="306543" y="828375"/>
            <a:ext cx="7428718" cy="3265914"/>
          </a:xfrm>
          <a:prstGeom prst="rect">
            <a:avLst/>
          </a:prstGeom>
          <a:ln>
            <a:solidFill>
              <a:schemeClr val="accent2"/>
            </a:solidFill>
          </a:ln>
        </p:spPr>
      </p:pic>
      <p:pic>
        <p:nvPicPr>
          <p:cNvPr id="5" name="Picture 4">
            <a:extLst>
              <a:ext uri="{FF2B5EF4-FFF2-40B4-BE49-F238E27FC236}">
                <a16:creationId xmlns:a16="http://schemas.microsoft.com/office/drawing/2014/main" id="{EA233287-31AC-D14A-831A-E420F2C88CCB}"/>
              </a:ext>
            </a:extLst>
          </p:cNvPr>
          <p:cNvPicPr>
            <a:picLocks noChangeAspect="1"/>
          </p:cNvPicPr>
          <p:nvPr/>
        </p:nvPicPr>
        <p:blipFill>
          <a:blip r:embed="rId3"/>
          <a:stretch>
            <a:fillRect/>
          </a:stretch>
        </p:blipFill>
        <p:spPr>
          <a:xfrm>
            <a:off x="5253674" y="2629787"/>
            <a:ext cx="6631783" cy="3399838"/>
          </a:xfrm>
          <a:prstGeom prst="rect">
            <a:avLst/>
          </a:prstGeom>
          <a:ln>
            <a:solidFill>
              <a:schemeClr val="accent2"/>
            </a:solidFill>
          </a:ln>
        </p:spPr>
      </p:pic>
      <p:sp>
        <p:nvSpPr>
          <p:cNvPr id="6" name="TextBox 5">
            <a:extLst>
              <a:ext uri="{FF2B5EF4-FFF2-40B4-BE49-F238E27FC236}">
                <a16:creationId xmlns:a16="http://schemas.microsoft.com/office/drawing/2014/main" id="{49ED3E77-CC46-9248-9AB1-90C6368021C0}"/>
              </a:ext>
            </a:extLst>
          </p:cNvPr>
          <p:cNvSpPr txBox="1"/>
          <p:nvPr/>
        </p:nvSpPr>
        <p:spPr>
          <a:xfrm>
            <a:off x="9144000" y="2260455"/>
            <a:ext cx="902811" cy="369332"/>
          </a:xfrm>
          <a:prstGeom prst="rect">
            <a:avLst/>
          </a:prstGeom>
          <a:noFill/>
        </p:spPr>
        <p:txBody>
          <a:bodyPr wrap="none" rtlCol="0">
            <a:spAutoFit/>
          </a:bodyPr>
          <a:lstStyle/>
          <a:p>
            <a:r>
              <a:rPr lang="en-US" dirty="0"/>
              <a:t>Kaggle</a:t>
            </a:r>
          </a:p>
        </p:txBody>
      </p:sp>
    </p:spTree>
    <p:extLst>
      <p:ext uri="{BB962C8B-B14F-4D97-AF65-F5344CB8AC3E}">
        <p14:creationId xmlns:p14="http://schemas.microsoft.com/office/powerpoint/2010/main" val="239194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7179-D217-6041-B84E-CD3B59A79CC6}"/>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8988ED25-E3D7-8041-8D0D-F4F7DA025F37}"/>
              </a:ext>
            </a:extLst>
          </p:cNvPr>
          <p:cNvSpPr>
            <a:spLocks noGrp="1"/>
          </p:cNvSpPr>
          <p:nvPr>
            <p:ph idx="1"/>
          </p:nvPr>
        </p:nvSpPr>
        <p:spPr/>
        <p:txBody>
          <a:bodyPr/>
          <a:lstStyle/>
          <a:p>
            <a:r>
              <a:rPr lang="en-US" dirty="0"/>
              <a:t>In case of technical problems:</a:t>
            </a:r>
          </a:p>
          <a:p>
            <a:pPr marL="630238" lvl="1" indent="-176213"/>
            <a:r>
              <a:rPr lang="en-US" sz="2000" dirty="0"/>
              <a:t>Something wrong on my end (e.g. power outage), I will send you an email.</a:t>
            </a:r>
          </a:p>
          <a:p>
            <a:pPr marL="630238" lvl="1" indent="-176213"/>
            <a:r>
              <a:rPr lang="en-US" sz="2000" dirty="0"/>
              <a:t>Something wrong on your end, please send me a text message.  508-769-6446</a:t>
            </a:r>
          </a:p>
          <a:p>
            <a:pPr marL="630238" lvl="1" indent="-176213"/>
            <a:r>
              <a:rPr lang="en-US" dirty="0" err="1"/>
              <a:t>jcodygroup@gmail.com</a:t>
            </a:r>
            <a:endParaRPr lang="en-US" sz="2000" dirty="0"/>
          </a:p>
          <a:p>
            <a:r>
              <a:rPr lang="en-US" dirty="0"/>
              <a:t>We have 4 hours for each session</a:t>
            </a:r>
          </a:p>
          <a:p>
            <a:pPr lvl="1"/>
            <a:r>
              <a:rPr lang="en-US" dirty="0"/>
              <a:t>I will try to give you an opportunity to stand and stretch every hour.</a:t>
            </a:r>
          </a:p>
          <a:p>
            <a:pPr lvl="1"/>
            <a:r>
              <a:rPr lang="en-US" dirty="0"/>
              <a:t>We will take at least one 15-minute break near the halfway point.</a:t>
            </a:r>
          </a:p>
          <a:p>
            <a:pPr lvl="1"/>
            <a:endParaRPr lang="en-US" dirty="0"/>
          </a:p>
        </p:txBody>
      </p:sp>
      <p:sp>
        <p:nvSpPr>
          <p:cNvPr id="4" name="Slide Number Placeholder 3">
            <a:extLst>
              <a:ext uri="{FF2B5EF4-FFF2-40B4-BE49-F238E27FC236}">
                <a16:creationId xmlns:a16="http://schemas.microsoft.com/office/drawing/2014/main" id="{CE8A2DE0-C8B2-4044-92A0-78284E0B43D6}"/>
              </a:ext>
            </a:extLst>
          </p:cNvPr>
          <p:cNvSpPr>
            <a:spLocks noGrp="1"/>
          </p:cNvSpPr>
          <p:nvPr>
            <p:ph type="sldNum" sz="quarter" idx="12"/>
          </p:nvPr>
        </p:nvSpPr>
        <p:spPr/>
        <p:txBody>
          <a:bodyPr/>
          <a:lstStyle/>
          <a:p>
            <a:fld id="{FD268959-0C7B-DE40-B0DF-834DF71CC0C8}" type="slidenum">
              <a:rPr lang="en-US" smtClean="0"/>
              <a:t>2</a:t>
            </a:fld>
            <a:endParaRPr lang="en-US"/>
          </a:p>
        </p:txBody>
      </p:sp>
    </p:spTree>
    <p:extLst>
      <p:ext uri="{BB962C8B-B14F-4D97-AF65-F5344CB8AC3E}">
        <p14:creationId xmlns:p14="http://schemas.microsoft.com/office/powerpoint/2010/main" val="2527677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0C7D9E-CB88-124F-ACC9-F670889D150C}"/>
              </a:ext>
            </a:extLst>
          </p:cNvPr>
          <p:cNvSpPr>
            <a:spLocks noGrp="1"/>
          </p:cNvSpPr>
          <p:nvPr>
            <p:ph type="sldNum" sz="quarter" idx="12"/>
          </p:nvPr>
        </p:nvSpPr>
        <p:spPr/>
        <p:txBody>
          <a:bodyPr/>
          <a:lstStyle/>
          <a:p>
            <a:fld id="{A372472D-0550-4DE7-A024-EE83A718A0AB}" type="slidenum">
              <a:rPr lang="en-US" smtClean="0"/>
              <a:pPr/>
              <a:t>20</a:t>
            </a:fld>
            <a:endParaRPr lang="en-US"/>
          </a:p>
        </p:txBody>
      </p:sp>
      <p:sp>
        <p:nvSpPr>
          <p:cNvPr id="3" name="Title 2">
            <a:extLst>
              <a:ext uri="{FF2B5EF4-FFF2-40B4-BE49-F238E27FC236}">
                <a16:creationId xmlns:a16="http://schemas.microsoft.com/office/drawing/2014/main" id="{6C5014BF-A06F-A34D-B18D-92407273A76B}"/>
              </a:ext>
            </a:extLst>
          </p:cNvPr>
          <p:cNvSpPr>
            <a:spLocks noGrp="1"/>
          </p:cNvSpPr>
          <p:nvPr>
            <p:ph type="title"/>
          </p:nvPr>
        </p:nvSpPr>
        <p:spPr/>
        <p:txBody>
          <a:bodyPr/>
          <a:lstStyle/>
          <a:p>
            <a:r>
              <a:rPr lang="en-US" dirty="0"/>
              <a:t>Pre-processing data</a:t>
            </a:r>
          </a:p>
        </p:txBody>
      </p:sp>
      <p:sp>
        <p:nvSpPr>
          <p:cNvPr id="4" name="Text Placeholder 3">
            <a:extLst>
              <a:ext uri="{FF2B5EF4-FFF2-40B4-BE49-F238E27FC236}">
                <a16:creationId xmlns:a16="http://schemas.microsoft.com/office/drawing/2014/main" id="{31D1D70D-E11E-4840-A340-BD671CC1C5EB}"/>
              </a:ext>
            </a:extLst>
          </p:cNvPr>
          <p:cNvSpPr>
            <a:spLocks noGrp="1"/>
          </p:cNvSpPr>
          <p:nvPr>
            <p:ph type="body" idx="1"/>
          </p:nvPr>
        </p:nvSpPr>
        <p:spPr/>
        <p:txBody>
          <a:bodyPr/>
          <a:lstStyle/>
          <a:p>
            <a:r>
              <a:rPr lang="en-US" dirty="0"/>
              <a:t>1 – Pre-processing</a:t>
            </a:r>
          </a:p>
        </p:txBody>
      </p:sp>
    </p:spTree>
    <p:extLst>
      <p:ext uri="{BB962C8B-B14F-4D97-AF65-F5344CB8AC3E}">
        <p14:creationId xmlns:p14="http://schemas.microsoft.com/office/powerpoint/2010/main" val="3164078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0CA0-5602-5C49-A416-FCBCF1C52A58}"/>
              </a:ext>
            </a:extLst>
          </p:cNvPr>
          <p:cNvSpPr>
            <a:spLocks noGrp="1"/>
          </p:cNvSpPr>
          <p:nvPr>
            <p:ph type="title"/>
          </p:nvPr>
        </p:nvSpPr>
        <p:spPr/>
        <p:txBody>
          <a:bodyPr/>
          <a:lstStyle/>
          <a:p>
            <a:r>
              <a:rPr lang="en-US" dirty="0"/>
              <a:t>Exercise - Preprocessing</a:t>
            </a:r>
          </a:p>
        </p:txBody>
      </p:sp>
      <p:sp>
        <p:nvSpPr>
          <p:cNvPr id="3" name="Slide Number Placeholder 2">
            <a:extLst>
              <a:ext uri="{FF2B5EF4-FFF2-40B4-BE49-F238E27FC236}">
                <a16:creationId xmlns:a16="http://schemas.microsoft.com/office/drawing/2014/main" id="{3FF1DC07-1EDC-3747-BC6E-7C6AB539137F}"/>
              </a:ext>
            </a:extLst>
          </p:cNvPr>
          <p:cNvSpPr>
            <a:spLocks noGrp="1"/>
          </p:cNvSpPr>
          <p:nvPr>
            <p:ph type="sldNum" sz="quarter" idx="12"/>
          </p:nvPr>
        </p:nvSpPr>
        <p:spPr/>
        <p:txBody>
          <a:bodyPr/>
          <a:lstStyle/>
          <a:p>
            <a:fld id="{FD268959-0C7B-DE40-B0DF-834DF71CC0C8}" type="slidenum">
              <a:rPr lang="en-US" smtClean="0"/>
              <a:t>21</a:t>
            </a:fld>
            <a:endParaRPr lang="en-US"/>
          </a:p>
        </p:txBody>
      </p:sp>
      <p:sp>
        <p:nvSpPr>
          <p:cNvPr id="5" name="TextBox 4">
            <a:extLst>
              <a:ext uri="{FF2B5EF4-FFF2-40B4-BE49-F238E27FC236}">
                <a16:creationId xmlns:a16="http://schemas.microsoft.com/office/drawing/2014/main" id="{C52E2BD1-986E-3D4E-826C-DCD6D315C909}"/>
              </a:ext>
            </a:extLst>
          </p:cNvPr>
          <p:cNvSpPr txBox="1"/>
          <p:nvPr/>
        </p:nvSpPr>
        <p:spPr>
          <a:xfrm>
            <a:off x="1563624" y="1291156"/>
            <a:ext cx="5891356" cy="369332"/>
          </a:xfrm>
          <a:prstGeom prst="rect">
            <a:avLst/>
          </a:prstGeom>
          <a:noFill/>
        </p:spPr>
        <p:txBody>
          <a:bodyPr wrap="none" rtlCol="0">
            <a:spAutoFit/>
          </a:bodyPr>
          <a:lstStyle/>
          <a:p>
            <a:r>
              <a:rPr lang="en-US" u="sng" dirty="0"/>
              <a:t>Use the Exercise – Preprocessing notebook as a starter</a:t>
            </a:r>
          </a:p>
        </p:txBody>
      </p:sp>
      <p:pic>
        <p:nvPicPr>
          <p:cNvPr id="6" name="Picture 5">
            <a:extLst>
              <a:ext uri="{FF2B5EF4-FFF2-40B4-BE49-F238E27FC236}">
                <a16:creationId xmlns:a16="http://schemas.microsoft.com/office/drawing/2014/main" id="{F4EA3F46-5455-4447-ADBA-8D0399984E30}"/>
              </a:ext>
            </a:extLst>
          </p:cNvPr>
          <p:cNvPicPr>
            <a:picLocks noChangeAspect="1"/>
          </p:cNvPicPr>
          <p:nvPr/>
        </p:nvPicPr>
        <p:blipFill>
          <a:blip r:embed="rId2"/>
          <a:stretch>
            <a:fillRect/>
          </a:stretch>
        </p:blipFill>
        <p:spPr>
          <a:xfrm>
            <a:off x="1499616" y="2225134"/>
            <a:ext cx="6611620" cy="3885598"/>
          </a:xfrm>
          <a:prstGeom prst="rect">
            <a:avLst/>
          </a:prstGeom>
        </p:spPr>
      </p:pic>
    </p:spTree>
    <p:extLst>
      <p:ext uri="{BB962C8B-B14F-4D97-AF65-F5344CB8AC3E}">
        <p14:creationId xmlns:p14="http://schemas.microsoft.com/office/powerpoint/2010/main" val="703452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2C0350-C05E-794B-B2C8-4520966F5613}"/>
              </a:ext>
            </a:extLst>
          </p:cNvPr>
          <p:cNvSpPr>
            <a:spLocks noGrp="1"/>
          </p:cNvSpPr>
          <p:nvPr>
            <p:ph type="sldNum" sz="quarter" idx="12"/>
          </p:nvPr>
        </p:nvSpPr>
        <p:spPr/>
        <p:txBody>
          <a:bodyPr/>
          <a:lstStyle/>
          <a:p>
            <a:fld id="{A372472D-0550-4DE7-A024-EE83A718A0AB}" type="slidenum">
              <a:rPr lang="en-US" smtClean="0"/>
              <a:pPr/>
              <a:t>22</a:t>
            </a:fld>
            <a:endParaRPr lang="en-US"/>
          </a:p>
        </p:txBody>
      </p:sp>
      <p:sp>
        <p:nvSpPr>
          <p:cNvPr id="3" name="Title 2">
            <a:extLst>
              <a:ext uri="{FF2B5EF4-FFF2-40B4-BE49-F238E27FC236}">
                <a16:creationId xmlns:a16="http://schemas.microsoft.com/office/drawing/2014/main" id="{2845BD29-5B23-F942-9E50-BE9A6C432016}"/>
              </a:ext>
            </a:extLst>
          </p:cNvPr>
          <p:cNvSpPr>
            <a:spLocks noGrp="1"/>
          </p:cNvSpPr>
          <p:nvPr>
            <p:ph type="title"/>
          </p:nvPr>
        </p:nvSpPr>
        <p:spPr/>
        <p:txBody>
          <a:bodyPr/>
          <a:lstStyle/>
          <a:p>
            <a:r>
              <a:rPr lang="en-US" dirty="0"/>
              <a:t>EDA with Text</a:t>
            </a:r>
          </a:p>
        </p:txBody>
      </p:sp>
      <p:sp>
        <p:nvSpPr>
          <p:cNvPr id="4" name="Text Placeholder 3">
            <a:extLst>
              <a:ext uri="{FF2B5EF4-FFF2-40B4-BE49-F238E27FC236}">
                <a16:creationId xmlns:a16="http://schemas.microsoft.com/office/drawing/2014/main" id="{DCD53523-0BD8-1642-851C-9621DE11AFA7}"/>
              </a:ext>
            </a:extLst>
          </p:cNvPr>
          <p:cNvSpPr>
            <a:spLocks noGrp="1"/>
          </p:cNvSpPr>
          <p:nvPr>
            <p:ph type="body" idx="1"/>
          </p:nvPr>
        </p:nvSpPr>
        <p:spPr/>
        <p:txBody>
          <a:bodyPr/>
          <a:lstStyle/>
          <a:p>
            <a:r>
              <a:rPr lang="en-US" dirty="0"/>
              <a:t>2 – EDA with Text: Data </a:t>
            </a:r>
            <a:r>
              <a:rPr lang="en-US"/>
              <a:t>with labels</a:t>
            </a:r>
            <a:endParaRPr lang="en-US" dirty="0"/>
          </a:p>
        </p:txBody>
      </p:sp>
    </p:spTree>
    <p:extLst>
      <p:ext uri="{BB962C8B-B14F-4D97-AF65-F5344CB8AC3E}">
        <p14:creationId xmlns:p14="http://schemas.microsoft.com/office/powerpoint/2010/main" val="850976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6A0F-2A9C-CB44-B480-EE2A60DB886B}"/>
              </a:ext>
            </a:extLst>
          </p:cNvPr>
          <p:cNvSpPr>
            <a:spLocks noGrp="1"/>
          </p:cNvSpPr>
          <p:nvPr>
            <p:ph type="title"/>
          </p:nvPr>
        </p:nvSpPr>
        <p:spPr/>
        <p:txBody>
          <a:bodyPr/>
          <a:lstStyle/>
          <a:p>
            <a:r>
              <a:rPr lang="en-US" dirty="0"/>
              <a:t>We are moving slightly beyond EDA in this notebook</a:t>
            </a:r>
          </a:p>
        </p:txBody>
      </p:sp>
      <p:sp>
        <p:nvSpPr>
          <p:cNvPr id="3" name="Content Placeholder 2">
            <a:extLst>
              <a:ext uri="{FF2B5EF4-FFF2-40B4-BE49-F238E27FC236}">
                <a16:creationId xmlns:a16="http://schemas.microsoft.com/office/drawing/2014/main" id="{52A0DA49-9986-2143-A049-56906B4C8014}"/>
              </a:ext>
            </a:extLst>
          </p:cNvPr>
          <p:cNvSpPr>
            <a:spLocks noGrp="1"/>
          </p:cNvSpPr>
          <p:nvPr>
            <p:ph idx="1"/>
          </p:nvPr>
        </p:nvSpPr>
        <p:spPr>
          <a:xfrm>
            <a:off x="218485" y="1235676"/>
            <a:ext cx="11757727" cy="2592045"/>
          </a:xfrm>
        </p:spPr>
        <p:txBody>
          <a:bodyPr>
            <a:normAutofit/>
          </a:bodyPr>
          <a:lstStyle/>
          <a:p>
            <a:r>
              <a:rPr lang="en-US" dirty="0"/>
              <a:t>Feature engineering</a:t>
            </a:r>
          </a:p>
          <a:p>
            <a:r>
              <a:rPr lang="en-US" dirty="0"/>
              <a:t>Vectorization</a:t>
            </a:r>
          </a:p>
          <a:p>
            <a:r>
              <a:rPr lang="en-US" dirty="0"/>
              <a:t>Corpus</a:t>
            </a:r>
          </a:p>
          <a:p>
            <a:r>
              <a:rPr lang="en-US" dirty="0"/>
              <a:t>Document Matrix</a:t>
            </a:r>
          </a:p>
          <a:p>
            <a:endParaRPr lang="en-US" dirty="0"/>
          </a:p>
        </p:txBody>
      </p:sp>
      <p:sp>
        <p:nvSpPr>
          <p:cNvPr id="4" name="Slide Number Placeholder 3">
            <a:extLst>
              <a:ext uri="{FF2B5EF4-FFF2-40B4-BE49-F238E27FC236}">
                <a16:creationId xmlns:a16="http://schemas.microsoft.com/office/drawing/2014/main" id="{DCA29686-A74F-0144-8909-0261578EF22D}"/>
              </a:ext>
            </a:extLst>
          </p:cNvPr>
          <p:cNvSpPr>
            <a:spLocks noGrp="1"/>
          </p:cNvSpPr>
          <p:nvPr>
            <p:ph type="sldNum" sz="quarter" idx="12"/>
          </p:nvPr>
        </p:nvSpPr>
        <p:spPr/>
        <p:txBody>
          <a:bodyPr/>
          <a:lstStyle/>
          <a:p>
            <a:fld id="{FD268959-0C7B-DE40-B0DF-834DF71CC0C8}" type="slidenum">
              <a:rPr lang="en-US" smtClean="0"/>
              <a:t>23</a:t>
            </a:fld>
            <a:endParaRPr lang="en-US"/>
          </a:p>
        </p:txBody>
      </p:sp>
      <p:pic>
        <p:nvPicPr>
          <p:cNvPr id="5" name="Picture 4">
            <a:extLst>
              <a:ext uri="{FF2B5EF4-FFF2-40B4-BE49-F238E27FC236}">
                <a16:creationId xmlns:a16="http://schemas.microsoft.com/office/drawing/2014/main" id="{E7E4059F-EAE1-214D-9B6D-5A28B433B4B4}"/>
              </a:ext>
            </a:extLst>
          </p:cNvPr>
          <p:cNvPicPr>
            <a:picLocks noChangeAspect="1"/>
          </p:cNvPicPr>
          <p:nvPr/>
        </p:nvPicPr>
        <p:blipFill>
          <a:blip r:embed="rId2"/>
          <a:stretch>
            <a:fillRect/>
          </a:stretch>
        </p:blipFill>
        <p:spPr>
          <a:xfrm>
            <a:off x="2498356" y="4095159"/>
            <a:ext cx="7493000" cy="850900"/>
          </a:xfrm>
          <a:prstGeom prst="rect">
            <a:avLst/>
          </a:prstGeom>
        </p:spPr>
      </p:pic>
    </p:spTree>
    <p:extLst>
      <p:ext uri="{BB962C8B-B14F-4D97-AF65-F5344CB8AC3E}">
        <p14:creationId xmlns:p14="http://schemas.microsoft.com/office/powerpoint/2010/main" val="3093360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149E-8783-F842-B72B-10CD45701375}"/>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30329E9C-0C1D-334F-9277-B96E88EEDF29}"/>
              </a:ext>
            </a:extLst>
          </p:cNvPr>
          <p:cNvSpPr>
            <a:spLocks noGrp="1"/>
          </p:cNvSpPr>
          <p:nvPr>
            <p:ph idx="1"/>
          </p:nvPr>
        </p:nvSpPr>
        <p:spPr/>
        <p:txBody>
          <a:bodyPr>
            <a:normAutofit lnSpcReduction="10000"/>
          </a:bodyPr>
          <a:lstStyle/>
          <a:p>
            <a:pPr>
              <a:lnSpc>
                <a:spcPct val="150000"/>
              </a:lnSpc>
              <a:spcAft>
                <a:spcPts val="0"/>
              </a:spcAft>
            </a:pPr>
            <a:r>
              <a:rPr lang="en-US" sz="1400" dirty="0"/>
              <a:t>Raw text data will be transformed into feature vectors and new features will be created using the existing dataset. </a:t>
            </a:r>
          </a:p>
          <a:p>
            <a:pPr>
              <a:lnSpc>
                <a:spcPct val="150000"/>
              </a:lnSpc>
              <a:spcAft>
                <a:spcPts val="0"/>
              </a:spcAft>
            </a:pPr>
            <a:r>
              <a:rPr lang="en-US" sz="1400" dirty="0"/>
              <a:t>Bag of Words: all the words in the corpus without reference to what came before or after</a:t>
            </a:r>
          </a:p>
          <a:p>
            <a:pPr>
              <a:lnSpc>
                <a:spcPct val="150000"/>
              </a:lnSpc>
              <a:spcAft>
                <a:spcPts val="0"/>
              </a:spcAft>
            </a:pPr>
            <a:r>
              <a:rPr lang="en-US" sz="1400" dirty="0"/>
              <a:t>N-grams (beyond unigrams): sets of words can provide more context about the relationship between words.</a:t>
            </a:r>
          </a:p>
          <a:p>
            <a:pPr lvl="1">
              <a:lnSpc>
                <a:spcPct val="150000"/>
              </a:lnSpc>
              <a:spcAft>
                <a:spcPts val="0"/>
              </a:spcAft>
            </a:pPr>
            <a:r>
              <a:rPr lang="en-US" sz="1000" dirty="0"/>
              <a:t> CDC has a lot of scientist &gt; ‘CDC has’, ‘has a’, ‘a lot’, ‘lot of’, ‘of scientist’</a:t>
            </a:r>
          </a:p>
          <a:p>
            <a:pPr>
              <a:lnSpc>
                <a:spcPct val="150000"/>
              </a:lnSpc>
              <a:spcAft>
                <a:spcPts val="0"/>
              </a:spcAft>
            </a:pPr>
            <a:r>
              <a:rPr lang="en-US" sz="1400" dirty="0"/>
              <a:t>Count vectors: matrix notation of the dataset in which every row represents a document from the corpus, every column represents a term from the corpus, and every cell represents the frequency count of a particular term in a particular document.</a:t>
            </a:r>
          </a:p>
          <a:p>
            <a:pPr>
              <a:lnSpc>
                <a:spcPct val="150000"/>
              </a:lnSpc>
              <a:spcAft>
                <a:spcPts val="0"/>
              </a:spcAft>
            </a:pPr>
            <a:r>
              <a:rPr lang="en-US" sz="1400" dirty="0"/>
              <a:t>TF-IDF vectors: represents the relative importance of a term in the document and the entire corpus. </a:t>
            </a:r>
          </a:p>
          <a:p>
            <a:pPr lvl="1">
              <a:lnSpc>
                <a:spcPct val="150000"/>
              </a:lnSpc>
              <a:spcAft>
                <a:spcPts val="0"/>
              </a:spcAft>
            </a:pPr>
            <a:r>
              <a:rPr lang="en-US" sz="1000" dirty="0"/>
              <a:t>TF-IDF score is composed by two terms: the first computes the normalized Term Frequency (TF), the second term is the Inverse Document Frequency (IDF), computed as the logarithm of the number of the documents in the corpus divided by the number of documents where the specific term appears.</a:t>
            </a:r>
          </a:p>
          <a:p>
            <a:pPr>
              <a:lnSpc>
                <a:spcPct val="150000"/>
              </a:lnSpc>
              <a:spcAft>
                <a:spcPts val="0"/>
              </a:spcAft>
            </a:pPr>
            <a:r>
              <a:rPr lang="en-US" sz="1400" dirty="0"/>
              <a:t>Word embedding - A word embedding is a form of representing words and documents using a dense vector representation. The position of a word within the vector space is learned from text and is based on the words that surround the word when it is used. Word embeddings can be trained using the input corpus itself or can be generated using pre-trained word embeddings such as </a:t>
            </a:r>
            <a:r>
              <a:rPr lang="en-US" sz="1400" b="1" dirty="0"/>
              <a:t>Glove, </a:t>
            </a:r>
            <a:r>
              <a:rPr lang="en-US" sz="1400" b="1" dirty="0" err="1"/>
              <a:t>FastText</a:t>
            </a:r>
            <a:r>
              <a:rPr lang="en-US" sz="1400" b="1" dirty="0"/>
              <a:t>, </a:t>
            </a:r>
            <a:r>
              <a:rPr lang="en-US" sz="1400" dirty="0"/>
              <a:t>and</a:t>
            </a:r>
            <a:r>
              <a:rPr lang="en-US" sz="1400" b="1" dirty="0"/>
              <a:t> Word2Vec</a:t>
            </a:r>
            <a:r>
              <a:rPr lang="en-US" sz="1400" dirty="0"/>
              <a:t>. Any one of them can be downloaded and used as transfer learning. </a:t>
            </a:r>
          </a:p>
          <a:p>
            <a:pPr>
              <a:lnSpc>
                <a:spcPct val="150000"/>
              </a:lnSpc>
              <a:spcAft>
                <a:spcPts val="0"/>
              </a:spcAft>
            </a:pPr>
            <a:r>
              <a:rPr lang="en-US" sz="1400" dirty="0"/>
              <a:t>Text/NLP features – counts of nouns, verbs, words, characters</a:t>
            </a:r>
          </a:p>
        </p:txBody>
      </p:sp>
      <p:sp>
        <p:nvSpPr>
          <p:cNvPr id="4" name="Slide Number Placeholder 3">
            <a:extLst>
              <a:ext uri="{FF2B5EF4-FFF2-40B4-BE49-F238E27FC236}">
                <a16:creationId xmlns:a16="http://schemas.microsoft.com/office/drawing/2014/main" id="{88434B20-AFFC-184D-B8F3-B2D28E7C1CAC}"/>
              </a:ext>
            </a:extLst>
          </p:cNvPr>
          <p:cNvSpPr>
            <a:spLocks noGrp="1"/>
          </p:cNvSpPr>
          <p:nvPr>
            <p:ph type="sldNum" sz="quarter" idx="12"/>
          </p:nvPr>
        </p:nvSpPr>
        <p:spPr/>
        <p:txBody>
          <a:bodyPr/>
          <a:lstStyle/>
          <a:p>
            <a:fld id="{FD268959-0C7B-DE40-B0DF-834DF71CC0C8}" type="slidenum">
              <a:rPr lang="en-US" smtClean="0"/>
              <a:t>24</a:t>
            </a:fld>
            <a:endParaRPr lang="en-US"/>
          </a:p>
        </p:txBody>
      </p:sp>
    </p:spTree>
    <p:extLst>
      <p:ext uri="{BB962C8B-B14F-4D97-AF65-F5344CB8AC3E}">
        <p14:creationId xmlns:p14="http://schemas.microsoft.com/office/powerpoint/2010/main" val="3776702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0CA0-5602-5C49-A416-FCBCF1C52A58}"/>
              </a:ext>
            </a:extLst>
          </p:cNvPr>
          <p:cNvSpPr>
            <a:spLocks noGrp="1"/>
          </p:cNvSpPr>
          <p:nvPr>
            <p:ph type="title"/>
          </p:nvPr>
        </p:nvSpPr>
        <p:spPr/>
        <p:txBody>
          <a:bodyPr/>
          <a:lstStyle/>
          <a:p>
            <a:r>
              <a:rPr lang="en-US" dirty="0"/>
              <a:t>Exercise – EDA with text</a:t>
            </a:r>
          </a:p>
        </p:txBody>
      </p:sp>
      <p:sp>
        <p:nvSpPr>
          <p:cNvPr id="3" name="Slide Number Placeholder 2">
            <a:extLst>
              <a:ext uri="{FF2B5EF4-FFF2-40B4-BE49-F238E27FC236}">
                <a16:creationId xmlns:a16="http://schemas.microsoft.com/office/drawing/2014/main" id="{3FF1DC07-1EDC-3747-BC6E-7C6AB539137F}"/>
              </a:ext>
            </a:extLst>
          </p:cNvPr>
          <p:cNvSpPr>
            <a:spLocks noGrp="1"/>
          </p:cNvSpPr>
          <p:nvPr>
            <p:ph type="sldNum" sz="quarter" idx="12"/>
          </p:nvPr>
        </p:nvSpPr>
        <p:spPr/>
        <p:txBody>
          <a:bodyPr/>
          <a:lstStyle/>
          <a:p>
            <a:fld id="{FD268959-0C7B-DE40-B0DF-834DF71CC0C8}" type="slidenum">
              <a:rPr lang="en-US" smtClean="0"/>
              <a:t>25</a:t>
            </a:fld>
            <a:endParaRPr lang="en-US"/>
          </a:p>
        </p:txBody>
      </p:sp>
      <p:sp>
        <p:nvSpPr>
          <p:cNvPr id="5" name="TextBox 4">
            <a:extLst>
              <a:ext uri="{FF2B5EF4-FFF2-40B4-BE49-F238E27FC236}">
                <a16:creationId xmlns:a16="http://schemas.microsoft.com/office/drawing/2014/main" id="{C52E2BD1-986E-3D4E-826C-DCD6D315C909}"/>
              </a:ext>
            </a:extLst>
          </p:cNvPr>
          <p:cNvSpPr txBox="1"/>
          <p:nvPr/>
        </p:nvSpPr>
        <p:spPr>
          <a:xfrm>
            <a:off x="5650992" y="406544"/>
            <a:ext cx="4801314" cy="369332"/>
          </a:xfrm>
          <a:prstGeom prst="rect">
            <a:avLst/>
          </a:prstGeom>
          <a:noFill/>
        </p:spPr>
        <p:txBody>
          <a:bodyPr wrap="none" rtlCol="0">
            <a:spAutoFit/>
          </a:bodyPr>
          <a:lstStyle/>
          <a:p>
            <a:r>
              <a:rPr lang="en-US" u="sng" dirty="0"/>
              <a:t>Use your Exercise – Preprocessing notebook</a:t>
            </a:r>
          </a:p>
        </p:txBody>
      </p:sp>
      <p:sp>
        <p:nvSpPr>
          <p:cNvPr id="4" name="TextBox 3">
            <a:extLst>
              <a:ext uri="{FF2B5EF4-FFF2-40B4-BE49-F238E27FC236}">
                <a16:creationId xmlns:a16="http://schemas.microsoft.com/office/drawing/2014/main" id="{87F718AC-BDFD-C045-BB73-5228B82F7A49}"/>
              </a:ext>
            </a:extLst>
          </p:cNvPr>
          <p:cNvSpPr txBox="1"/>
          <p:nvPr/>
        </p:nvSpPr>
        <p:spPr>
          <a:xfrm>
            <a:off x="1856232" y="1591056"/>
            <a:ext cx="7791443" cy="4247317"/>
          </a:xfrm>
          <a:prstGeom prst="rect">
            <a:avLst/>
          </a:prstGeom>
          <a:noFill/>
        </p:spPr>
        <p:txBody>
          <a:bodyPr wrap="square" rtlCol="0">
            <a:spAutoFit/>
          </a:bodyPr>
          <a:lstStyle/>
          <a:p>
            <a:pPr marL="342900" indent="-342900">
              <a:buFont typeface="+mj-lt"/>
              <a:buAutoNum type="arabicPeriod"/>
            </a:pPr>
            <a:r>
              <a:rPr lang="en-US" dirty="0"/>
              <a:t>Add columns for polarity and subjectivity.</a:t>
            </a:r>
          </a:p>
          <a:p>
            <a:pPr marL="342900" indent="-342900">
              <a:buFont typeface="+mj-lt"/>
              <a:buAutoNum type="arabicPeriod"/>
            </a:pPr>
            <a:r>
              <a:rPr lang="en-US" dirty="0"/>
              <a:t>Create charts to show distributions of :</a:t>
            </a:r>
          </a:p>
          <a:p>
            <a:pPr marL="800100" lvl="1" indent="-342900">
              <a:buFont typeface="+mj-lt"/>
              <a:buAutoNum type="arabicPeriod"/>
            </a:pPr>
            <a:r>
              <a:rPr lang="en-US" dirty="0"/>
              <a:t>polarity</a:t>
            </a:r>
          </a:p>
          <a:p>
            <a:pPr marL="800100" lvl="1" indent="-342900">
              <a:buFont typeface="+mj-lt"/>
              <a:buAutoNum type="arabicPeriod"/>
            </a:pPr>
            <a:r>
              <a:rPr lang="en-US" dirty="0"/>
              <a:t>retweets</a:t>
            </a:r>
          </a:p>
          <a:p>
            <a:pPr marL="800100" lvl="1" indent="-342900">
              <a:buFont typeface="+mj-lt"/>
              <a:buAutoNum type="arabicPeriod"/>
            </a:pPr>
            <a:r>
              <a:rPr lang="en-US" dirty="0"/>
              <a:t>user followers</a:t>
            </a:r>
          </a:p>
          <a:p>
            <a:pPr marL="800100" lvl="1" indent="-342900">
              <a:buFont typeface="+mj-lt"/>
              <a:buAutoNum type="arabicPeriod"/>
            </a:pPr>
            <a:r>
              <a:rPr lang="en-US" dirty="0"/>
              <a:t>user friends</a:t>
            </a:r>
          </a:p>
          <a:p>
            <a:pPr marL="800100" lvl="1" indent="-342900">
              <a:buFont typeface="+mj-lt"/>
              <a:buAutoNum type="arabicPeriod"/>
            </a:pPr>
            <a:r>
              <a:rPr lang="en-US" dirty="0"/>
              <a:t>favorites</a:t>
            </a:r>
          </a:p>
          <a:p>
            <a:pPr marL="800100" lvl="1" indent="-342900">
              <a:buFont typeface="+mj-lt"/>
              <a:buAutoNum type="arabicPeriod"/>
            </a:pPr>
            <a:r>
              <a:rPr lang="en-US" dirty="0"/>
              <a:t>review length</a:t>
            </a:r>
          </a:p>
          <a:p>
            <a:pPr marL="800100" lvl="1" indent="-342900">
              <a:buFont typeface="+mj-lt"/>
              <a:buAutoNum type="arabicPeriod"/>
            </a:pPr>
            <a:r>
              <a:rPr lang="en-US" dirty="0"/>
              <a:t>word count</a:t>
            </a:r>
          </a:p>
          <a:p>
            <a:pPr marL="800100" lvl="1" indent="-342900">
              <a:buFont typeface="+mj-lt"/>
              <a:buAutoNum type="arabicPeriod"/>
            </a:pPr>
            <a:r>
              <a:rPr lang="en-US" dirty="0"/>
              <a:t>polarity by location</a:t>
            </a:r>
          </a:p>
          <a:p>
            <a:pPr marL="800100" lvl="1" indent="-342900">
              <a:buFont typeface="+mj-lt"/>
              <a:buAutoNum type="arabicPeriod"/>
            </a:pPr>
            <a:r>
              <a:rPr lang="en-US" dirty="0"/>
              <a:t>retweets by location</a:t>
            </a:r>
          </a:p>
          <a:p>
            <a:pPr marL="342900" indent="-342900">
              <a:buFont typeface="+mj-lt"/>
              <a:buAutoNum type="arabicPeriod"/>
            </a:pPr>
            <a:r>
              <a:rPr lang="en-US" dirty="0"/>
              <a:t>After stop words have been removed, what are the top 10:</a:t>
            </a:r>
          </a:p>
          <a:p>
            <a:pPr marL="800100" lvl="1" indent="-342900">
              <a:buFont typeface="+mj-lt"/>
              <a:buAutoNum type="arabicPeriod"/>
            </a:pPr>
            <a:r>
              <a:rPr lang="en-US" dirty="0"/>
              <a:t>unigrams</a:t>
            </a:r>
          </a:p>
          <a:p>
            <a:pPr marL="800100" lvl="1" indent="-342900">
              <a:buFont typeface="+mj-lt"/>
              <a:buAutoNum type="arabicPeriod"/>
            </a:pPr>
            <a:r>
              <a:rPr lang="en-US" dirty="0"/>
              <a:t>bigrams</a:t>
            </a:r>
          </a:p>
          <a:p>
            <a:pPr marL="342900" indent="-342900">
              <a:buFont typeface="+mj-lt"/>
              <a:buAutoNum type="arabicPeriod"/>
            </a:pPr>
            <a:r>
              <a:rPr lang="en-US" dirty="0"/>
              <a:t>Add two other charts or tables you think might be interesting to see.</a:t>
            </a:r>
          </a:p>
        </p:txBody>
      </p:sp>
    </p:spTree>
    <p:extLst>
      <p:ext uri="{BB962C8B-B14F-4D97-AF65-F5344CB8AC3E}">
        <p14:creationId xmlns:p14="http://schemas.microsoft.com/office/powerpoint/2010/main" val="1253318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7179-D217-6041-B84E-CD3B59A79CC6}"/>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8988ED25-E3D7-8041-8D0D-F4F7DA025F37}"/>
              </a:ext>
            </a:extLst>
          </p:cNvPr>
          <p:cNvSpPr>
            <a:spLocks noGrp="1"/>
          </p:cNvSpPr>
          <p:nvPr>
            <p:ph idx="1"/>
          </p:nvPr>
        </p:nvSpPr>
        <p:spPr/>
        <p:txBody>
          <a:bodyPr/>
          <a:lstStyle/>
          <a:p>
            <a:pPr>
              <a:lnSpc>
                <a:spcPct val="115000"/>
              </a:lnSpc>
              <a:spcAft>
                <a:spcPts val="600"/>
              </a:spcAft>
              <a:defRPr/>
            </a:pPr>
            <a:r>
              <a:rPr lang="en-US" altLang="en-US" b="1" dirty="0">
                <a:solidFill>
                  <a:schemeClr val="tx1">
                    <a:lumMod val="95000"/>
                    <a:lumOff val="5000"/>
                  </a:schemeClr>
                </a:solidFill>
                <a:latin typeface="Calibri" panose="020F0502020204030204" pitchFamily="34" charset="0"/>
                <a:cs typeface="Times New Roman" panose="02020603050405020304" pitchFamily="18" charset="0"/>
              </a:rPr>
              <a:t>Experience:</a:t>
            </a:r>
            <a:endParaRPr lang="en-US" altLang="en-US" dirty="0">
              <a:solidFill>
                <a:schemeClr val="tx1">
                  <a:lumMod val="95000"/>
                  <a:lumOff val="5000"/>
                </a:schemeClr>
              </a:solidFill>
              <a:latin typeface="Calibri" panose="020F0502020204030204" pitchFamily="34" charset="0"/>
              <a:cs typeface="Times New Roman" panose="02020603050405020304" pitchFamily="18" charset="0"/>
            </a:endParaRPr>
          </a:p>
          <a:p>
            <a:pPr marL="636588" lvl="1" indent="-236538">
              <a:lnSpc>
                <a:spcPct val="115000"/>
              </a:lnSpc>
              <a:buFont typeface="Times New Roman" panose="02020603050405020304" pitchFamily="18" charset="0"/>
              <a:buChar char="•"/>
              <a:defRPr/>
            </a:pPr>
            <a:r>
              <a:rPr lang="en-US" altLang="en-US" dirty="0">
                <a:solidFill>
                  <a:schemeClr val="tx1">
                    <a:lumMod val="95000"/>
                    <a:lumOff val="5000"/>
                  </a:schemeClr>
                </a:solidFill>
                <a:latin typeface="Calibri" panose="020F0502020204030204" pitchFamily="34" charset="0"/>
                <a:cs typeface="Times New Roman" panose="02020603050405020304" pitchFamily="18" charset="0"/>
              </a:rPr>
              <a:t>25+ years consulting and training experience </a:t>
            </a:r>
          </a:p>
          <a:p>
            <a:pPr marL="636588" lvl="1" indent="-236538">
              <a:lnSpc>
                <a:spcPct val="115000"/>
              </a:lnSpc>
              <a:buFont typeface="Times New Roman" panose="02020603050405020304" pitchFamily="18" charset="0"/>
              <a:buChar char="•"/>
              <a:defRPr/>
            </a:pPr>
            <a:r>
              <a:rPr lang="en-US" altLang="en-US" dirty="0">
                <a:solidFill>
                  <a:schemeClr val="tx1">
                    <a:lumMod val="95000"/>
                    <a:lumOff val="5000"/>
                  </a:schemeClr>
                </a:solidFill>
                <a:latin typeface="Calibri" panose="020F0502020204030204" pitchFamily="34" charset="0"/>
                <a:cs typeface="Times New Roman" panose="02020603050405020304" pitchFamily="18" charset="0"/>
              </a:rPr>
              <a:t>Extensive work with “big data” and analytics</a:t>
            </a:r>
          </a:p>
          <a:p>
            <a:pPr marL="636588" lvl="1" indent="-236538">
              <a:lnSpc>
                <a:spcPct val="115000"/>
              </a:lnSpc>
              <a:buFont typeface="Times New Roman" panose="02020603050405020304" pitchFamily="18" charset="0"/>
              <a:buChar char="•"/>
              <a:defRPr/>
            </a:pPr>
            <a:r>
              <a:rPr lang="en-US" altLang="en-US" dirty="0">
                <a:solidFill>
                  <a:schemeClr val="tx1">
                    <a:lumMod val="95000"/>
                    <a:lumOff val="5000"/>
                  </a:schemeClr>
                </a:solidFill>
                <a:latin typeface="Calibri" panose="020F0502020204030204" pitchFamily="34" charset="0"/>
                <a:cs typeface="Times New Roman" panose="02020603050405020304" pitchFamily="18" charset="0"/>
              </a:rPr>
              <a:t>15 years working with various data visualization tools</a:t>
            </a:r>
          </a:p>
          <a:p>
            <a:pPr>
              <a:lnSpc>
                <a:spcPct val="115000"/>
              </a:lnSpc>
              <a:spcAft>
                <a:spcPts val="600"/>
              </a:spcAft>
              <a:defRPr/>
            </a:pPr>
            <a:r>
              <a:rPr lang="en-US" altLang="en-US" b="1" dirty="0">
                <a:solidFill>
                  <a:schemeClr val="tx1">
                    <a:lumMod val="95000"/>
                    <a:lumOff val="5000"/>
                  </a:schemeClr>
                </a:solidFill>
                <a:latin typeface="Calibri" panose="020F0502020204030204" pitchFamily="34" charset="0"/>
                <a:cs typeface="Times New Roman" panose="02020603050405020304" pitchFamily="18" charset="0"/>
              </a:rPr>
              <a:t>Education</a:t>
            </a:r>
            <a:endParaRPr lang="en-US" altLang="en-US" dirty="0">
              <a:solidFill>
                <a:schemeClr val="tx1">
                  <a:lumMod val="95000"/>
                  <a:lumOff val="5000"/>
                </a:schemeClr>
              </a:solidFill>
              <a:latin typeface="Calibri" panose="020F0502020204030204" pitchFamily="34" charset="0"/>
              <a:cs typeface="Times New Roman" panose="02020603050405020304" pitchFamily="18" charset="0"/>
            </a:endParaRPr>
          </a:p>
          <a:p>
            <a:pPr marL="636588" lvl="1" indent="-236538">
              <a:lnSpc>
                <a:spcPct val="115000"/>
              </a:lnSpc>
              <a:buFont typeface="Times New Roman" panose="02020603050405020304" pitchFamily="18" charset="0"/>
              <a:buChar char="•"/>
              <a:defRPr/>
            </a:pPr>
            <a:r>
              <a:rPr lang="en-US" altLang="en-US" dirty="0">
                <a:solidFill>
                  <a:schemeClr val="tx1">
                    <a:lumMod val="95000"/>
                    <a:lumOff val="5000"/>
                  </a:schemeClr>
                </a:solidFill>
                <a:latin typeface="Calibri" panose="020F0502020204030204" pitchFamily="34" charset="0"/>
                <a:cs typeface="Times New Roman" panose="02020603050405020304" pitchFamily="18" charset="0"/>
              </a:rPr>
              <a:t>Ed. M., Technology, Innovation &amp; Education, Harvard University</a:t>
            </a:r>
          </a:p>
          <a:p>
            <a:pPr marL="636588" lvl="1" indent="-236538">
              <a:lnSpc>
                <a:spcPct val="114000"/>
              </a:lnSpc>
              <a:buFont typeface="Times New Roman" panose="02020603050405020304" pitchFamily="18" charset="0"/>
              <a:buChar char="•"/>
              <a:defRPr/>
            </a:pPr>
            <a:r>
              <a:rPr lang="en-US" altLang="en-US" dirty="0">
                <a:solidFill>
                  <a:schemeClr val="tx1">
                    <a:lumMod val="95000"/>
                    <a:lumOff val="5000"/>
                  </a:schemeClr>
                </a:solidFill>
                <a:latin typeface="Calibri" panose="020F0502020204030204" pitchFamily="34" charset="0"/>
                <a:cs typeface="Times New Roman" panose="02020603050405020304" pitchFamily="18" charset="0"/>
              </a:rPr>
              <a:t>PhD Candidate, Education Policy,  University of Massachusetts, Amherst     </a:t>
            </a:r>
          </a:p>
          <a:p>
            <a:endParaRPr lang="en-US" dirty="0"/>
          </a:p>
        </p:txBody>
      </p:sp>
      <p:sp>
        <p:nvSpPr>
          <p:cNvPr id="4" name="Slide Number Placeholder 3">
            <a:extLst>
              <a:ext uri="{FF2B5EF4-FFF2-40B4-BE49-F238E27FC236}">
                <a16:creationId xmlns:a16="http://schemas.microsoft.com/office/drawing/2014/main" id="{28115781-3A28-D545-85BF-5CF7EDE2F913}"/>
              </a:ext>
            </a:extLst>
          </p:cNvPr>
          <p:cNvSpPr>
            <a:spLocks noGrp="1"/>
          </p:cNvSpPr>
          <p:nvPr>
            <p:ph type="sldNum" sz="quarter" idx="12"/>
          </p:nvPr>
        </p:nvSpPr>
        <p:spPr/>
        <p:txBody>
          <a:bodyPr/>
          <a:lstStyle/>
          <a:p>
            <a:fld id="{FD268959-0C7B-DE40-B0DF-834DF71CC0C8}" type="slidenum">
              <a:rPr lang="en-US" smtClean="0"/>
              <a:t>3</a:t>
            </a:fld>
            <a:endParaRPr lang="en-US"/>
          </a:p>
        </p:txBody>
      </p:sp>
    </p:spTree>
    <p:extLst>
      <p:ext uri="{BB962C8B-B14F-4D97-AF65-F5344CB8AC3E}">
        <p14:creationId xmlns:p14="http://schemas.microsoft.com/office/powerpoint/2010/main" val="251823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247E61-7DB6-A54B-98FD-169B7D89FB63}"/>
              </a:ext>
            </a:extLst>
          </p:cNvPr>
          <p:cNvSpPr>
            <a:spLocks noGrp="1"/>
          </p:cNvSpPr>
          <p:nvPr>
            <p:ph type="sldNum" sz="quarter" idx="12"/>
          </p:nvPr>
        </p:nvSpPr>
        <p:spPr/>
        <p:txBody>
          <a:bodyPr/>
          <a:lstStyle/>
          <a:p>
            <a:fld id="{A372472D-0550-4DE7-A024-EE83A718A0AB}" type="slidenum">
              <a:rPr lang="en-US" smtClean="0"/>
              <a:pPr/>
              <a:t>4</a:t>
            </a:fld>
            <a:endParaRPr lang="en-US"/>
          </a:p>
        </p:txBody>
      </p:sp>
      <p:sp>
        <p:nvSpPr>
          <p:cNvPr id="3" name="Title 2">
            <a:extLst>
              <a:ext uri="{FF2B5EF4-FFF2-40B4-BE49-F238E27FC236}">
                <a16:creationId xmlns:a16="http://schemas.microsoft.com/office/drawing/2014/main" id="{EF903B74-3659-4D4F-9E3A-58F6C01A94F0}"/>
              </a:ext>
            </a:extLst>
          </p:cNvPr>
          <p:cNvSpPr>
            <a:spLocks noGrp="1"/>
          </p:cNvSpPr>
          <p:nvPr>
            <p:ph type="title"/>
          </p:nvPr>
        </p:nvSpPr>
        <p:spPr/>
        <p:txBody>
          <a:bodyPr/>
          <a:lstStyle/>
          <a:p>
            <a:r>
              <a:rPr lang="en-US" dirty="0"/>
              <a:t>NLP</a:t>
            </a:r>
          </a:p>
        </p:txBody>
      </p:sp>
      <p:sp>
        <p:nvSpPr>
          <p:cNvPr id="4" name="Text Placeholder 3">
            <a:extLst>
              <a:ext uri="{FF2B5EF4-FFF2-40B4-BE49-F238E27FC236}">
                <a16:creationId xmlns:a16="http://schemas.microsoft.com/office/drawing/2014/main" id="{B1AB75ED-3BAB-644D-A376-5A0BD98760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11240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6EDB9-0F27-CB4D-BFB8-107DFC580CE2}"/>
              </a:ext>
            </a:extLst>
          </p:cNvPr>
          <p:cNvSpPr>
            <a:spLocks noGrp="1"/>
          </p:cNvSpPr>
          <p:nvPr>
            <p:ph type="title"/>
          </p:nvPr>
        </p:nvSpPr>
        <p:spPr/>
        <p:txBody>
          <a:bodyPr/>
          <a:lstStyle/>
          <a:p>
            <a:r>
              <a:rPr lang="en-US" dirty="0"/>
              <a:t>What is Natural Language Processing (NLP)?</a:t>
            </a:r>
          </a:p>
        </p:txBody>
      </p:sp>
      <p:sp>
        <p:nvSpPr>
          <p:cNvPr id="3" name="Content Placeholder 2">
            <a:extLst>
              <a:ext uri="{FF2B5EF4-FFF2-40B4-BE49-F238E27FC236}">
                <a16:creationId xmlns:a16="http://schemas.microsoft.com/office/drawing/2014/main" id="{47637B6A-DC97-AC46-86D6-5769F873EF7C}"/>
              </a:ext>
            </a:extLst>
          </p:cNvPr>
          <p:cNvSpPr>
            <a:spLocks noGrp="1"/>
          </p:cNvSpPr>
          <p:nvPr>
            <p:ph idx="1"/>
          </p:nvPr>
        </p:nvSpPr>
        <p:spPr>
          <a:xfrm>
            <a:off x="217136" y="1069545"/>
            <a:ext cx="11757727" cy="5139373"/>
          </a:xfrm>
        </p:spPr>
        <p:txBody>
          <a:bodyPr>
            <a:normAutofit fontScale="62500" lnSpcReduction="20000"/>
          </a:bodyPr>
          <a:lstStyle/>
          <a:p>
            <a:pPr marL="0" indent="0">
              <a:buNone/>
            </a:pPr>
            <a:r>
              <a:rPr lang="en-US" dirty="0"/>
              <a:t>NLP is a broad field, encompassing a variety of tasks, including: </a:t>
            </a:r>
          </a:p>
          <a:p>
            <a:r>
              <a:rPr lang="en-US" dirty="0"/>
              <a:t>Part-of-speech tagging: identify if each word is a noun, verb, adjective, etc.) </a:t>
            </a:r>
          </a:p>
          <a:p>
            <a:r>
              <a:rPr lang="en-US" dirty="0"/>
              <a:t>Named entity recognition (NER): identify person names, organizations, locations, medical codes, </a:t>
            </a:r>
            <a:r>
              <a:rPr lang="en-US" dirty="0" err="1"/>
              <a:t>etc</a:t>
            </a:r>
            <a:r>
              <a:rPr lang="en-US" dirty="0"/>
              <a:t> </a:t>
            </a:r>
          </a:p>
          <a:p>
            <a:r>
              <a:rPr lang="en-US" dirty="0"/>
              <a:t>Question answering </a:t>
            </a:r>
          </a:p>
          <a:p>
            <a:r>
              <a:rPr lang="en-US" dirty="0"/>
              <a:t>Speech recognition </a:t>
            </a:r>
          </a:p>
          <a:p>
            <a:r>
              <a:rPr lang="en-US" dirty="0"/>
              <a:t>Text-to-speech and Speech-to-text </a:t>
            </a:r>
          </a:p>
          <a:p>
            <a:r>
              <a:rPr lang="en-US" dirty="0"/>
              <a:t>Topic modeling </a:t>
            </a:r>
          </a:p>
          <a:p>
            <a:r>
              <a:rPr lang="en-US" dirty="0"/>
              <a:t>Sentiment classification </a:t>
            </a:r>
          </a:p>
          <a:p>
            <a:r>
              <a:rPr lang="en-US" dirty="0"/>
              <a:t>Text Classification</a:t>
            </a:r>
          </a:p>
          <a:p>
            <a:r>
              <a:rPr lang="en-US" dirty="0"/>
              <a:t>Text Generation</a:t>
            </a:r>
          </a:p>
          <a:p>
            <a:r>
              <a:rPr lang="en-US" dirty="0"/>
              <a:t>Language modeling </a:t>
            </a:r>
          </a:p>
          <a:p>
            <a:r>
              <a:rPr lang="en-US" dirty="0"/>
              <a:t>Translation</a:t>
            </a:r>
          </a:p>
        </p:txBody>
      </p:sp>
      <p:sp>
        <p:nvSpPr>
          <p:cNvPr id="4" name="Slide Number Placeholder 3">
            <a:extLst>
              <a:ext uri="{FF2B5EF4-FFF2-40B4-BE49-F238E27FC236}">
                <a16:creationId xmlns:a16="http://schemas.microsoft.com/office/drawing/2014/main" id="{7704FA89-4340-684F-AB48-FCAFE0A836EA}"/>
              </a:ext>
            </a:extLst>
          </p:cNvPr>
          <p:cNvSpPr>
            <a:spLocks noGrp="1"/>
          </p:cNvSpPr>
          <p:nvPr>
            <p:ph type="sldNum" sz="quarter" idx="12"/>
          </p:nvPr>
        </p:nvSpPr>
        <p:spPr/>
        <p:txBody>
          <a:bodyPr/>
          <a:lstStyle/>
          <a:p>
            <a:fld id="{FD268959-0C7B-DE40-B0DF-834DF71CC0C8}" type="slidenum">
              <a:rPr lang="en-US" smtClean="0"/>
              <a:t>5</a:t>
            </a:fld>
            <a:endParaRPr lang="en-US"/>
          </a:p>
        </p:txBody>
      </p:sp>
    </p:spTree>
    <p:extLst>
      <p:ext uri="{BB962C8B-B14F-4D97-AF65-F5344CB8AC3E}">
        <p14:creationId xmlns:p14="http://schemas.microsoft.com/office/powerpoint/2010/main" val="121256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910F-7FBA-9141-9A0F-63C598FA5910}"/>
              </a:ext>
            </a:extLst>
          </p:cNvPr>
          <p:cNvSpPr>
            <a:spLocks noGrp="1"/>
          </p:cNvSpPr>
          <p:nvPr>
            <p:ph type="title"/>
          </p:nvPr>
        </p:nvSpPr>
        <p:spPr/>
        <p:txBody>
          <a:bodyPr/>
          <a:lstStyle/>
          <a:p>
            <a:r>
              <a:rPr lang="en-US" dirty="0"/>
              <a:t>I like to organize it this way…</a:t>
            </a:r>
          </a:p>
        </p:txBody>
      </p:sp>
      <p:sp>
        <p:nvSpPr>
          <p:cNvPr id="3" name="Slide Number Placeholder 2">
            <a:extLst>
              <a:ext uri="{FF2B5EF4-FFF2-40B4-BE49-F238E27FC236}">
                <a16:creationId xmlns:a16="http://schemas.microsoft.com/office/drawing/2014/main" id="{0B7B8070-FC1B-BE42-9258-453E56BB5715}"/>
              </a:ext>
            </a:extLst>
          </p:cNvPr>
          <p:cNvSpPr>
            <a:spLocks noGrp="1"/>
          </p:cNvSpPr>
          <p:nvPr>
            <p:ph type="sldNum" sz="quarter" idx="12"/>
          </p:nvPr>
        </p:nvSpPr>
        <p:spPr/>
        <p:txBody>
          <a:bodyPr/>
          <a:lstStyle/>
          <a:p>
            <a:fld id="{FD268959-0C7B-DE40-B0DF-834DF71CC0C8}" type="slidenum">
              <a:rPr lang="en-US" smtClean="0"/>
              <a:t>6</a:t>
            </a:fld>
            <a:endParaRPr lang="en-US"/>
          </a:p>
        </p:txBody>
      </p:sp>
      <p:sp>
        <p:nvSpPr>
          <p:cNvPr id="5" name="Rectangle 4">
            <a:extLst>
              <a:ext uri="{FF2B5EF4-FFF2-40B4-BE49-F238E27FC236}">
                <a16:creationId xmlns:a16="http://schemas.microsoft.com/office/drawing/2014/main" id="{DC62A768-290E-444F-9C6D-A6A89AB77204}"/>
              </a:ext>
            </a:extLst>
          </p:cNvPr>
          <p:cNvSpPr/>
          <p:nvPr/>
        </p:nvSpPr>
        <p:spPr>
          <a:xfrm>
            <a:off x="1352297" y="1181339"/>
            <a:ext cx="2835348" cy="11199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group does this text belong to?</a:t>
            </a:r>
          </a:p>
        </p:txBody>
      </p:sp>
      <p:sp>
        <p:nvSpPr>
          <p:cNvPr id="6" name="Rectangle 5">
            <a:extLst>
              <a:ext uri="{FF2B5EF4-FFF2-40B4-BE49-F238E27FC236}">
                <a16:creationId xmlns:a16="http://schemas.microsoft.com/office/drawing/2014/main" id="{C8C4B3CF-288B-5847-9443-FC1B29134FA7}"/>
              </a:ext>
            </a:extLst>
          </p:cNvPr>
          <p:cNvSpPr/>
          <p:nvPr/>
        </p:nvSpPr>
        <p:spPr>
          <a:xfrm>
            <a:off x="4768892" y="1184883"/>
            <a:ext cx="2835348" cy="11199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in this text?</a:t>
            </a:r>
          </a:p>
        </p:txBody>
      </p:sp>
      <p:sp>
        <p:nvSpPr>
          <p:cNvPr id="7" name="Rectangle 6">
            <a:extLst>
              <a:ext uri="{FF2B5EF4-FFF2-40B4-BE49-F238E27FC236}">
                <a16:creationId xmlns:a16="http://schemas.microsoft.com/office/drawing/2014/main" id="{C5301AF9-4E5C-B047-B991-BC8259F737C8}"/>
              </a:ext>
            </a:extLst>
          </p:cNvPr>
          <p:cNvSpPr/>
          <p:nvPr/>
        </p:nvSpPr>
        <p:spPr>
          <a:xfrm>
            <a:off x="8185487" y="1181338"/>
            <a:ext cx="2835348" cy="11199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can I say about this text?</a:t>
            </a:r>
          </a:p>
        </p:txBody>
      </p:sp>
      <p:cxnSp>
        <p:nvCxnSpPr>
          <p:cNvPr id="9" name="Straight Connector 8">
            <a:extLst>
              <a:ext uri="{FF2B5EF4-FFF2-40B4-BE49-F238E27FC236}">
                <a16:creationId xmlns:a16="http://schemas.microsoft.com/office/drawing/2014/main" id="{A7DE3B33-78F2-884D-A07C-EBDAEE7DC246}"/>
              </a:ext>
            </a:extLst>
          </p:cNvPr>
          <p:cNvCxnSpPr>
            <a:cxnSpLocks/>
          </p:cNvCxnSpPr>
          <p:nvPr/>
        </p:nvCxnSpPr>
        <p:spPr>
          <a:xfrm>
            <a:off x="1352297" y="2428889"/>
            <a:ext cx="283534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E2866B-16A0-F44B-A6E6-7D4575AC54C7}"/>
              </a:ext>
            </a:extLst>
          </p:cNvPr>
          <p:cNvCxnSpPr>
            <a:cxnSpLocks/>
          </p:cNvCxnSpPr>
          <p:nvPr/>
        </p:nvCxnSpPr>
        <p:spPr>
          <a:xfrm>
            <a:off x="8185487" y="2428889"/>
            <a:ext cx="283534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0BF8346-1328-8E47-88FE-5B3E64F23BC5}"/>
              </a:ext>
            </a:extLst>
          </p:cNvPr>
          <p:cNvCxnSpPr>
            <a:cxnSpLocks/>
          </p:cNvCxnSpPr>
          <p:nvPr/>
        </p:nvCxnSpPr>
        <p:spPr>
          <a:xfrm>
            <a:off x="4768892" y="2428889"/>
            <a:ext cx="283534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E8B7C8B-CB0E-D142-A502-EC7803724C64}"/>
              </a:ext>
            </a:extLst>
          </p:cNvPr>
          <p:cNvSpPr/>
          <p:nvPr/>
        </p:nvSpPr>
        <p:spPr>
          <a:xfrm>
            <a:off x="1352297" y="2556477"/>
            <a:ext cx="2835348" cy="273144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indent="-231775">
              <a:buFont typeface="Arial" panose="020B0604020202020204" pitchFamily="34" charset="0"/>
              <a:buChar char="•"/>
            </a:pPr>
            <a:r>
              <a:rPr lang="en-US" sz="1600" dirty="0"/>
              <a:t>Text classification</a:t>
            </a:r>
          </a:p>
          <a:p>
            <a:pPr marL="514350" lvl="1" indent="-317500">
              <a:buFont typeface="Arial" panose="020B0604020202020204" pitchFamily="34" charset="0"/>
              <a:buChar char="•"/>
            </a:pPr>
            <a:r>
              <a:rPr lang="en-US" sz="1400" dirty="0"/>
              <a:t>spam/not spam</a:t>
            </a:r>
          </a:p>
          <a:p>
            <a:pPr marL="514350" lvl="1" indent="-317500">
              <a:buFont typeface="Arial" panose="020B0604020202020204" pitchFamily="34" charset="0"/>
              <a:buChar char="•"/>
            </a:pPr>
            <a:r>
              <a:rPr lang="en-US" sz="1400" dirty="0"/>
              <a:t>finance/health/IT/etc.</a:t>
            </a:r>
          </a:p>
          <a:p>
            <a:pPr marL="514350" lvl="1" indent="-317500">
              <a:buFont typeface="Arial" panose="020B0604020202020204" pitchFamily="34" charset="0"/>
              <a:buChar char="•"/>
            </a:pPr>
            <a:r>
              <a:rPr lang="en-US" sz="1400" dirty="0"/>
              <a:t>semantic analysis</a:t>
            </a:r>
          </a:p>
        </p:txBody>
      </p:sp>
      <p:sp>
        <p:nvSpPr>
          <p:cNvPr id="15" name="Rectangle 14">
            <a:extLst>
              <a:ext uri="{FF2B5EF4-FFF2-40B4-BE49-F238E27FC236}">
                <a16:creationId xmlns:a16="http://schemas.microsoft.com/office/drawing/2014/main" id="{D3195E42-EB9B-6847-BC46-5807F8A694D0}"/>
              </a:ext>
            </a:extLst>
          </p:cNvPr>
          <p:cNvSpPr/>
          <p:nvPr/>
        </p:nvSpPr>
        <p:spPr>
          <a:xfrm>
            <a:off x="8185487" y="2556477"/>
            <a:ext cx="2835348" cy="273144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indent="-231775">
              <a:buFont typeface="Arial" panose="020B0604020202020204" pitchFamily="34" charset="0"/>
              <a:buChar char="•"/>
            </a:pPr>
            <a:r>
              <a:rPr lang="en-US" sz="1600" dirty="0"/>
              <a:t>Text Summarization</a:t>
            </a:r>
          </a:p>
          <a:p>
            <a:pPr marL="231775" indent="-231775">
              <a:buFont typeface="Arial" panose="020B0604020202020204" pitchFamily="34" charset="0"/>
              <a:buChar char="•"/>
            </a:pPr>
            <a:r>
              <a:rPr lang="en-US" sz="1600" dirty="0"/>
              <a:t>Text Generation</a:t>
            </a:r>
          </a:p>
          <a:p>
            <a:pPr marL="231775" indent="-231775">
              <a:buFont typeface="Arial" panose="020B0604020202020204" pitchFamily="34" charset="0"/>
              <a:buChar char="•"/>
            </a:pPr>
            <a:r>
              <a:rPr lang="en-US" sz="1600" dirty="0"/>
              <a:t>Q &amp; A</a:t>
            </a:r>
          </a:p>
        </p:txBody>
      </p:sp>
      <p:sp>
        <p:nvSpPr>
          <p:cNvPr id="16" name="Rectangle 15">
            <a:extLst>
              <a:ext uri="{FF2B5EF4-FFF2-40B4-BE49-F238E27FC236}">
                <a16:creationId xmlns:a16="http://schemas.microsoft.com/office/drawing/2014/main" id="{E1022C81-933A-2B49-9204-7900A360CFE3}"/>
              </a:ext>
            </a:extLst>
          </p:cNvPr>
          <p:cNvSpPr/>
          <p:nvPr/>
        </p:nvSpPr>
        <p:spPr>
          <a:xfrm>
            <a:off x="4768892" y="2556477"/>
            <a:ext cx="2835348" cy="273144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indent="-231775">
              <a:buFont typeface="Arial" panose="020B0604020202020204" pitchFamily="34" charset="0"/>
              <a:buChar char="•"/>
            </a:pPr>
            <a:r>
              <a:rPr lang="en-US" sz="1600" dirty="0"/>
              <a:t>Named Entity Recognition</a:t>
            </a:r>
          </a:p>
          <a:p>
            <a:pPr marL="231775" indent="-231775">
              <a:buFont typeface="Arial" panose="020B0604020202020204" pitchFamily="34" charset="0"/>
              <a:buChar char="•"/>
            </a:pPr>
            <a:r>
              <a:rPr lang="en-US" sz="1600" dirty="0"/>
              <a:t>Topic Modeling</a:t>
            </a:r>
          </a:p>
        </p:txBody>
      </p:sp>
      <p:sp>
        <p:nvSpPr>
          <p:cNvPr id="18" name="TextBox 17">
            <a:extLst>
              <a:ext uri="{FF2B5EF4-FFF2-40B4-BE49-F238E27FC236}">
                <a16:creationId xmlns:a16="http://schemas.microsoft.com/office/drawing/2014/main" id="{BA5199F7-E44C-B742-A7BB-0718896F6E9F}"/>
              </a:ext>
            </a:extLst>
          </p:cNvPr>
          <p:cNvSpPr txBox="1"/>
          <p:nvPr/>
        </p:nvSpPr>
        <p:spPr>
          <a:xfrm>
            <a:off x="1481470" y="6081823"/>
            <a:ext cx="5339923" cy="369332"/>
          </a:xfrm>
          <a:prstGeom prst="rect">
            <a:avLst/>
          </a:prstGeom>
          <a:noFill/>
        </p:spPr>
        <p:txBody>
          <a:bodyPr wrap="none" rtlCol="0">
            <a:spAutoFit/>
          </a:bodyPr>
          <a:lstStyle/>
          <a:p>
            <a:r>
              <a:rPr lang="en-US" dirty="0"/>
              <a:t>I have not included translation, speech-to-text, etc.</a:t>
            </a:r>
          </a:p>
        </p:txBody>
      </p:sp>
    </p:spTree>
    <p:extLst>
      <p:ext uri="{BB962C8B-B14F-4D97-AF65-F5344CB8AC3E}">
        <p14:creationId xmlns:p14="http://schemas.microsoft.com/office/powerpoint/2010/main" val="39782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6EDB9-0F27-CB4D-BFB8-107DFC580CE2}"/>
              </a:ext>
            </a:extLst>
          </p:cNvPr>
          <p:cNvSpPr>
            <a:spLocks noGrp="1"/>
          </p:cNvSpPr>
          <p:nvPr>
            <p:ph type="title"/>
          </p:nvPr>
        </p:nvSpPr>
        <p:spPr/>
        <p:txBody>
          <a:bodyPr/>
          <a:lstStyle/>
          <a:p>
            <a:r>
              <a:rPr lang="en-US" dirty="0"/>
              <a:t>Our focus</a:t>
            </a:r>
          </a:p>
        </p:txBody>
      </p:sp>
      <p:sp>
        <p:nvSpPr>
          <p:cNvPr id="3" name="Content Placeholder 2">
            <a:extLst>
              <a:ext uri="{FF2B5EF4-FFF2-40B4-BE49-F238E27FC236}">
                <a16:creationId xmlns:a16="http://schemas.microsoft.com/office/drawing/2014/main" id="{47637B6A-DC97-AC46-86D6-5769F873EF7C}"/>
              </a:ext>
            </a:extLst>
          </p:cNvPr>
          <p:cNvSpPr>
            <a:spLocks noGrp="1"/>
          </p:cNvSpPr>
          <p:nvPr>
            <p:ph idx="1"/>
          </p:nvPr>
        </p:nvSpPr>
        <p:spPr>
          <a:xfrm>
            <a:off x="335280" y="1069545"/>
            <a:ext cx="11639583" cy="5139373"/>
          </a:xfrm>
        </p:spPr>
        <p:txBody>
          <a:bodyPr>
            <a:normAutofit fontScale="62500" lnSpcReduction="20000"/>
          </a:bodyPr>
          <a:lstStyle/>
          <a:p>
            <a:pPr marL="0" indent="0">
              <a:buNone/>
            </a:pPr>
            <a:r>
              <a:rPr lang="en-US" dirty="0"/>
              <a:t>NLP is a broad field, encompassing a variety of tasks, including: </a:t>
            </a:r>
          </a:p>
          <a:p>
            <a:r>
              <a:rPr lang="en-US" dirty="0">
                <a:solidFill>
                  <a:schemeClr val="bg1">
                    <a:lumMod val="65000"/>
                  </a:schemeClr>
                </a:solidFill>
              </a:rPr>
              <a:t>Part-of-speech tagging: identify if each word is a noun, verb, adjective, etc.) </a:t>
            </a:r>
          </a:p>
          <a:p>
            <a:r>
              <a:rPr lang="en-US" dirty="0">
                <a:solidFill>
                  <a:schemeClr val="bg1">
                    <a:lumMod val="65000"/>
                  </a:schemeClr>
                </a:solidFill>
              </a:rPr>
              <a:t>Named entity recognition (NER): identify person names, organizations, locations, medical codes, </a:t>
            </a:r>
            <a:r>
              <a:rPr lang="en-US" dirty="0" err="1">
                <a:solidFill>
                  <a:schemeClr val="bg1">
                    <a:lumMod val="65000"/>
                  </a:schemeClr>
                </a:solidFill>
              </a:rPr>
              <a:t>etc</a:t>
            </a:r>
            <a:r>
              <a:rPr lang="en-US" dirty="0">
                <a:solidFill>
                  <a:schemeClr val="bg1">
                    <a:lumMod val="65000"/>
                  </a:schemeClr>
                </a:solidFill>
              </a:rPr>
              <a:t> </a:t>
            </a:r>
          </a:p>
          <a:p>
            <a:r>
              <a:rPr lang="en-US" dirty="0">
                <a:solidFill>
                  <a:schemeClr val="bg1">
                    <a:lumMod val="65000"/>
                  </a:schemeClr>
                </a:solidFill>
              </a:rPr>
              <a:t>Question answering </a:t>
            </a:r>
          </a:p>
          <a:p>
            <a:r>
              <a:rPr lang="en-US" dirty="0">
                <a:solidFill>
                  <a:schemeClr val="bg1">
                    <a:lumMod val="65000"/>
                  </a:schemeClr>
                </a:solidFill>
              </a:rPr>
              <a:t>Speech recognition </a:t>
            </a:r>
          </a:p>
          <a:p>
            <a:r>
              <a:rPr lang="en-US" dirty="0">
                <a:solidFill>
                  <a:schemeClr val="bg1">
                    <a:lumMod val="65000"/>
                  </a:schemeClr>
                </a:solidFill>
              </a:rPr>
              <a:t>Text-to-speech and Speech-to-text </a:t>
            </a:r>
          </a:p>
          <a:p>
            <a:r>
              <a:rPr lang="en-US" b="1" dirty="0"/>
              <a:t>Topic modeling </a:t>
            </a:r>
          </a:p>
          <a:p>
            <a:r>
              <a:rPr lang="en-US" b="1" dirty="0"/>
              <a:t>Sentiment classification </a:t>
            </a:r>
          </a:p>
          <a:p>
            <a:r>
              <a:rPr lang="en-US" b="1" dirty="0"/>
              <a:t>Text Classification</a:t>
            </a:r>
          </a:p>
          <a:p>
            <a:r>
              <a:rPr lang="en-US" b="1" dirty="0"/>
              <a:t>Text Generation</a:t>
            </a:r>
          </a:p>
          <a:p>
            <a:r>
              <a:rPr lang="en-US" dirty="0">
                <a:solidFill>
                  <a:schemeClr val="bg1">
                    <a:lumMod val="65000"/>
                  </a:schemeClr>
                </a:solidFill>
              </a:rPr>
              <a:t>Language modeling </a:t>
            </a:r>
          </a:p>
          <a:p>
            <a:r>
              <a:rPr lang="en-US" dirty="0">
                <a:solidFill>
                  <a:schemeClr val="bg1">
                    <a:lumMod val="65000"/>
                  </a:schemeClr>
                </a:solidFill>
              </a:rPr>
              <a:t>Translation</a:t>
            </a:r>
          </a:p>
        </p:txBody>
      </p:sp>
      <p:sp>
        <p:nvSpPr>
          <p:cNvPr id="4" name="Slide Number Placeholder 3">
            <a:extLst>
              <a:ext uri="{FF2B5EF4-FFF2-40B4-BE49-F238E27FC236}">
                <a16:creationId xmlns:a16="http://schemas.microsoft.com/office/drawing/2014/main" id="{7704FA89-4340-684F-AB48-FCAFE0A836EA}"/>
              </a:ext>
            </a:extLst>
          </p:cNvPr>
          <p:cNvSpPr>
            <a:spLocks noGrp="1"/>
          </p:cNvSpPr>
          <p:nvPr>
            <p:ph type="sldNum" sz="quarter" idx="12"/>
          </p:nvPr>
        </p:nvSpPr>
        <p:spPr/>
        <p:txBody>
          <a:bodyPr/>
          <a:lstStyle/>
          <a:p>
            <a:fld id="{FD268959-0C7B-DE40-B0DF-834DF71CC0C8}" type="slidenum">
              <a:rPr lang="en-US" smtClean="0"/>
              <a:t>7</a:t>
            </a:fld>
            <a:endParaRPr lang="en-US"/>
          </a:p>
        </p:txBody>
      </p:sp>
    </p:spTree>
    <p:extLst>
      <p:ext uri="{BB962C8B-B14F-4D97-AF65-F5344CB8AC3E}">
        <p14:creationId xmlns:p14="http://schemas.microsoft.com/office/powerpoint/2010/main" val="1184877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72D8-233A-D347-AAB1-FEB98309ED53}"/>
              </a:ext>
            </a:extLst>
          </p:cNvPr>
          <p:cNvSpPr>
            <a:spLocks noGrp="1"/>
          </p:cNvSpPr>
          <p:nvPr>
            <p:ph type="title"/>
          </p:nvPr>
        </p:nvSpPr>
        <p:spPr/>
        <p:txBody>
          <a:bodyPr/>
          <a:lstStyle/>
          <a:p>
            <a:r>
              <a:rPr lang="en-US" dirty="0"/>
              <a:t>General Process Flow</a:t>
            </a:r>
          </a:p>
        </p:txBody>
      </p:sp>
      <p:sp>
        <p:nvSpPr>
          <p:cNvPr id="3" name="Slide Number Placeholder 2">
            <a:extLst>
              <a:ext uri="{FF2B5EF4-FFF2-40B4-BE49-F238E27FC236}">
                <a16:creationId xmlns:a16="http://schemas.microsoft.com/office/drawing/2014/main" id="{C95D5E2D-5514-444E-9A02-3E5C3E55A93B}"/>
              </a:ext>
            </a:extLst>
          </p:cNvPr>
          <p:cNvSpPr>
            <a:spLocks noGrp="1"/>
          </p:cNvSpPr>
          <p:nvPr>
            <p:ph type="sldNum" sz="quarter" idx="12"/>
          </p:nvPr>
        </p:nvSpPr>
        <p:spPr>
          <a:xfrm>
            <a:off x="9408868" y="6391232"/>
            <a:ext cx="2743200" cy="365125"/>
          </a:xfrm>
        </p:spPr>
        <p:txBody>
          <a:bodyPr/>
          <a:lstStyle/>
          <a:p>
            <a:fld id="{FD268959-0C7B-DE40-B0DF-834DF71CC0C8}" type="slidenum">
              <a:rPr lang="en-US" smtClean="0"/>
              <a:t>8</a:t>
            </a:fld>
            <a:endParaRPr lang="en-US"/>
          </a:p>
        </p:txBody>
      </p:sp>
      <p:sp>
        <p:nvSpPr>
          <p:cNvPr id="4" name="Snip and Round Single Corner Rectangle 3">
            <a:extLst>
              <a:ext uri="{FF2B5EF4-FFF2-40B4-BE49-F238E27FC236}">
                <a16:creationId xmlns:a16="http://schemas.microsoft.com/office/drawing/2014/main" id="{E4F406EF-947B-BB4B-B747-4B52A92C84ED}"/>
              </a:ext>
            </a:extLst>
          </p:cNvPr>
          <p:cNvSpPr/>
          <p:nvPr/>
        </p:nvSpPr>
        <p:spPr>
          <a:xfrm>
            <a:off x="412859" y="2340606"/>
            <a:ext cx="849086" cy="1045028"/>
          </a:xfrm>
          <a:prstGeom prst="snip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and Round Single Corner Rectangle 4">
            <a:extLst>
              <a:ext uri="{FF2B5EF4-FFF2-40B4-BE49-F238E27FC236}">
                <a16:creationId xmlns:a16="http://schemas.microsoft.com/office/drawing/2014/main" id="{9B98401E-AE3F-2048-A6B5-30C4F3AF967F}"/>
              </a:ext>
            </a:extLst>
          </p:cNvPr>
          <p:cNvSpPr/>
          <p:nvPr/>
        </p:nvSpPr>
        <p:spPr>
          <a:xfrm>
            <a:off x="565259" y="2493006"/>
            <a:ext cx="849086" cy="1045028"/>
          </a:xfrm>
          <a:prstGeom prst="snip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nip and Round Single Corner Rectangle 5">
            <a:extLst>
              <a:ext uri="{FF2B5EF4-FFF2-40B4-BE49-F238E27FC236}">
                <a16:creationId xmlns:a16="http://schemas.microsoft.com/office/drawing/2014/main" id="{1CBC7D52-B3C3-EE42-A658-46104C65B3BC}"/>
              </a:ext>
            </a:extLst>
          </p:cNvPr>
          <p:cNvSpPr/>
          <p:nvPr/>
        </p:nvSpPr>
        <p:spPr>
          <a:xfrm>
            <a:off x="717659" y="2645406"/>
            <a:ext cx="849086" cy="1045028"/>
          </a:xfrm>
          <a:prstGeom prst="snip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nip and Round Single Corner Rectangle 6">
            <a:extLst>
              <a:ext uri="{FF2B5EF4-FFF2-40B4-BE49-F238E27FC236}">
                <a16:creationId xmlns:a16="http://schemas.microsoft.com/office/drawing/2014/main" id="{CF9A3D9D-F32A-1540-9F5A-26AFD04EA198}"/>
              </a:ext>
            </a:extLst>
          </p:cNvPr>
          <p:cNvSpPr/>
          <p:nvPr/>
        </p:nvSpPr>
        <p:spPr>
          <a:xfrm>
            <a:off x="870059" y="2797806"/>
            <a:ext cx="849086" cy="1045028"/>
          </a:xfrm>
          <a:prstGeom prst="snip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3C20C6F-DAF8-1F44-B9FE-BA603F37A0BF}"/>
              </a:ext>
            </a:extLst>
          </p:cNvPr>
          <p:cNvSpPr txBox="1"/>
          <p:nvPr/>
        </p:nvSpPr>
        <p:spPr>
          <a:xfrm>
            <a:off x="287217" y="3842834"/>
            <a:ext cx="1405169" cy="646331"/>
          </a:xfrm>
          <a:prstGeom prst="rect">
            <a:avLst/>
          </a:prstGeom>
          <a:noFill/>
        </p:spPr>
        <p:txBody>
          <a:bodyPr wrap="square" rtlCol="0">
            <a:spAutoFit/>
          </a:bodyPr>
          <a:lstStyle/>
          <a:p>
            <a:r>
              <a:rPr lang="en-US" dirty="0"/>
              <a:t>Documents of interest</a:t>
            </a:r>
          </a:p>
        </p:txBody>
      </p:sp>
      <p:sp>
        <p:nvSpPr>
          <p:cNvPr id="9" name="Rounded Rectangle 8">
            <a:extLst>
              <a:ext uri="{FF2B5EF4-FFF2-40B4-BE49-F238E27FC236}">
                <a16:creationId xmlns:a16="http://schemas.microsoft.com/office/drawing/2014/main" id="{33458580-3725-334A-913B-E3E2F882B869}"/>
              </a:ext>
            </a:extLst>
          </p:cNvPr>
          <p:cNvSpPr/>
          <p:nvPr/>
        </p:nvSpPr>
        <p:spPr>
          <a:xfrm>
            <a:off x="2628698" y="1691109"/>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Tokenization</a:t>
            </a:r>
          </a:p>
        </p:txBody>
      </p:sp>
      <p:sp>
        <p:nvSpPr>
          <p:cNvPr id="10" name="Rounded Rectangle 9">
            <a:extLst>
              <a:ext uri="{FF2B5EF4-FFF2-40B4-BE49-F238E27FC236}">
                <a16:creationId xmlns:a16="http://schemas.microsoft.com/office/drawing/2014/main" id="{B2A2AA12-E8AB-C249-A09F-A9B422967AAA}"/>
              </a:ext>
            </a:extLst>
          </p:cNvPr>
          <p:cNvSpPr/>
          <p:nvPr/>
        </p:nvSpPr>
        <p:spPr>
          <a:xfrm>
            <a:off x="2628698" y="2568058"/>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Stop word removal</a:t>
            </a:r>
          </a:p>
        </p:txBody>
      </p:sp>
      <p:sp>
        <p:nvSpPr>
          <p:cNvPr id="11" name="Rounded Rectangle 10">
            <a:extLst>
              <a:ext uri="{FF2B5EF4-FFF2-40B4-BE49-F238E27FC236}">
                <a16:creationId xmlns:a16="http://schemas.microsoft.com/office/drawing/2014/main" id="{55872C82-AC37-9247-AE26-D8F3D8AD14B4}"/>
              </a:ext>
            </a:extLst>
          </p:cNvPr>
          <p:cNvSpPr/>
          <p:nvPr/>
        </p:nvSpPr>
        <p:spPr>
          <a:xfrm>
            <a:off x="2628698" y="3445007"/>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Stemming</a:t>
            </a:r>
          </a:p>
        </p:txBody>
      </p:sp>
      <p:sp>
        <p:nvSpPr>
          <p:cNvPr id="12" name="Rounded Rectangle 11">
            <a:extLst>
              <a:ext uri="{FF2B5EF4-FFF2-40B4-BE49-F238E27FC236}">
                <a16:creationId xmlns:a16="http://schemas.microsoft.com/office/drawing/2014/main" id="{3BD04F2A-38EC-7A4E-8F13-F0B209CCBD75}"/>
              </a:ext>
            </a:extLst>
          </p:cNvPr>
          <p:cNvSpPr/>
          <p:nvPr/>
        </p:nvSpPr>
        <p:spPr>
          <a:xfrm>
            <a:off x="2628698" y="4321957"/>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Lemmatization</a:t>
            </a:r>
          </a:p>
        </p:txBody>
      </p:sp>
      <p:cxnSp>
        <p:nvCxnSpPr>
          <p:cNvPr id="15" name="Straight Arrow Connector 14">
            <a:extLst>
              <a:ext uri="{FF2B5EF4-FFF2-40B4-BE49-F238E27FC236}">
                <a16:creationId xmlns:a16="http://schemas.microsoft.com/office/drawing/2014/main" id="{2547700D-62E7-F445-93A9-DCD3F2C00E9F}"/>
              </a:ext>
            </a:extLst>
          </p:cNvPr>
          <p:cNvCxnSpPr>
            <a:stCxn id="9" idx="2"/>
            <a:endCxn id="10" idx="0"/>
          </p:cNvCxnSpPr>
          <p:nvPr/>
        </p:nvCxnSpPr>
        <p:spPr>
          <a:xfrm>
            <a:off x="3488670" y="2369426"/>
            <a:ext cx="0" cy="19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7F78A97-78B6-DB42-9DD1-F940D938F106}"/>
              </a:ext>
            </a:extLst>
          </p:cNvPr>
          <p:cNvCxnSpPr>
            <a:stCxn id="10" idx="2"/>
            <a:endCxn id="11" idx="0"/>
          </p:cNvCxnSpPr>
          <p:nvPr/>
        </p:nvCxnSpPr>
        <p:spPr>
          <a:xfrm>
            <a:off x="3488670" y="3246375"/>
            <a:ext cx="0" cy="19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9E5216F-5BE5-0D4A-A32A-7DA810EB3A3F}"/>
              </a:ext>
            </a:extLst>
          </p:cNvPr>
          <p:cNvCxnSpPr>
            <a:stCxn id="11" idx="2"/>
            <a:endCxn id="12" idx="0"/>
          </p:cNvCxnSpPr>
          <p:nvPr/>
        </p:nvCxnSpPr>
        <p:spPr>
          <a:xfrm>
            <a:off x="3488670" y="4123324"/>
            <a:ext cx="0" cy="19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CFC0748-3BA9-9246-BA84-BC99A9E8F69F}"/>
              </a:ext>
            </a:extLst>
          </p:cNvPr>
          <p:cNvSpPr/>
          <p:nvPr/>
        </p:nvSpPr>
        <p:spPr>
          <a:xfrm>
            <a:off x="2410984" y="1457314"/>
            <a:ext cx="2133600" cy="36793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102A372C-7EFC-0745-B51C-938981A28E8F}"/>
              </a:ext>
            </a:extLst>
          </p:cNvPr>
          <p:cNvSpPr/>
          <p:nvPr/>
        </p:nvSpPr>
        <p:spPr>
          <a:xfrm>
            <a:off x="7931657" y="2758935"/>
            <a:ext cx="1627159" cy="11486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Feature Engineering/ Dimensionality Reduction</a:t>
            </a:r>
          </a:p>
        </p:txBody>
      </p:sp>
      <p:sp>
        <p:nvSpPr>
          <p:cNvPr id="39" name="Rounded Rectangle 38">
            <a:extLst>
              <a:ext uri="{FF2B5EF4-FFF2-40B4-BE49-F238E27FC236}">
                <a16:creationId xmlns:a16="http://schemas.microsoft.com/office/drawing/2014/main" id="{5FEFC424-1BF7-DD4D-AAB2-7A5F66A96A65}"/>
              </a:ext>
            </a:extLst>
          </p:cNvPr>
          <p:cNvSpPr/>
          <p:nvPr/>
        </p:nvSpPr>
        <p:spPr>
          <a:xfrm>
            <a:off x="10226998" y="2799506"/>
            <a:ext cx="1627159" cy="11486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 Modeling</a:t>
            </a:r>
          </a:p>
        </p:txBody>
      </p:sp>
      <p:cxnSp>
        <p:nvCxnSpPr>
          <p:cNvPr id="46" name="Straight Arrow Connector 45">
            <a:extLst>
              <a:ext uri="{FF2B5EF4-FFF2-40B4-BE49-F238E27FC236}">
                <a16:creationId xmlns:a16="http://schemas.microsoft.com/office/drawing/2014/main" id="{F2753516-A8DA-FF41-9609-ED8EDE5F2543}"/>
              </a:ext>
            </a:extLst>
          </p:cNvPr>
          <p:cNvCxnSpPr>
            <a:cxnSpLocks/>
          </p:cNvCxnSpPr>
          <p:nvPr/>
        </p:nvCxnSpPr>
        <p:spPr>
          <a:xfrm flipV="1">
            <a:off x="9714075" y="3319203"/>
            <a:ext cx="358822" cy="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2F19EA8-B4DB-2540-873C-4780E9579B01}"/>
              </a:ext>
            </a:extLst>
          </p:cNvPr>
          <p:cNvSpPr txBox="1"/>
          <p:nvPr/>
        </p:nvSpPr>
        <p:spPr>
          <a:xfrm>
            <a:off x="2691015" y="5198907"/>
            <a:ext cx="1595309" cy="369332"/>
          </a:xfrm>
          <a:prstGeom prst="rect">
            <a:avLst/>
          </a:prstGeom>
          <a:noFill/>
        </p:spPr>
        <p:txBody>
          <a:bodyPr wrap="none" rtlCol="0">
            <a:spAutoFit/>
          </a:bodyPr>
          <a:lstStyle/>
          <a:p>
            <a:r>
              <a:rPr lang="en-US" dirty="0"/>
              <a:t>Normalization</a:t>
            </a:r>
          </a:p>
        </p:txBody>
      </p:sp>
      <p:sp>
        <p:nvSpPr>
          <p:cNvPr id="52" name="Right Brace 51">
            <a:extLst>
              <a:ext uri="{FF2B5EF4-FFF2-40B4-BE49-F238E27FC236}">
                <a16:creationId xmlns:a16="http://schemas.microsoft.com/office/drawing/2014/main" id="{29419CED-2A92-BA47-9180-684CBDC3BBC2}"/>
              </a:ext>
            </a:extLst>
          </p:cNvPr>
          <p:cNvSpPr/>
          <p:nvPr/>
        </p:nvSpPr>
        <p:spPr>
          <a:xfrm rot="5400000">
            <a:off x="5781069" y="2173218"/>
            <a:ext cx="407662" cy="7147832"/>
          </a:xfrm>
          <a:prstGeom prst="rightBrace">
            <a:avLst>
              <a:gd name="adj1" fmla="val 8333"/>
              <a:gd name="adj2" fmla="val 489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7662F5BD-B79D-D342-B6B6-6E09D998CC0A}"/>
              </a:ext>
            </a:extLst>
          </p:cNvPr>
          <p:cNvSpPr txBox="1"/>
          <p:nvPr/>
        </p:nvSpPr>
        <p:spPr>
          <a:xfrm>
            <a:off x="5233064" y="5964932"/>
            <a:ext cx="1736373" cy="369332"/>
          </a:xfrm>
          <a:prstGeom prst="rect">
            <a:avLst/>
          </a:prstGeom>
          <a:noFill/>
        </p:spPr>
        <p:txBody>
          <a:bodyPr wrap="none" rtlCol="0">
            <a:spAutoFit/>
          </a:bodyPr>
          <a:lstStyle/>
          <a:p>
            <a:r>
              <a:rPr lang="en-US" dirty="0"/>
              <a:t>Pre-processing</a:t>
            </a:r>
          </a:p>
        </p:txBody>
      </p:sp>
      <p:sp>
        <p:nvSpPr>
          <p:cNvPr id="54" name="Rounded Rectangle 53">
            <a:extLst>
              <a:ext uri="{FF2B5EF4-FFF2-40B4-BE49-F238E27FC236}">
                <a16:creationId xmlns:a16="http://schemas.microsoft.com/office/drawing/2014/main" id="{64D0B71A-F80A-3B4F-A298-5C61F8A1EEBD}"/>
              </a:ext>
            </a:extLst>
          </p:cNvPr>
          <p:cNvSpPr/>
          <p:nvPr/>
        </p:nvSpPr>
        <p:spPr>
          <a:xfrm>
            <a:off x="5342100" y="1714429"/>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Remove Contractions</a:t>
            </a:r>
          </a:p>
        </p:txBody>
      </p:sp>
      <p:sp>
        <p:nvSpPr>
          <p:cNvPr id="55" name="Rounded Rectangle 54">
            <a:extLst>
              <a:ext uri="{FF2B5EF4-FFF2-40B4-BE49-F238E27FC236}">
                <a16:creationId xmlns:a16="http://schemas.microsoft.com/office/drawing/2014/main" id="{042DDBB6-053B-004C-92E6-32D2D4D6482A}"/>
              </a:ext>
            </a:extLst>
          </p:cNvPr>
          <p:cNvSpPr/>
          <p:nvPr/>
        </p:nvSpPr>
        <p:spPr>
          <a:xfrm>
            <a:off x="5342100" y="2591378"/>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Spell Checking</a:t>
            </a:r>
          </a:p>
        </p:txBody>
      </p:sp>
      <p:sp>
        <p:nvSpPr>
          <p:cNvPr id="56" name="Rounded Rectangle 55">
            <a:extLst>
              <a:ext uri="{FF2B5EF4-FFF2-40B4-BE49-F238E27FC236}">
                <a16:creationId xmlns:a16="http://schemas.microsoft.com/office/drawing/2014/main" id="{A0B6CB93-9EE7-2748-B7EC-39C23BFE1722}"/>
              </a:ext>
            </a:extLst>
          </p:cNvPr>
          <p:cNvSpPr/>
          <p:nvPr/>
        </p:nvSpPr>
        <p:spPr>
          <a:xfrm>
            <a:off x="5342100" y="3468327"/>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Noise Removal</a:t>
            </a:r>
          </a:p>
        </p:txBody>
      </p:sp>
      <p:sp>
        <p:nvSpPr>
          <p:cNvPr id="57" name="Rounded Rectangle 56">
            <a:extLst>
              <a:ext uri="{FF2B5EF4-FFF2-40B4-BE49-F238E27FC236}">
                <a16:creationId xmlns:a16="http://schemas.microsoft.com/office/drawing/2014/main" id="{7DCC426C-1D0D-CD49-A1D0-81ACF3F64B4E}"/>
              </a:ext>
            </a:extLst>
          </p:cNvPr>
          <p:cNvSpPr/>
          <p:nvPr/>
        </p:nvSpPr>
        <p:spPr>
          <a:xfrm>
            <a:off x="5342100" y="4345277"/>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Specialized Cleaning</a:t>
            </a:r>
          </a:p>
        </p:txBody>
      </p:sp>
      <p:cxnSp>
        <p:nvCxnSpPr>
          <p:cNvPr id="58" name="Straight Arrow Connector 57">
            <a:extLst>
              <a:ext uri="{FF2B5EF4-FFF2-40B4-BE49-F238E27FC236}">
                <a16:creationId xmlns:a16="http://schemas.microsoft.com/office/drawing/2014/main" id="{1E960F58-FE6E-0D4E-B668-DFEC89382B8A}"/>
              </a:ext>
            </a:extLst>
          </p:cNvPr>
          <p:cNvCxnSpPr>
            <a:stCxn id="54" idx="2"/>
            <a:endCxn id="55" idx="0"/>
          </p:cNvCxnSpPr>
          <p:nvPr/>
        </p:nvCxnSpPr>
        <p:spPr>
          <a:xfrm>
            <a:off x="6202072" y="2392746"/>
            <a:ext cx="0" cy="19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29D6236-6C78-A24F-B869-7C851119537C}"/>
              </a:ext>
            </a:extLst>
          </p:cNvPr>
          <p:cNvCxnSpPr>
            <a:stCxn id="55" idx="2"/>
            <a:endCxn id="56" idx="0"/>
          </p:cNvCxnSpPr>
          <p:nvPr/>
        </p:nvCxnSpPr>
        <p:spPr>
          <a:xfrm>
            <a:off x="6202072" y="3269695"/>
            <a:ext cx="0" cy="19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0A599B7-96BF-DC42-9788-5FE840898EBE}"/>
              </a:ext>
            </a:extLst>
          </p:cNvPr>
          <p:cNvCxnSpPr>
            <a:stCxn id="56" idx="2"/>
            <a:endCxn id="57" idx="0"/>
          </p:cNvCxnSpPr>
          <p:nvPr/>
        </p:nvCxnSpPr>
        <p:spPr>
          <a:xfrm>
            <a:off x="6202072" y="4146644"/>
            <a:ext cx="0" cy="19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2054B30-ADA5-6844-9FF3-26D439E853EC}"/>
              </a:ext>
            </a:extLst>
          </p:cNvPr>
          <p:cNvSpPr/>
          <p:nvPr/>
        </p:nvSpPr>
        <p:spPr>
          <a:xfrm>
            <a:off x="5124386" y="1480634"/>
            <a:ext cx="2133600" cy="36793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79169C16-1CBD-D949-AC39-FCBDFBB8D809}"/>
              </a:ext>
            </a:extLst>
          </p:cNvPr>
          <p:cNvSpPr txBox="1"/>
          <p:nvPr/>
        </p:nvSpPr>
        <p:spPr>
          <a:xfrm>
            <a:off x="5654486" y="5173971"/>
            <a:ext cx="1095172" cy="369332"/>
          </a:xfrm>
          <a:prstGeom prst="rect">
            <a:avLst/>
          </a:prstGeom>
          <a:noFill/>
        </p:spPr>
        <p:txBody>
          <a:bodyPr wrap="none" rtlCol="0">
            <a:spAutoFit/>
          </a:bodyPr>
          <a:lstStyle/>
          <a:p>
            <a:r>
              <a:rPr lang="en-US" dirty="0"/>
              <a:t>Cleaning</a:t>
            </a:r>
          </a:p>
        </p:txBody>
      </p:sp>
      <p:cxnSp>
        <p:nvCxnSpPr>
          <p:cNvPr id="64" name="Straight Arrow Connector 63">
            <a:extLst>
              <a:ext uri="{FF2B5EF4-FFF2-40B4-BE49-F238E27FC236}">
                <a16:creationId xmlns:a16="http://schemas.microsoft.com/office/drawing/2014/main" id="{A63F7CF9-5081-B04F-8998-059828339617}"/>
              </a:ext>
            </a:extLst>
          </p:cNvPr>
          <p:cNvCxnSpPr>
            <a:cxnSpLocks/>
          </p:cNvCxnSpPr>
          <p:nvPr/>
        </p:nvCxnSpPr>
        <p:spPr>
          <a:xfrm flipV="1">
            <a:off x="7401042" y="3319203"/>
            <a:ext cx="358822" cy="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AFE57D-4C5C-8849-9B67-848FD9F2231C}"/>
              </a:ext>
            </a:extLst>
          </p:cNvPr>
          <p:cNvCxnSpPr>
            <a:cxnSpLocks/>
          </p:cNvCxnSpPr>
          <p:nvPr/>
        </p:nvCxnSpPr>
        <p:spPr>
          <a:xfrm flipV="1">
            <a:off x="4619809" y="3297000"/>
            <a:ext cx="358822" cy="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47653B3-775D-874A-8498-7505976763C7}"/>
              </a:ext>
            </a:extLst>
          </p:cNvPr>
          <p:cNvCxnSpPr>
            <a:cxnSpLocks/>
          </p:cNvCxnSpPr>
          <p:nvPr/>
        </p:nvCxnSpPr>
        <p:spPr>
          <a:xfrm flipV="1">
            <a:off x="1914225" y="3231679"/>
            <a:ext cx="358822" cy="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016B831-268F-7941-A565-F2B1CB486541}"/>
              </a:ext>
            </a:extLst>
          </p:cNvPr>
          <p:cNvSpPr txBox="1"/>
          <p:nvPr/>
        </p:nvSpPr>
        <p:spPr>
          <a:xfrm>
            <a:off x="10226998" y="4465183"/>
            <a:ext cx="1711622" cy="1015663"/>
          </a:xfrm>
          <a:prstGeom prst="rect">
            <a:avLst/>
          </a:prstGeom>
          <a:noFill/>
        </p:spPr>
        <p:txBody>
          <a:bodyPr wrap="none" rtlCol="0">
            <a:spAutoFit/>
          </a:bodyPr>
          <a:lstStyle/>
          <a:p>
            <a:pPr marL="176213" indent="-176213">
              <a:buFont typeface="Arial" panose="020B0604020202020204" pitchFamily="34" charset="0"/>
              <a:buChar char="•"/>
            </a:pPr>
            <a:r>
              <a:rPr lang="en-US" sz="1200" dirty="0"/>
              <a:t>Sentiment Analysis</a:t>
            </a:r>
          </a:p>
          <a:p>
            <a:pPr marL="176213" indent="-176213">
              <a:buFont typeface="Arial" panose="020B0604020202020204" pitchFamily="34" charset="0"/>
              <a:buChar char="•"/>
            </a:pPr>
            <a:r>
              <a:rPr lang="en-US" sz="1200" dirty="0"/>
              <a:t>Text Summarization</a:t>
            </a:r>
          </a:p>
          <a:p>
            <a:pPr marL="176213" indent="-176213">
              <a:buFont typeface="Arial" panose="020B0604020202020204" pitchFamily="34" charset="0"/>
              <a:buChar char="•"/>
            </a:pPr>
            <a:r>
              <a:rPr lang="en-US" sz="1200" dirty="0"/>
              <a:t>Text Classification</a:t>
            </a:r>
          </a:p>
          <a:p>
            <a:pPr marL="176213" indent="-176213">
              <a:buFont typeface="Arial" panose="020B0604020202020204" pitchFamily="34" charset="0"/>
              <a:buChar char="•"/>
            </a:pPr>
            <a:r>
              <a:rPr lang="en-US" sz="1200" dirty="0"/>
              <a:t>Text Generation</a:t>
            </a:r>
          </a:p>
          <a:p>
            <a:pPr marL="176213" indent="-176213">
              <a:buFont typeface="Arial" panose="020B0604020202020204" pitchFamily="34" charset="0"/>
              <a:buChar char="•"/>
            </a:pPr>
            <a:r>
              <a:rPr lang="en-US" sz="1200" dirty="0"/>
              <a:t>Topic Modeling</a:t>
            </a:r>
          </a:p>
        </p:txBody>
      </p:sp>
    </p:spTree>
    <p:extLst>
      <p:ext uri="{BB962C8B-B14F-4D97-AF65-F5344CB8AC3E}">
        <p14:creationId xmlns:p14="http://schemas.microsoft.com/office/powerpoint/2010/main" val="94542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EAEA-EC71-6942-956B-CB5DE78FC13F}"/>
              </a:ext>
            </a:extLst>
          </p:cNvPr>
          <p:cNvSpPr>
            <a:spLocks noGrp="1"/>
          </p:cNvSpPr>
          <p:nvPr>
            <p:ph type="title"/>
          </p:nvPr>
        </p:nvSpPr>
        <p:spPr/>
        <p:txBody>
          <a:bodyPr/>
          <a:lstStyle/>
          <a:p>
            <a:r>
              <a:rPr lang="en-US" dirty="0"/>
              <a:t>Is NLP part of Machine Learning?</a:t>
            </a:r>
          </a:p>
        </p:txBody>
      </p:sp>
      <p:sp>
        <p:nvSpPr>
          <p:cNvPr id="3" name="Slide Number Placeholder 2">
            <a:extLst>
              <a:ext uri="{FF2B5EF4-FFF2-40B4-BE49-F238E27FC236}">
                <a16:creationId xmlns:a16="http://schemas.microsoft.com/office/drawing/2014/main" id="{282662C1-8BE0-1448-9EC8-B3F37341EF6B}"/>
              </a:ext>
            </a:extLst>
          </p:cNvPr>
          <p:cNvSpPr>
            <a:spLocks noGrp="1"/>
          </p:cNvSpPr>
          <p:nvPr>
            <p:ph type="sldNum" sz="quarter" idx="12"/>
          </p:nvPr>
        </p:nvSpPr>
        <p:spPr/>
        <p:txBody>
          <a:bodyPr/>
          <a:lstStyle/>
          <a:p>
            <a:fld id="{FD268959-0C7B-DE40-B0DF-834DF71CC0C8}" type="slidenum">
              <a:rPr lang="en-US" smtClean="0"/>
              <a:t>9</a:t>
            </a:fld>
            <a:endParaRPr lang="en-US"/>
          </a:p>
        </p:txBody>
      </p:sp>
      <p:sp>
        <p:nvSpPr>
          <p:cNvPr id="4" name="TextBox 3">
            <a:extLst>
              <a:ext uri="{FF2B5EF4-FFF2-40B4-BE49-F238E27FC236}">
                <a16:creationId xmlns:a16="http://schemas.microsoft.com/office/drawing/2014/main" id="{C4442955-5ADF-6445-84A0-B9C88C87C806}"/>
              </a:ext>
            </a:extLst>
          </p:cNvPr>
          <p:cNvSpPr txBox="1"/>
          <p:nvPr/>
        </p:nvSpPr>
        <p:spPr>
          <a:xfrm>
            <a:off x="5783414" y="3244334"/>
            <a:ext cx="751103" cy="461665"/>
          </a:xfrm>
          <a:prstGeom prst="rect">
            <a:avLst/>
          </a:prstGeom>
          <a:noFill/>
        </p:spPr>
        <p:txBody>
          <a:bodyPr wrap="none" rtlCol="0">
            <a:spAutoFit/>
          </a:bodyPr>
          <a:lstStyle/>
          <a:p>
            <a:r>
              <a:rPr lang="en-US" sz="2400" dirty="0"/>
              <a:t>Yes</a:t>
            </a:r>
            <a:r>
              <a:rPr lang="en-US" dirty="0"/>
              <a:t>.</a:t>
            </a:r>
          </a:p>
        </p:txBody>
      </p:sp>
    </p:spTree>
    <p:extLst>
      <p:ext uri="{BB962C8B-B14F-4D97-AF65-F5344CB8AC3E}">
        <p14:creationId xmlns:p14="http://schemas.microsoft.com/office/powerpoint/2010/main" val="4218937265"/>
      </p:ext>
    </p:extLst>
  </p:cSld>
  <p:clrMapOvr>
    <a:masterClrMapping/>
  </p:clrMapOvr>
</p:sld>
</file>

<file path=ppt/theme/theme1.xml><?xml version="1.0" encoding="utf-8"?>
<a:theme xmlns:a="http://schemas.openxmlformats.org/drawingml/2006/main" name="Wronski Template_11.24.2020">
  <a:themeElements>
    <a:clrScheme name="Wronski_11.2020">
      <a:dk1>
        <a:sysClr val="windowText" lastClr="000000"/>
      </a:dk1>
      <a:lt1>
        <a:sysClr val="window" lastClr="FFFFFF"/>
      </a:lt1>
      <a:dk2>
        <a:srgbClr val="1E2C5B"/>
      </a:dk2>
      <a:lt2>
        <a:srgbClr val="6C9ED8"/>
      </a:lt2>
      <a:accent1>
        <a:srgbClr val="AE0419"/>
      </a:accent1>
      <a:accent2>
        <a:srgbClr val="1C4179"/>
      </a:accent2>
      <a:accent3>
        <a:srgbClr val="D36207"/>
      </a:accent3>
      <a:accent4>
        <a:srgbClr val="EBA900"/>
      </a:accent4>
      <a:accent5>
        <a:srgbClr val="446BA5"/>
      </a:accent5>
      <a:accent6>
        <a:srgbClr val="1D7736"/>
      </a:accent6>
      <a:hlink>
        <a:srgbClr val="AE0419"/>
      </a:hlink>
      <a:folHlink>
        <a:srgbClr val="899BD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Wronski Template 2021</Template>
  <TotalTime>29354</TotalTime>
  <Words>1067</Words>
  <Application>Microsoft Macintosh PowerPoint</Application>
  <PresentationFormat>Widescreen</PresentationFormat>
  <Paragraphs>210</Paragraphs>
  <Slides>25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Franklin Gothic Book</vt:lpstr>
      <vt:lpstr>Times New Roman</vt:lpstr>
      <vt:lpstr>Wingdings</vt:lpstr>
      <vt:lpstr>Wronski Template_11.24.2020</vt:lpstr>
      <vt:lpstr>Natural Language Programming with Python</vt:lpstr>
      <vt:lpstr>Housekeeping</vt:lpstr>
      <vt:lpstr>About me</vt:lpstr>
      <vt:lpstr>NLP</vt:lpstr>
      <vt:lpstr>What is Natural Language Processing (NLP)?</vt:lpstr>
      <vt:lpstr>I like to organize it this way…</vt:lpstr>
      <vt:lpstr>Our focus</vt:lpstr>
      <vt:lpstr>General Process Flow</vt:lpstr>
      <vt:lpstr>Is NLP part of Machine Learning?</vt:lpstr>
      <vt:lpstr>Working in Google CoLab</vt:lpstr>
      <vt:lpstr>Patient comments about prescribed medications</vt:lpstr>
      <vt:lpstr>General Process Flow</vt:lpstr>
      <vt:lpstr>Terminology</vt:lpstr>
      <vt:lpstr>Machine Learning algorithms</vt:lpstr>
      <vt:lpstr>General Process Flow</vt:lpstr>
      <vt:lpstr>Where can we get data?</vt:lpstr>
      <vt:lpstr>UCI data</vt:lpstr>
      <vt:lpstr>UCI data</vt:lpstr>
      <vt:lpstr>Sources of data</vt:lpstr>
      <vt:lpstr>Pre-processing data</vt:lpstr>
      <vt:lpstr>Exercise - Preprocessing</vt:lpstr>
      <vt:lpstr>EDA with Text</vt:lpstr>
      <vt:lpstr>We are moving slightly beyond EDA in this notebook</vt:lpstr>
      <vt:lpstr>Feature Engineering</vt:lpstr>
      <vt:lpstr>Exercise – EDA with 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Cody</dc:creator>
  <cp:lastModifiedBy>James Cody</cp:lastModifiedBy>
  <cp:revision>489</cp:revision>
  <cp:lastPrinted>2021-04-19T13:47:08Z</cp:lastPrinted>
  <dcterms:created xsi:type="dcterms:W3CDTF">2021-04-12T14:43:02Z</dcterms:created>
  <dcterms:modified xsi:type="dcterms:W3CDTF">2021-11-30T09:46:19Z</dcterms:modified>
</cp:coreProperties>
</file>