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3"/>
  </p:notesMasterIdLst>
  <p:sldIdLst>
    <p:sldId id="256" r:id="rId2"/>
    <p:sldId id="758" r:id="rId3"/>
    <p:sldId id="257" r:id="rId4"/>
    <p:sldId id="640" r:id="rId5"/>
    <p:sldId id="642" r:id="rId6"/>
    <p:sldId id="710" r:id="rId7"/>
    <p:sldId id="764" r:id="rId8"/>
    <p:sldId id="766" r:id="rId9"/>
    <p:sldId id="765" r:id="rId10"/>
    <p:sldId id="760" r:id="rId11"/>
    <p:sldId id="728" r:id="rId12"/>
    <p:sldId id="726" r:id="rId13"/>
    <p:sldId id="727" r:id="rId14"/>
    <p:sldId id="733" r:id="rId15"/>
    <p:sldId id="725" r:id="rId16"/>
    <p:sldId id="735" r:id="rId17"/>
    <p:sldId id="715" r:id="rId18"/>
    <p:sldId id="711" r:id="rId19"/>
    <p:sldId id="724" r:id="rId20"/>
    <p:sldId id="729" r:id="rId21"/>
    <p:sldId id="716" r:id="rId22"/>
    <p:sldId id="736" r:id="rId23"/>
    <p:sldId id="723" r:id="rId24"/>
    <p:sldId id="730" r:id="rId25"/>
    <p:sldId id="722" r:id="rId26"/>
    <p:sldId id="737" r:id="rId27"/>
    <p:sldId id="748" r:id="rId28"/>
    <p:sldId id="753" r:id="rId29"/>
    <p:sldId id="749" r:id="rId30"/>
    <p:sldId id="750" r:id="rId31"/>
    <p:sldId id="757" r:id="rId32"/>
    <p:sldId id="756" r:id="rId33"/>
    <p:sldId id="751" r:id="rId34"/>
    <p:sldId id="752" r:id="rId35"/>
    <p:sldId id="738" r:id="rId36"/>
    <p:sldId id="762" r:id="rId37"/>
    <p:sldId id="763" r:id="rId38"/>
    <p:sldId id="761" r:id="rId39"/>
    <p:sldId id="731" r:id="rId40"/>
    <p:sldId id="767" r:id="rId41"/>
    <p:sldId id="76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179"/>
    <a:srgbClr val="2BE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2"/>
    <p:restoredTop sz="86417"/>
  </p:normalViewPr>
  <p:slideViewPr>
    <p:cSldViewPr snapToGrid="0" snapToObjects="1">
      <p:cViewPr varScale="1">
        <p:scale>
          <a:sx n="166" d="100"/>
          <a:sy n="166" d="100"/>
        </p:scale>
        <p:origin x="224" y="480"/>
      </p:cViewPr>
      <p:guideLst>
        <p:guide orient="horz" pos="2232"/>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90" d="100"/>
        <a:sy n="1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6CD49-14BB-CF43-ABEC-D9DBD34BD44E}" type="datetimeFigureOut">
              <a:rPr lang="en-US" smtClean="0"/>
              <a:t>12/1/21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1754A7-6861-2540-8096-DBA9519BE366}" type="slidenum">
              <a:rPr lang="en-US" smtClean="0"/>
              <a:t>‹#›</a:t>
            </a:fld>
            <a:endParaRPr lang="en-US"/>
          </a:p>
        </p:txBody>
      </p:sp>
    </p:spTree>
    <p:extLst>
      <p:ext uri="{BB962C8B-B14F-4D97-AF65-F5344CB8AC3E}">
        <p14:creationId xmlns:p14="http://schemas.microsoft.com/office/powerpoint/2010/main" val="200142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1754A7-6861-2540-8096-DBA9519BE366}" type="slidenum">
              <a:rPr lang="en-US" smtClean="0"/>
              <a:t>1</a:t>
            </a:fld>
            <a:endParaRPr lang="en-US"/>
          </a:p>
        </p:txBody>
      </p:sp>
    </p:spTree>
    <p:extLst>
      <p:ext uri="{BB962C8B-B14F-4D97-AF65-F5344CB8AC3E}">
        <p14:creationId xmlns:p14="http://schemas.microsoft.com/office/powerpoint/2010/main" val="158174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1754A7-6861-2540-8096-DBA9519BE366}" type="slidenum">
              <a:rPr lang="en-US" smtClean="0"/>
              <a:t>17</a:t>
            </a:fld>
            <a:endParaRPr lang="en-US"/>
          </a:p>
        </p:txBody>
      </p:sp>
    </p:spTree>
    <p:extLst>
      <p:ext uri="{BB962C8B-B14F-4D97-AF65-F5344CB8AC3E}">
        <p14:creationId xmlns:p14="http://schemas.microsoft.com/office/powerpoint/2010/main" val="2962094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1754A7-6861-2540-8096-DBA9519BE366}" type="slidenum">
              <a:rPr lang="en-US" smtClean="0"/>
              <a:t>18</a:t>
            </a:fld>
            <a:endParaRPr lang="en-US"/>
          </a:p>
        </p:txBody>
      </p:sp>
    </p:spTree>
    <p:extLst>
      <p:ext uri="{BB962C8B-B14F-4D97-AF65-F5344CB8AC3E}">
        <p14:creationId xmlns:p14="http://schemas.microsoft.com/office/powerpoint/2010/main" val="1840168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neptune.ai</a:t>
            </a:r>
            <a:r>
              <a:rPr lang="en-US" dirty="0"/>
              <a:t>/blog/vectorization-techniques-in-</a:t>
            </a:r>
            <a:r>
              <a:rPr lang="en-US" dirty="0" err="1"/>
              <a:t>nlp</a:t>
            </a:r>
            <a:r>
              <a:rPr lang="en-US" dirty="0"/>
              <a:t>-guide</a:t>
            </a:r>
          </a:p>
        </p:txBody>
      </p:sp>
      <p:sp>
        <p:nvSpPr>
          <p:cNvPr id="4" name="Slide Number Placeholder 3"/>
          <p:cNvSpPr>
            <a:spLocks noGrp="1"/>
          </p:cNvSpPr>
          <p:nvPr>
            <p:ph type="sldNum" sz="quarter" idx="5"/>
          </p:nvPr>
        </p:nvSpPr>
        <p:spPr/>
        <p:txBody>
          <a:bodyPr/>
          <a:lstStyle/>
          <a:p>
            <a:fld id="{7E1754A7-6861-2540-8096-DBA9519BE366}" type="slidenum">
              <a:rPr lang="en-US" smtClean="0"/>
              <a:t>37</a:t>
            </a:fld>
            <a:endParaRPr lang="en-US"/>
          </a:p>
        </p:txBody>
      </p:sp>
    </p:spTree>
    <p:extLst>
      <p:ext uri="{BB962C8B-B14F-4D97-AF65-F5344CB8AC3E}">
        <p14:creationId xmlns:p14="http://schemas.microsoft.com/office/powerpoint/2010/main" val="3115600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towardsdatascience.com</a:t>
            </a:r>
            <a:r>
              <a:rPr lang="en-US" dirty="0"/>
              <a:t>/nlp-in-python-vectorizing-a2b4fc1a339e</a:t>
            </a:r>
          </a:p>
          <a:p>
            <a:endParaRPr lang="en-US" dirty="0"/>
          </a:p>
        </p:txBody>
      </p:sp>
      <p:sp>
        <p:nvSpPr>
          <p:cNvPr id="4" name="Slide Number Placeholder 3"/>
          <p:cNvSpPr>
            <a:spLocks noGrp="1"/>
          </p:cNvSpPr>
          <p:nvPr>
            <p:ph type="sldNum" sz="quarter" idx="5"/>
          </p:nvPr>
        </p:nvSpPr>
        <p:spPr/>
        <p:txBody>
          <a:bodyPr/>
          <a:lstStyle/>
          <a:p>
            <a:fld id="{7E1754A7-6861-2540-8096-DBA9519BE366}" type="slidenum">
              <a:rPr lang="en-US" smtClean="0"/>
              <a:t>38</a:t>
            </a:fld>
            <a:endParaRPr lang="en-US"/>
          </a:p>
        </p:txBody>
      </p:sp>
    </p:spTree>
    <p:extLst>
      <p:ext uri="{BB962C8B-B14F-4D97-AF65-F5344CB8AC3E}">
        <p14:creationId xmlns:p14="http://schemas.microsoft.com/office/powerpoint/2010/main" val="2954975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colab.research.google.com</a:t>
            </a:r>
            <a:r>
              <a:rPr lang="en-US" dirty="0"/>
              <a:t>/</a:t>
            </a:r>
            <a:r>
              <a:rPr lang="en-US" dirty="0" err="1"/>
              <a:t>github</a:t>
            </a:r>
            <a:r>
              <a:rPr lang="en-US" dirty="0"/>
              <a:t>/</a:t>
            </a:r>
            <a:r>
              <a:rPr lang="en-US" dirty="0" err="1"/>
              <a:t>tensorflow</a:t>
            </a:r>
            <a:r>
              <a:rPr lang="en-US" dirty="0"/>
              <a:t>/docs/blob/master/site/</a:t>
            </a:r>
            <a:r>
              <a:rPr lang="en-US" dirty="0" err="1"/>
              <a:t>en</a:t>
            </a:r>
            <a:r>
              <a:rPr lang="en-US" dirty="0"/>
              <a:t>/tutorials/</a:t>
            </a:r>
            <a:r>
              <a:rPr lang="en-US" dirty="0" err="1"/>
              <a:t>keras</a:t>
            </a:r>
            <a:r>
              <a:rPr lang="en-US" dirty="0"/>
              <a:t>/</a:t>
            </a:r>
            <a:r>
              <a:rPr lang="en-US" dirty="0" err="1"/>
              <a:t>text_classification.ipynb#scrollTo</a:t>
            </a:r>
            <a:r>
              <a:rPr lang="en-US" dirty="0"/>
              <a:t>=hKY4XMc9o8iB</a:t>
            </a:r>
          </a:p>
          <a:p>
            <a:endParaRPr lang="en-US" dirty="0"/>
          </a:p>
          <a:p>
            <a:endParaRPr lang="en-US" dirty="0"/>
          </a:p>
        </p:txBody>
      </p:sp>
      <p:sp>
        <p:nvSpPr>
          <p:cNvPr id="4" name="Slide Number Placeholder 3"/>
          <p:cNvSpPr>
            <a:spLocks noGrp="1"/>
          </p:cNvSpPr>
          <p:nvPr>
            <p:ph type="sldNum" sz="quarter" idx="5"/>
          </p:nvPr>
        </p:nvSpPr>
        <p:spPr/>
        <p:txBody>
          <a:bodyPr/>
          <a:lstStyle/>
          <a:p>
            <a:fld id="{9AF68EEF-7AFF-B84B-BA82-6BA256E6015A}" type="slidenum">
              <a:rPr lang="en-US" smtClean="0"/>
              <a:t>2</a:t>
            </a:fld>
            <a:endParaRPr lang="en-US"/>
          </a:p>
        </p:txBody>
      </p:sp>
    </p:spTree>
    <p:extLst>
      <p:ext uri="{BB962C8B-B14F-4D97-AF65-F5344CB8AC3E}">
        <p14:creationId xmlns:p14="http://schemas.microsoft.com/office/powerpoint/2010/main" val="3557720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colab.research.google.com</a:t>
            </a:r>
            <a:r>
              <a:rPr lang="en-US" dirty="0"/>
              <a:t>/</a:t>
            </a:r>
            <a:r>
              <a:rPr lang="en-US" dirty="0" err="1"/>
              <a:t>github</a:t>
            </a:r>
            <a:r>
              <a:rPr lang="en-US" dirty="0"/>
              <a:t>/</a:t>
            </a:r>
            <a:r>
              <a:rPr lang="en-US" dirty="0" err="1"/>
              <a:t>tensorflow</a:t>
            </a:r>
            <a:r>
              <a:rPr lang="en-US" dirty="0"/>
              <a:t>/docs/blob/master/site/</a:t>
            </a:r>
            <a:r>
              <a:rPr lang="en-US" dirty="0" err="1"/>
              <a:t>en</a:t>
            </a:r>
            <a:r>
              <a:rPr lang="en-US" dirty="0"/>
              <a:t>/tutorials/</a:t>
            </a:r>
            <a:r>
              <a:rPr lang="en-US" dirty="0" err="1"/>
              <a:t>keras</a:t>
            </a:r>
            <a:r>
              <a:rPr lang="en-US" dirty="0"/>
              <a:t>/</a:t>
            </a:r>
            <a:r>
              <a:rPr lang="en-US" dirty="0" err="1"/>
              <a:t>text_classification.ipynb#scrollTo</a:t>
            </a:r>
            <a:r>
              <a:rPr lang="en-US" dirty="0"/>
              <a:t>=hKY4XMc9o8iB</a:t>
            </a:r>
          </a:p>
          <a:p>
            <a:endParaRPr lang="en-US" dirty="0"/>
          </a:p>
          <a:p>
            <a:endParaRPr lang="en-US" dirty="0"/>
          </a:p>
        </p:txBody>
      </p:sp>
      <p:sp>
        <p:nvSpPr>
          <p:cNvPr id="4" name="Slide Number Placeholder 3"/>
          <p:cNvSpPr>
            <a:spLocks noGrp="1"/>
          </p:cNvSpPr>
          <p:nvPr>
            <p:ph type="sldNum" sz="quarter" idx="5"/>
          </p:nvPr>
        </p:nvSpPr>
        <p:spPr/>
        <p:txBody>
          <a:bodyPr/>
          <a:lstStyle/>
          <a:p>
            <a:fld id="{9AF68EEF-7AFF-B84B-BA82-6BA256E6015A}" type="slidenum">
              <a:rPr lang="en-US" smtClean="0"/>
              <a:t>3</a:t>
            </a:fld>
            <a:endParaRPr lang="en-US"/>
          </a:p>
        </p:txBody>
      </p:sp>
    </p:spTree>
    <p:extLst>
      <p:ext uri="{BB962C8B-B14F-4D97-AF65-F5344CB8AC3E}">
        <p14:creationId xmlns:p14="http://schemas.microsoft.com/office/powerpoint/2010/main" val="327313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1754A7-6861-2540-8096-DBA9519BE366}" type="slidenum">
              <a:rPr lang="en-US" smtClean="0"/>
              <a:t>6</a:t>
            </a:fld>
            <a:endParaRPr lang="en-US"/>
          </a:p>
        </p:txBody>
      </p:sp>
    </p:spTree>
    <p:extLst>
      <p:ext uri="{BB962C8B-B14F-4D97-AF65-F5344CB8AC3E}">
        <p14:creationId xmlns:p14="http://schemas.microsoft.com/office/powerpoint/2010/main" val="371768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1754A7-6861-2540-8096-DBA9519BE366}" type="slidenum">
              <a:rPr lang="en-US" smtClean="0"/>
              <a:t>11</a:t>
            </a:fld>
            <a:endParaRPr lang="en-US"/>
          </a:p>
        </p:txBody>
      </p:sp>
    </p:spTree>
    <p:extLst>
      <p:ext uri="{BB962C8B-B14F-4D97-AF65-F5344CB8AC3E}">
        <p14:creationId xmlns:p14="http://schemas.microsoft.com/office/powerpoint/2010/main" val="3995354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1754A7-6861-2540-8096-DBA9519BE366}" type="slidenum">
              <a:rPr lang="en-US" smtClean="0"/>
              <a:t>12</a:t>
            </a:fld>
            <a:endParaRPr lang="en-US"/>
          </a:p>
        </p:txBody>
      </p:sp>
    </p:spTree>
    <p:extLst>
      <p:ext uri="{BB962C8B-B14F-4D97-AF65-F5344CB8AC3E}">
        <p14:creationId xmlns:p14="http://schemas.microsoft.com/office/powerpoint/2010/main" val="1000124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1754A7-6861-2540-8096-DBA9519BE366}" type="slidenum">
              <a:rPr lang="en-US" smtClean="0"/>
              <a:t>13</a:t>
            </a:fld>
            <a:endParaRPr lang="en-US"/>
          </a:p>
        </p:txBody>
      </p:sp>
    </p:spTree>
    <p:extLst>
      <p:ext uri="{BB962C8B-B14F-4D97-AF65-F5344CB8AC3E}">
        <p14:creationId xmlns:p14="http://schemas.microsoft.com/office/powerpoint/2010/main" val="2806292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1754A7-6861-2540-8096-DBA9519BE366}" type="slidenum">
              <a:rPr lang="en-US" smtClean="0"/>
              <a:t>15</a:t>
            </a:fld>
            <a:endParaRPr lang="en-US"/>
          </a:p>
        </p:txBody>
      </p:sp>
    </p:spTree>
    <p:extLst>
      <p:ext uri="{BB962C8B-B14F-4D97-AF65-F5344CB8AC3E}">
        <p14:creationId xmlns:p14="http://schemas.microsoft.com/office/powerpoint/2010/main" val="433174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E1754A7-6861-2540-8096-DBA9519BE366}" type="slidenum">
              <a:rPr lang="en-US" smtClean="0"/>
              <a:t>16</a:t>
            </a:fld>
            <a:endParaRPr lang="en-US"/>
          </a:p>
        </p:txBody>
      </p:sp>
    </p:spTree>
    <p:extLst>
      <p:ext uri="{BB962C8B-B14F-4D97-AF65-F5344CB8AC3E}">
        <p14:creationId xmlns:p14="http://schemas.microsoft.com/office/powerpoint/2010/main" val="23077096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Logo">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848406D-82A2-4B89-9C94-5D99AEA757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80" y="-10959"/>
            <a:ext cx="12264197" cy="6903720"/>
          </a:xfrm>
          <a:prstGeom prst="rect">
            <a:avLst/>
          </a:prstGeom>
        </p:spPr>
      </p:pic>
      <p:sp>
        <p:nvSpPr>
          <p:cNvPr id="2" name="Title 1">
            <a:extLst>
              <a:ext uri="{FF2B5EF4-FFF2-40B4-BE49-F238E27FC236}">
                <a16:creationId xmlns:a16="http://schemas.microsoft.com/office/drawing/2014/main" id="{B56F0EBD-ED9A-4D9C-BE40-E5495E9D2F24}"/>
              </a:ext>
            </a:extLst>
          </p:cNvPr>
          <p:cNvSpPr>
            <a:spLocks noGrp="1"/>
          </p:cNvSpPr>
          <p:nvPr>
            <p:ph type="ctrTitle"/>
          </p:nvPr>
        </p:nvSpPr>
        <p:spPr>
          <a:xfrm>
            <a:off x="5257800" y="314326"/>
            <a:ext cx="6343650" cy="2247900"/>
          </a:xfrm>
        </p:spPr>
        <p:txBody>
          <a:bodyPr anchor="b"/>
          <a:lstStyle>
            <a:lvl1pPr algn="l">
              <a:lnSpc>
                <a:spcPct val="95000"/>
              </a:lnSpc>
              <a:defRPr sz="40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3B8F5D0-7C2C-4673-89B7-D9048B591BD3}"/>
              </a:ext>
            </a:extLst>
          </p:cNvPr>
          <p:cNvSpPr>
            <a:spLocks noGrp="1"/>
          </p:cNvSpPr>
          <p:nvPr>
            <p:ph type="subTitle" idx="1"/>
          </p:nvPr>
        </p:nvSpPr>
        <p:spPr>
          <a:xfrm>
            <a:off x="5257799" y="2781300"/>
            <a:ext cx="6343649" cy="2476500"/>
          </a:xfrm>
        </p:spPr>
        <p:txBody>
          <a:bodyPr/>
          <a:lstStyle>
            <a:lvl1pPr marL="0" indent="0" algn="l">
              <a:lnSpc>
                <a:spcPct val="95000"/>
              </a:lnSpc>
              <a:spcBef>
                <a:spcPts val="0"/>
              </a:spcBef>
              <a:buNone/>
              <a:defRPr sz="240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Box 8">
            <a:extLst>
              <a:ext uri="{FF2B5EF4-FFF2-40B4-BE49-F238E27FC236}">
                <a16:creationId xmlns:a16="http://schemas.microsoft.com/office/drawing/2014/main" id="{BF4B76A8-AA3D-4652-A806-81A3D943EB1C}"/>
              </a:ext>
            </a:extLst>
          </p:cNvPr>
          <p:cNvSpPr txBox="1"/>
          <p:nvPr/>
        </p:nvSpPr>
        <p:spPr>
          <a:xfrm>
            <a:off x="5306857" y="6407005"/>
            <a:ext cx="6667501" cy="292388"/>
          </a:xfrm>
          <a:prstGeom prst="rect">
            <a:avLst/>
          </a:prstGeom>
          <a:noFill/>
        </p:spPr>
        <p:txBody>
          <a:bodyPr wrap="square" rtlCol="0">
            <a:spAutoFit/>
          </a:bodyPr>
          <a:lstStyle/>
          <a:p>
            <a:r>
              <a:rPr lang="en-US" sz="1300" dirty="0">
                <a:solidFill>
                  <a:schemeClr val="accent2"/>
                </a:solidFill>
                <a:latin typeface="Franklin Gothic Book" panose="020B0503020102020204" pitchFamily="34" charset="0"/>
              </a:rPr>
              <a:t>R.J. Wronski Associates, Inc.  </a:t>
            </a:r>
            <a:r>
              <a:rPr lang="en-US" sz="1300" dirty="0">
                <a:solidFill>
                  <a:schemeClr val="accent2">
                    <a:lumMod val="40000"/>
                    <a:lumOff val="60000"/>
                  </a:schemeClr>
                </a:solidFill>
                <a:latin typeface="Franklin Gothic Book" panose="020B0503020102020204" pitchFamily="34" charset="0"/>
              </a:rPr>
              <a:t>|</a:t>
            </a:r>
            <a:r>
              <a:rPr lang="en-US" sz="1300" dirty="0">
                <a:solidFill>
                  <a:schemeClr val="accent2"/>
                </a:solidFill>
                <a:latin typeface="Franklin Gothic Book" panose="020B0503020102020204" pitchFamily="34" charset="0"/>
              </a:rPr>
              <a:t>  wronskitraining.com </a:t>
            </a:r>
            <a:r>
              <a:rPr lang="en-US" sz="1300" dirty="0">
                <a:solidFill>
                  <a:schemeClr val="accent2">
                    <a:lumMod val="40000"/>
                    <a:lumOff val="60000"/>
                  </a:schemeClr>
                </a:solidFill>
                <a:latin typeface="Franklin Gothic Book" panose="020B0503020102020204" pitchFamily="34" charset="0"/>
              </a:rPr>
              <a:t>|</a:t>
            </a:r>
            <a:r>
              <a:rPr lang="en-US" sz="1300" dirty="0">
                <a:solidFill>
                  <a:schemeClr val="accent2"/>
                </a:solidFill>
                <a:latin typeface="Franklin Gothic Book" panose="020B0503020102020204" pitchFamily="34" charset="0"/>
              </a:rPr>
              <a:t>  800.634.234  </a:t>
            </a:r>
            <a:r>
              <a:rPr lang="en-US" sz="1300" dirty="0">
                <a:solidFill>
                  <a:schemeClr val="accent2">
                    <a:lumMod val="40000"/>
                    <a:lumOff val="60000"/>
                  </a:schemeClr>
                </a:solidFill>
                <a:latin typeface="Franklin Gothic Book" panose="020B0503020102020204" pitchFamily="34" charset="0"/>
              </a:rPr>
              <a:t>|</a:t>
            </a:r>
            <a:r>
              <a:rPr lang="en-US" sz="1300" dirty="0">
                <a:solidFill>
                  <a:schemeClr val="accent2"/>
                </a:solidFill>
                <a:latin typeface="Franklin Gothic Book" panose="020B0503020102020204" pitchFamily="34" charset="0"/>
              </a:rPr>
              <a:t>  617.889.1470</a:t>
            </a:r>
          </a:p>
        </p:txBody>
      </p:sp>
      <p:pic>
        <p:nvPicPr>
          <p:cNvPr id="11" name="Picture 10" descr="Logo&#10;&#10;Description automatically generated">
            <a:extLst>
              <a:ext uri="{FF2B5EF4-FFF2-40B4-BE49-F238E27FC236}">
                <a16:creationId xmlns:a16="http://schemas.microsoft.com/office/drawing/2014/main" id="{710F01F8-DA85-4564-AFC8-C00C36F5F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460" y="1951045"/>
            <a:ext cx="2708911" cy="1096955"/>
          </a:xfrm>
          <a:prstGeom prst="rect">
            <a:avLst/>
          </a:prstGeom>
        </p:spPr>
      </p:pic>
      <p:sp>
        <p:nvSpPr>
          <p:cNvPr id="4" name="Rectangle 3">
            <a:extLst>
              <a:ext uri="{FF2B5EF4-FFF2-40B4-BE49-F238E27FC236}">
                <a16:creationId xmlns:a16="http://schemas.microsoft.com/office/drawing/2014/main" id="{11192AE5-E6BB-4DF8-A708-B8F524607C4D}"/>
              </a:ext>
            </a:extLst>
          </p:cNvPr>
          <p:cNvSpPr/>
          <p:nvPr/>
        </p:nvSpPr>
        <p:spPr>
          <a:xfrm>
            <a:off x="5365020" y="2602686"/>
            <a:ext cx="6166130" cy="59593"/>
          </a:xfrm>
          <a:prstGeom prst="rect">
            <a:avLst/>
          </a:prstGeom>
          <a:solidFill>
            <a:srgbClr val="6C9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899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ingle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8B63-769F-4D5E-9989-163A27EAB61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29DFF1-1E65-4063-8EDE-03346B96434D}"/>
              </a:ext>
            </a:extLst>
          </p:cNvPr>
          <p:cNvSpPr>
            <a:spLocks noGrp="1"/>
          </p:cNvSpPr>
          <p:nvPr>
            <p:ph idx="1"/>
          </p:nvPr>
        </p:nvSpPr>
        <p:spPr>
          <a:xfrm>
            <a:off x="218485" y="1235676"/>
            <a:ext cx="11757727" cy="5139373"/>
          </a:xfrm>
        </p:spPr>
        <p:txBody>
          <a:bodyPr>
            <a:normAutofit/>
          </a:bodyPr>
          <a:lstStyle>
            <a:lvl1pPr>
              <a:spcAft>
                <a:spcPts val="1200"/>
              </a:spcAft>
              <a:buClr>
                <a:schemeClr val="accent2"/>
              </a:buClr>
              <a:defRPr sz="2400"/>
            </a:lvl1pPr>
            <a:lvl2pPr>
              <a:spcAft>
                <a:spcPts val="1200"/>
              </a:spcAft>
              <a:buClr>
                <a:schemeClr val="accent2"/>
              </a:buClr>
              <a:defRPr sz="2000"/>
            </a:lvl2pPr>
            <a:lvl3pPr>
              <a:spcAft>
                <a:spcPts val="1200"/>
              </a:spcAft>
              <a:buClr>
                <a:schemeClr val="accent2"/>
              </a:buClr>
              <a:defRPr sz="1800"/>
            </a:lvl3pPr>
            <a:lvl4pPr>
              <a:spcAft>
                <a:spcPts val="1200"/>
              </a:spcAft>
              <a:buClr>
                <a:schemeClr val="accent2"/>
              </a:buClr>
              <a:defRPr sz="1600"/>
            </a:lvl4pPr>
            <a:lvl5pPr>
              <a:spcAft>
                <a:spcPts val="1200"/>
              </a:spcAft>
              <a:buClr>
                <a:schemeClr val="accent2"/>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D645836-EB82-4E32-9794-DC4BA0234189}"/>
              </a:ext>
            </a:extLst>
          </p:cNvPr>
          <p:cNvSpPr>
            <a:spLocks noGrp="1"/>
          </p:cNvSpPr>
          <p:nvPr>
            <p:ph type="dt" sz="half" idx="10"/>
          </p:nvPr>
        </p:nvSpPr>
        <p:spPr/>
        <p:txBody>
          <a:bodyPr/>
          <a:lstStyle/>
          <a:p>
            <a:fld id="{7C23C5D5-AA35-B943-B6A5-B0E52E141B2A}" type="datetime1">
              <a:rPr lang="en-US" smtClean="0"/>
              <a:t>12/1/21</a:t>
            </a:fld>
            <a:endParaRPr lang="en-US"/>
          </a:p>
        </p:txBody>
      </p:sp>
      <p:sp>
        <p:nvSpPr>
          <p:cNvPr id="5" name="Footer Placeholder 4">
            <a:extLst>
              <a:ext uri="{FF2B5EF4-FFF2-40B4-BE49-F238E27FC236}">
                <a16:creationId xmlns:a16="http://schemas.microsoft.com/office/drawing/2014/main" id="{BC760C87-748D-4782-A90F-004EEAF86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75E6A-5D45-41E5-81A2-B6676AD0BEFE}"/>
              </a:ext>
            </a:extLst>
          </p:cNvPr>
          <p:cNvSpPr>
            <a:spLocks noGrp="1"/>
          </p:cNvSpPr>
          <p:nvPr>
            <p:ph type="sldNum" sz="quarter" idx="12"/>
          </p:nvPr>
        </p:nvSpPr>
        <p:spPr/>
        <p:txBody>
          <a:bodyPr/>
          <a:lstStyle/>
          <a:p>
            <a:fld id="{FD268959-0C7B-DE40-B0DF-834DF71CC0C8}" type="slidenum">
              <a:rPr lang="en-US" smtClean="0"/>
              <a:t>‹#›</a:t>
            </a:fld>
            <a:endParaRPr lang="en-US"/>
          </a:p>
        </p:txBody>
      </p:sp>
    </p:spTree>
    <p:extLst>
      <p:ext uri="{BB962C8B-B14F-4D97-AF65-F5344CB8AC3E}">
        <p14:creationId xmlns:p14="http://schemas.microsoft.com/office/powerpoint/2010/main" val="1649308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FBD1-69F4-4EFA-BD9E-FDEFEB2DE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0CF553-3701-42AA-86E2-D178FBAF1BF0}"/>
              </a:ext>
            </a:extLst>
          </p:cNvPr>
          <p:cNvSpPr>
            <a:spLocks noGrp="1"/>
          </p:cNvSpPr>
          <p:nvPr>
            <p:ph type="dt" sz="half" idx="10"/>
          </p:nvPr>
        </p:nvSpPr>
        <p:spPr/>
        <p:txBody>
          <a:bodyPr/>
          <a:lstStyle/>
          <a:p>
            <a:fld id="{831D9B2A-A537-0E46-BBB3-080670C0F82A}" type="datetime1">
              <a:rPr lang="en-US" smtClean="0"/>
              <a:t>12/1/21</a:t>
            </a:fld>
            <a:endParaRPr lang="en-US"/>
          </a:p>
        </p:txBody>
      </p:sp>
      <p:sp>
        <p:nvSpPr>
          <p:cNvPr id="4" name="Footer Placeholder 3">
            <a:extLst>
              <a:ext uri="{FF2B5EF4-FFF2-40B4-BE49-F238E27FC236}">
                <a16:creationId xmlns:a16="http://schemas.microsoft.com/office/drawing/2014/main" id="{50220304-29A0-4C1D-86AD-FE4BD78C3D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C9D398-228D-4B2A-BD69-D07103060FDF}"/>
              </a:ext>
            </a:extLst>
          </p:cNvPr>
          <p:cNvSpPr>
            <a:spLocks noGrp="1"/>
          </p:cNvSpPr>
          <p:nvPr>
            <p:ph type="sldNum" sz="quarter" idx="12"/>
          </p:nvPr>
        </p:nvSpPr>
        <p:spPr/>
        <p:txBody>
          <a:bodyPr/>
          <a:lstStyle/>
          <a:p>
            <a:fld id="{FD268959-0C7B-DE40-B0DF-834DF71CC0C8}" type="slidenum">
              <a:rPr lang="en-US" smtClean="0"/>
              <a:t>‹#›</a:t>
            </a:fld>
            <a:endParaRPr lang="en-US"/>
          </a:p>
        </p:txBody>
      </p:sp>
    </p:spTree>
    <p:extLst>
      <p:ext uri="{BB962C8B-B14F-4D97-AF65-F5344CB8AC3E}">
        <p14:creationId xmlns:p14="http://schemas.microsoft.com/office/powerpoint/2010/main" val="397970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2A3BED-9D75-425D-8234-9E4373C88B55}"/>
              </a:ext>
            </a:extLst>
          </p:cNvPr>
          <p:cNvSpPr>
            <a:spLocks noGrp="1"/>
          </p:cNvSpPr>
          <p:nvPr>
            <p:ph type="dt" sz="half" idx="10"/>
          </p:nvPr>
        </p:nvSpPr>
        <p:spPr/>
        <p:txBody>
          <a:bodyPr/>
          <a:lstStyle/>
          <a:p>
            <a:fld id="{36F43099-2F68-DB44-BD42-F7F98702E92E}" type="datetime1">
              <a:rPr lang="en-US" smtClean="0"/>
              <a:t>12/1/21</a:t>
            </a:fld>
            <a:endParaRPr lang="en-US"/>
          </a:p>
        </p:txBody>
      </p:sp>
      <p:sp>
        <p:nvSpPr>
          <p:cNvPr id="3" name="Footer Placeholder 2">
            <a:extLst>
              <a:ext uri="{FF2B5EF4-FFF2-40B4-BE49-F238E27FC236}">
                <a16:creationId xmlns:a16="http://schemas.microsoft.com/office/drawing/2014/main" id="{19B1EC4E-B721-4267-AD77-21C6C90ECD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C9D6E9-3B6F-451C-AD07-67EC2BC0469F}"/>
              </a:ext>
            </a:extLst>
          </p:cNvPr>
          <p:cNvSpPr>
            <a:spLocks noGrp="1"/>
          </p:cNvSpPr>
          <p:nvPr>
            <p:ph type="sldNum" sz="quarter" idx="12"/>
          </p:nvPr>
        </p:nvSpPr>
        <p:spPr/>
        <p:txBody>
          <a:bodyPr/>
          <a:lstStyle/>
          <a:p>
            <a:fld id="{FD268959-0C7B-DE40-B0DF-834DF71CC0C8}" type="slidenum">
              <a:rPr lang="en-US" smtClean="0"/>
              <a:t>‹#›</a:t>
            </a:fld>
            <a:endParaRPr lang="en-US"/>
          </a:p>
        </p:txBody>
      </p:sp>
    </p:spTree>
    <p:extLst>
      <p:ext uri="{BB962C8B-B14F-4D97-AF65-F5344CB8AC3E}">
        <p14:creationId xmlns:p14="http://schemas.microsoft.com/office/powerpoint/2010/main" val="219297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Header 2_CustomColor_NO sub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1606DA-266F-485E-92B8-66051609F52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012" y="-9525"/>
            <a:ext cx="12264193" cy="6903718"/>
          </a:xfrm>
          <a:prstGeom prst="rect">
            <a:avLst/>
          </a:prstGeom>
        </p:spPr>
      </p:pic>
      <p:sp>
        <p:nvSpPr>
          <p:cNvPr id="6" name="Slide Number Placeholder 5">
            <a:extLst>
              <a:ext uri="{FF2B5EF4-FFF2-40B4-BE49-F238E27FC236}">
                <a16:creationId xmlns:a16="http://schemas.microsoft.com/office/drawing/2014/main" id="{E3F66664-7A36-465B-A73D-5060F4B8E51A}"/>
              </a:ext>
            </a:extLst>
          </p:cNvPr>
          <p:cNvSpPr>
            <a:spLocks noGrp="1"/>
          </p:cNvSpPr>
          <p:nvPr>
            <p:ph type="sldNum" sz="quarter" idx="12"/>
          </p:nvPr>
        </p:nvSpPr>
        <p:spPr/>
        <p:txBody>
          <a:bodyPr/>
          <a:lstStyle>
            <a:lvl1pPr>
              <a:defRPr>
                <a:solidFill>
                  <a:schemeClr val="tx2"/>
                </a:solidFill>
              </a:defRPr>
            </a:lvl1pPr>
          </a:lstStyle>
          <a:p>
            <a:fld id="{A372472D-0550-4DE7-A024-EE83A718A0AB}" type="slidenum">
              <a:rPr lang="en-US" smtClean="0"/>
              <a:pPr/>
              <a:t>‹#›</a:t>
            </a:fld>
            <a:endParaRPr lang="en-US"/>
          </a:p>
        </p:txBody>
      </p:sp>
      <p:grpSp>
        <p:nvGrpSpPr>
          <p:cNvPr id="5" name="Group 4">
            <a:extLst>
              <a:ext uri="{FF2B5EF4-FFF2-40B4-BE49-F238E27FC236}">
                <a16:creationId xmlns:a16="http://schemas.microsoft.com/office/drawing/2014/main" id="{29C898F2-1C6E-4BD8-9BC9-0A1F2513743E}"/>
              </a:ext>
            </a:extLst>
          </p:cNvPr>
          <p:cNvGrpSpPr/>
          <p:nvPr userDrawn="1"/>
        </p:nvGrpSpPr>
        <p:grpSpPr>
          <a:xfrm>
            <a:off x="-9525" y="-11875"/>
            <a:ext cx="4611925" cy="4020350"/>
            <a:chOff x="0" y="-11875"/>
            <a:chExt cx="4611925" cy="4020350"/>
          </a:xfrm>
        </p:grpSpPr>
        <p:sp>
          <p:nvSpPr>
            <p:cNvPr id="9" name="Freeform: Shape 8">
              <a:extLst>
                <a:ext uri="{FF2B5EF4-FFF2-40B4-BE49-F238E27FC236}">
                  <a16:creationId xmlns:a16="http://schemas.microsoft.com/office/drawing/2014/main" id="{A0458CC2-0CC3-4DD8-8419-BC93161710D6}"/>
                </a:ext>
              </a:extLst>
            </p:cNvPr>
            <p:cNvSpPr/>
            <p:nvPr/>
          </p:nvSpPr>
          <p:spPr>
            <a:xfrm>
              <a:off x="0" y="-11875"/>
              <a:ext cx="4611925" cy="4020350"/>
            </a:xfrm>
            <a:custGeom>
              <a:avLst/>
              <a:gdLst>
                <a:gd name="connsiteX0" fmla="*/ 0 w 4611925"/>
                <a:gd name="connsiteY0" fmla="*/ 0 h 4020350"/>
                <a:gd name="connsiteX1" fmla="*/ 4267370 w 4611925"/>
                <a:gd name="connsiteY1" fmla="*/ 0 h 4020350"/>
                <a:gd name="connsiteX2" fmla="*/ 4285802 w 4611925"/>
                <a:gd name="connsiteY2" fmla="*/ 30340 h 4020350"/>
                <a:gd name="connsiteX3" fmla="*/ 4611925 w 4611925"/>
                <a:gd name="connsiteY3" fmla="*/ 1318298 h 4020350"/>
                <a:gd name="connsiteX4" fmla="*/ 1909873 w 4611925"/>
                <a:gd name="connsiteY4" fmla="*/ 4020350 h 4020350"/>
                <a:gd name="connsiteX5" fmla="*/ 191117 w 4611925"/>
                <a:gd name="connsiteY5" fmla="*/ 3403333 h 4020350"/>
                <a:gd name="connsiteX6" fmla="*/ 0 w 4611925"/>
                <a:gd name="connsiteY6" fmla="*/ 3229633 h 4020350"/>
                <a:gd name="connsiteX7" fmla="*/ 0 w 4611925"/>
                <a:gd name="connsiteY7" fmla="*/ 0 h 4020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1925" h="4020350">
                  <a:moveTo>
                    <a:pt x="0" y="0"/>
                  </a:moveTo>
                  <a:lnTo>
                    <a:pt x="4267370" y="0"/>
                  </a:lnTo>
                  <a:lnTo>
                    <a:pt x="4285802" y="30340"/>
                  </a:lnTo>
                  <a:cubicBezTo>
                    <a:pt x="4493786" y="413202"/>
                    <a:pt x="4611925" y="851954"/>
                    <a:pt x="4611925" y="1318298"/>
                  </a:cubicBezTo>
                  <a:cubicBezTo>
                    <a:pt x="4611925" y="2810600"/>
                    <a:pt x="3402175" y="4020350"/>
                    <a:pt x="1909873" y="4020350"/>
                  </a:cubicBezTo>
                  <a:cubicBezTo>
                    <a:pt x="1256991" y="4020350"/>
                    <a:pt x="658191" y="3788796"/>
                    <a:pt x="191117" y="3403333"/>
                  </a:cubicBezTo>
                  <a:lnTo>
                    <a:pt x="0" y="3229633"/>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descr="List of dates on a digital screen">
              <a:extLst>
                <a:ext uri="{FF2B5EF4-FFF2-40B4-BE49-F238E27FC236}">
                  <a16:creationId xmlns:a16="http://schemas.microsoft.com/office/drawing/2014/main" id="{63ECFA15-9022-48BD-81AC-A92E2D894C93}"/>
                </a:ext>
              </a:extLst>
            </p:cNvPr>
            <p:cNvSpPr/>
            <p:nvPr/>
          </p:nvSpPr>
          <p:spPr>
            <a:xfrm>
              <a:off x="0" y="-11875"/>
              <a:ext cx="4312124" cy="3733005"/>
            </a:xfrm>
            <a:custGeom>
              <a:avLst/>
              <a:gdLst>
                <a:gd name="connsiteX0" fmla="*/ 0 w 4312124"/>
                <a:gd name="connsiteY0" fmla="*/ 0 h 3733005"/>
                <a:gd name="connsiteX1" fmla="*/ 3926035 w 4312124"/>
                <a:gd name="connsiteY1" fmla="*/ 0 h 3733005"/>
                <a:gd name="connsiteX2" fmla="*/ 4019594 w 4312124"/>
                <a:gd name="connsiteY2" fmla="*/ 154003 h 3733005"/>
                <a:gd name="connsiteX3" fmla="*/ 4312124 w 4312124"/>
                <a:gd name="connsiteY3" fmla="*/ 1309290 h 3733005"/>
                <a:gd name="connsiteX4" fmla="*/ 1888408 w 4312124"/>
                <a:gd name="connsiteY4" fmla="*/ 3733005 h 3733005"/>
                <a:gd name="connsiteX5" fmla="*/ 18151 w 4312124"/>
                <a:gd name="connsiteY5" fmla="*/ 2850998 h 3733005"/>
                <a:gd name="connsiteX6" fmla="*/ 0 w 4312124"/>
                <a:gd name="connsiteY6" fmla="*/ 2826725 h 3733005"/>
                <a:gd name="connsiteX7" fmla="*/ 0 w 4312124"/>
                <a:gd name="connsiteY7" fmla="*/ 0 h 3733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2124" h="3733005">
                  <a:moveTo>
                    <a:pt x="0" y="0"/>
                  </a:moveTo>
                  <a:lnTo>
                    <a:pt x="3926035" y="0"/>
                  </a:lnTo>
                  <a:lnTo>
                    <a:pt x="4019594" y="154003"/>
                  </a:lnTo>
                  <a:cubicBezTo>
                    <a:pt x="4206154" y="497428"/>
                    <a:pt x="4312124" y="890984"/>
                    <a:pt x="4312124" y="1309290"/>
                  </a:cubicBezTo>
                  <a:cubicBezTo>
                    <a:pt x="4312124" y="2647871"/>
                    <a:pt x="3226989" y="3733005"/>
                    <a:pt x="1888408" y="3733005"/>
                  </a:cubicBezTo>
                  <a:cubicBezTo>
                    <a:pt x="1135456" y="3733005"/>
                    <a:pt x="462697" y="3389662"/>
                    <a:pt x="18151" y="2850998"/>
                  </a:cubicBezTo>
                  <a:lnTo>
                    <a:pt x="0" y="282672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1" name="Title 1">
            <a:extLst>
              <a:ext uri="{FF2B5EF4-FFF2-40B4-BE49-F238E27FC236}">
                <a16:creationId xmlns:a16="http://schemas.microsoft.com/office/drawing/2014/main" id="{7DCC9A05-E1E1-734D-977B-663BB81AD5D3}"/>
              </a:ext>
            </a:extLst>
          </p:cNvPr>
          <p:cNvSpPr>
            <a:spLocks noGrp="1"/>
          </p:cNvSpPr>
          <p:nvPr>
            <p:ph type="title"/>
          </p:nvPr>
        </p:nvSpPr>
        <p:spPr>
          <a:xfrm>
            <a:off x="4950937" y="321276"/>
            <a:ext cx="6742499" cy="1416910"/>
          </a:xfrm>
        </p:spPr>
        <p:txBody>
          <a:bodyPr anchor="b"/>
          <a:lstStyle>
            <a:lvl1pPr algn="l">
              <a:defRPr lang="en-US" sz="4000" b="1" kern="1200" dirty="0">
                <a:solidFill>
                  <a:schemeClr val="tx2"/>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12" name="Text Placeholder 2">
            <a:extLst>
              <a:ext uri="{FF2B5EF4-FFF2-40B4-BE49-F238E27FC236}">
                <a16:creationId xmlns:a16="http://schemas.microsoft.com/office/drawing/2014/main" id="{9D32C1AD-BDEF-B64D-B88C-3047164B3C42}"/>
              </a:ext>
            </a:extLst>
          </p:cNvPr>
          <p:cNvSpPr>
            <a:spLocks noGrp="1"/>
          </p:cNvSpPr>
          <p:nvPr>
            <p:ph type="body" idx="1"/>
          </p:nvPr>
        </p:nvSpPr>
        <p:spPr>
          <a:xfrm>
            <a:off x="4950937" y="2295313"/>
            <a:ext cx="6742500" cy="506956"/>
          </a:xfrm>
        </p:spPr>
        <p:txBody>
          <a:bodyPr/>
          <a:lstStyle>
            <a:lvl1pPr marL="0" indent="0" algn="l">
              <a:buNone/>
              <a:defRPr lang="en-US" sz="2400" kern="1200" dirty="0">
                <a:solidFill>
                  <a:schemeClr val="tx1"/>
                </a:solidFill>
                <a:latin typeface="Arial" panose="020B0604020202020204" pitchFamily="34" charset="0"/>
                <a:ea typeface="+mn-ea"/>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Click to edit Master text styles</a:t>
            </a:r>
          </a:p>
        </p:txBody>
      </p:sp>
      <p:sp>
        <p:nvSpPr>
          <p:cNvPr id="13" name="Rectangle 12">
            <a:extLst>
              <a:ext uri="{FF2B5EF4-FFF2-40B4-BE49-F238E27FC236}">
                <a16:creationId xmlns:a16="http://schemas.microsoft.com/office/drawing/2014/main" id="{03F2E3EF-D0E3-D645-8BD0-CFB9F14C5BEB}"/>
              </a:ext>
            </a:extLst>
          </p:cNvPr>
          <p:cNvSpPr/>
          <p:nvPr userDrawn="1"/>
        </p:nvSpPr>
        <p:spPr>
          <a:xfrm>
            <a:off x="5045283" y="1903857"/>
            <a:ext cx="6217920" cy="48023"/>
          </a:xfrm>
          <a:prstGeom prst="rect">
            <a:avLst/>
          </a:prstGeom>
          <a:solidFill>
            <a:srgbClr val="6C9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2930896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21F27E2-859D-406D-B8EB-E3A6B08C532C}"/>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512" y="7053"/>
            <a:ext cx="12182975" cy="6857999"/>
          </a:xfrm>
          <a:prstGeom prst="rect">
            <a:avLst/>
          </a:prstGeom>
        </p:spPr>
      </p:pic>
      <p:sp>
        <p:nvSpPr>
          <p:cNvPr id="2" name="Title Placeholder 1">
            <a:extLst>
              <a:ext uri="{FF2B5EF4-FFF2-40B4-BE49-F238E27FC236}">
                <a16:creationId xmlns:a16="http://schemas.microsoft.com/office/drawing/2014/main" id="{D5C0DA54-A4C4-40E3-BBE2-E0485ED24A82}"/>
              </a:ext>
            </a:extLst>
          </p:cNvPr>
          <p:cNvSpPr>
            <a:spLocks noGrp="1"/>
          </p:cNvSpPr>
          <p:nvPr>
            <p:ph type="title"/>
          </p:nvPr>
        </p:nvSpPr>
        <p:spPr>
          <a:xfrm>
            <a:off x="218485" y="284205"/>
            <a:ext cx="11757727" cy="61401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2FB65D9-DE62-46A5-B99E-CD7E1FA6D7CE}"/>
              </a:ext>
            </a:extLst>
          </p:cNvPr>
          <p:cNvSpPr>
            <a:spLocks noGrp="1"/>
          </p:cNvSpPr>
          <p:nvPr>
            <p:ph type="body" idx="1"/>
          </p:nvPr>
        </p:nvSpPr>
        <p:spPr>
          <a:xfrm>
            <a:off x="218485" y="979136"/>
            <a:ext cx="11757727" cy="53959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D3D3B8-EFC9-477A-BD15-20145F95DD9A}"/>
              </a:ext>
            </a:extLst>
          </p:cNvPr>
          <p:cNvSpPr>
            <a:spLocks noGrp="1"/>
          </p:cNvSpPr>
          <p:nvPr>
            <p:ph type="dt" sz="half" idx="2"/>
          </p:nvPr>
        </p:nvSpPr>
        <p:spPr>
          <a:xfrm>
            <a:off x="218485" y="6380247"/>
            <a:ext cx="2743200" cy="365125"/>
          </a:xfrm>
          <a:prstGeom prst="rect">
            <a:avLst/>
          </a:prstGeom>
        </p:spPr>
        <p:txBody>
          <a:bodyPr vert="horz" lIns="91440" tIns="45720" rIns="91440" bIns="45720" rtlCol="0" anchor="ctr"/>
          <a:lstStyle>
            <a:lvl1pPr algn="l">
              <a:defRPr sz="1200">
                <a:solidFill>
                  <a:schemeClr val="tx1">
                    <a:lumMod val="50000"/>
                    <a:lumOff val="50000"/>
                  </a:schemeClr>
                </a:solidFill>
                <a:latin typeface="Arial" panose="020B0604020202020204" pitchFamily="34" charset="0"/>
                <a:cs typeface="Arial" panose="020B0604020202020204" pitchFamily="34" charset="0"/>
              </a:defRPr>
            </a:lvl1pPr>
          </a:lstStyle>
          <a:p>
            <a:fld id="{6CC0172C-FD34-6441-9CDA-4D44D472119C}" type="datetime1">
              <a:rPr lang="en-US" smtClean="0"/>
              <a:t>12/1/21</a:t>
            </a:fld>
            <a:endParaRPr lang="en-US"/>
          </a:p>
        </p:txBody>
      </p:sp>
      <p:sp>
        <p:nvSpPr>
          <p:cNvPr id="5" name="Footer Placeholder 4">
            <a:extLst>
              <a:ext uri="{FF2B5EF4-FFF2-40B4-BE49-F238E27FC236}">
                <a16:creationId xmlns:a16="http://schemas.microsoft.com/office/drawing/2014/main" id="{DF0B4C86-FDE8-41C7-9F1D-E9ED1C86A8FD}"/>
              </a:ext>
            </a:extLst>
          </p:cNvPr>
          <p:cNvSpPr>
            <a:spLocks noGrp="1"/>
          </p:cNvSpPr>
          <p:nvPr>
            <p:ph type="ftr" sz="quarter" idx="3"/>
          </p:nvPr>
        </p:nvSpPr>
        <p:spPr>
          <a:xfrm>
            <a:off x="4038600" y="6380247"/>
            <a:ext cx="4114800" cy="365125"/>
          </a:xfrm>
          <a:prstGeom prst="rect">
            <a:avLst/>
          </a:prstGeom>
        </p:spPr>
        <p:txBody>
          <a:bodyPr vert="horz" lIns="91440" tIns="45720" rIns="91440" bIns="45720" rtlCol="0" anchor="ctr"/>
          <a:lstStyle>
            <a:lvl1pPr algn="ctr">
              <a:defRPr sz="1200">
                <a:solidFill>
                  <a:schemeClr val="tx2"/>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5B379F4E-A2A4-42BA-89F6-9A56CF19B852}"/>
              </a:ext>
            </a:extLst>
          </p:cNvPr>
          <p:cNvSpPr>
            <a:spLocks noGrp="1"/>
          </p:cNvSpPr>
          <p:nvPr>
            <p:ph type="sldNum" sz="quarter" idx="4"/>
          </p:nvPr>
        </p:nvSpPr>
        <p:spPr>
          <a:xfrm>
            <a:off x="9355067" y="6380247"/>
            <a:ext cx="2743200" cy="365125"/>
          </a:xfrm>
          <a:prstGeom prst="rect">
            <a:avLst/>
          </a:prstGeom>
        </p:spPr>
        <p:txBody>
          <a:bodyPr vert="horz" lIns="91440" tIns="45720" rIns="91440" bIns="45720" rtlCol="0" anchor="ctr"/>
          <a:lstStyle>
            <a:lvl1pPr algn="r">
              <a:defRPr sz="1300" b="1">
                <a:solidFill>
                  <a:schemeClr val="bg1"/>
                </a:solidFill>
                <a:latin typeface="Arial" panose="020B0604020202020204" pitchFamily="34" charset="0"/>
                <a:cs typeface="Arial" panose="020B0604020202020204" pitchFamily="34" charset="0"/>
              </a:defRPr>
            </a:lvl1pPr>
          </a:lstStyle>
          <a:p>
            <a:fld id="{FD268959-0C7B-DE40-B0DF-834DF71CC0C8}" type="slidenum">
              <a:rPr lang="en-US" smtClean="0"/>
              <a:t>‹#›</a:t>
            </a:fld>
            <a:endParaRPr lang="en-US"/>
          </a:p>
        </p:txBody>
      </p:sp>
      <p:sp>
        <p:nvSpPr>
          <p:cNvPr id="7" name="Rectangle 6">
            <a:extLst>
              <a:ext uri="{FF2B5EF4-FFF2-40B4-BE49-F238E27FC236}">
                <a16:creationId xmlns:a16="http://schemas.microsoft.com/office/drawing/2014/main" id="{B6FF9683-F60F-431F-A4D9-1907C9D8C179}"/>
              </a:ext>
            </a:extLst>
          </p:cNvPr>
          <p:cNvSpPr/>
          <p:nvPr/>
        </p:nvSpPr>
        <p:spPr>
          <a:xfrm>
            <a:off x="288195" y="173431"/>
            <a:ext cx="11608530" cy="105575"/>
          </a:xfrm>
          <a:prstGeom prst="rect">
            <a:avLst/>
          </a:prstGeom>
          <a:solidFill>
            <a:srgbClr val="6C9E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3875055"/>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5" r:id="rId3"/>
    <p:sldLayoutId id="2147483666" r:id="rId4"/>
    <p:sldLayoutId id="2147483669" r:id="rId5"/>
  </p:sldLayoutIdLst>
  <p:hf hdr="0" ftr="0" dt="0"/>
  <p:txStyles>
    <p:titleStyle>
      <a:lvl1pPr algn="l" defTabSz="914400" rtl="0" eaLnBrk="1" latinLnBrk="0" hangingPunct="1">
        <a:lnSpc>
          <a:spcPct val="90000"/>
        </a:lnSpc>
        <a:spcBef>
          <a:spcPct val="0"/>
        </a:spcBef>
        <a:buNone/>
        <a:defRPr sz="3200" b="1"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chemeClr val="accent1"/>
        </a:buClr>
        <a:buSzPct val="110000"/>
        <a:buFont typeface="Wingdings" panose="05000000000000000000" pitchFamily="2" charset="2"/>
        <a:buChar char="§"/>
        <a:defRPr sz="2800" kern="1200">
          <a:solidFill>
            <a:schemeClr val="tx1"/>
          </a:solidFill>
          <a:latin typeface="+mn-lt"/>
          <a:ea typeface="+mn-ea"/>
          <a:cs typeface="+mn-cs"/>
        </a:defRPr>
      </a:lvl1pPr>
      <a:lvl2pPr marL="628650" indent="-228600" algn="l" defTabSz="914400" rtl="0" eaLnBrk="1" latinLnBrk="0" hangingPunct="1">
        <a:lnSpc>
          <a:spcPct val="90000"/>
        </a:lnSpc>
        <a:spcBef>
          <a:spcPts val="600"/>
        </a:spcBef>
        <a:buClr>
          <a:schemeClr val="accent1"/>
        </a:buClr>
        <a:buSzPct val="100000"/>
        <a:buFont typeface="Arial" panose="020B0604020202020204" pitchFamily="34" charset="0"/>
        <a:buChar char="•"/>
        <a:defRPr sz="2600" kern="1200">
          <a:solidFill>
            <a:schemeClr val="tx1"/>
          </a:solidFill>
          <a:latin typeface="+mn-lt"/>
          <a:ea typeface="+mn-ea"/>
          <a:cs typeface="+mn-cs"/>
        </a:defRPr>
      </a:lvl2pPr>
      <a:lvl3pPr marL="1084263" indent="-227013" algn="l" defTabSz="914400" rtl="0" eaLnBrk="1" latinLnBrk="0" hangingPunct="1">
        <a:lnSpc>
          <a:spcPct val="90000"/>
        </a:lnSpc>
        <a:spcBef>
          <a:spcPts val="500"/>
        </a:spcBef>
        <a:buClr>
          <a:schemeClr val="accent5"/>
        </a:buClr>
        <a:buFont typeface="Wingdings" panose="05000000000000000000" pitchFamily="2" charset="2"/>
        <a:buChar char="§"/>
        <a:defRPr sz="2200" kern="1200">
          <a:solidFill>
            <a:schemeClr val="tx1"/>
          </a:solidFill>
          <a:latin typeface="+mn-lt"/>
          <a:ea typeface="+mn-ea"/>
          <a:cs typeface="+mn-cs"/>
        </a:defRPr>
      </a:lvl3pPr>
      <a:lvl4pPr marL="1489075" indent="-1778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4pPr>
      <a:lvl5pPr marL="1885950" indent="-169863"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9554-BF7B-9F40-801F-0ADF61CC0750}"/>
              </a:ext>
            </a:extLst>
          </p:cNvPr>
          <p:cNvSpPr>
            <a:spLocks noGrp="1"/>
          </p:cNvSpPr>
          <p:nvPr>
            <p:ph type="ctrTitle"/>
          </p:nvPr>
        </p:nvSpPr>
        <p:spPr/>
        <p:txBody>
          <a:bodyPr/>
          <a:lstStyle/>
          <a:p>
            <a:r>
              <a:rPr lang="en-US" dirty="0"/>
              <a:t>Natural Language Programming with Python</a:t>
            </a:r>
          </a:p>
        </p:txBody>
      </p:sp>
      <p:sp>
        <p:nvSpPr>
          <p:cNvPr id="3" name="Subtitle 2">
            <a:extLst>
              <a:ext uri="{FF2B5EF4-FFF2-40B4-BE49-F238E27FC236}">
                <a16:creationId xmlns:a16="http://schemas.microsoft.com/office/drawing/2014/main" id="{E2FAAA9C-A844-8A48-B6A2-F7C25DF3742C}"/>
              </a:ext>
            </a:extLst>
          </p:cNvPr>
          <p:cNvSpPr>
            <a:spLocks noGrp="1"/>
          </p:cNvSpPr>
          <p:nvPr>
            <p:ph type="subTitle" idx="1"/>
          </p:nvPr>
        </p:nvSpPr>
        <p:spPr>
          <a:xfrm>
            <a:off x="5257799" y="2781300"/>
            <a:ext cx="6343649" cy="753952"/>
          </a:xfrm>
        </p:spPr>
        <p:txBody>
          <a:bodyPr>
            <a:normAutofit/>
          </a:bodyPr>
          <a:lstStyle/>
          <a:p>
            <a:r>
              <a:rPr lang="en-US" dirty="0"/>
              <a:t>Fall 2021</a:t>
            </a:r>
          </a:p>
        </p:txBody>
      </p:sp>
    </p:spTree>
    <p:extLst>
      <p:ext uri="{BB962C8B-B14F-4D97-AF65-F5344CB8AC3E}">
        <p14:creationId xmlns:p14="http://schemas.microsoft.com/office/powerpoint/2010/main" val="3669152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F72D8-233A-D347-AAB1-FEB98309ED53}"/>
              </a:ext>
            </a:extLst>
          </p:cNvPr>
          <p:cNvSpPr>
            <a:spLocks noGrp="1"/>
          </p:cNvSpPr>
          <p:nvPr>
            <p:ph type="title"/>
          </p:nvPr>
        </p:nvSpPr>
        <p:spPr/>
        <p:txBody>
          <a:bodyPr/>
          <a:lstStyle/>
          <a:p>
            <a:r>
              <a:rPr lang="en-US" dirty="0"/>
              <a:t>General Process Flow</a:t>
            </a:r>
          </a:p>
        </p:txBody>
      </p:sp>
      <p:sp>
        <p:nvSpPr>
          <p:cNvPr id="3" name="Slide Number Placeholder 2">
            <a:extLst>
              <a:ext uri="{FF2B5EF4-FFF2-40B4-BE49-F238E27FC236}">
                <a16:creationId xmlns:a16="http://schemas.microsoft.com/office/drawing/2014/main" id="{C95D5E2D-5514-444E-9A02-3E5C3E55A93B}"/>
              </a:ext>
            </a:extLst>
          </p:cNvPr>
          <p:cNvSpPr>
            <a:spLocks noGrp="1"/>
          </p:cNvSpPr>
          <p:nvPr>
            <p:ph type="sldNum" sz="quarter" idx="12"/>
          </p:nvPr>
        </p:nvSpPr>
        <p:spPr>
          <a:xfrm>
            <a:off x="9408868" y="6391232"/>
            <a:ext cx="2743200" cy="365125"/>
          </a:xfrm>
        </p:spPr>
        <p:txBody>
          <a:bodyPr/>
          <a:lstStyle/>
          <a:p>
            <a:fld id="{FD268959-0C7B-DE40-B0DF-834DF71CC0C8}" type="slidenum">
              <a:rPr lang="en-US" smtClean="0"/>
              <a:t>10</a:t>
            </a:fld>
            <a:endParaRPr lang="en-US"/>
          </a:p>
        </p:txBody>
      </p:sp>
      <p:sp>
        <p:nvSpPr>
          <p:cNvPr id="4" name="Snip and Round Single Corner Rectangle 3">
            <a:extLst>
              <a:ext uri="{FF2B5EF4-FFF2-40B4-BE49-F238E27FC236}">
                <a16:creationId xmlns:a16="http://schemas.microsoft.com/office/drawing/2014/main" id="{E4F406EF-947B-BB4B-B747-4B52A92C84ED}"/>
              </a:ext>
            </a:extLst>
          </p:cNvPr>
          <p:cNvSpPr/>
          <p:nvPr/>
        </p:nvSpPr>
        <p:spPr>
          <a:xfrm>
            <a:off x="412859" y="1972013"/>
            <a:ext cx="849086" cy="1045028"/>
          </a:xfrm>
          <a:prstGeom prst="snip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nip and Round Single Corner Rectangle 4">
            <a:extLst>
              <a:ext uri="{FF2B5EF4-FFF2-40B4-BE49-F238E27FC236}">
                <a16:creationId xmlns:a16="http://schemas.microsoft.com/office/drawing/2014/main" id="{9B98401E-AE3F-2048-A6B5-30C4F3AF967F}"/>
              </a:ext>
            </a:extLst>
          </p:cNvPr>
          <p:cNvSpPr/>
          <p:nvPr/>
        </p:nvSpPr>
        <p:spPr>
          <a:xfrm>
            <a:off x="565259" y="2124413"/>
            <a:ext cx="849086" cy="1045028"/>
          </a:xfrm>
          <a:prstGeom prst="snip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nip and Round Single Corner Rectangle 5">
            <a:extLst>
              <a:ext uri="{FF2B5EF4-FFF2-40B4-BE49-F238E27FC236}">
                <a16:creationId xmlns:a16="http://schemas.microsoft.com/office/drawing/2014/main" id="{1CBC7D52-B3C3-EE42-A658-46104C65B3BC}"/>
              </a:ext>
            </a:extLst>
          </p:cNvPr>
          <p:cNvSpPr/>
          <p:nvPr/>
        </p:nvSpPr>
        <p:spPr>
          <a:xfrm>
            <a:off x="717659" y="2276813"/>
            <a:ext cx="849086" cy="1045028"/>
          </a:xfrm>
          <a:prstGeom prst="snip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nip and Round Single Corner Rectangle 6">
            <a:extLst>
              <a:ext uri="{FF2B5EF4-FFF2-40B4-BE49-F238E27FC236}">
                <a16:creationId xmlns:a16="http://schemas.microsoft.com/office/drawing/2014/main" id="{CF9A3D9D-F32A-1540-9F5A-26AFD04EA198}"/>
              </a:ext>
            </a:extLst>
          </p:cNvPr>
          <p:cNvSpPr/>
          <p:nvPr/>
        </p:nvSpPr>
        <p:spPr>
          <a:xfrm>
            <a:off x="870059" y="2429213"/>
            <a:ext cx="849086" cy="1045028"/>
          </a:xfrm>
          <a:prstGeom prst="snip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3C20C6F-DAF8-1F44-B9FE-BA603F37A0BF}"/>
              </a:ext>
            </a:extLst>
          </p:cNvPr>
          <p:cNvSpPr txBox="1"/>
          <p:nvPr/>
        </p:nvSpPr>
        <p:spPr>
          <a:xfrm>
            <a:off x="287217" y="3474241"/>
            <a:ext cx="1405169" cy="646331"/>
          </a:xfrm>
          <a:prstGeom prst="rect">
            <a:avLst/>
          </a:prstGeom>
          <a:noFill/>
        </p:spPr>
        <p:txBody>
          <a:bodyPr wrap="square" rtlCol="0">
            <a:spAutoFit/>
          </a:bodyPr>
          <a:lstStyle/>
          <a:p>
            <a:r>
              <a:rPr lang="en-US" dirty="0"/>
              <a:t>Documents of interest</a:t>
            </a:r>
          </a:p>
        </p:txBody>
      </p:sp>
      <p:sp>
        <p:nvSpPr>
          <p:cNvPr id="9" name="Rounded Rectangle 8">
            <a:extLst>
              <a:ext uri="{FF2B5EF4-FFF2-40B4-BE49-F238E27FC236}">
                <a16:creationId xmlns:a16="http://schemas.microsoft.com/office/drawing/2014/main" id="{33458580-3725-334A-913B-E3E2F882B869}"/>
              </a:ext>
            </a:extLst>
          </p:cNvPr>
          <p:cNvSpPr/>
          <p:nvPr/>
        </p:nvSpPr>
        <p:spPr>
          <a:xfrm>
            <a:off x="2628698" y="1322516"/>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Tokenization</a:t>
            </a:r>
          </a:p>
        </p:txBody>
      </p:sp>
      <p:sp>
        <p:nvSpPr>
          <p:cNvPr id="10" name="Rounded Rectangle 9">
            <a:extLst>
              <a:ext uri="{FF2B5EF4-FFF2-40B4-BE49-F238E27FC236}">
                <a16:creationId xmlns:a16="http://schemas.microsoft.com/office/drawing/2014/main" id="{B2A2AA12-E8AB-C249-A09F-A9B422967AAA}"/>
              </a:ext>
            </a:extLst>
          </p:cNvPr>
          <p:cNvSpPr/>
          <p:nvPr/>
        </p:nvSpPr>
        <p:spPr>
          <a:xfrm>
            <a:off x="2628698" y="2199465"/>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Stop word removal</a:t>
            </a:r>
          </a:p>
        </p:txBody>
      </p:sp>
      <p:sp>
        <p:nvSpPr>
          <p:cNvPr id="11" name="Rounded Rectangle 10">
            <a:extLst>
              <a:ext uri="{FF2B5EF4-FFF2-40B4-BE49-F238E27FC236}">
                <a16:creationId xmlns:a16="http://schemas.microsoft.com/office/drawing/2014/main" id="{55872C82-AC37-9247-AE26-D8F3D8AD14B4}"/>
              </a:ext>
            </a:extLst>
          </p:cNvPr>
          <p:cNvSpPr/>
          <p:nvPr/>
        </p:nvSpPr>
        <p:spPr>
          <a:xfrm>
            <a:off x="2628698" y="3076414"/>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Stemming</a:t>
            </a:r>
          </a:p>
        </p:txBody>
      </p:sp>
      <p:sp>
        <p:nvSpPr>
          <p:cNvPr id="12" name="Rounded Rectangle 11">
            <a:extLst>
              <a:ext uri="{FF2B5EF4-FFF2-40B4-BE49-F238E27FC236}">
                <a16:creationId xmlns:a16="http://schemas.microsoft.com/office/drawing/2014/main" id="{3BD04F2A-38EC-7A4E-8F13-F0B209CCBD75}"/>
              </a:ext>
            </a:extLst>
          </p:cNvPr>
          <p:cNvSpPr/>
          <p:nvPr/>
        </p:nvSpPr>
        <p:spPr>
          <a:xfrm>
            <a:off x="2628698" y="3953364"/>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Lemmatization</a:t>
            </a:r>
          </a:p>
        </p:txBody>
      </p:sp>
      <p:cxnSp>
        <p:nvCxnSpPr>
          <p:cNvPr id="15" name="Straight Arrow Connector 14">
            <a:extLst>
              <a:ext uri="{FF2B5EF4-FFF2-40B4-BE49-F238E27FC236}">
                <a16:creationId xmlns:a16="http://schemas.microsoft.com/office/drawing/2014/main" id="{2547700D-62E7-F445-93A9-DCD3F2C00E9F}"/>
              </a:ext>
            </a:extLst>
          </p:cNvPr>
          <p:cNvCxnSpPr>
            <a:stCxn id="9" idx="2"/>
            <a:endCxn id="10" idx="0"/>
          </p:cNvCxnSpPr>
          <p:nvPr/>
        </p:nvCxnSpPr>
        <p:spPr>
          <a:xfrm>
            <a:off x="3488670" y="2000833"/>
            <a:ext cx="0" cy="19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7F78A97-78B6-DB42-9DD1-F940D938F106}"/>
              </a:ext>
            </a:extLst>
          </p:cNvPr>
          <p:cNvCxnSpPr>
            <a:stCxn id="10" idx="2"/>
            <a:endCxn id="11" idx="0"/>
          </p:cNvCxnSpPr>
          <p:nvPr/>
        </p:nvCxnSpPr>
        <p:spPr>
          <a:xfrm>
            <a:off x="3488670" y="2877782"/>
            <a:ext cx="0" cy="19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9E5216F-5BE5-0D4A-A32A-7DA810EB3A3F}"/>
              </a:ext>
            </a:extLst>
          </p:cNvPr>
          <p:cNvCxnSpPr>
            <a:stCxn id="11" idx="2"/>
            <a:endCxn id="12" idx="0"/>
          </p:cNvCxnSpPr>
          <p:nvPr/>
        </p:nvCxnSpPr>
        <p:spPr>
          <a:xfrm>
            <a:off x="3488670" y="3754731"/>
            <a:ext cx="0" cy="19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CFC0748-3BA9-9246-BA84-BC99A9E8F69F}"/>
              </a:ext>
            </a:extLst>
          </p:cNvPr>
          <p:cNvSpPr/>
          <p:nvPr/>
        </p:nvSpPr>
        <p:spPr>
          <a:xfrm>
            <a:off x="2410984" y="1088721"/>
            <a:ext cx="2133600" cy="36793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102A372C-7EFC-0745-B51C-938981A28E8F}"/>
              </a:ext>
            </a:extLst>
          </p:cNvPr>
          <p:cNvSpPr/>
          <p:nvPr/>
        </p:nvSpPr>
        <p:spPr>
          <a:xfrm>
            <a:off x="7931657" y="2390342"/>
            <a:ext cx="1627159" cy="11486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Feature Engineering/ Dimensionality Reduction</a:t>
            </a:r>
          </a:p>
        </p:txBody>
      </p:sp>
      <p:sp>
        <p:nvSpPr>
          <p:cNvPr id="39" name="Rounded Rectangle 38">
            <a:extLst>
              <a:ext uri="{FF2B5EF4-FFF2-40B4-BE49-F238E27FC236}">
                <a16:creationId xmlns:a16="http://schemas.microsoft.com/office/drawing/2014/main" id="{5FEFC424-1BF7-DD4D-AAB2-7A5F66A96A65}"/>
              </a:ext>
            </a:extLst>
          </p:cNvPr>
          <p:cNvSpPr/>
          <p:nvPr/>
        </p:nvSpPr>
        <p:spPr>
          <a:xfrm>
            <a:off x="10226998" y="2430913"/>
            <a:ext cx="1627159" cy="11486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 Modeling</a:t>
            </a:r>
          </a:p>
        </p:txBody>
      </p:sp>
      <p:cxnSp>
        <p:nvCxnSpPr>
          <p:cNvPr id="46" name="Straight Arrow Connector 45">
            <a:extLst>
              <a:ext uri="{FF2B5EF4-FFF2-40B4-BE49-F238E27FC236}">
                <a16:creationId xmlns:a16="http://schemas.microsoft.com/office/drawing/2014/main" id="{F2753516-A8DA-FF41-9609-ED8EDE5F2543}"/>
              </a:ext>
            </a:extLst>
          </p:cNvPr>
          <p:cNvCxnSpPr>
            <a:cxnSpLocks/>
          </p:cNvCxnSpPr>
          <p:nvPr/>
        </p:nvCxnSpPr>
        <p:spPr>
          <a:xfrm flipV="1">
            <a:off x="9714075" y="2950610"/>
            <a:ext cx="358822" cy="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2F19EA8-B4DB-2540-873C-4780E9579B01}"/>
              </a:ext>
            </a:extLst>
          </p:cNvPr>
          <p:cNvSpPr txBox="1"/>
          <p:nvPr/>
        </p:nvSpPr>
        <p:spPr>
          <a:xfrm>
            <a:off x="2691015" y="4830314"/>
            <a:ext cx="1595309" cy="369332"/>
          </a:xfrm>
          <a:prstGeom prst="rect">
            <a:avLst/>
          </a:prstGeom>
          <a:noFill/>
        </p:spPr>
        <p:txBody>
          <a:bodyPr wrap="none" rtlCol="0">
            <a:spAutoFit/>
          </a:bodyPr>
          <a:lstStyle/>
          <a:p>
            <a:r>
              <a:rPr lang="en-US" dirty="0"/>
              <a:t>Normalization</a:t>
            </a:r>
          </a:p>
        </p:txBody>
      </p:sp>
      <p:sp>
        <p:nvSpPr>
          <p:cNvPr id="52" name="Right Brace 51">
            <a:extLst>
              <a:ext uri="{FF2B5EF4-FFF2-40B4-BE49-F238E27FC236}">
                <a16:creationId xmlns:a16="http://schemas.microsoft.com/office/drawing/2014/main" id="{29419CED-2A92-BA47-9180-684CBDC3BBC2}"/>
              </a:ext>
            </a:extLst>
          </p:cNvPr>
          <p:cNvSpPr/>
          <p:nvPr/>
        </p:nvSpPr>
        <p:spPr>
          <a:xfrm rot="5400000">
            <a:off x="5781069" y="1804625"/>
            <a:ext cx="407662" cy="7147832"/>
          </a:xfrm>
          <a:prstGeom prst="rightBrace">
            <a:avLst>
              <a:gd name="adj1" fmla="val 8333"/>
              <a:gd name="adj2" fmla="val 4897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7662F5BD-B79D-D342-B6B6-6E09D998CC0A}"/>
              </a:ext>
            </a:extLst>
          </p:cNvPr>
          <p:cNvSpPr txBox="1"/>
          <p:nvPr/>
        </p:nvSpPr>
        <p:spPr>
          <a:xfrm>
            <a:off x="5233064" y="5596339"/>
            <a:ext cx="1736373" cy="369332"/>
          </a:xfrm>
          <a:prstGeom prst="rect">
            <a:avLst/>
          </a:prstGeom>
          <a:noFill/>
        </p:spPr>
        <p:txBody>
          <a:bodyPr wrap="none" rtlCol="0">
            <a:spAutoFit/>
          </a:bodyPr>
          <a:lstStyle/>
          <a:p>
            <a:r>
              <a:rPr lang="en-US" dirty="0"/>
              <a:t>Pre-processing</a:t>
            </a:r>
          </a:p>
        </p:txBody>
      </p:sp>
      <p:sp>
        <p:nvSpPr>
          <p:cNvPr id="54" name="Rounded Rectangle 53">
            <a:extLst>
              <a:ext uri="{FF2B5EF4-FFF2-40B4-BE49-F238E27FC236}">
                <a16:creationId xmlns:a16="http://schemas.microsoft.com/office/drawing/2014/main" id="{64D0B71A-F80A-3B4F-A298-5C61F8A1EEBD}"/>
              </a:ext>
            </a:extLst>
          </p:cNvPr>
          <p:cNvSpPr/>
          <p:nvPr/>
        </p:nvSpPr>
        <p:spPr>
          <a:xfrm>
            <a:off x="5342100" y="1345836"/>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Remove Contractions</a:t>
            </a:r>
          </a:p>
        </p:txBody>
      </p:sp>
      <p:sp>
        <p:nvSpPr>
          <p:cNvPr id="55" name="Rounded Rectangle 54">
            <a:extLst>
              <a:ext uri="{FF2B5EF4-FFF2-40B4-BE49-F238E27FC236}">
                <a16:creationId xmlns:a16="http://schemas.microsoft.com/office/drawing/2014/main" id="{042DDBB6-053B-004C-92E6-32D2D4D6482A}"/>
              </a:ext>
            </a:extLst>
          </p:cNvPr>
          <p:cNvSpPr/>
          <p:nvPr/>
        </p:nvSpPr>
        <p:spPr>
          <a:xfrm>
            <a:off x="5342100" y="2222785"/>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Spell Checking</a:t>
            </a:r>
          </a:p>
        </p:txBody>
      </p:sp>
      <p:sp>
        <p:nvSpPr>
          <p:cNvPr id="56" name="Rounded Rectangle 55">
            <a:extLst>
              <a:ext uri="{FF2B5EF4-FFF2-40B4-BE49-F238E27FC236}">
                <a16:creationId xmlns:a16="http://schemas.microsoft.com/office/drawing/2014/main" id="{A0B6CB93-9EE7-2748-B7EC-39C23BFE1722}"/>
              </a:ext>
            </a:extLst>
          </p:cNvPr>
          <p:cNvSpPr/>
          <p:nvPr/>
        </p:nvSpPr>
        <p:spPr>
          <a:xfrm>
            <a:off x="5342100" y="3099734"/>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Noise Removal</a:t>
            </a:r>
          </a:p>
        </p:txBody>
      </p:sp>
      <p:sp>
        <p:nvSpPr>
          <p:cNvPr id="57" name="Rounded Rectangle 56">
            <a:extLst>
              <a:ext uri="{FF2B5EF4-FFF2-40B4-BE49-F238E27FC236}">
                <a16:creationId xmlns:a16="http://schemas.microsoft.com/office/drawing/2014/main" id="{7DCC426C-1D0D-CD49-A1D0-81ACF3F64B4E}"/>
              </a:ext>
            </a:extLst>
          </p:cNvPr>
          <p:cNvSpPr/>
          <p:nvPr/>
        </p:nvSpPr>
        <p:spPr>
          <a:xfrm>
            <a:off x="5342100" y="3976684"/>
            <a:ext cx="1719943" cy="678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Specialized Cleaning</a:t>
            </a:r>
          </a:p>
        </p:txBody>
      </p:sp>
      <p:cxnSp>
        <p:nvCxnSpPr>
          <p:cNvPr id="58" name="Straight Arrow Connector 57">
            <a:extLst>
              <a:ext uri="{FF2B5EF4-FFF2-40B4-BE49-F238E27FC236}">
                <a16:creationId xmlns:a16="http://schemas.microsoft.com/office/drawing/2014/main" id="{1E960F58-FE6E-0D4E-B668-DFEC89382B8A}"/>
              </a:ext>
            </a:extLst>
          </p:cNvPr>
          <p:cNvCxnSpPr>
            <a:stCxn id="54" idx="2"/>
            <a:endCxn id="55" idx="0"/>
          </p:cNvCxnSpPr>
          <p:nvPr/>
        </p:nvCxnSpPr>
        <p:spPr>
          <a:xfrm>
            <a:off x="6202072" y="2024153"/>
            <a:ext cx="0" cy="19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29D6236-6C78-A24F-B869-7C851119537C}"/>
              </a:ext>
            </a:extLst>
          </p:cNvPr>
          <p:cNvCxnSpPr>
            <a:stCxn id="55" idx="2"/>
            <a:endCxn id="56" idx="0"/>
          </p:cNvCxnSpPr>
          <p:nvPr/>
        </p:nvCxnSpPr>
        <p:spPr>
          <a:xfrm>
            <a:off x="6202072" y="2901102"/>
            <a:ext cx="0" cy="19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0A599B7-96BF-DC42-9788-5FE840898EBE}"/>
              </a:ext>
            </a:extLst>
          </p:cNvPr>
          <p:cNvCxnSpPr>
            <a:stCxn id="56" idx="2"/>
            <a:endCxn id="57" idx="0"/>
          </p:cNvCxnSpPr>
          <p:nvPr/>
        </p:nvCxnSpPr>
        <p:spPr>
          <a:xfrm>
            <a:off x="6202072" y="3778051"/>
            <a:ext cx="0" cy="19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2054B30-ADA5-6844-9FF3-26D439E853EC}"/>
              </a:ext>
            </a:extLst>
          </p:cNvPr>
          <p:cNvSpPr/>
          <p:nvPr/>
        </p:nvSpPr>
        <p:spPr>
          <a:xfrm>
            <a:off x="5124386" y="1112041"/>
            <a:ext cx="2133600" cy="36793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79169C16-1CBD-D949-AC39-FCBDFBB8D809}"/>
              </a:ext>
            </a:extLst>
          </p:cNvPr>
          <p:cNvSpPr txBox="1"/>
          <p:nvPr/>
        </p:nvSpPr>
        <p:spPr>
          <a:xfrm>
            <a:off x="5654486" y="4805378"/>
            <a:ext cx="1095172" cy="369332"/>
          </a:xfrm>
          <a:prstGeom prst="rect">
            <a:avLst/>
          </a:prstGeom>
          <a:noFill/>
        </p:spPr>
        <p:txBody>
          <a:bodyPr wrap="none" rtlCol="0">
            <a:spAutoFit/>
          </a:bodyPr>
          <a:lstStyle/>
          <a:p>
            <a:r>
              <a:rPr lang="en-US" dirty="0"/>
              <a:t>Cleaning</a:t>
            </a:r>
          </a:p>
        </p:txBody>
      </p:sp>
      <p:cxnSp>
        <p:nvCxnSpPr>
          <p:cNvPr id="64" name="Straight Arrow Connector 63">
            <a:extLst>
              <a:ext uri="{FF2B5EF4-FFF2-40B4-BE49-F238E27FC236}">
                <a16:creationId xmlns:a16="http://schemas.microsoft.com/office/drawing/2014/main" id="{A63F7CF9-5081-B04F-8998-059828339617}"/>
              </a:ext>
            </a:extLst>
          </p:cNvPr>
          <p:cNvCxnSpPr>
            <a:cxnSpLocks/>
          </p:cNvCxnSpPr>
          <p:nvPr/>
        </p:nvCxnSpPr>
        <p:spPr>
          <a:xfrm flipV="1">
            <a:off x="7401042" y="2950610"/>
            <a:ext cx="358822" cy="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5AFE57D-4C5C-8849-9B67-848FD9F2231C}"/>
              </a:ext>
            </a:extLst>
          </p:cNvPr>
          <p:cNvCxnSpPr>
            <a:cxnSpLocks/>
          </p:cNvCxnSpPr>
          <p:nvPr/>
        </p:nvCxnSpPr>
        <p:spPr>
          <a:xfrm flipV="1">
            <a:off x="4619809" y="2928407"/>
            <a:ext cx="358822" cy="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47653B3-775D-874A-8498-7505976763C7}"/>
              </a:ext>
            </a:extLst>
          </p:cNvPr>
          <p:cNvCxnSpPr>
            <a:cxnSpLocks/>
          </p:cNvCxnSpPr>
          <p:nvPr/>
        </p:nvCxnSpPr>
        <p:spPr>
          <a:xfrm flipV="1">
            <a:off x="1914225" y="2863086"/>
            <a:ext cx="358822" cy="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016B831-268F-7941-A565-F2B1CB486541}"/>
              </a:ext>
            </a:extLst>
          </p:cNvPr>
          <p:cNvSpPr txBox="1"/>
          <p:nvPr/>
        </p:nvSpPr>
        <p:spPr>
          <a:xfrm>
            <a:off x="10226998" y="4096590"/>
            <a:ext cx="1711622" cy="1015663"/>
          </a:xfrm>
          <a:prstGeom prst="rect">
            <a:avLst/>
          </a:prstGeom>
          <a:noFill/>
        </p:spPr>
        <p:txBody>
          <a:bodyPr wrap="none" rtlCol="0">
            <a:spAutoFit/>
          </a:bodyPr>
          <a:lstStyle/>
          <a:p>
            <a:pPr marL="176213" indent="-176213">
              <a:buFont typeface="Arial" panose="020B0604020202020204" pitchFamily="34" charset="0"/>
              <a:buChar char="•"/>
            </a:pPr>
            <a:r>
              <a:rPr lang="en-US" sz="1200" dirty="0"/>
              <a:t>Sentiment Analysis</a:t>
            </a:r>
          </a:p>
          <a:p>
            <a:pPr marL="176213" indent="-176213">
              <a:buFont typeface="Arial" panose="020B0604020202020204" pitchFamily="34" charset="0"/>
              <a:buChar char="•"/>
            </a:pPr>
            <a:r>
              <a:rPr lang="en-US" sz="1200" dirty="0"/>
              <a:t>Text Summarization</a:t>
            </a:r>
          </a:p>
          <a:p>
            <a:pPr marL="176213" indent="-176213">
              <a:buFont typeface="Arial" panose="020B0604020202020204" pitchFamily="34" charset="0"/>
              <a:buChar char="•"/>
            </a:pPr>
            <a:r>
              <a:rPr lang="en-US" sz="1200" dirty="0"/>
              <a:t>Text Classification</a:t>
            </a:r>
          </a:p>
          <a:p>
            <a:pPr marL="176213" indent="-176213">
              <a:buFont typeface="Arial" panose="020B0604020202020204" pitchFamily="34" charset="0"/>
              <a:buChar char="•"/>
            </a:pPr>
            <a:r>
              <a:rPr lang="en-US" sz="1200" dirty="0"/>
              <a:t>Text Generation</a:t>
            </a:r>
          </a:p>
          <a:p>
            <a:pPr marL="176213" indent="-176213">
              <a:buFont typeface="Arial" panose="020B0604020202020204" pitchFamily="34" charset="0"/>
              <a:buChar char="•"/>
            </a:pPr>
            <a:r>
              <a:rPr lang="en-US" sz="1200" dirty="0"/>
              <a:t>Topic Modeling</a:t>
            </a:r>
          </a:p>
        </p:txBody>
      </p:sp>
    </p:spTree>
    <p:extLst>
      <p:ext uri="{BB962C8B-B14F-4D97-AF65-F5344CB8AC3E}">
        <p14:creationId xmlns:p14="http://schemas.microsoft.com/office/powerpoint/2010/main" val="945421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EAEA-EC71-6942-956B-CB5DE78FC13F}"/>
              </a:ext>
            </a:extLst>
          </p:cNvPr>
          <p:cNvSpPr>
            <a:spLocks noGrp="1"/>
          </p:cNvSpPr>
          <p:nvPr>
            <p:ph type="title"/>
          </p:nvPr>
        </p:nvSpPr>
        <p:spPr/>
        <p:txBody>
          <a:bodyPr/>
          <a:lstStyle/>
          <a:p>
            <a:r>
              <a:rPr lang="en-US" dirty="0"/>
              <a:t>Is NLP part of Machine Learning?</a:t>
            </a:r>
          </a:p>
        </p:txBody>
      </p:sp>
      <p:sp>
        <p:nvSpPr>
          <p:cNvPr id="3" name="Slide Number Placeholder 2">
            <a:extLst>
              <a:ext uri="{FF2B5EF4-FFF2-40B4-BE49-F238E27FC236}">
                <a16:creationId xmlns:a16="http://schemas.microsoft.com/office/drawing/2014/main" id="{282662C1-8BE0-1448-9EC8-B3F37341EF6B}"/>
              </a:ext>
            </a:extLst>
          </p:cNvPr>
          <p:cNvSpPr>
            <a:spLocks noGrp="1"/>
          </p:cNvSpPr>
          <p:nvPr>
            <p:ph type="sldNum" sz="quarter" idx="12"/>
          </p:nvPr>
        </p:nvSpPr>
        <p:spPr/>
        <p:txBody>
          <a:bodyPr/>
          <a:lstStyle/>
          <a:p>
            <a:fld id="{FD268959-0C7B-DE40-B0DF-834DF71CC0C8}" type="slidenum">
              <a:rPr lang="en-US" smtClean="0"/>
              <a:t>11</a:t>
            </a:fld>
            <a:endParaRPr lang="en-US"/>
          </a:p>
        </p:txBody>
      </p:sp>
      <p:sp>
        <p:nvSpPr>
          <p:cNvPr id="4" name="TextBox 3">
            <a:extLst>
              <a:ext uri="{FF2B5EF4-FFF2-40B4-BE49-F238E27FC236}">
                <a16:creationId xmlns:a16="http://schemas.microsoft.com/office/drawing/2014/main" id="{C4442955-5ADF-6445-84A0-B9C88C87C806}"/>
              </a:ext>
            </a:extLst>
          </p:cNvPr>
          <p:cNvSpPr txBox="1"/>
          <p:nvPr/>
        </p:nvSpPr>
        <p:spPr>
          <a:xfrm>
            <a:off x="5783414" y="3244334"/>
            <a:ext cx="751103" cy="461665"/>
          </a:xfrm>
          <a:prstGeom prst="rect">
            <a:avLst/>
          </a:prstGeom>
          <a:noFill/>
        </p:spPr>
        <p:txBody>
          <a:bodyPr wrap="none" rtlCol="0">
            <a:spAutoFit/>
          </a:bodyPr>
          <a:lstStyle/>
          <a:p>
            <a:r>
              <a:rPr lang="en-US" sz="2400" dirty="0"/>
              <a:t>Yes</a:t>
            </a:r>
            <a:r>
              <a:rPr lang="en-US" dirty="0"/>
              <a:t>.</a:t>
            </a:r>
          </a:p>
        </p:txBody>
      </p:sp>
    </p:spTree>
    <p:extLst>
      <p:ext uri="{BB962C8B-B14F-4D97-AF65-F5344CB8AC3E}">
        <p14:creationId xmlns:p14="http://schemas.microsoft.com/office/powerpoint/2010/main" val="4218937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088CD-35C4-4245-BD8B-D3ABF7F54A17}"/>
              </a:ext>
            </a:extLst>
          </p:cNvPr>
          <p:cNvSpPr>
            <a:spLocks noGrp="1"/>
          </p:cNvSpPr>
          <p:nvPr>
            <p:ph type="title"/>
          </p:nvPr>
        </p:nvSpPr>
        <p:spPr/>
        <p:txBody>
          <a:bodyPr/>
          <a:lstStyle/>
          <a:p>
            <a:r>
              <a:rPr lang="en-US" dirty="0"/>
              <a:t>Terminology</a:t>
            </a:r>
          </a:p>
        </p:txBody>
      </p:sp>
      <p:sp>
        <p:nvSpPr>
          <p:cNvPr id="3" name="Slide Number Placeholder 2">
            <a:extLst>
              <a:ext uri="{FF2B5EF4-FFF2-40B4-BE49-F238E27FC236}">
                <a16:creationId xmlns:a16="http://schemas.microsoft.com/office/drawing/2014/main" id="{A97E5BB4-A981-A94B-819C-D9FD79FA45FF}"/>
              </a:ext>
            </a:extLst>
          </p:cNvPr>
          <p:cNvSpPr>
            <a:spLocks noGrp="1"/>
          </p:cNvSpPr>
          <p:nvPr>
            <p:ph type="sldNum" sz="quarter" idx="12"/>
          </p:nvPr>
        </p:nvSpPr>
        <p:spPr/>
        <p:txBody>
          <a:bodyPr/>
          <a:lstStyle/>
          <a:p>
            <a:fld id="{FD268959-0C7B-DE40-B0DF-834DF71CC0C8}" type="slidenum">
              <a:rPr lang="en-US" smtClean="0"/>
              <a:t>12</a:t>
            </a:fld>
            <a:endParaRPr lang="en-US"/>
          </a:p>
        </p:txBody>
      </p:sp>
      <p:sp>
        <p:nvSpPr>
          <p:cNvPr id="4" name="Text Placeholder 3">
            <a:extLst>
              <a:ext uri="{FF2B5EF4-FFF2-40B4-BE49-F238E27FC236}">
                <a16:creationId xmlns:a16="http://schemas.microsoft.com/office/drawing/2014/main" id="{52491434-E556-E64D-8679-60464B69A9ED}"/>
              </a:ext>
            </a:extLst>
          </p:cNvPr>
          <p:cNvSpPr>
            <a:spLocks noGrp="1"/>
          </p:cNvSpPr>
          <p:nvPr>
            <p:ph type="body" idx="4294967295"/>
          </p:nvPr>
        </p:nvSpPr>
        <p:spPr/>
        <p:txBody>
          <a:bodyPr/>
          <a:lstStyle/>
          <a:p>
            <a:r>
              <a:rPr lang="en-US" dirty="0"/>
              <a:t>Task</a:t>
            </a:r>
          </a:p>
          <a:p>
            <a:r>
              <a:rPr lang="en-US" dirty="0"/>
              <a:t>Algorithm</a:t>
            </a:r>
          </a:p>
          <a:p>
            <a:r>
              <a:rPr lang="en-US" dirty="0"/>
              <a:t>Model</a:t>
            </a:r>
          </a:p>
        </p:txBody>
      </p:sp>
    </p:spTree>
    <p:extLst>
      <p:ext uri="{BB962C8B-B14F-4D97-AF65-F5344CB8AC3E}">
        <p14:creationId xmlns:p14="http://schemas.microsoft.com/office/powerpoint/2010/main" val="941070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6673-39CE-8D48-B50B-4A48D1A967DC}"/>
              </a:ext>
            </a:extLst>
          </p:cNvPr>
          <p:cNvSpPr>
            <a:spLocks noGrp="1"/>
          </p:cNvSpPr>
          <p:nvPr>
            <p:ph type="title"/>
          </p:nvPr>
        </p:nvSpPr>
        <p:spPr/>
        <p:txBody>
          <a:bodyPr/>
          <a:lstStyle/>
          <a:p>
            <a:r>
              <a:rPr lang="en-US" dirty="0"/>
              <a:t>Machine Learning algorithms</a:t>
            </a:r>
          </a:p>
        </p:txBody>
      </p:sp>
      <p:sp>
        <p:nvSpPr>
          <p:cNvPr id="3" name="Slide Number Placeholder 2">
            <a:extLst>
              <a:ext uri="{FF2B5EF4-FFF2-40B4-BE49-F238E27FC236}">
                <a16:creationId xmlns:a16="http://schemas.microsoft.com/office/drawing/2014/main" id="{77B51740-A861-7342-A9EB-5B08613A7E49}"/>
              </a:ext>
            </a:extLst>
          </p:cNvPr>
          <p:cNvSpPr>
            <a:spLocks noGrp="1"/>
          </p:cNvSpPr>
          <p:nvPr>
            <p:ph type="sldNum" sz="quarter" idx="12"/>
          </p:nvPr>
        </p:nvSpPr>
        <p:spPr/>
        <p:txBody>
          <a:bodyPr/>
          <a:lstStyle/>
          <a:p>
            <a:fld id="{FD268959-0C7B-DE40-B0DF-834DF71CC0C8}" type="slidenum">
              <a:rPr lang="en-US" smtClean="0"/>
              <a:t>13</a:t>
            </a:fld>
            <a:endParaRPr lang="en-US"/>
          </a:p>
        </p:txBody>
      </p:sp>
      <p:sp>
        <p:nvSpPr>
          <p:cNvPr id="4" name="Text Placeholder 3">
            <a:extLst>
              <a:ext uri="{FF2B5EF4-FFF2-40B4-BE49-F238E27FC236}">
                <a16:creationId xmlns:a16="http://schemas.microsoft.com/office/drawing/2014/main" id="{299F2D42-FD64-5243-BF6D-BF8E26F5268B}"/>
              </a:ext>
            </a:extLst>
          </p:cNvPr>
          <p:cNvSpPr>
            <a:spLocks noGrp="1"/>
          </p:cNvSpPr>
          <p:nvPr>
            <p:ph type="body" idx="4294967295"/>
          </p:nvPr>
        </p:nvSpPr>
        <p:spPr/>
        <p:txBody>
          <a:bodyPr/>
          <a:lstStyle/>
          <a:p>
            <a:r>
              <a:rPr lang="en-US" dirty="0"/>
              <a:t>Supervised</a:t>
            </a:r>
          </a:p>
          <a:p>
            <a:pPr lvl="1"/>
            <a:r>
              <a:rPr lang="en-US" dirty="0"/>
              <a:t>regression</a:t>
            </a:r>
          </a:p>
          <a:p>
            <a:r>
              <a:rPr lang="en-US" dirty="0"/>
              <a:t>Unsupervised</a:t>
            </a:r>
          </a:p>
          <a:p>
            <a:pPr lvl="1"/>
            <a:r>
              <a:rPr lang="en-US" dirty="0"/>
              <a:t>clustering</a:t>
            </a:r>
          </a:p>
        </p:txBody>
      </p:sp>
      <p:pic>
        <p:nvPicPr>
          <p:cNvPr id="5" name="Picture 4">
            <a:extLst>
              <a:ext uri="{FF2B5EF4-FFF2-40B4-BE49-F238E27FC236}">
                <a16:creationId xmlns:a16="http://schemas.microsoft.com/office/drawing/2014/main" id="{E7C56028-4095-DF4D-8845-5924BCD290F6}"/>
              </a:ext>
            </a:extLst>
          </p:cNvPr>
          <p:cNvPicPr>
            <a:picLocks noChangeAspect="1"/>
          </p:cNvPicPr>
          <p:nvPr/>
        </p:nvPicPr>
        <p:blipFill>
          <a:blip r:embed="rId3"/>
          <a:stretch>
            <a:fillRect/>
          </a:stretch>
        </p:blipFill>
        <p:spPr>
          <a:xfrm>
            <a:off x="3551826" y="973938"/>
            <a:ext cx="8112148" cy="5081155"/>
          </a:xfrm>
          <a:prstGeom prst="rect">
            <a:avLst/>
          </a:prstGeom>
          <a:ln>
            <a:solidFill>
              <a:schemeClr val="tx2"/>
            </a:solidFill>
          </a:ln>
        </p:spPr>
      </p:pic>
    </p:spTree>
    <p:extLst>
      <p:ext uri="{BB962C8B-B14F-4D97-AF65-F5344CB8AC3E}">
        <p14:creationId xmlns:p14="http://schemas.microsoft.com/office/powerpoint/2010/main" val="1905730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3B6BF-0CE9-484D-992E-8504DE7CF1FB}"/>
              </a:ext>
            </a:extLst>
          </p:cNvPr>
          <p:cNvSpPr>
            <a:spLocks noGrp="1"/>
          </p:cNvSpPr>
          <p:nvPr>
            <p:ph type="title"/>
          </p:nvPr>
        </p:nvSpPr>
        <p:spPr/>
        <p:txBody>
          <a:bodyPr/>
          <a:lstStyle/>
          <a:p>
            <a:r>
              <a:rPr lang="en-US" dirty="0"/>
              <a:t>What do we mean by ‘it’s an API’?</a:t>
            </a:r>
          </a:p>
        </p:txBody>
      </p:sp>
      <p:sp>
        <p:nvSpPr>
          <p:cNvPr id="3" name="Slide Number Placeholder 2">
            <a:extLst>
              <a:ext uri="{FF2B5EF4-FFF2-40B4-BE49-F238E27FC236}">
                <a16:creationId xmlns:a16="http://schemas.microsoft.com/office/drawing/2014/main" id="{F78F0ED6-E071-0B4E-A73B-4F9507C650FB}"/>
              </a:ext>
            </a:extLst>
          </p:cNvPr>
          <p:cNvSpPr>
            <a:spLocks noGrp="1"/>
          </p:cNvSpPr>
          <p:nvPr>
            <p:ph type="sldNum" sz="quarter" idx="12"/>
          </p:nvPr>
        </p:nvSpPr>
        <p:spPr/>
        <p:txBody>
          <a:bodyPr/>
          <a:lstStyle/>
          <a:p>
            <a:fld id="{FD268959-0C7B-DE40-B0DF-834DF71CC0C8}" type="slidenum">
              <a:rPr lang="en-US" smtClean="0"/>
              <a:t>14</a:t>
            </a:fld>
            <a:endParaRPr lang="en-US"/>
          </a:p>
        </p:txBody>
      </p:sp>
      <p:pic>
        <p:nvPicPr>
          <p:cNvPr id="4" name="Picture 3">
            <a:extLst>
              <a:ext uri="{FF2B5EF4-FFF2-40B4-BE49-F238E27FC236}">
                <a16:creationId xmlns:a16="http://schemas.microsoft.com/office/drawing/2014/main" id="{EA076CBB-931D-3841-8F5C-A5E1361B1532}"/>
              </a:ext>
            </a:extLst>
          </p:cNvPr>
          <p:cNvPicPr>
            <a:picLocks noChangeAspect="1"/>
          </p:cNvPicPr>
          <p:nvPr/>
        </p:nvPicPr>
        <p:blipFill>
          <a:blip r:embed="rId2"/>
          <a:stretch>
            <a:fillRect/>
          </a:stretch>
        </p:blipFill>
        <p:spPr>
          <a:xfrm>
            <a:off x="8460046" y="2037937"/>
            <a:ext cx="3335713" cy="3455023"/>
          </a:xfrm>
          <a:prstGeom prst="rect">
            <a:avLst/>
          </a:prstGeom>
        </p:spPr>
      </p:pic>
      <p:pic>
        <p:nvPicPr>
          <p:cNvPr id="5" name="Picture 4">
            <a:extLst>
              <a:ext uri="{FF2B5EF4-FFF2-40B4-BE49-F238E27FC236}">
                <a16:creationId xmlns:a16="http://schemas.microsoft.com/office/drawing/2014/main" id="{45299A4B-A2A4-EE44-AF6B-138F68289F29}"/>
              </a:ext>
            </a:extLst>
          </p:cNvPr>
          <p:cNvPicPr>
            <a:picLocks noChangeAspect="1"/>
          </p:cNvPicPr>
          <p:nvPr/>
        </p:nvPicPr>
        <p:blipFill>
          <a:blip r:embed="rId3"/>
          <a:stretch>
            <a:fillRect/>
          </a:stretch>
        </p:blipFill>
        <p:spPr>
          <a:xfrm>
            <a:off x="521208" y="2037938"/>
            <a:ext cx="7793736" cy="3437765"/>
          </a:xfrm>
          <a:prstGeom prst="rect">
            <a:avLst/>
          </a:prstGeom>
        </p:spPr>
      </p:pic>
    </p:spTree>
    <p:extLst>
      <p:ext uri="{BB962C8B-B14F-4D97-AF65-F5344CB8AC3E}">
        <p14:creationId xmlns:p14="http://schemas.microsoft.com/office/powerpoint/2010/main" val="1557270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5F4DD1-3F3F-AD41-82F1-CDB266FF7C16}"/>
              </a:ext>
            </a:extLst>
          </p:cNvPr>
          <p:cNvSpPr>
            <a:spLocks noGrp="1"/>
          </p:cNvSpPr>
          <p:nvPr>
            <p:ph type="sldNum" sz="quarter" idx="12"/>
          </p:nvPr>
        </p:nvSpPr>
        <p:spPr/>
        <p:txBody>
          <a:bodyPr/>
          <a:lstStyle/>
          <a:p>
            <a:fld id="{A372472D-0550-4DE7-A024-EE83A718A0AB}" type="slidenum">
              <a:rPr lang="en-US" smtClean="0"/>
              <a:pPr/>
              <a:t>15</a:t>
            </a:fld>
            <a:endParaRPr lang="en-US"/>
          </a:p>
        </p:txBody>
      </p:sp>
      <p:sp>
        <p:nvSpPr>
          <p:cNvPr id="3" name="Title 2">
            <a:extLst>
              <a:ext uri="{FF2B5EF4-FFF2-40B4-BE49-F238E27FC236}">
                <a16:creationId xmlns:a16="http://schemas.microsoft.com/office/drawing/2014/main" id="{A17FB02B-BEE6-C841-8594-D08861D71FBC}"/>
              </a:ext>
            </a:extLst>
          </p:cNvPr>
          <p:cNvSpPr>
            <a:spLocks noGrp="1"/>
          </p:cNvSpPr>
          <p:nvPr>
            <p:ph type="title"/>
          </p:nvPr>
        </p:nvSpPr>
        <p:spPr/>
        <p:txBody>
          <a:bodyPr/>
          <a:lstStyle/>
          <a:p>
            <a:r>
              <a:rPr lang="en-US" dirty="0"/>
              <a:t>Our Question</a:t>
            </a:r>
          </a:p>
        </p:txBody>
      </p:sp>
      <p:sp>
        <p:nvSpPr>
          <p:cNvPr id="4" name="Text Placeholder 3">
            <a:extLst>
              <a:ext uri="{FF2B5EF4-FFF2-40B4-BE49-F238E27FC236}">
                <a16:creationId xmlns:a16="http://schemas.microsoft.com/office/drawing/2014/main" id="{DFA21863-06A4-8948-9D32-D1AAADE6B89B}"/>
              </a:ext>
            </a:extLst>
          </p:cNvPr>
          <p:cNvSpPr>
            <a:spLocks noGrp="1"/>
          </p:cNvSpPr>
          <p:nvPr>
            <p:ph type="body" idx="1"/>
          </p:nvPr>
        </p:nvSpPr>
        <p:spPr>
          <a:xfrm>
            <a:off x="4950937" y="2295312"/>
            <a:ext cx="6742500" cy="3739728"/>
          </a:xfrm>
        </p:spPr>
        <p:txBody>
          <a:bodyPr>
            <a:normAutofit/>
          </a:bodyPr>
          <a:lstStyle/>
          <a:p>
            <a:r>
              <a:rPr lang="en-US" dirty="0"/>
              <a:t>Our data set contains comments from patients about medications they have been taking.</a:t>
            </a:r>
          </a:p>
          <a:p>
            <a:r>
              <a:rPr lang="en-US" dirty="0"/>
              <a:t>Our question is, can we classify the comments?</a:t>
            </a:r>
          </a:p>
          <a:p>
            <a:pPr marL="457200" indent="-457200">
              <a:buAutoNum type="arabicParenR"/>
            </a:pPr>
            <a:r>
              <a:rPr lang="en-US" dirty="0"/>
              <a:t>Can we determine the sentiment (pos, neg, neutral) of the comment?</a:t>
            </a:r>
          </a:p>
          <a:p>
            <a:pPr marL="457200" indent="-457200">
              <a:buAutoNum type="arabicParenR"/>
            </a:pPr>
            <a:r>
              <a:rPr lang="en-US" dirty="0"/>
              <a:t>If we were to receive a new comment, can we accurately place it into a predefined category based on the content?</a:t>
            </a:r>
          </a:p>
        </p:txBody>
      </p:sp>
    </p:spTree>
    <p:extLst>
      <p:ext uri="{BB962C8B-B14F-4D97-AF65-F5344CB8AC3E}">
        <p14:creationId xmlns:p14="http://schemas.microsoft.com/office/powerpoint/2010/main" val="3506344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5F4DD1-3F3F-AD41-82F1-CDB266FF7C16}"/>
              </a:ext>
            </a:extLst>
          </p:cNvPr>
          <p:cNvSpPr>
            <a:spLocks noGrp="1"/>
          </p:cNvSpPr>
          <p:nvPr>
            <p:ph type="sldNum" sz="quarter" idx="12"/>
          </p:nvPr>
        </p:nvSpPr>
        <p:spPr/>
        <p:txBody>
          <a:bodyPr/>
          <a:lstStyle/>
          <a:p>
            <a:fld id="{A372472D-0550-4DE7-A024-EE83A718A0AB}" type="slidenum">
              <a:rPr lang="en-US" smtClean="0"/>
              <a:pPr/>
              <a:t>16</a:t>
            </a:fld>
            <a:endParaRPr lang="en-US"/>
          </a:p>
        </p:txBody>
      </p:sp>
      <p:sp>
        <p:nvSpPr>
          <p:cNvPr id="3" name="Title 2">
            <a:extLst>
              <a:ext uri="{FF2B5EF4-FFF2-40B4-BE49-F238E27FC236}">
                <a16:creationId xmlns:a16="http://schemas.microsoft.com/office/drawing/2014/main" id="{A17FB02B-BEE6-C841-8594-D08861D71FBC}"/>
              </a:ext>
            </a:extLst>
          </p:cNvPr>
          <p:cNvSpPr>
            <a:spLocks noGrp="1"/>
          </p:cNvSpPr>
          <p:nvPr>
            <p:ph type="title"/>
          </p:nvPr>
        </p:nvSpPr>
        <p:spPr/>
        <p:txBody>
          <a:bodyPr/>
          <a:lstStyle/>
          <a:p>
            <a:r>
              <a:rPr lang="en-US" dirty="0"/>
              <a:t>Collect &amp; Pre-process data</a:t>
            </a:r>
          </a:p>
        </p:txBody>
      </p:sp>
      <p:sp>
        <p:nvSpPr>
          <p:cNvPr id="4" name="Text Placeholder 3">
            <a:extLst>
              <a:ext uri="{FF2B5EF4-FFF2-40B4-BE49-F238E27FC236}">
                <a16:creationId xmlns:a16="http://schemas.microsoft.com/office/drawing/2014/main" id="{DFA21863-06A4-8948-9D32-D1AAADE6B89B}"/>
              </a:ext>
            </a:extLst>
          </p:cNvPr>
          <p:cNvSpPr>
            <a:spLocks noGrp="1"/>
          </p:cNvSpPr>
          <p:nvPr>
            <p:ph type="body" idx="1"/>
          </p:nvPr>
        </p:nvSpPr>
        <p:spPr>
          <a:xfrm>
            <a:off x="4950937" y="2295312"/>
            <a:ext cx="6742500" cy="3739728"/>
          </a:xfrm>
        </p:spPr>
        <p:txBody>
          <a:bodyPr>
            <a:normAutofit/>
          </a:bodyPr>
          <a:lstStyle/>
          <a:p>
            <a:r>
              <a:rPr lang="en-US" dirty="0"/>
              <a:t>Our data set contains comments from patients about medications they have been taking.</a:t>
            </a:r>
          </a:p>
          <a:p>
            <a:r>
              <a:rPr lang="en-US" dirty="0"/>
              <a:t>Our question is, can we classify the comments?</a:t>
            </a:r>
          </a:p>
          <a:p>
            <a:pPr marL="457200" indent="-457200">
              <a:buAutoNum type="arabicParenR"/>
            </a:pPr>
            <a:r>
              <a:rPr lang="en-US" dirty="0"/>
              <a:t>Can we put each comment into a pre-defined groups?</a:t>
            </a:r>
          </a:p>
          <a:p>
            <a:pPr marL="457200" indent="-457200">
              <a:buAutoNum type="arabicParenR"/>
            </a:pPr>
            <a:r>
              <a:rPr lang="en-US" dirty="0"/>
              <a:t>Can we determine the sentiment (pos, neg, neutral) of the comment?</a:t>
            </a:r>
          </a:p>
        </p:txBody>
      </p:sp>
    </p:spTree>
    <p:extLst>
      <p:ext uri="{BB962C8B-B14F-4D97-AF65-F5344CB8AC3E}">
        <p14:creationId xmlns:p14="http://schemas.microsoft.com/office/powerpoint/2010/main" val="2963601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924B-D09B-5944-86EF-E0BAE89BA261}"/>
              </a:ext>
            </a:extLst>
          </p:cNvPr>
          <p:cNvSpPr>
            <a:spLocks noGrp="1"/>
          </p:cNvSpPr>
          <p:nvPr>
            <p:ph type="title"/>
          </p:nvPr>
        </p:nvSpPr>
        <p:spPr/>
        <p:txBody>
          <a:bodyPr/>
          <a:lstStyle/>
          <a:p>
            <a:r>
              <a:rPr lang="en-US" dirty="0"/>
              <a:t>UCI data</a:t>
            </a:r>
          </a:p>
        </p:txBody>
      </p:sp>
      <p:sp>
        <p:nvSpPr>
          <p:cNvPr id="3" name="Slide Number Placeholder 2">
            <a:extLst>
              <a:ext uri="{FF2B5EF4-FFF2-40B4-BE49-F238E27FC236}">
                <a16:creationId xmlns:a16="http://schemas.microsoft.com/office/drawing/2014/main" id="{89A9CA72-5AD2-4A49-96DB-945D91C0FE71}"/>
              </a:ext>
            </a:extLst>
          </p:cNvPr>
          <p:cNvSpPr>
            <a:spLocks noGrp="1"/>
          </p:cNvSpPr>
          <p:nvPr>
            <p:ph type="sldNum" sz="quarter" idx="12"/>
          </p:nvPr>
        </p:nvSpPr>
        <p:spPr/>
        <p:txBody>
          <a:bodyPr/>
          <a:lstStyle/>
          <a:p>
            <a:fld id="{FD268959-0C7B-DE40-B0DF-834DF71CC0C8}" type="slidenum">
              <a:rPr lang="en-US" smtClean="0"/>
              <a:t>17</a:t>
            </a:fld>
            <a:endParaRPr lang="en-US"/>
          </a:p>
        </p:txBody>
      </p:sp>
      <p:pic>
        <p:nvPicPr>
          <p:cNvPr id="4" name="Picture 3">
            <a:extLst>
              <a:ext uri="{FF2B5EF4-FFF2-40B4-BE49-F238E27FC236}">
                <a16:creationId xmlns:a16="http://schemas.microsoft.com/office/drawing/2014/main" id="{8FAD0C41-3B9C-EB4A-ABB7-9E7FBAF6360C}"/>
              </a:ext>
            </a:extLst>
          </p:cNvPr>
          <p:cNvPicPr>
            <a:picLocks noChangeAspect="1"/>
          </p:cNvPicPr>
          <p:nvPr/>
        </p:nvPicPr>
        <p:blipFill>
          <a:blip r:embed="rId3"/>
          <a:stretch>
            <a:fillRect/>
          </a:stretch>
        </p:blipFill>
        <p:spPr>
          <a:xfrm>
            <a:off x="218485" y="985624"/>
            <a:ext cx="6874764" cy="5307214"/>
          </a:xfrm>
          <a:prstGeom prst="rect">
            <a:avLst/>
          </a:prstGeom>
          <a:ln>
            <a:solidFill>
              <a:schemeClr val="tx2"/>
            </a:solidFill>
          </a:ln>
        </p:spPr>
      </p:pic>
      <p:pic>
        <p:nvPicPr>
          <p:cNvPr id="5" name="Picture 4">
            <a:extLst>
              <a:ext uri="{FF2B5EF4-FFF2-40B4-BE49-F238E27FC236}">
                <a16:creationId xmlns:a16="http://schemas.microsoft.com/office/drawing/2014/main" id="{9FCC09AF-A81D-014D-A287-8730DD85E54E}"/>
              </a:ext>
            </a:extLst>
          </p:cNvPr>
          <p:cNvPicPr>
            <a:picLocks noChangeAspect="1"/>
          </p:cNvPicPr>
          <p:nvPr/>
        </p:nvPicPr>
        <p:blipFill>
          <a:blip r:embed="rId4"/>
          <a:stretch>
            <a:fillRect/>
          </a:stretch>
        </p:blipFill>
        <p:spPr>
          <a:xfrm>
            <a:off x="4879025" y="1564056"/>
            <a:ext cx="6607708" cy="5101050"/>
          </a:xfrm>
          <a:prstGeom prst="rect">
            <a:avLst/>
          </a:prstGeom>
          <a:ln>
            <a:solidFill>
              <a:schemeClr val="tx2"/>
            </a:solidFill>
          </a:ln>
        </p:spPr>
      </p:pic>
    </p:spTree>
    <p:extLst>
      <p:ext uri="{BB962C8B-B14F-4D97-AF65-F5344CB8AC3E}">
        <p14:creationId xmlns:p14="http://schemas.microsoft.com/office/powerpoint/2010/main" val="3192237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0631-8022-6A4D-8EF8-948B7882D73C}"/>
              </a:ext>
            </a:extLst>
          </p:cNvPr>
          <p:cNvSpPr>
            <a:spLocks noGrp="1"/>
          </p:cNvSpPr>
          <p:nvPr>
            <p:ph type="title"/>
          </p:nvPr>
        </p:nvSpPr>
        <p:spPr/>
        <p:txBody>
          <a:bodyPr/>
          <a:lstStyle/>
          <a:p>
            <a:r>
              <a:rPr lang="en-US" dirty="0"/>
              <a:t>UCI data</a:t>
            </a:r>
          </a:p>
        </p:txBody>
      </p:sp>
      <p:sp>
        <p:nvSpPr>
          <p:cNvPr id="3" name="Slide Number Placeholder 2">
            <a:extLst>
              <a:ext uri="{FF2B5EF4-FFF2-40B4-BE49-F238E27FC236}">
                <a16:creationId xmlns:a16="http://schemas.microsoft.com/office/drawing/2014/main" id="{81CA21EE-1DCA-A64C-B781-BC6C286AE418}"/>
              </a:ext>
            </a:extLst>
          </p:cNvPr>
          <p:cNvSpPr>
            <a:spLocks noGrp="1"/>
          </p:cNvSpPr>
          <p:nvPr>
            <p:ph type="sldNum" sz="quarter" idx="12"/>
          </p:nvPr>
        </p:nvSpPr>
        <p:spPr/>
        <p:txBody>
          <a:bodyPr/>
          <a:lstStyle/>
          <a:p>
            <a:fld id="{FD268959-0C7B-DE40-B0DF-834DF71CC0C8}" type="slidenum">
              <a:rPr lang="en-US" smtClean="0"/>
              <a:t>18</a:t>
            </a:fld>
            <a:endParaRPr lang="en-US"/>
          </a:p>
        </p:txBody>
      </p:sp>
      <p:pic>
        <p:nvPicPr>
          <p:cNvPr id="4" name="Picture 3">
            <a:extLst>
              <a:ext uri="{FF2B5EF4-FFF2-40B4-BE49-F238E27FC236}">
                <a16:creationId xmlns:a16="http://schemas.microsoft.com/office/drawing/2014/main" id="{083E3260-73D3-6044-99CD-0E9908332D8B}"/>
              </a:ext>
            </a:extLst>
          </p:cNvPr>
          <p:cNvPicPr>
            <a:picLocks noChangeAspect="1"/>
          </p:cNvPicPr>
          <p:nvPr/>
        </p:nvPicPr>
        <p:blipFill>
          <a:blip r:embed="rId3"/>
          <a:stretch>
            <a:fillRect/>
          </a:stretch>
        </p:blipFill>
        <p:spPr>
          <a:xfrm>
            <a:off x="314372" y="1561822"/>
            <a:ext cx="4753236" cy="3734356"/>
          </a:xfrm>
          <a:prstGeom prst="rect">
            <a:avLst/>
          </a:prstGeom>
          <a:ln>
            <a:solidFill>
              <a:schemeClr val="tx2"/>
            </a:solidFill>
          </a:ln>
        </p:spPr>
      </p:pic>
      <p:pic>
        <p:nvPicPr>
          <p:cNvPr id="5" name="Picture 4">
            <a:extLst>
              <a:ext uri="{FF2B5EF4-FFF2-40B4-BE49-F238E27FC236}">
                <a16:creationId xmlns:a16="http://schemas.microsoft.com/office/drawing/2014/main" id="{B6CC6D48-7C96-3744-B93D-9BEE9B0373DD}"/>
              </a:ext>
            </a:extLst>
          </p:cNvPr>
          <p:cNvPicPr>
            <a:picLocks noChangeAspect="1"/>
          </p:cNvPicPr>
          <p:nvPr/>
        </p:nvPicPr>
        <p:blipFill>
          <a:blip r:embed="rId4"/>
          <a:stretch>
            <a:fillRect/>
          </a:stretch>
        </p:blipFill>
        <p:spPr>
          <a:xfrm>
            <a:off x="5862672" y="3283830"/>
            <a:ext cx="5275228" cy="3282069"/>
          </a:xfrm>
          <a:prstGeom prst="rect">
            <a:avLst/>
          </a:prstGeom>
        </p:spPr>
      </p:pic>
    </p:spTree>
    <p:extLst>
      <p:ext uri="{BB962C8B-B14F-4D97-AF65-F5344CB8AC3E}">
        <p14:creationId xmlns:p14="http://schemas.microsoft.com/office/powerpoint/2010/main" val="255768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ECAA-E562-7C4E-9735-040A7D2A3064}"/>
              </a:ext>
            </a:extLst>
          </p:cNvPr>
          <p:cNvSpPr>
            <a:spLocks noGrp="1"/>
          </p:cNvSpPr>
          <p:nvPr>
            <p:ph type="title"/>
          </p:nvPr>
        </p:nvSpPr>
        <p:spPr/>
        <p:txBody>
          <a:bodyPr/>
          <a:lstStyle/>
          <a:p>
            <a:r>
              <a:rPr lang="en-US" dirty="0"/>
              <a:t>DR1 – Pre-processing of text data</a:t>
            </a:r>
          </a:p>
        </p:txBody>
      </p:sp>
      <p:sp>
        <p:nvSpPr>
          <p:cNvPr id="3" name="Content Placeholder 2">
            <a:extLst>
              <a:ext uri="{FF2B5EF4-FFF2-40B4-BE49-F238E27FC236}">
                <a16:creationId xmlns:a16="http://schemas.microsoft.com/office/drawing/2014/main" id="{48DAD573-B698-4543-9853-99997BD20F3B}"/>
              </a:ext>
            </a:extLst>
          </p:cNvPr>
          <p:cNvSpPr>
            <a:spLocks noGrp="1"/>
          </p:cNvSpPr>
          <p:nvPr>
            <p:ph idx="1"/>
          </p:nvPr>
        </p:nvSpPr>
        <p:spPr>
          <a:xfrm>
            <a:off x="218485" y="1235676"/>
            <a:ext cx="4201115" cy="5139373"/>
          </a:xfrm>
        </p:spPr>
        <p:txBody>
          <a:bodyPr/>
          <a:lstStyle/>
          <a:p>
            <a:r>
              <a:rPr lang="en-US" dirty="0"/>
              <a:t>Topics</a:t>
            </a:r>
          </a:p>
          <a:p>
            <a:pPr lvl="1"/>
            <a:r>
              <a:rPr lang="en-US" dirty="0"/>
              <a:t>Contractions</a:t>
            </a:r>
          </a:p>
          <a:p>
            <a:pPr lvl="1"/>
            <a:r>
              <a:rPr lang="en-US" dirty="0"/>
              <a:t>Tokenization</a:t>
            </a:r>
          </a:p>
          <a:p>
            <a:pPr lvl="1"/>
            <a:r>
              <a:rPr lang="en-US" dirty="0"/>
              <a:t>Noise cleaning</a:t>
            </a:r>
          </a:p>
          <a:p>
            <a:pPr lvl="2"/>
            <a:r>
              <a:rPr lang="en-US" dirty="0"/>
              <a:t>spaces</a:t>
            </a:r>
          </a:p>
          <a:p>
            <a:pPr lvl="2"/>
            <a:r>
              <a:rPr lang="en-US" dirty="0"/>
              <a:t>lowercase</a:t>
            </a:r>
          </a:p>
          <a:p>
            <a:pPr lvl="2"/>
            <a:r>
              <a:rPr lang="en-US" dirty="0"/>
              <a:t>special characters</a:t>
            </a:r>
          </a:p>
          <a:p>
            <a:pPr lvl="1"/>
            <a:r>
              <a:rPr lang="en-US" dirty="0"/>
              <a:t>Stop words</a:t>
            </a:r>
          </a:p>
          <a:p>
            <a:pPr lvl="1"/>
            <a:r>
              <a:rPr lang="en-US" dirty="0"/>
              <a:t>Stemming</a:t>
            </a:r>
          </a:p>
          <a:p>
            <a:pPr lvl="1"/>
            <a:r>
              <a:rPr lang="en-US" dirty="0" err="1"/>
              <a:t>Lemmanization</a:t>
            </a:r>
            <a:endParaRPr lang="en-US" dirty="0"/>
          </a:p>
          <a:p>
            <a:pPr lvl="2"/>
            <a:endParaRPr lang="en-US" dirty="0"/>
          </a:p>
        </p:txBody>
      </p:sp>
      <p:sp>
        <p:nvSpPr>
          <p:cNvPr id="4" name="Slide Number Placeholder 3">
            <a:extLst>
              <a:ext uri="{FF2B5EF4-FFF2-40B4-BE49-F238E27FC236}">
                <a16:creationId xmlns:a16="http://schemas.microsoft.com/office/drawing/2014/main" id="{F6B5580D-E7D2-8E40-8D5F-0F7AC980A391}"/>
              </a:ext>
            </a:extLst>
          </p:cNvPr>
          <p:cNvSpPr>
            <a:spLocks noGrp="1"/>
          </p:cNvSpPr>
          <p:nvPr>
            <p:ph type="sldNum" sz="quarter" idx="12"/>
          </p:nvPr>
        </p:nvSpPr>
        <p:spPr/>
        <p:txBody>
          <a:bodyPr/>
          <a:lstStyle/>
          <a:p>
            <a:fld id="{FD268959-0C7B-DE40-B0DF-834DF71CC0C8}" type="slidenum">
              <a:rPr lang="en-US" smtClean="0"/>
              <a:t>19</a:t>
            </a:fld>
            <a:endParaRPr lang="en-US"/>
          </a:p>
        </p:txBody>
      </p:sp>
      <p:sp>
        <p:nvSpPr>
          <p:cNvPr id="5" name="Content Placeholder 2">
            <a:extLst>
              <a:ext uri="{FF2B5EF4-FFF2-40B4-BE49-F238E27FC236}">
                <a16:creationId xmlns:a16="http://schemas.microsoft.com/office/drawing/2014/main" id="{471D4DCC-2E8E-8645-8BA9-2932336979C4}"/>
              </a:ext>
            </a:extLst>
          </p:cNvPr>
          <p:cNvSpPr txBox="1">
            <a:spLocks/>
          </p:cNvSpPr>
          <p:nvPr/>
        </p:nvSpPr>
        <p:spPr>
          <a:xfrm>
            <a:off x="6811441" y="1235675"/>
            <a:ext cx="4201115" cy="51393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spcAft>
                <a:spcPts val="1200"/>
              </a:spcAft>
              <a:buClr>
                <a:schemeClr val="accent2"/>
              </a:buClr>
              <a:buSzPct val="110000"/>
              <a:buFont typeface="Wingdings" panose="05000000000000000000" pitchFamily="2" charset="2"/>
              <a:buChar char="§"/>
              <a:defRPr sz="2400" kern="1200">
                <a:solidFill>
                  <a:schemeClr val="tx1"/>
                </a:solidFill>
                <a:latin typeface="+mn-lt"/>
                <a:ea typeface="+mn-ea"/>
                <a:cs typeface="+mn-cs"/>
              </a:defRPr>
            </a:lvl1pPr>
            <a:lvl2pPr marL="628650" indent="-228600" algn="l" defTabSz="914400" rtl="0" eaLnBrk="1" latinLnBrk="0" hangingPunct="1">
              <a:lnSpc>
                <a:spcPct val="90000"/>
              </a:lnSpc>
              <a:spcBef>
                <a:spcPts val="600"/>
              </a:spcBef>
              <a:spcAft>
                <a:spcPts val="1200"/>
              </a:spcAft>
              <a:buClr>
                <a:schemeClr val="accent2"/>
              </a:buClr>
              <a:buSzPct val="100000"/>
              <a:buFont typeface="Arial" panose="020B0604020202020204" pitchFamily="34" charset="0"/>
              <a:buChar char="•"/>
              <a:defRPr sz="2000" kern="1200">
                <a:solidFill>
                  <a:schemeClr val="tx1"/>
                </a:solidFill>
                <a:latin typeface="+mn-lt"/>
                <a:ea typeface="+mn-ea"/>
                <a:cs typeface="+mn-cs"/>
              </a:defRPr>
            </a:lvl2pPr>
            <a:lvl3pPr marL="1084263" indent="-227013" algn="l" defTabSz="914400" rtl="0" eaLnBrk="1" latinLnBrk="0" hangingPunct="1">
              <a:lnSpc>
                <a:spcPct val="90000"/>
              </a:lnSpc>
              <a:spcBef>
                <a:spcPts val="500"/>
              </a:spcBef>
              <a:spcAft>
                <a:spcPts val="12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1489075" indent="-177800" algn="l" defTabSz="914400" rtl="0" eaLnBrk="1" latinLnBrk="0" hangingPunct="1">
              <a:lnSpc>
                <a:spcPct val="90000"/>
              </a:lnSpc>
              <a:spcBef>
                <a:spcPts val="500"/>
              </a:spcBef>
              <a:spcAft>
                <a:spcPts val="1200"/>
              </a:spcAft>
              <a:buClr>
                <a:schemeClr val="accent2"/>
              </a:buClr>
              <a:buFont typeface="Arial" panose="020B0604020202020204" pitchFamily="34" charset="0"/>
              <a:buChar char="•"/>
              <a:defRPr sz="1600" kern="1200">
                <a:solidFill>
                  <a:schemeClr val="tx1"/>
                </a:solidFill>
                <a:latin typeface="+mn-lt"/>
                <a:ea typeface="+mn-ea"/>
                <a:cs typeface="+mn-cs"/>
              </a:defRPr>
            </a:lvl4pPr>
            <a:lvl5pPr marL="1885950" indent="-169863" algn="l" defTabSz="914400" rtl="0" eaLnBrk="1" latinLnBrk="0" hangingPunct="1">
              <a:lnSpc>
                <a:spcPct val="90000"/>
              </a:lnSpc>
              <a:spcBef>
                <a:spcPts val="500"/>
              </a:spcBef>
              <a:spcAft>
                <a:spcPts val="1200"/>
              </a:spcAft>
              <a:buClr>
                <a:schemeClr val="accent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imports</a:t>
            </a:r>
          </a:p>
          <a:p>
            <a:pPr lvl="1"/>
            <a:r>
              <a:rPr lang="en-US" dirty="0" err="1"/>
              <a:t>os</a:t>
            </a:r>
            <a:endParaRPr lang="en-US" dirty="0"/>
          </a:p>
          <a:p>
            <a:pPr lvl="1"/>
            <a:r>
              <a:rPr lang="en-US" dirty="0"/>
              <a:t>pandas</a:t>
            </a:r>
          </a:p>
          <a:p>
            <a:pPr lvl="1"/>
            <a:r>
              <a:rPr lang="en-US" dirty="0" err="1"/>
              <a:t>nltk</a:t>
            </a:r>
            <a:endParaRPr lang="en-US" dirty="0"/>
          </a:p>
          <a:p>
            <a:pPr lvl="1"/>
            <a:r>
              <a:rPr lang="en-US" dirty="0"/>
              <a:t>regex</a:t>
            </a:r>
          </a:p>
          <a:p>
            <a:pPr lvl="1"/>
            <a:r>
              <a:rPr lang="en-US" dirty="0"/>
              <a:t>contractions</a:t>
            </a:r>
          </a:p>
          <a:p>
            <a:pPr lvl="1"/>
            <a:r>
              <a:rPr lang="en-US" dirty="0" err="1"/>
              <a:t>pyspellchecker</a:t>
            </a:r>
            <a:endParaRPr lang="en-US" dirty="0"/>
          </a:p>
          <a:p>
            <a:pPr lvl="1"/>
            <a:r>
              <a:rPr lang="en-US" dirty="0"/>
              <a:t>string</a:t>
            </a:r>
          </a:p>
          <a:p>
            <a:pPr lvl="1"/>
            <a:endParaRPr lang="en-US" dirty="0"/>
          </a:p>
        </p:txBody>
      </p:sp>
    </p:spTree>
    <p:extLst>
      <p:ext uri="{BB962C8B-B14F-4D97-AF65-F5344CB8AC3E}">
        <p14:creationId xmlns:p14="http://schemas.microsoft.com/office/powerpoint/2010/main" val="186367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C908A2C-1B9A-9442-A828-F75FE1E26ED5}"/>
              </a:ext>
            </a:extLst>
          </p:cNvPr>
          <p:cNvGraphicFramePr>
            <a:graphicFrameLocks noGrp="1"/>
          </p:cNvGraphicFramePr>
          <p:nvPr/>
        </p:nvGraphicFramePr>
        <p:xfrm>
          <a:off x="467432" y="360680"/>
          <a:ext cx="11257136" cy="6497320"/>
        </p:xfrm>
        <a:graphic>
          <a:graphicData uri="http://schemas.openxmlformats.org/drawingml/2006/table">
            <a:tbl>
              <a:tblPr firstRow="1" bandRow="1">
                <a:tableStyleId>{5C22544A-7EE6-4342-B048-85BDC9FD1C3A}</a:tableStyleId>
              </a:tblPr>
              <a:tblGrid>
                <a:gridCol w="2634343">
                  <a:extLst>
                    <a:ext uri="{9D8B030D-6E8A-4147-A177-3AD203B41FA5}">
                      <a16:colId xmlns:a16="http://schemas.microsoft.com/office/drawing/2014/main" val="1029503344"/>
                    </a:ext>
                  </a:extLst>
                </a:gridCol>
                <a:gridCol w="2706624">
                  <a:extLst>
                    <a:ext uri="{9D8B030D-6E8A-4147-A177-3AD203B41FA5}">
                      <a16:colId xmlns:a16="http://schemas.microsoft.com/office/drawing/2014/main" val="2090801193"/>
                    </a:ext>
                  </a:extLst>
                </a:gridCol>
                <a:gridCol w="4160520">
                  <a:extLst>
                    <a:ext uri="{9D8B030D-6E8A-4147-A177-3AD203B41FA5}">
                      <a16:colId xmlns:a16="http://schemas.microsoft.com/office/drawing/2014/main" val="233221348"/>
                    </a:ext>
                  </a:extLst>
                </a:gridCol>
                <a:gridCol w="1755649">
                  <a:extLst>
                    <a:ext uri="{9D8B030D-6E8A-4147-A177-3AD203B41FA5}">
                      <a16:colId xmlns:a16="http://schemas.microsoft.com/office/drawing/2014/main" val="978793016"/>
                    </a:ext>
                  </a:extLst>
                </a:gridCol>
              </a:tblGrid>
              <a:tr h="370840">
                <a:tc>
                  <a:txBody>
                    <a:bodyPr/>
                    <a:lstStyle/>
                    <a:p>
                      <a:r>
                        <a:rPr lang="en-US" sz="1400" dirty="0"/>
                        <a:t>Topic</a:t>
                      </a:r>
                    </a:p>
                  </a:txBody>
                  <a:tcPr/>
                </a:tc>
                <a:tc>
                  <a:txBody>
                    <a:bodyPr/>
                    <a:lstStyle/>
                    <a:p>
                      <a:r>
                        <a:rPr lang="en-US" sz="1400" dirty="0"/>
                        <a:t>Notebook</a:t>
                      </a:r>
                    </a:p>
                  </a:txBody>
                  <a:tcPr/>
                </a:tc>
                <a:tc>
                  <a:txBody>
                    <a:bodyPr/>
                    <a:lstStyle/>
                    <a:p>
                      <a:r>
                        <a:rPr lang="en-US" sz="1400" dirty="0"/>
                        <a:t>Exercise book</a:t>
                      </a:r>
                    </a:p>
                  </a:txBody>
                  <a:tcPr/>
                </a:tc>
                <a:tc>
                  <a:txBody>
                    <a:bodyPr/>
                    <a:lstStyle/>
                    <a:p>
                      <a:r>
                        <a:rPr lang="en-US" sz="1400" dirty="0"/>
                        <a:t>Solution</a:t>
                      </a:r>
                    </a:p>
                  </a:txBody>
                  <a:tcPr/>
                </a:tc>
                <a:extLst>
                  <a:ext uri="{0D108BD9-81ED-4DB2-BD59-A6C34878D82A}">
                    <a16:rowId xmlns:a16="http://schemas.microsoft.com/office/drawing/2014/main" val="3594697590"/>
                  </a:ext>
                </a:extLst>
              </a:tr>
              <a:tr h="370840">
                <a:tc>
                  <a:txBody>
                    <a:bodyPr/>
                    <a:lstStyle/>
                    <a:p>
                      <a:r>
                        <a:rPr lang="en-US" sz="1400" b="1" dirty="0"/>
                        <a:t>Kick-off</a:t>
                      </a:r>
                    </a:p>
                  </a:txBody>
                  <a:tcPr/>
                </a:tc>
                <a:tc>
                  <a:txBody>
                    <a:bodyPr/>
                    <a:lstStyle/>
                    <a:p>
                      <a:endParaRPr lang="en-US" sz="1400" b="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113104561"/>
                  </a:ext>
                </a:extLst>
              </a:tr>
              <a:tr h="370840">
                <a:tc>
                  <a:txBody>
                    <a:bodyPr/>
                    <a:lstStyle/>
                    <a:p>
                      <a:r>
                        <a:rPr lang="en-US" sz="1400" b="1" dirty="0"/>
                        <a:t>NLP Intro</a:t>
                      </a:r>
                    </a:p>
                  </a:txBody>
                  <a:tcPr/>
                </a:tc>
                <a:tc>
                  <a:txBody>
                    <a:bodyPr/>
                    <a:lstStyle/>
                    <a:p>
                      <a:endParaRPr lang="en-US"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4272109698"/>
                  </a:ext>
                </a:extLst>
              </a:tr>
              <a:tr h="370840">
                <a:tc>
                  <a:txBody>
                    <a:bodyPr/>
                    <a:lstStyle/>
                    <a:p>
                      <a:r>
                        <a:rPr lang="en-US" sz="1400" b="1" dirty="0">
                          <a:solidFill>
                            <a:schemeClr val="tx1"/>
                          </a:solidFill>
                        </a:rPr>
                        <a:t>Pre-process data</a:t>
                      </a:r>
                    </a:p>
                  </a:txBody>
                  <a:tcPr/>
                </a:tc>
                <a:tc>
                  <a:txBody>
                    <a:bodyPr/>
                    <a:lstStyle/>
                    <a:p>
                      <a:r>
                        <a:rPr lang="en-US" sz="1400" b="0" dirty="0"/>
                        <a:t>Pre processing (</a:t>
                      </a:r>
                      <a:r>
                        <a:rPr lang="en-US" sz="1400" b="0" dirty="0" err="1"/>
                        <a:t>latuda</a:t>
                      </a:r>
                      <a:r>
                        <a:rPr lang="en-US" sz="1400" b="0" dirty="0"/>
                        <a:t>)</a:t>
                      </a:r>
                    </a:p>
                  </a:txBody>
                  <a:tcPr/>
                </a:tc>
                <a:tc>
                  <a:txBody>
                    <a:bodyPr/>
                    <a:lstStyle/>
                    <a:p>
                      <a:r>
                        <a:rPr lang="en-US" sz="1400" dirty="0"/>
                        <a:t>Exercise – Vaccine tweets</a:t>
                      </a:r>
                    </a:p>
                  </a:txBody>
                  <a:tcPr/>
                </a:tc>
                <a:tc>
                  <a:txBody>
                    <a:bodyPr/>
                    <a:lstStyle/>
                    <a:p>
                      <a:r>
                        <a:rPr lang="en-US" sz="1400" dirty="0"/>
                        <a:t>Solution 1</a:t>
                      </a:r>
                    </a:p>
                  </a:txBody>
                  <a:tcPr/>
                </a:tc>
                <a:extLst>
                  <a:ext uri="{0D108BD9-81ED-4DB2-BD59-A6C34878D82A}">
                    <a16:rowId xmlns:a16="http://schemas.microsoft.com/office/drawing/2014/main" val="2235805467"/>
                  </a:ext>
                </a:extLst>
              </a:tr>
              <a:tr h="370840">
                <a:tc>
                  <a:txBody>
                    <a:bodyPr/>
                    <a:lstStyle/>
                    <a:p>
                      <a:r>
                        <a:rPr lang="en-US" sz="1400" b="1" dirty="0"/>
                        <a:t>EDA </a:t>
                      </a:r>
                    </a:p>
                  </a:txBody>
                  <a:tcPr/>
                </a:tc>
                <a:tc>
                  <a:txBody>
                    <a:bodyPr/>
                    <a:lstStyle/>
                    <a:p>
                      <a:r>
                        <a:rPr lang="en-US" sz="1400" b="0" dirty="0"/>
                        <a:t>EDA with text (clothing reviews)</a:t>
                      </a:r>
                    </a:p>
                  </a:txBody>
                  <a:tcPr/>
                </a:tc>
                <a:tc>
                  <a:txBody>
                    <a:bodyPr/>
                    <a:lstStyle/>
                    <a:p>
                      <a:r>
                        <a:rPr lang="en-US" sz="1400" dirty="0"/>
                        <a:t>Build on Vaccine Tweet – do EDA</a:t>
                      </a:r>
                    </a:p>
                  </a:txBody>
                  <a:tcPr/>
                </a:tc>
                <a:tc>
                  <a:txBody>
                    <a:bodyPr/>
                    <a:lstStyle/>
                    <a:p>
                      <a:r>
                        <a:rPr lang="en-US" sz="1400" dirty="0"/>
                        <a:t>Solution 2</a:t>
                      </a:r>
                    </a:p>
                  </a:txBody>
                  <a:tcPr/>
                </a:tc>
                <a:extLst>
                  <a:ext uri="{0D108BD9-81ED-4DB2-BD59-A6C34878D82A}">
                    <a16:rowId xmlns:a16="http://schemas.microsoft.com/office/drawing/2014/main" val="12228418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Text Classification</a:t>
                      </a:r>
                    </a:p>
                    <a:p>
                      <a:r>
                        <a:rPr lang="en-US" sz="1400" b="1" dirty="0"/>
                        <a:t> - Sentiment Analysis</a:t>
                      </a:r>
                    </a:p>
                  </a:txBody>
                  <a:tcPr/>
                </a:tc>
                <a:tc>
                  <a:txBody>
                    <a:bodyPr/>
                    <a:lstStyle/>
                    <a:p>
                      <a:r>
                        <a:rPr lang="en-US" sz="1400" b="0" dirty="0"/>
                        <a:t>Sentiment Analysis Example</a:t>
                      </a:r>
                    </a:p>
                    <a:p>
                      <a:r>
                        <a:rPr lang="en-US" sz="1400" b="0" dirty="0"/>
                        <a:t>Sentiment Analysis</a:t>
                      </a:r>
                    </a:p>
                    <a:p>
                      <a:r>
                        <a:rPr lang="en-US" sz="1400" b="0" dirty="0"/>
                        <a:t>Google – SA -DL</a:t>
                      </a:r>
                    </a:p>
                    <a:p>
                      <a:r>
                        <a:rPr lang="en-US" sz="1400" b="0" dirty="0"/>
                        <a:t>Sentiment Analysis - DL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Build on Vaccine Tweet – do polarity 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Build on Vaccine Tweet – do logistic regression 20</a:t>
                      </a:r>
                    </a:p>
                    <a:p>
                      <a:endParaRPr lang="en-US" sz="1400" dirty="0"/>
                    </a:p>
                  </a:txBody>
                  <a:tcPr/>
                </a:tc>
                <a:tc>
                  <a:txBody>
                    <a:bodyPr/>
                    <a:lstStyle/>
                    <a:p>
                      <a:endParaRPr lang="en-US" sz="1400" dirty="0"/>
                    </a:p>
                  </a:txBody>
                  <a:tcPr/>
                </a:tc>
                <a:extLst>
                  <a:ext uri="{0D108BD9-81ED-4DB2-BD59-A6C34878D82A}">
                    <a16:rowId xmlns:a16="http://schemas.microsoft.com/office/drawing/2014/main" val="12861926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Text Classification</a:t>
                      </a:r>
                    </a:p>
                    <a:p>
                      <a:r>
                        <a:rPr lang="en-US" sz="1400" b="1" dirty="0"/>
                        <a:t> - Topic Classification (label)</a:t>
                      </a:r>
                    </a:p>
                    <a:p>
                      <a:endParaRPr lang="en-US" sz="1400" b="1" dirty="0"/>
                    </a:p>
                  </a:txBody>
                  <a:tcPr/>
                </a:tc>
                <a:tc>
                  <a:txBody>
                    <a:bodyPr/>
                    <a:lstStyle/>
                    <a:p>
                      <a:r>
                        <a:rPr lang="en-US" sz="1400" b="0"/>
                        <a:t>Text Classification</a:t>
                      </a:r>
                      <a:endParaRPr lang="en-US" sz="1400" b="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50210919"/>
                  </a:ext>
                </a:extLst>
              </a:tr>
              <a:tr h="370840">
                <a:tc>
                  <a:txBody>
                    <a:bodyPr/>
                    <a:lstStyle/>
                    <a:p>
                      <a:r>
                        <a:rPr lang="en-US" sz="1400" b="1" dirty="0"/>
                        <a:t>Text Summarization</a:t>
                      </a:r>
                    </a:p>
                  </a:txBody>
                  <a:tcPr/>
                </a:tc>
                <a:tc>
                  <a:txBody>
                    <a:bodyPr/>
                    <a:lstStyle/>
                    <a:p>
                      <a:endParaRPr lang="en-US" sz="1400" b="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950106305"/>
                  </a:ext>
                </a:extLst>
              </a:tr>
              <a:tr h="370840">
                <a:tc>
                  <a:txBody>
                    <a:bodyPr/>
                    <a:lstStyle/>
                    <a:p>
                      <a:r>
                        <a:rPr lang="en-US" sz="1400" b="1" dirty="0"/>
                        <a:t>Text Generation</a:t>
                      </a:r>
                    </a:p>
                  </a:txBody>
                  <a:tcPr/>
                </a:tc>
                <a:tc>
                  <a:txBody>
                    <a:bodyPr/>
                    <a:lstStyle/>
                    <a:p>
                      <a:endParaRPr lang="en-US" sz="1400" b="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3517345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Sentiment Analysis</a:t>
                      </a:r>
                    </a:p>
                  </a:txBody>
                  <a:tcPr/>
                </a:tc>
                <a:tc>
                  <a:txBody>
                    <a:bodyPr/>
                    <a:lstStyle/>
                    <a:p>
                      <a:endParaRPr lang="en-US" sz="1400" b="0" dirty="0">
                        <a:solidFill>
                          <a:srgbClr val="C00000"/>
                        </a:solidFill>
                      </a:endParaRPr>
                    </a:p>
                  </a:txBody>
                  <a:tcPr/>
                </a:tc>
                <a:tc>
                  <a:txBody>
                    <a:bodyPr/>
                    <a:lstStyle/>
                    <a:p>
                      <a:endParaRPr lang="en-US" sz="1400" dirty="0">
                        <a:solidFill>
                          <a:srgbClr val="C00000"/>
                        </a:solidFill>
                      </a:endParaRPr>
                    </a:p>
                  </a:txBody>
                  <a:tcPr/>
                </a:tc>
                <a:tc>
                  <a:txBody>
                    <a:bodyPr/>
                    <a:lstStyle/>
                    <a:p>
                      <a:endParaRPr lang="en-US" sz="1400" dirty="0">
                        <a:solidFill>
                          <a:srgbClr val="C00000"/>
                        </a:solidFill>
                      </a:endParaRPr>
                    </a:p>
                  </a:txBody>
                  <a:tcPr/>
                </a:tc>
                <a:extLst>
                  <a:ext uri="{0D108BD9-81ED-4DB2-BD59-A6C34878D82A}">
                    <a16:rowId xmlns:a16="http://schemas.microsoft.com/office/drawing/2014/main" val="2137446967"/>
                  </a:ext>
                </a:extLst>
              </a:tr>
              <a:tr h="370840">
                <a:tc>
                  <a:txBody>
                    <a:bodyPr/>
                    <a:lstStyle/>
                    <a:p>
                      <a:r>
                        <a:rPr lang="en-US" sz="1400" b="1" dirty="0"/>
                        <a:t>Topic Modeling</a:t>
                      </a:r>
                    </a:p>
                  </a:txBody>
                  <a:tcPr/>
                </a:tc>
                <a:tc>
                  <a:txBody>
                    <a:bodyPr/>
                    <a:lstStyle/>
                    <a:p>
                      <a:endParaRPr lang="en-US" sz="1400" b="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819140951"/>
                  </a:ext>
                </a:extLst>
              </a:tr>
              <a:tr h="370840">
                <a:tc>
                  <a:txBody>
                    <a:bodyPr/>
                    <a:lstStyle/>
                    <a:p>
                      <a:endParaRPr lang="en-US" sz="1400" b="1" dirty="0"/>
                    </a:p>
                  </a:txBody>
                  <a:tcPr/>
                </a:tc>
                <a:tc>
                  <a:txBody>
                    <a:bodyPr/>
                    <a:lstStyle/>
                    <a:p>
                      <a:endParaRPr lang="en-US" sz="1400" b="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48558467"/>
                  </a:ext>
                </a:extLst>
              </a:tr>
              <a:tr h="370840">
                <a:tc>
                  <a:txBody>
                    <a:bodyPr/>
                    <a:lstStyle/>
                    <a:p>
                      <a:endParaRPr lang="en-US" sz="1400" b="1" dirty="0"/>
                    </a:p>
                  </a:txBody>
                  <a:tcPr/>
                </a:tc>
                <a:tc>
                  <a:txBody>
                    <a:bodyPr/>
                    <a:lstStyle/>
                    <a:p>
                      <a:endParaRPr lang="en-US" sz="1400" b="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90685940"/>
                  </a:ext>
                </a:extLst>
              </a:tr>
              <a:tr h="370840">
                <a:tc>
                  <a:txBody>
                    <a:bodyPr/>
                    <a:lstStyle/>
                    <a:p>
                      <a:endParaRPr lang="en-US" sz="1400" b="1" dirty="0"/>
                    </a:p>
                  </a:txBody>
                  <a:tcPr/>
                </a:tc>
                <a:tc>
                  <a:txBody>
                    <a:bodyPr/>
                    <a:lstStyle/>
                    <a:p>
                      <a:endParaRPr lang="en-US" sz="1400" b="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467290915"/>
                  </a:ext>
                </a:extLst>
              </a:tr>
              <a:tr h="370840">
                <a:tc>
                  <a:txBody>
                    <a:bodyPr/>
                    <a:lstStyle/>
                    <a:p>
                      <a:endParaRPr lang="en-US" sz="1400" b="1" dirty="0"/>
                    </a:p>
                  </a:txBody>
                  <a:tcPr/>
                </a:tc>
                <a:tc>
                  <a:txBody>
                    <a:bodyPr/>
                    <a:lstStyle/>
                    <a:p>
                      <a:endParaRPr lang="en-US" sz="1400" b="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751540351"/>
                  </a:ext>
                </a:extLst>
              </a:tr>
            </a:tbl>
          </a:graphicData>
        </a:graphic>
      </p:graphicFrame>
    </p:spTree>
    <p:extLst>
      <p:ext uri="{BB962C8B-B14F-4D97-AF65-F5344CB8AC3E}">
        <p14:creationId xmlns:p14="http://schemas.microsoft.com/office/powerpoint/2010/main" val="3500189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0CA0-5602-5C49-A416-FCBCF1C52A58}"/>
              </a:ext>
            </a:extLst>
          </p:cNvPr>
          <p:cNvSpPr>
            <a:spLocks noGrp="1"/>
          </p:cNvSpPr>
          <p:nvPr>
            <p:ph type="title"/>
          </p:nvPr>
        </p:nvSpPr>
        <p:spPr/>
        <p:txBody>
          <a:bodyPr/>
          <a:lstStyle/>
          <a:p>
            <a:r>
              <a:rPr lang="en-US" dirty="0"/>
              <a:t>Exercise - Preprocessing</a:t>
            </a:r>
          </a:p>
        </p:txBody>
      </p:sp>
      <p:sp>
        <p:nvSpPr>
          <p:cNvPr id="3" name="Slide Number Placeholder 2">
            <a:extLst>
              <a:ext uri="{FF2B5EF4-FFF2-40B4-BE49-F238E27FC236}">
                <a16:creationId xmlns:a16="http://schemas.microsoft.com/office/drawing/2014/main" id="{3FF1DC07-1EDC-3747-BC6E-7C6AB539137F}"/>
              </a:ext>
            </a:extLst>
          </p:cNvPr>
          <p:cNvSpPr>
            <a:spLocks noGrp="1"/>
          </p:cNvSpPr>
          <p:nvPr>
            <p:ph type="sldNum" sz="quarter" idx="12"/>
          </p:nvPr>
        </p:nvSpPr>
        <p:spPr/>
        <p:txBody>
          <a:bodyPr/>
          <a:lstStyle/>
          <a:p>
            <a:fld id="{FD268959-0C7B-DE40-B0DF-834DF71CC0C8}" type="slidenum">
              <a:rPr lang="en-US" smtClean="0"/>
              <a:t>20</a:t>
            </a:fld>
            <a:endParaRPr lang="en-US"/>
          </a:p>
        </p:txBody>
      </p:sp>
      <p:sp>
        <p:nvSpPr>
          <p:cNvPr id="5" name="TextBox 4">
            <a:extLst>
              <a:ext uri="{FF2B5EF4-FFF2-40B4-BE49-F238E27FC236}">
                <a16:creationId xmlns:a16="http://schemas.microsoft.com/office/drawing/2014/main" id="{C52E2BD1-986E-3D4E-826C-DCD6D315C909}"/>
              </a:ext>
            </a:extLst>
          </p:cNvPr>
          <p:cNvSpPr txBox="1"/>
          <p:nvPr/>
        </p:nvSpPr>
        <p:spPr>
          <a:xfrm>
            <a:off x="1563624" y="1291156"/>
            <a:ext cx="5891356" cy="369332"/>
          </a:xfrm>
          <a:prstGeom prst="rect">
            <a:avLst/>
          </a:prstGeom>
          <a:noFill/>
        </p:spPr>
        <p:txBody>
          <a:bodyPr wrap="none" rtlCol="0">
            <a:spAutoFit/>
          </a:bodyPr>
          <a:lstStyle/>
          <a:p>
            <a:r>
              <a:rPr lang="en-US" u="sng" dirty="0"/>
              <a:t>Use the Exercise – Preprocessing notebook as a starter</a:t>
            </a:r>
          </a:p>
        </p:txBody>
      </p:sp>
      <p:pic>
        <p:nvPicPr>
          <p:cNvPr id="6" name="Picture 5">
            <a:extLst>
              <a:ext uri="{FF2B5EF4-FFF2-40B4-BE49-F238E27FC236}">
                <a16:creationId xmlns:a16="http://schemas.microsoft.com/office/drawing/2014/main" id="{F4EA3F46-5455-4447-ADBA-8D0399984E30}"/>
              </a:ext>
            </a:extLst>
          </p:cNvPr>
          <p:cNvPicPr>
            <a:picLocks noChangeAspect="1"/>
          </p:cNvPicPr>
          <p:nvPr/>
        </p:nvPicPr>
        <p:blipFill>
          <a:blip r:embed="rId2"/>
          <a:stretch>
            <a:fillRect/>
          </a:stretch>
        </p:blipFill>
        <p:spPr>
          <a:xfrm>
            <a:off x="1499616" y="2225134"/>
            <a:ext cx="6611620" cy="3885598"/>
          </a:xfrm>
          <a:prstGeom prst="rect">
            <a:avLst/>
          </a:prstGeom>
        </p:spPr>
      </p:pic>
    </p:spTree>
    <p:extLst>
      <p:ext uri="{BB962C8B-B14F-4D97-AF65-F5344CB8AC3E}">
        <p14:creationId xmlns:p14="http://schemas.microsoft.com/office/powerpoint/2010/main" val="703452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2C0350-C05E-794B-B2C8-4520966F5613}"/>
              </a:ext>
            </a:extLst>
          </p:cNvPr>
          <p:cNvSpPr>
            <a:spLocks noGrp="1"/>
          </p:cNvSpPr>
          <p:nvPr>
            <p:ph type="sldNum" sz="quarter" idx="12"/>
          </p:nvPr>
        </p:nvSpPr>
        <p:spPr/>
        <p:txBody>
          <a:bodyPr/>
          <a:lstStyle/>
          <a:p>
            <a:fld id="{A372472D-0550-4DE7-A024-EE83A718A0AB}" type="slidenum">
              <a:rPr lang="en-US" smtClean="0"/>
              <a:pPr/>
              <a:t>21</a:t>
            </a:fld>
            <a:endParaRPr lang="en-US"/>
          </a:p>
        </p:txBody>
      </p:sp>
      <p:sp>
        <p:nvSpPr>
          <p:cNvPr id="3" name="Title 2">
            <a:extLst>
              <a:ext uri="{FF2B5EF4-FFF2-40B4-BE49-F238E27FC236}">
                <a16:creationId xmlns:a16="http://schemas.microsoft.com/office/drawing/2014/main" id="{2845BD29-5B23-F942-9E50-BE9A6C432016}"/>
              </a:ext>
            </a:extLst>
          </p:cNvPr>
          <p:cNvSpPr>
            <a:spLocks noGrp="1"/>
          </p:cNvSpPr>
          <p:nvPr>
            <p:ph type="title"/>
          </p:nvPr>
        </p:nvSpPr>
        <p:spPr/>
        <p:txBody>
          <a:bodyPr/>
          <a:lstStyle/>
          <a:p>
            <a:r>
              <a:rPr lang="en-US" dirty="0"/>
              <a:t>EDA with Text</a:t>
            </a:r>
          </a:p>
        </p:txBody>
      </p:sp>
      <p:sp>
        <p:nvSpPr>
          <p:cNvPr id="4" name="Text Placeholder 3">
            <a:extLst>
              <a:ext uri="{FF2B5EF4-FFF2-40B4-BE49-F238E27FC236}">
                <a16:creationId xmlns:a16="http://schemas.microsoft.com/office/drawing/2014/main" id="{DCD53523-0BD8-1642-851C-9621DE11AFA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50976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6788-AB7C-B840-812C-053A26B87B7D}"/>
              </a:ext>
            </a:extLst>
          </p:cNvPr>
          <p:cNvSpPr>
            <a:spLocks noGrp="1"/>
          </p:cNvSpPr>
          <p:nvPr>
            <p:ph type="title"/>
          </p:nvPr>
        </p:nvSpPr>
        <p:spPr/>
        <p:txBody>
          <a:bodyPr/>
          <a:lstStyle/>
          <a:p>
            <a:r>
              <a:rPr lang="en-US" dirty="0"/>
              <a:t>Types of text classifiers</a:t>
            </a:r>
          </a:p>
        </p:txBody>
      </p:sp>
      <p:sp>
        <p:nvSpPr>
          <p:cNvPr id="3" name="Content Placeholder 2">
            <a:extLst>
              <a:ext uri="{FF2B5EF4-FFF2-40B4-BE49-F238E27FC236}">
                <a16:creationId xmlns:a16="http://schemas.microsoft.com/office/drawing/2014/main" id="{A66D4947-1FEE-C242-BA5A-2441F8C1B59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CD5077B6-EE9D-314C-BF45-37F6EC311113}"/>
              </a:ext>
            </a:extLst>
          </p:cNvPr>
          <p:cNvSpPr>
            <a:spLocks noGrp="1"/>
          </p:cNvSpPr>
          <p:nvPr>
            <p:ph type="sldNum" sz="quarter" idx="12"/>
          </p:nvPr>
        </p:nvSpPr>
        <p:spPr/>
        <p:txBody>
          <a:bodyPr/>
          <a:lstStyle/>
          <a:p>
            <a:fld id="{FD268959-0C7B-DE40-B0DF-834DF71CC0C8}" type="slidenum">
              <a:rPr lang="en-US" smtClean="0"/>
              <a:t>22</a:t>
            </a:fld>
            <a:endParaRPr lang="en-US"/>
          </a:p>
        </p:txBody>
      </p:sp>
    </p:spTree>
    <p:extLst>
      <p:ext uri="{BB962C8B-B14F-4D97-AF65-F5344CB8AC3E}">
        <p14:creationId xmlns:p14="http://schemas.microsoft.com/office/powerpoint/2010/main" val="3534912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ECAA-E562-7C4E-9735-040A7D2A3064}"/>
              </a:ext>
            </a:extLst>
          </p:cNvPr>
          <p:cNvSpPr>
            <a:spLocks noGrp="1"/>
          </p:cNvSpPr>
          <p:nvPr>
            <p:ph type="title"/>
          </p:nvPr>
        </p:nvSpPr>
        <p:spPr/>
        <p:txBody>
          <a:bodyPr/>
          <a:lstStyle/>
          <a:p>
            <a:r>
              <a:rPr lang="en-US" dirty="0"/>
              <a:t>DR2 – EDA with text</a:t>
            </a:r>
          </a:p>
        </p:txBody>
      </p:sp>
      <p:sp>
        <p:nvSpPr>
          <p:cNvPr id="3" name="Content Placeholder 2">
            <a:extLst>
              <a:ext uri="{FF2B5EF4-FFF2-40B4-BE49-F238E27FC236}">
                <a16:creationId xmlns:a16="http://schemas.microsoft.com/office/drawing/2014/main" id="{48DAD573-B698-4543-9853-99997BD20F3B}"/>
              </a:ext>
            </a:extLst>
          </p:cNvPr>
          <p:cNvSpPr>
            <a:spLocks noGrp="1"/>
          </p:cNvSpPr>
          <p:nvPr>
            <p:ph idx="1"/>
          </p:nvPr>
        </p:nvSpPr>
        <p:spPr>
          <a:xfrm>
            <a:off x="218485" y="1235676"/>
            <a:ext cx="4201115" cy="5139373"/>
          </a:xfrm>
        </p:spPr>
        <p:txBody>
          <a:bodyPr/>
          <a:lstStyle/>
          <a:p>
            <a:r>
              <a:rPr lang="en-US" dirty="0"/>
              <a:t>Topics</a:t>
            </a:r>
          </a:p>
          <a:p>
            <a:pPr lvl="1"/>
            <a:r>
              <a:rPr lang="en-US" dirty="0"/>
              <a:t>Parts of Speech (POS)</a:t>
            </a:r>
          </a:p>
          <a:p>
            <a:pPr lvl="1"/>
            <a:r>
              <a:rPr lang="en-US" dirty="0"/>
              <a:t>Shallow parsing</a:t>
            </a:r>
          </a:p>
          <a:p>
            <a:pPr lvl="1"/>
            <a:r>
              <a:rPr lang="en-US" dirty="0"/>
              <a:t>Named Entity Recognition (</a:t>
            </a:r>
            <a:r>
              <a:rPr lang="en-US" dirty="0" err="1"/>
              <a:t>SpaCy</a:t>
            </a:r>
            <a:r>
              <a:rPr lang="en-US" dirty="0"/>
              <a:t>)</a:t>
            </a:r>
          </a:p>
          <a:p>
            <a:pPr lvl="1"/>
            <a:r>
              <a:rPr lang="en-US" dirty="0"/>
              <a:t>N-grams (</a:t>
            </a:r>
            <a:r>
              <a:rPr lang="en-US" dirty="0" err="1"/>
              <a:t>nltk</a:t>
            </a:r>
            <a:r>
              <a:rPr lang="en-US" dirty="0"/>
              <a:t>, </a:t>
            </a:r>
            <a:r>
              <a:rPr lang="en-US" dirty="0" err="1"/>
              <a:t>sklearn</a:t>
            </a:r>
            <a:r>
              <a:rPr lang="en-US" dirty="0"/>
              <a:t>)</a:t>
            </a:r>
          </a:p>
        </p:txBody>
      </p:sp>
      <p:sp>
        <p:nvSpPr>
          <p:cNvPr id="4" name="Slide Number Placeholder 3">
            <a:extLst>
              <a:ext uri="{FF2B5EF4-FFF2-40B4-BE49-F238E27FC236}">
                <a16:creationId xmlns:a16="http://schemas.microsoft.com/office/drawing/2014/main" id="{F6B5580D-E7D2-8E40-8D5F-0F7AC980A391}"/>
              </a:ext>
            </a:extLst>
          </p:cNvPr>
          <p:cNvSpPr>
            <a:spLocks noGrp="1"/>
          </p:cNvSpPr>
          <p:nvPr>
            <p:ph type="sldNum" sz="quarter" idx="12"/>
          </p:nvPr>
        </p:nvSpPr>
        <p:spPr/>
        <p:txBody>
          <a:bodyPr/>
          <a:lstStyle/>
          <a:p>
            <a:fld id="{FD268959-0C7B-DE40-B0DF-834DF71CC0C8}" type="slidenum">
              <a:rPr lang="en-US" smtClean="0"/>
              <a:t>23</a:t>
            </a:fld>
            <a:endParaRPr lang="en-US"/>
          </a:p>
        </p:txBody>
      </p:sp>
      <p:sp>
        <p:nvSpPr>
          <p:cNvPr id="5" name="Content Placeholder 2">
            <a:extLst>
              <a:ext uri="{FF2B5EF4-FFF2-40B4-BE49-F238E27FC236}">
                <a16:creationId xmlns:a16="http://schemas.microsoft.com/office/drawing/2014/main" id="{471D4DCC-2E8E-8645-8BA9-2932336979C4}"/>
              </a:ext>
            </a:extLst>
          </p:cNvPr>
          <p:cNvSpPr txBox="1">
            <a:spLocks/>
          </p:cNvSpPr>
          <p:nvPr/>
        </p:nvSpPr>
        <p:spPr>
          <a:xfrm>
            <a:off x="6811441" y="1235675"/>
            <a:ext cx="4201115" cy="513937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spcAft>
                <a:spcPts val="1200"/>
              </a:spcAft>
              <a:buClr>
                <a:schemeClr val="accent2"/>
              </a:buClr>
              <a:buSzPct val="110000"/>
              <a:buFont typeface="Wingdings" panose="05000000000000000000" pitchFamily="2" charset="2"/>
              <a:buChar char="§"/>
              <a:defRPr sz="2400" kern="1200">
                <a:solidFill>
                  <a:schemeClr val="tx1"/>
                </a:solidFill>
                <a:latin typeface="+mn-lt"/>
                <a:ea typeface="+mn-ea"/>
                <a:cs typeface="+mn-cs"/>
              </a:defRPr>
            </a:lvl1pPr>
            <a:lvl2pPr marL="628650" indent="-228600" algn="l" defTabSz="914400" rtl="0" eaLnBrk="1" latinLnBrk="0" hangingPunct="1">
              <a:lnSpc>
                <a:spcPct val="90000"/>
              </a:lnSpc>
              <a:spcBef>
                <a:spcPts val="600"/>
              </a:spcBef>
              <a:spcAft>
                <a:spcPts val="1200"/>
              </a:spcAft>
              <a:buClr>
                <a:schemeClr val="accent2"/>
              </a:buClr>
              <a:buSzPct val="100000"/>
              <a:buFont typeface="Arial" panose="020B0604020202020204" pitchFamily="34" charset="0"/>
              <a:buChar char="•"/>
              <a:defRPr sz="2000" kern="1200">
                <a:solidFill>
                  <a:schemeClr val="tx1"/>
                </a:solidFill>
                <a:latin typeface="+mn-lt"/>
                <a:ea typeface="+mn-ea"/>
                <a:cs typeface="+mn-cs"/>
              </a:defRPr>
            </a:lvl2pPr>
            <a:lvl3pPr marL="1084263" indent="-227013" algn="l" defTabSz="914400" rtl="0" eaLnBrk="1" latinLnBrk="0" hangingPunct="1">
              <a:lnSpc>
                <a:spcPct val="90000"/>
              </a:lnSpc>
              <a:spcBef>
                <a:spcPts val="500"/>
              </a:spcBef>
              <a:spcAft>
                <a:spcPts val="12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1489075" indent="-177800" algn="l" defTabSz="914400" rtl="0" eaLnBrk="1" latinLnBrk="0" hangingPunct="1">
              <a:lnSpc>
                <a:spcPct val="90000"/>
              </a:lnSpc>
              <a:spcBef>
                <a:spcPts val="500"/>
              </a:spcBef>
              <a:spcAft>
                <a:spcPts val="1200"/>
              </a:spcAft>
              <a:buClr>
                <a:schemeClr val="accent2"/>
              </a:buClr>
              <a:buFont typeface="Arial" panose="020B0604020202020204" pitchFamily="34" charset="0"/>
              <a:buChar char="•"/>
              <a:defRPr sz="1600" kern="1200">
                <a:solidFill>
                  <a:schemeClr val="tx1"/>
                </a:solidFill>
                <a:latin typeface="+mn-lt"/>
                <a:ea typeface="+mn-ea"/>
                <a:cs typeface="+mn-cs"/>
              </a:defRPr>
            </a:lvl4pPr>
            <a:lvl5pPr marL="1885950" indent="-169863" algn="l" defTabSz="914400" rtl="0" eaLnBrk="1" latinLnBrk="0" hangingPunct="1">
              <a:lnSpc>
                <a:spcPct val="90000"/>
              </a:lnSpc>
              <a:spcBef>
                <a:spcPts val="500"/>
              </a:spcBef>
              <a:spcAft>
                <a:spcPts val="1200"/>
              </a:spcAft>
              <a:buClr>
                <a:schemeClr val="accent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imports</a:t>
            </a:r>
          </a:p>
          <a:p>
            <a:pPr lvl="1"/>
            <a:r>
              <a:rPr lang="en-US" dirty="0"/>
              <a:t>pandas</a:t>
            </a:r>
          </a:p>
          <a:p>
            <a:pPr lvl="1"/>
            <a:r>
              <a:rPr lang="en-US" dirty="0"/>
              <a:t>matplotlib</a:t>
            </a:r>
          </a:p>
          <a:p>
            <a:pPr lvl="1"/>
            <a:r>
              <a:rPr lang="en-US" dirty="0"/>
              <a:t>seaborn</a:t>
            </a:r>
          </a:p>
          <a:p>
            <a:pPr lvl="1"/>
            <a:r>
              <a:rPr lang="en-US" dirty="0" err="1"/>
              <a:t>nltk</a:t>
            </a:r>
            <a:endParaRPr lang="en-US" dirty="0"/>
          </a:p>
          <a:p>
            <a:pPr lvl="1"/>
            <a:r>
              <a:rPr lang="en-US" dirty="0"/>
              <a:t>contractions</a:t>
            </a:r>
          </a:p>
          <a:p>
            <a:pPr lvl="1"/>
            <a:r>
              <a:rPr lang="en-US" dirty="0"/>
              <a:t>regex</a:t>
            </a:r>
          </a:p>
          <a:p>
            <a:pPr lvl="1"/>
            <a:r>
              <a:rPr lang="en-US" dirty="0"/>
              <a:t>collections</a:t>
            </a:r>
          </a:p>
          <a:p>
            <a:pPr lvl="1"/>
            <a:r>
              <a:rPr lang="en-US" dirty="0" err="1"/>
              <a:t>yellowbrick</a:t>
            </a:r>
            <a:endParaRPr lang="en-US" dirty="0"/>
          </a:p>
          <a:p>
            <a:pPr lvl="1"/>
            <a:r>
              <a:rPr lang="en-US" dirty="0" err="1"/>
              <a:t>SpaCy</a:t>
            </a:r>
            <a:endParaRPr lang="en-US" dirty="0"/>
          </a:p>
          <a:p>
            <a:pPr lvl="1"/>
            <a:r>
              <a:rPr lang="en-US" dirty="0" err="1"/>
              <a:t>textacy</a:t>
            </a:r>
            <a:endParaRPr lang="en-US" dirty="0"/>
          </a:p>
          <a:p>
            <a:pPr lvl="1"/>
            <a:r>
              <a:rPr lang="en-US" dirty="0" err="1"/>
              <a:t>sklearn</a:t>
            </a:r>
            <a:endParaRPr lang="en-US" dirty="0"/>
          </a:p>
          <a:p>
            <a:pPr lvl="1"/>
            <a:endParaRPr lang="en-US" dirty="0"/>
          </a:p>
        </p:txBody>
      </p:sp>
    </p:spTree>
    <p:extLst>
      <p:ext uri="{BB962C8B-B14F-4D97-AF65-F5344CB8AC3E}">
        <p14:creationId xmlns:p14="http://schemas.microsoft.com/office/powerpoint/2010/main" val="456023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0CA0-5602-5C49-A416-FCBCF1C52A58}"/>
              </a:ext>
            </a:extLst>
          </p:cNvPr>
          <p:cNvSpPr>
            <a:spLocks noGrp="1"/>
          </p:cNvSpPr>
          <p:nvPr>
            <p:ph type="title"/>
          </p:nvPr>
        </p:nvSpPr>
        <p:spPr/>
        <p:txBody>
          <a:bodyPr/>
          <a:lstStyle/>
          <a:p>
            <a:r>
              <a:rPr lang="en-US" dirty="0"/>
              <a:t>Exercise – EDA with text</a:t>
            </a:r>
          </a:p>
        </p:txBody>
      </p:sp>
      <p:sp>
        <p:nvSpPr>
          <p:cNvPr id="3" name="Slide Number Placeholder 2">
            <a:extLst>
              <a:ext uri="{FF2B5EF4-FFF2-40B4-BE49-F238E27FC236}">
                <a16:creationId xmlns:a16="http://schemas.microsoft.com/office/drawing/2014/main" id="{3FF1DC07-1EDC-3747-BC6E-7C6AB539137F}"/>
              </a:ext>
            </a:extLst>
          </p:cNvPr>
          <p:cNvSpPr>
            <a:spLocks noGrp="1"/>
          </p:cNvSpPr>
          <p:nvPr>
            <p:ph type="sldNum" sz="quarter" idx="12"/>
          </p:nvPr>
        </p:nvSpPr>
        <p:spPr/>
        <p:txBody>
          <a:bodyPr/>
          <a:lstStyle/>
          <a:p>
            <a:fld id="{FD268959-0C7B-DE40-B0DF-834DF71CC0C8}" type="slidenum">
              <a:rPr lang="en-US" smtClean="0"/>
              <a:t>24</a:t>
            </a:fld>
            <a:endParaRPr lang="en-US"/>
          </a:p>
        </p:txBody>
      </p:sp>
      <p:sp>
        <p:nvSpPr>
          <p:cNvPr id="5" name="TextBox 4">
            <a:extLst>
              <a:ext uri="{FF2B5EF4-FFF2-40B4-BE49-F238E27FC236}">
                <a16:creationId xmlns:a16="http://schemas.microsoft.com/office/drawing/2014/main" id="{C52E2BD1-986E-3D4E-826C-DCD6D315C909}"/>
              </a:ext>
            </a:extLst>
          </p:cNvPr>
          <p:cNvSpPr txBox="1"/>
          <p:nvPr/>
        </p:nvSpPr>
        <p:spPr>
          <a:xfrm>
            <a:off x="5650992" y="406544"/>
            <a:ext cx="4801314" cy="369332"/>
          </a:xfrm>
          <a:prstGeom prst="rect">
            <a:avLst/>
          </a:prstGeom>
          <a:noFill/>
        </p:spPr>
        <p:txBody>
          <a:bodyPr wrap="none" rtlCol="0">
            <a:spAutoFit/>
          </a:bodyPr>
          <a:lstStyle/>
          <a:p>
            <a:r>
              <a:rPr lang="en-US" u="sng" dirty="0"/>
              <a:t>Use your Exercise – Preprocessing notebook</a:t>
            </a:r>
          </a:p>
        </p:txBody>
      </p:sp>
      <p:sp>
        <p:nvSpPr>
          <p:cNvPr id="4" name="TextBox 3">
            <a:extLst>
              <a:ext uri="{FF2B5EF4-FFF2-40B4-BE49-F238E27FC236}">
                <a16:creationId xmlns:a16="http://schemas.microsoft.com/office/drawing/2014/main" id="{87F718AC-BDFD-C045-BB73-5228B82F7A49}"/>
              </a:ext>
            </a:extLst>
          </p:cNvPr>
          <p:cNvSpPr txBox="1"/>
          <p:nvPr/>
        </p:nvSpPr>
        <p:spPr>
          <a:xfrm>
            <a:off x="1856232" y="1591056"/>
            <a:ext cx="7791443" cy="4247317"/>
          </a:xfrm>
          <a:prstGeom prst="rect">
            <a:avLst/>
          </a:prstGeom>
          <a:noFill/>
        </p:spPr>
        <p:txBody>
          <a:bodyPr wrap="square" rtlCol="0">
            <a:spAutoFit/>
          </a:bodyPr>
          <a:lstStyle/>
          <a:p>
            <a:pPr marL="342900" indent="-342900">
              <a:buFont typeface="+mj-lt"/>
              <a:buAutoNum type="arabicPeriod"/>
            </a:pPr>
            <a:r>
              <a:rPr lang="en-US" dirty="0"/>
              <a:t>Add columns for polarity and subjectivity.</a:t>
            </a:r>
          </a:p>
          <a:p>
            <a:pPr marL="342900" indent="-342900">
              <a:buFont typeface="+mj-lt"/>
              <a:buAutoNum type="arabicPeriod"/>
            </a:pPr>
            <a:r>
              <a:rPr lang="en-US" dirty="0"/>
              <a:t>Create charts to show distributions of :</a:t>
            </a:r>
          </a:p>
          <a:p>
            <a:pPr marL="800100" lvl="1" indent="-342900">
              <a:buFont typeface="+mj-lt"/>
              <a:buAutoNum type="arabicPeriod"/>
            </a:pPr>
            <a:r>
              <a:rPr lang="en-US" dirty="0"/>
              <a:t>polarity</a:t>
            </a:r>
          </a:p>
          <a:p>
            <a:pPr marL="800100" lvl="1" indent="-342900">
              <a:buFont typeface="+mj-lt"/>
              <a:buAutoNum type="arabicPeriod"/>
            </a:pPr>
            <a:r>
              <a:rPr lang="en-US" dirty="0"/>
              <a:t>retweets</a:t>
            </a:r>
          </a:p>
          <a:p>
            <a:pPr marL="800100" lvl="1" indent="-342900">
              <a:buFont typeface="+mj-lt"/>
              <a:buAutoNum type="arabicPeriod"/>
            </a:pPr>
            <a:r>
              <a:rPr lang="en-US" dirty="0"/>
              <a:t>user followers</a:t>
            </a:r>
          </a:p>
          <a:p>
            <a:pPr marL="800100" lvl="1" indent="-342900">
              <a:buFont typeface="+mj-lt"/>
              <a:buAutoNum type="arabicPeriod"/>
            </a:pPr>
            <a:r>
              <a:rPr lang="en-US" dirty="0"/>
              <a:t>user friends</a:t>
            </a:r>
          </a:p>
          <a:p>
            <a:pPr marL="800100" lvl="1" indent="-342900">
              <a:buFont typeface="+mj-lt"/>
              <a:buAutoNum type="arabicPeriod"/>
            </a:pPr>
            <a:r>
              <a:rPr lang="en-US" dirty="0"/>
              <a:t>favorites</a:t>
            </a:r>
          </a:p>
          <a:p>
            <a:pPr marL="800100" lvl="1" indent="-342900">
              <a:buFont typeface="+mj-lt"/>
              <a:buAutoNum type="arabicPeriod"/>
            </a:pPr>
            <a:r>
              <a:rPr lang="en-US" dirty="0"/>
              <a:t>review length</a:t>
            </a:r>
          </a:p>
          <a:p>
            <a:pPr marL="800100" lvl="1" indent="-342900">
              <a:buFont typeface="+mj-lt"/>
              <a:buAutoNum type="arabicPeriod"/>
            </a:pPr>
            <a:r>
              <a:rPr lang="en-US" dirty="0"/>
              <a:t>word count</a:t>
            </a:r>
          </a:p>
          <a:p>
            <a:pPr marL="800100" lvl="1" indent="-342900">
              <a:buFont typeface="+mj-lt"/>
              <a:buAutoNum type="arabicPeriod"/>
            </a:pPr>
            <a:r>
              <a:rPr lang="en-US" dirty="0"/>
              <a:t>polarity by location</a:t>
            </a:r>
          </a:p>
          <a:p>
            <a:pPr marL="800100" lvl="1" indent="-342900">
              <a:buFont typeface="+mj-lt"/>
              <a:buAutoNum type="arabicPeriod"/>
            </a:pPr>
            <a:r>
              <a:rPr lang="en-US" dirty="0"/>
              <a:t>retweets by location</a:t>
            </a:r>
          </a:p>
          <a:p>
            <a:pPr marL="342900" indent="-342900">
              <a:buFont typeface="+mj-lt"/>
              <a:buAutoNum type="arabicPeriod"/>
            </a:pPr>
            <a:r>
              <a:rPr lang="en-US" dirty="0"/>
              <a:t>After stop words have been removed, what are the top 10:</a:t>
            </a:r>
          </a:p>
          <a:p>
            <a:pPr marL="800100" lvl="1" indent="-342900">
              <a:buFont typeface="+mj-lt"/>
              <a:buAutoNum type="arabicPeriod"/>
            </a:pPr>
            <a:r>
              <a:rPr lang="en-US" dirty="0"/>
              <a:t>unigrams</a:t>
            </a:r>
          </a:p>
          <a:p>
            <a:pPr marL="800100" lvl="1" indent="-342900">
              <a:buFont typeface="+mj-lt"/>
              <a:buAutoNum type="arabicPeriod"/>
            </a:pPr>
            <a:r>
              <a:rPr lang="en-US" dirty="0"/>
              <a:t>bigrams</a:t>
            </a:r>
          </a:p>
          <a:p>
            <a:pPr marL="342900" indent="-342900">
              <a:buFont typeface="+mj-lt"/>
              <a:buAutoNum type="arabicPeriod"/>
            </a:pPr>
            <a:r>
              <a:rPr lang="en-US" dirty="0"/>
              <a:t>Add two other charts or tables you think might be interesting to see.</a:t>
            </a:r>
          </a:p>
        </p:txBody>
      </p:sp>
    </p:spTree>
    <p:extLst>
      <p:ext uri="{BB962C8B-B14F-4D97-AF65-F5344CB8AC3E}">
        <p14:creationId xmlns:p14="http://schemas.microsoft.com/office/powerpoint/2010/main" val="1253318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0C8D0-1107-CB4C-B6B0-8D2833BE354F}"/>
              </a:ext>
            </a:extLst>
          </p:cNvPr>
          <p:cNvSpPr>
            <a:spLocks noGrp="1"/>
          </p:cNvSpPr>
          <p:nvPr>
            <p:ph type="title"/>
          </p:nvPr>
        </p:nvSpPr>
        <p:spPr/>
        <p:txBody>
          <a:bodyPr/>
          <a:lstStyle/>
          <a:p>
            <a:r>
              <a:rPr lang="en-US" dirty="0"/>
              <a:t>Topic Modelling tutorial</a:t>
            </a:r>
          </a:p>
        </p:txBody>
      </p:sp>
      <p:sp>
        <p:nvSpPr>
          <p:cNvPr id="3" name="Slide Number Placeholder 2">
            <a:extLst>
              <a:ext uri="{FF2B5EF4-FFF2-40B4-BE49-F238E27FC236}">
                <a16:creationId xmlns:a16="http://schemas.microsoft.com/office/drawing/2014/main" id="{C5713AC0-5EE2-FB43-9D06-2294C6CC533A}"/>
              </a:ext>
            </a:extLst>
          </p:cNvPr>
          <p:cNvSpPr>
            <a:spLocks noGrp="1"/>
          </p:cNvSpPr>
          <p:nvPr>
            <p:ph type="sldNum" sz="quarter" idx="12"/>
          </p:nvPr>
        </p:nvSpPr>
        <p:spPr/>
        <p:txBody>
          <a:bodyPr/>
          <a:lstStyle/>
          <a:p>
            <a:fld id="{FD268959-0C7B-DE40-B0DF-834DF71CC0C8}" type="slidenum">
              <a:rPr lang="en-US" smtClean="0"/>
              <a:t>25</a:t>
            </a:fld>
            <a:endParaRPr lang="en-US"/>
          </a:p>
        </p:txBody>
      </p:sp>
      <p:sp>
        <p:nvSpPr>
          <p:cNvPr id="4" name="Rectangle 3">
            <a:extLst>
              <a:ext uri="{FF2B5EF4-FFF2-40B4-BE49-F238E27FC236}">
                <a16:creationId xmlns:a16="http://schemas.microsoft.com/office/drawing/2014/main" id="{CA622A95-26BD-4D4A-B1C4-3BEAD32EF012}"/>
              </a:ext>
            </a:extLst>
          </p:cNvPr>
          <p:cNvSpPr/>
          <p:nvPr/>
        </p:nvSpPr>
        <p:spPr>
          <a:xfrm>
            <a:off x="3048000" y="3105835"/>
            <a:ext cx="6096000" cy="646331"/>
          </a:xfrm>
          <a:prstGeom prst="rect">
            <a:avLst/>
          </a:prstGeom>
        </p:spPr>
        <p:txBody>
          <a:bodyPr>
            <a:spAutoFit/>
          </a:bodyPr>
          <a:lstStyle/>
          <a:p>
            <a:r>
              <a:rPr lang="en-US" dirty="0"/>
              <a:t>https://</a:t>
            </a:r>
            <a:r>
              <a:rPr lang="en-US" dirty="0" err="1"/>
              <a:t>www.kaggle.com</a:t>
            </a:r>
            <a:r>
              <a:rPr lang="en-US" dirty="0"/>
              <a:t>/</a:t>
            </a:r>
            <a:r>
              <a:rPr lang="en-US" dirty="0" err="1"/>
              <a:t>arthurtok</a:t>
            </a:r>
            <a:r>
              <a:rPr lang="en-US" dirty="0"/>
              <a:t>/spooky-</a:t>
            </a:r>
            <a:r>
              <a:rPr lang="en-US" dirty="0" err="1"/>
              <a:t>nlp</a:t>
            </a:r>
            <a:r>
              <a:rPr lang="en-US" dirty="0"/>
              <a:t>-and-topic-modelling-tutorial</a:t>
            </a:r>
          </a:p>
        </p:txBody>
      </p:sp>
    </p:spTree>
    <p:extLst>
      <p:ext uri="{BB962C8B-B14F-4D97-AF65-F5344CB8AC3E}">
        <p14:creationId xmlns:p14="http://schemas.microsoft.com/office/powerpoint/2010/main" val="3045954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3015A2-5C66-AA44-85F4-0AC891436A80}"/>
              </a:ext>
            </a:extLst>
          </p:cNvPr>
          <p:cNvSpPr>
            <a:spLocks noGrp="1"/>
          </p:cNvSpPr>
          <p:nvPr>
            <p:ph type="sldNum" sz="quarter" idx="12"/>
          </p:nvPr>
        </p:nvSpPr>
        <p:spPr/>
        <p:txBody>
          <a:bodyPr/>
          <a:lstStyle/>
          <a:p>
            <a:fld id="{A372472D-0550-4DE7-A024-EE83A718A0AB}" type="slidenum">
              <a:rPr lang="en-US" smtClean="0"/>
              <a:pPr/>
              <a:t>26</a:t>
            </a:fld>
            <a:endParaRPr lang="en-US"/>
          </a:p>
        </p:txBody>
      </p:sp>
      <p:sp>
        <p:nvSpPr>
          <p:cNvPr id="3" name="Title 2">
            <a:extLst>
              <a:ext uri="{FF2B5EF4-FFF2-40B4-BE49-F238E27FC236}">
                <a16:creationId xmlns:a16="http://schemas.microsoft.com/office/drawing/2014/main" id="{3BAF9047-0827-604E-BD5C-3E75FAE57AF9}"/>
              </a:ext>
            </a:extLst>
          </p:cNvPr>
          <p:cNvSpPr>
            <a:spLocks noGrp="1"/>
          </p:cNvSpPr>
          <p:nvPr>
            <p:ph type="title"/>
          </p:nvPr>
        </p:nvSpPr>
        <p:spPr/>
        <p:txBody>
          <a:bodyPr/>
          <a:lstStyle/>
          <a:p>
            <a:r>
              <a:rPr lang="en-US" dirty="0"/>
              <a:t>Start Text Classification</a:t>
            </a:r>
          </a:p>
        </p:txBody>
      </p:sp>
      <p:sp>
        <p:nvSpPr>
          <p:cNvPr id="4" name="Text Placeholder 3">
            <a:extLst>
              <a:ext uri="{FF2B5EF4-FFF2-40B4-BE49-F238E27FC236}">
                <a16:creationId xmlns:a16="http://schemas.microsoft.com/office/drawing/2014/main" id="{3D297EE8-0979-C44E-B3B8-FD434AB4EBA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49691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149E-8783-F842-B72B-10CD45701375}"/>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30329E9C-0C1D-334F-9277-B96E88EEDF29}"/>
              </a:ext>
            </a:extLst>
          </p:cNvPr>
          <p:cNvSpPr>
            <a:spLocks noGrp="1"/>
          </p:cNvSpPr>
          <p:nvPr>
            <p:ph idx="1"/>
          </p:nvPr>
        </p:nvSpPr>
        <p:spPr/>
        <p:txBody>
          <a:bodyPr>
            <a:normAutofit fontScale="85000" lnSpcReduction="10000"/>
          </a:bodyPr>
          <a:lstStyle/>
          <a:p>
            <a:r>
              <a:rPr lang="en-US" sz="1400" dirty="0"/>
              <a:t>raw text data will be transformed into feature vectors and new features will be created using the existing dataset. We will implement the following different ideas in order to obtain relevant features from our dataset.</a:t>
            </a:r>
          </a:p>
          <a:p>
            <a:r>
              <a:rPr lang="en-US" sz="1400" dirty="0"/>
              <a:t>Count vectors - Count Vector is a matrix notation of the dataset in which every row represents a document from the corpus, every column represents a term from the corpus, and every cell represents the frequency count of a particular term in a particular document.</a:t>
            </a:r>
          </a:p>
          <a:p>
            <a:r>
              <a:rPr lang="en-US" sz="1400" dirty="0"/>
              <a:t>TF-IDF vectors - </a:t>
            </a:r>
            <a:r>
              <a:rPr lang="en-US" sz="1500" dirty="0"/>
              <a:t>TF-IDF score represents the relative importance of a term in the document and the entire corpus. TF-IDF score is composed by two terms: the first computes the normalized Term Frequency (TF), the second term is the Inverse Document Frequency (IDF), computed as the logarithm of the number of the documents in the corpus divided by the number of documents where the specific term appears.</a:t>
            </a:r>
          </a:p>
          <a:p>
            <a:pPr lvl="1"/>
            <a:r>
              <a:rPr lang="en-US" sz="1400" dirty="0"/>
              <a:t>word level - </a:t>
            </a:r>
            <a:r>
              <a:rPr lang="en-US" dirty="0"/>
              <a:t>Matrix representing </a:t>
            </a:r>
            <a:r>
              <a:rPr lang="en-US" dirty="0" err="1"/>
              <a:t>tf-idf</a:t>
            </a:r>
            <a:r>
              <a:rPr lang="en-US" dirty="0"/>
              <a:t> scores of every term in different documents</a:t>
            </a:r>
            <a:endParaRPr lang="en-US" sz="1400" dirty="0"/>
          </a:p>
          <a:p>
            <a:pPr lvl="1"/>
            <a:r>
              <a:rPr lang="en-US" sz="1400" dirty="0"/>
              <a:t>n-gram level - </a:t>
            </a:r>
            <a:r>
              <a:rPr lang="en-US" dirty="0"/>
              <a:t>N-grams are the combination of N terms together. This Matrix representing </a:t>
            </a:r>
            <a:r>
              <a:rPr lang="en-US" dirty="0" err="1"/>
              <a:t>tf-idf</a:t>
            </a:r>
            <a:r>
              <a:rPr lang="en-US" dirty="0"/>
              <a:t> scores of N-grams</a:t>
            </a:r>
            <a:endParaRPr lang="en-US" sz="1400" dirty="0"/>
          </a:p>
          <a:p>
            <a:pPr lvl="1"/>
            <a:r>
              <a:rPr lang="en-US" sz="1400" dirty="0"/>
              <a:t>character level - </a:t>
            </a:r>
            <a:r>
              <a:rPr lang="en-US" dirty="0"/>
              <a:t>Matrix representing </a:t>
            </a:r>
            <a:r>
              <a:rPr lang="en-US" dirty="0" err="1"/>
              <a:t>tf-idf</a:t>
            </a:r>
            <a:r>
              <a:rPr lang="en-US" dirty="0"/>
              <a:t> scores of character level n-grams in the corpus</a:t>
            </a:r>
            <a:endParaRPr lang="en-US" sz="1400" dirty="0"/>
          </a:p>
          <a:p>
            <a:r>
              <a:rPr lang="en-US" sz="1400" dirty="0"/>
              <a:t>Word embedding - </a:t>
            </a:r>
            <a:r>
              <a:rPr lang="en-US" dirty="0"/>
              <a:t>A word embedding is a form of representing words and documents using a dense vector representation. The position of a word within the vector space is learned from text and is based on the words that surround the word when it is used. Word embeddings can be trained using the input corpus itself or can be generated using pre-trained word embeddings such as </a:t>
            </a:r>
            <a:r>
              <a:rPr lang="en-US" b="1" dirty="0"/>
              <a:t>Glove, </a:t>
            </a:r>
            <a:r>
              <a:rPr lang="en-US" b="1" dirty="0" err="1"/>
              <a:t>FastText</a:t>
            </a:r>
            <a:r>
              <a:rPr lang="en-US" b="1" dirty="0"/>
              <a:t>, </a:t>
            </a:r>
            <a:r>
              <a:rPr lang="en-US" dirty="0"/>
              <a:t>and</a:t>
            </a:r>
            <a:r>
              <a:rPr lang="en-US" b="1" dirty="0"/>
              <a:t> Word2Vec</a:t>
            </a:r>
            <a:r>
              <a:rPr lang="en-US" dirty="0"/>
              <a:t>. Any one of them can be downloaded and used as transfer learning. </a:t>
            </a:r>
            <a:endParaRPr lang="en-US" sz="1400" dirty="0"/>
          </a:p>
          <a:p>
            <a:r>
              <a:rPr lang="en-US" sz="1400" dirty="0"/>
              <a:t>Text/NLP features – counts of nouns, verbs, words, characters</a:t>
            </a:r>
          </a:p>
        </p:txBody>
      </p:sp>
      <p:sp>
        <p:nvSpPr>
          <p:cNvPr id="4" name="Slide Number Placeholder 3">
            <a:extLst>
              <a:ext uri="{FF2B5EF4-FFF2-40B4-BE49-F238E27FC236}">
                <a16:creationId xmlns:a16="http://schemas.microsoft.com/office/drawing/2014/main" id="{88434B20-AFFC-184D-B8F3-B2D28E7C1CAC}"/>
              </a:ext>
            </a:extLst>
          </p:cNvPr>
          <p:cNvSpPr>
            <a:spLocks noGrp="1"/>
          </p:cNvSpPr>
          <p:nvPr>
            <p:ph type="sldNum" sz="quarter" idx="12"/>
          </p:nvPr>
        </p:nvSpPr>
        <p:spPr/>
        <p:txBody>
          <a:bodyPr/>
          <a:lstStyle/>
          <a:p>
            <a:fld id="{FD268959-0C7B-DE40-B0DF-834DF71CC0C8}" type="slidenum">
              <a:rPr lang="en-US" smtClean="0"/>
              <a:t>27</a:t>
            </a:fld>
            <a:endParaRPr lang="en-US"/>
          </a:p>
        </p:txBody>
      </p:sp>
    </p:spTree>
    <p:extLst>
      <p:ext uri="{BB962C8B-B14F-4D97-AF65-F5344CB8AC3E}">
        <p14:creationId xmlns:p14="http://schemas.microsoft.com/office/powerpoint/2010/main" val="3776702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6B43-FB01-D84C-A4DF-F5334EBF89EE}"/>
              </a:ext>
            </a:extLst>
          </p:cNvPr>
          <p:cNvSpPr>
            <a:spLocks noGrp="1"/>
          </p:cNvSpPr>
          <p:nvPr>
            <p:ph type="title"/>
          </p:nvPr>
        </p:nvSpPr>
        <p:spPr/>
        <p:txBody>
          <a:bodyPr/>
          <a:lstStyle/>
          <a:p>
            <a:r>
              <a:rPr lang="en-US" dirty="0"/>
              <a:t>Word Embedding</a:t>
            </a:r>
          </a:p>
        </p:txBody>
      </p:sp>
      <p:sp>
        <p:nvSpPr>
          <p:cNvPr id="3" name="Content Placeholder 2">
            <a:extLst>
              <a:ext uri="{FF2B5EF4-FFF2-40B4-BE49-F238E27FC236}">
                <a16:creationId xmlns:a16="http://schemas.microsoft.com/office/drawing/2014/main" id="{FF7CCFAA-2EE4-C44B-B420-4514E74BC43F}"/>
              </a:ext>
            </a:extLst>
          </p:cNvPr>
          <p:cNvSpPr>
            <a:spLocks noGrp="1"/>
          </p:cNvSpPr>
          <p:nvPr>
            <p:ph idx="1"/>
          </p:nvPr>
        </p:nvSpPr>
        <p:spPr/>
        <p:txBody>
          <a:bodyPr/>
          <a:lstStyle/>
          <a:p>
            <a:r>
              <a:rPr lang="en-US" dirty="0"/>
              <a:t>Following </a:t>
            </a:r>
            <a:r>
              <a:rPr lang="en-US" dirty="0" err="1"/>
              <a:t>snnipet</a:t>
            </a:r>
            <a:r>
              <a:rPr lang="en-US" dirty="0"/>
              <a:t> shows how to use pre-trained word embeddings in the model. There are four essential steps:</a:t>
            </a:r>
          </a:p>
          <a:p>
            <a:r>
              <a:rPr lang="en-US" dirty="0"/>
              <a:t>Loading the pretrained word embeddings</a:t>
            </a:r>
          </a:p>
          <a:p>
            <a:r>
              <a:rPr lang="en-US" dirty="0"/>
              <a:t>Creating a tokenizer object</a:t>
            </a:r>
          </a:p>
          <a:p>
            <a:r>
              <a:rPr lang="en-US" dirty="0"/>
              <a:t>Transforming text documents to sequence of tokens and pad them</a:t>
            </a:r>
          </a:p>
          <a:p>
            <a:r>
              <a:rPr lang="en-US" dirty="0"/>
              <a:t>Create a mapping of token and their respective embeddings</a:t>
            </a:r>
          </a:p>
          <a:p>
            <a:br>
              <a:rPr lang="en-US" dirty="0"/>
            </a:br>
            <a:endParaRPr lang="en-US" dirty="0"/>
          </a:p>
        </p:txBody>
      </p:sp>
      <p:sp>
        <p:nvSpPr>
          <p:cNvPr id="4" name="Slide Number Placeholder 3">
            <a:extLst>
              <a:ext uri="{FF2B5EF4-FFF2-40B4-BE49-F238E27FC236}">
                <a16:creationId xmlns:a16="http://schemas.microsoft.com/office/drawing/2014/main" id="{8C03616C-3AC3-CC43-878F-9F9EC00023F8}"/>
              </a:ext>
            </a:extLst>
          </p:cNvPr>
          <p:cNvSpPr>
            <a:spLocks noGrp="1"/>
          </p:cNvSpPr>
          <p:nvPr>
            <p:ph type="sldNum" sz="quarter" idx="12"/>
          </p:nvPr>
        </p:nvSpPr>
        <p:spPr/>
        <p:txBody>
          <a:bodyPr/>
          <a:lstStyle/>
          <a:p>
            <a:fld id="{FD268959-0C7B-DE40-B0DF-834DF71CC0C8}" type="slidenum">
              <a:rPr lang="en-US" smtClean="0"/>
              <a:t>28</a:t>
            </a:fld>
            <a:endParaRPr lang="en-US"/>
          </a:p>
        </p:txBody>
      </p:sp>
    </p:spTree>
    <p:extLst>
      <p:ext uri="{BB962C8B-B14F-4D97-AF65-F5344CB8AC3E}">
        <p14:creationId xmlns:p14="http://schemas.microsoft.com/office/powerpoint/2010/main" val="3268073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149E-8783-F842-B72B-10CD45701375}"/>
              </a:ext>
            </a:extLst>
          </p:cNvPr>
          <p:cNvSpPr>
            <a:spLocks noGrp="1"/>
          </p:cNvSpPr>
          <p:nvPr>
            <p:ph type="title"/>
          </p:nvPr>
        </p:nvSpPr>
        <p:spPr/>
        <p:txBody>
          <a:bodyPr/>
          <a:lstStyle/>
          <a:p>
            <a:r>
              <a:rPr lang="en-US" dirty="0"/>
              <a:t>Model Building - Classifiers</a:t>
            </a:r>
          </a:p>
        </p:txBody>
      </p:sp>
      <p:sp>
        <p:nvSpPr>
          <p:cNvPr id="3" name="Content Placeholder 2">
            <a:extLst>
              <a:ext uri="{FF2B5EF4-FFF2-40B4-BE49-F238E27FC236}">
                <a16:creationId xmlns:a16="http://schemas.microsoft.com/office/drawing/2014/main" id="{30329E9C-0C1D-334F-9277-B96E88EEDF29}"/>
              </a:ext>
            </a:extLst>
          </p:cNvPr>
          <p:cNvSpPr>
            <a:spLocks noGrp="1"/>
          </p:cNvSpPr>
          <p:nvPr>
            <p:ph idx="1"/>
          </p:nvPr>
        </p:nvSpPr>
        <p:spPr/>
        <p:txBody>
          <a:bodyPr>
            <a:normAutofit fontScale="55000" lnSpcReduction="20000"/>
          </a:bodyPr>
          <a:lstStyle/>
          <a:p>
            <a:r>
              <a:rPr lang="en-US" dirty="0"/>
              <a:t>Naive Bayes Classifier</a:t>
            </a:r>
          </a:p>
          <a:p>
            <a:r>
              <a:rPr lang="en-US" dirty="0"/>
              <a:t>Linear Classifier</a:t>
            </a:r>
          </a:p>
          <a:p>
            <a:r>
              <a:rPr lang="en-US" dirty="0"/>
              <a:t>Support Vector Machine</a:t>
            </a:r>
          </a:p>
          <a:p>
            <a:r>
              <a:rPr lang="en-US" dirty="0"/>
              <a:t>Bagging Models</a:t>
            </a:r>
          </a:p>
          <a:p>
            <a:r>
              <a:rPr lang="en-US" dirty="0"/>
              <a:t>Boosting Models</a:t>
            </a:r>
          </a:p>
          <a:p>
            <a:r>
              <a:rPr lang="en-US" dirty="0"/>
              <a:t>Shallow Neural Networks</a:t>
            </a:r>
          </a:p>
          <a:p>
            <a:r>
              <a:rPr lang="en-US" dirty="0"/>
              <a:t>Deep Neural Networks</a:t>
            </a:r>
          </a:p>
          <a:p>
            <a:pPr lvl="1"/>
            <a:r>
              <a:rPr lang="en-US" dirty="0"/>
              <a:t>Convolutional Neural Network (CNN)</a:t>
            </a:r>
          </a:p>
          <a:p>
            <a:pPr lvl="1"/>
            <a:r>
              <a:rPr lang="en-US" dirty="0"/>
              <a:t>Long Short Term </a:t>
            </a:r>
            <a:r>
              <a:rPr lang="en-US" dirty="0" err="1"/>
              <a:t>Modelr</a:t>
            </a:r>
            <a:r>
              <a:rPr lang="en-US" dirty="0"/>
              <a:t> (LSTM)</a:t>
            </a:r>
          </a:p>
          <a:p>
            <a:pPr lvl="1"/>
            <a:r>
              <a:rPr lang="en-US" dirty="0"/>
              <a:t>Gated Recurrent Unit (GRU)</a:t>
            </a:r>
          </a:p>
          <a:p>
            <a:pPr lvl="1"/>
            <a:r>
              <a:rPr lang="en-US" dirty="0"/>
              <a:t>Bidirectional RNN</a:t>
            </a:r>
          </a:p>
          <a:p>
            <a:pPr lvl="1"/>
            <a:r>
              <a:rPr lang="en-US" dirty="0"/>
              <a:t>Recurrent Convolutional Neural Network (RCNN)</a:t>
            </a:r>
          </a:p>
          <a:p>
            <a:pPr lvl="1"/>
            <a:r>
              <a:rPr lang="en-US" dirty="0"/>
              <a:t>Other Variants of Deep Neural Networks</a:t>
            </a:r>
          </a:p>
          <a:p>
            <a:endParaRPr lang="en-US" dirty="0"/>
          </a:p>
        </p:txBody>
      </p:sp>
      <p:sp>
        <p:nvSpPr>
          <p:cNvPr id="4" name="Slide Number Placeholder 3">
            <a:extLst>
              <a:ext uri="{FF2B5EF4-FFF2-40B4-BE49-F238E27FC236}">
                <a16:creationId xmlns:a16="http://schemas.microsoft.com/office/drawing/2014/main" id="{88434B20-AFFC-184D-B8F3-B2D28E7C1CAC}"/>
              </a:ext>
            </a:extLst>
          </p:cNvPr>
          <p:cNvSpPr>
            <a:spLocks noGrp="1"/>
          </p:cNvSpPr>
          <p:nvPr>
            <p:ph type="sldNum" sz="quarter" idx="12"/>
          </p:nvPr>
        </p:nvSpPr>
        <p:spPr/>
        <p:txBody>
          <a:bodyPr/>
          <a:lstStyle/>
          <a:p>
            <a:fld id="{FD268959-0C7B-DE40-B0DF-834DF71CC0C8}" type="slidenum">
              <a:rPr lang="en-US" smtClean="0"/>
              <a:t>29</a:t>
            </a:fld>
            <a:endParaRPr lang="en-US"/>
          </a:p>
        </p:txBody>
      </p:sp>
    </p:spTree>
    <p:extLst>
      <p:ext uri="{BB962C8B-B14F-4D97-AF65-F5344CB8AC3E}">
        <p14:creationId xmlns:p14="http://schemas.microsoft.com/office/powerpoint/2010/main" val="2609611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C908A2C-1B9A-9442-A828-F75FE1E26ED5}"/>
              </a:ext>
            </a:extLst>
          </p:cNvPr>
          <p:cNvGraphicFramePr>
            <a:graphicFrameLocks noGrp="1"/>
          </p:cNvGraphicFramePr>
          <p:nvPr>
            <p:extLst>
              <p:ext uri="{D42A27DB-BD31-4B8C-83A1-F6EECF244321}">
                <p14:modId xmlns:p14="http://schemas.microsoft.com/office/powerpoint/2010/main" val="2924598317"/>
              </p:ext>
            </p:extLst>
          </p:nvPr>
        </p:nvGraphicFramePr>
        <p:xfrm>
          <a:off x="467432" y="360680"/>
          <a:ext cx="11419767" cy="6644640"/>
        </p:xfrm>
        <a:graphic>
          <a:graphicData uri="http://schemas.openxmlformats.org/drawingml/2006/table">
            <a:tbl>
              <a:tblPr firstRow="1" bandRow="1">
                <a:tableStyleId>{5C22544A-7EE6-4342-B048-85BDC9FD1C3A}</a:tableStyleId>
              </a:tblPr>
              <a:tblGrid>
                <a:gridCol w="895101">
                  <a:extLst>
                    <a:ext uri="{9D8B030D-6E8A-4147-A177-3AD203B41FA5}">
                      <a16:colId xmlns:a16="http://schemas.microsoft.com/office/drawing/2014/main" val="1312503882"/>
                    </a:ext>
                  </a:extLst>
                </a:gridCol>
                <a:gridCol w="895101">
                  <a:extLst>
                    <a:ext uri="{9D8B030D-6E8A-4147-A177-3AD203B41FA5}">
                      <a16:colId xmlns:a16="http://schemas.microsoft.com/office/drawing/2014/main" val="1029503344"/>
                    </a:ext>
                  </a:extLst>
                </a:gridCol>
                <a:gridCol w="2455880">
                  <a:extLst>
                    <a:ext uri="{9D8B030D-6E8A-4147-A177-3AD203B41FA5}">
                      <a16:colId xmlns:a16="http://schemas.microsoft.com/office/drawing/2014/main" val="2090801193"/>
                    </a:ext>
                  </a:extLst>
                </a:gridCol>
                <a:gridCol w="2144486">
                  <a:extLst>
                    <a:ext uri="{9D8B030D-6E8A-4147-A177-3AD203B41FA5}">
                      <a16:colId xmlns:a16="http://schemas.microsoft.com/office/drawing/2014/main" val="233221348"/>
                    </a:ext>
                  </a:extLst>
                </a:gridCol>
                <a:gridCol w="1981200">
                  <a:extLst>
                    <a:ext uri="{9D8B030D-6E8A-4147-A177-3AD203B41FA5}">
                      <a16:colId xmlns:a16="http://schemas.microsoft.com/office/drawing/2014/main" val="978793016"/>
                    </a:ext>
                  </a:extLst>
                </a:gridCol>
                <a:gridCol w="3047999">
                  <a:extLst>
                    <a:ext uri="{9D8B030D-6E8A-4147-A177-3AD203B41FA5}">
                      <a16:colId xmlns:a16="http://schemas.microsoft.com/office/drawing/2014/main" val="3829174975"/>
                    </a:ext>
                  </a:extLst>
                </a:gridCol>
              </a:tblGrid>
              <a:tr h="370840">
                <a:tc>
                  <a:txBody>
                    <a:bodyPr/>
                    <a:lstStyle/>
                    <a:p>
                      <a:pPr algn="ctr"/>
                      <a:endParaRPr lang="en-US" sz="1200" dirty="0"/>
                    </a:p>
                  </a:txBody>
                  <a:tcPr/>
                </a:tc>
                <a:tc>
                  <a:txBody>
                    <a:bodyPr/>
                    <a:lstStyle/>
                    <a:p>
                      <a:pPr algn="ctr"/>
                      <a:r>
                        <a:rPr lang="en-US" sz="1200" dirty="0"/>
                        <a:t>Topic</a:t>
                      </a:r>
                    </a:p>
                  </a:txBody>
                  <a:tcPr/>
                </a:tc>
                <a:tc>
                  <a:txBody>
                    <a:bodyPr/>
                    <a:lstStyle/>
                    <a:p>
                      <a:pPr algn="ctr"/>
                      <a:r>
                        <a:rPr lang="en-US" sz="1200" dirty="0"/>
                        <a:t>Notebook</a:t>
                      </a:r>
                    </a:p>
                  </a:txBody>
                  <a:tcPr/>
                </a:tc>
                <a:tc>
                  <a:txBody>
                    <a:bodyPr/>
                    <a:lstStyle/>
                    <a:p>
                      <a:pPr algn="ctr"/>
                      <a:r>
                        <a:rPr lang="en-US" sz="1200" dirty="0"/>
                        <a:t>Exercise book</a:t>
                      </a:r>
                    </a:p>
                  </a:txBody>
                  <a:tcPr/>
                </a:tc>
                <a:tc>
                  <a:txBody>
                    <a:bodyPr/>
                    <a:lstStyle/>
                    <a:p>
                      <a:pPr algn="ctr"/>
                      <a:r>
                        <a:rPr lang="en-US" sz="1200" dirty="0"/>
                        <a:t>Solution</a:t>
                      </a:r>
                    </a:p>
                  </a:txBody>
                  <a:tcPr/>
                </a:tc>
                <a:tc>
                  <a:txBody>
                    <a:bodyPr/>
                    <a:lstStyle/>
                    <a:p>
                      <a:pPr algn="ctr"/>
                      <a:endParaRPr lang="en-US" sz="1200" dirty="0"/>
                    </a:p>
                  </a:txBody>
                  <a:tcPr/>
                </a:tc>
                <a:extLst>
                  <a:ext uri="{0D108BD9-81ED-4DB2-BD59-A6C34878D82A}">
                    <a16:rowId xmlns:a16="http://schemas.microsoft.com/office/drawing/2014/main" val="3594697590"/>
                  </a:ext>
                </a:extLst>
              </a:tr>
              <a:tr h="370840">
                <a:tc>
                  <a:txBody>
                    <a:bodyPr/>
                    <a:lstStyle/>
                    <a:p>
                      <a:endParaRPr lang="en-US" sz="1200" b="1" dirty="0"/>
                    </a:p>
                  </a:txBody>
                  <a:tcPr/>
                </a:tc>
                <a:tc>
                  <a:txBody>
                    <a:bodyPr/>
                    <a:lstStyle/>
                    <a:p>
                      <a:r>
                        <a:rPr lang="en-US" sz="1200" b="1" dirty="0"/>
                        <a:t>Kick-off</a:t>
                      </a:r>
                    </a:p>
                  </a:txBody>
                  <a:tcPr/>
                </a:tc>
                <a:tc>
                  <a:txBody>
                    <a:bodyPr/>
                    <a:lstStyle/>
                    <a:p>
                      <a:endParaRPr lang="en-US" sz="1200" b="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13104561"/>
                  </a:ext>
                </a:extLst>
              </a:tr>
              <a:tr h="370840">
                <a:tc>
                  <a:txBody>
                    <a:bodyPr/>
                    <a:lstStyle/>
                    <a:p>
                      <a:endParaRPr lang="en-US" sz="1200" b="1" dirty="0"/>
                    </a:p>
                  </a:txBody>
                  <a:tcPr/>
                </a:tc>
                <a:tc>
                  <a:txBody>
                    <a:bodyPr/>
                    <a:lstStyle/>
                    <a:p>
                      <a:r>
                        <a:rPr lang="en-US" sz="1200" b="1" dirty="0"/>
                        <a:t>NLP Intro</a:t>
                      </a:r>
                    </a:p>
                  </a:txBody>
                  <a:tcPr/>
                </a:tc>
                <a:tc>
                  <a:txBody>
                    <a:bodyPr/>
                    <a:lstStyle/>
                    <a:p>
                      <a:endParaRPr lang="en-US"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4272109698"/>
                  </a:ext>
                </a:extLst>
              </a:tr>
              <a:tr h="370840">
                <a:tc>
                  <a:txBody>
                    <a:bodyPr/>
                    <a:lstStyle/>
                    <a:p>
                      <a:r>
                        <a:rPr lang="en-US" sz="1200" b="1" dirty="0"/>
                        <a:t>DONE</a:t>
                      </a:r>
                    </a:p>
                  </a:txBody>
                  <a:tcPr/>
                </a:tc>
                <a:tc>
                  <a:txBody>
                    <a:bodyPr/>
                    <a:lstStyle/>
                    <a:p>
                      <a:r>
                        <a:rPr lang="en-US" sz="1200" b="1" dirty="0"/>
                        <a:t>Working in </a:t>
                      </a:r>
                      <a:r>
                        <a:rPr lang="en-US" sz="1200" b="1" dirty="0" err="1"/>
                        <a:t>CoLab</a:t>
                      </a:r>
                      <a:endParaRPr lang="en-US" sz="1200" b="1" dirty="0"/>
                    </a:p>
                  </a:txBody>
                  <a:tcPr/>
                </a:tc>
                <a:tc>
                  <a:txBody>
                    <a:bodyPr/>
                    <a:lstStyle/>
                    <a:p>
                      <a:r>
                        <a:rPr lang="en-US" sz="1200" b="0" dirty="0"/>
                        <a:t>0 – Working in Google </a:t>
                      </a:r>
                      <a:r>
                        <a:rPr lang="en-US" sz="1200" b="0" dirty="0" err="1"/>
                        <a:t>CoLab</a:t>
                      </a:r>
                      <a:endParaRPr lang="en-US"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create folders, upload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Put outbreaks2 into CHAT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Exercise 15 min</a:t>
                      </a:r>
                    </a:p>
                  </a:txBody>
                  <a:tcPr/>
                </a:tc>
                <a:extLst>
                  <a:ext uri="{0D108BD9-81ED-4DB2-BD59-A6C34878D82A}">
                    <a16:rowId xmlns:a16="http://schemas.microsoft.com/office/drawing/2014/main" val="50518488"/>
                  </a:ext>
                </a:extLst>
              </a:tr>
              <a:tr h="370840">
                <a:tc>
                  <a:txBody>
                    <a:bodyPr/>
                    <a:lstStyle/>
                    <a:p>
                      <a:r>
                        <a:rPr lang="en-US" sz="1200" b="1" dirty="0">
                          <a:solidFill>
                            <a:schemeClr val="tx1"/>
                          </a:solidFill>
                        </a:rPr>
                        <a:t>DONE</a:t>
                      </a:r>
                    </a:p>
                  </a:txBody>
                  <a:tcPr/>
                </a:tc>
                <a:tc>
                  <a:txBody>
                    <a:bodyPr/>
                    <a:lstStyle/>
                    <a:p>
                      <a:r>
                        <a:rPr lang="en-US" sz="1200" b="1" dirty="0">
                          <a:solidFill>
                            <a:schemeClr val="tx1"/>
                          </a:solidFill>
                        </a:rPr>
                        <a:t>Pre-process data</a:t>
                      </a:r>
                    </a:p>
                  </a:txBody>
                  <a:tcPr/>
                </a:tc>
                <a:tc>
                  <a:txBody>
                    <a:bodyPr/>
                    <a:lstStyle/>
                    <a:p>
                      <a:r>
                        <a:rPr lang="en-US" sz="1200" b="0" dirty="0"/>
                        <a:t>1 - Pre processing (</a:t>
                      </a:r>
                      <a:r>
                        <a:rPr lang="en-US" sz="1200" b="0" dirty="0" err="1"/>
                        <a:t>latuda</a:t>
                      </a:r>
                      <a:r>
                        <a:rPr lang="en-US" sz="1200" b="0" dirty="0"/>
                        <a:t>)</a:t>
                      </a:r>
                    </a:p>
                  </a:txBody>
                  <a:tcPr/>
                </a:tc>
                <a:tc>
                  <a:txBody>
                    <a:bodyPr/>
                    <a:lstStyle/>
                    <a:p>
                      <a:r>
                        <a:rPr lang="en-US" sz="1200" dirty="0"/>
                        <a:t>Basic terms</a:t>
                      </a:r>
                    </a:p>
                  </a:txBody>
                  <a:tcPr/>
                </a:tc>
                <a:tc>
                  <a:txBody>
                    <a:bodyPr/>
                    <a:lstStyle/>
                    <a:p>
                      <a:r>
                        <a:rPr lang="en-US" sz="1200" dirty="0" err="1"/>
                        <a:t>nltk</a:t>
                      </a:r>
                      <a:r>
                        <a:rPr lang="en-US" sz="1200" dirty="0"/>
                        <a:t>, </a:t>
                      </a:r>
                      <a:r>
                        <a:rPr lang="en-US" sz="1200" dirty="0" err="1"/>
                        <a:t>textblob</a:t>
                      </a:r>
                      <a:endParaRPr lang="en-US" sz="1200" dirty="0"/>
                    </a:p>
                    <a:p>
                      <a:r>
                        <a:rPr lang="en-US" sz="1200" dirty="0" err="1"/>
                        <a:t>nltk</a:t>
                      </a:r>
                      <a:r>
                        <a:rPr lang="en-US" sz="1200" dirty="0"/>
                        <a:t> downloads</a:t>
                      </a:r>
                    </a:p>
                  </a:txBody>
                  <a:tcPr/>
                </a:tc>
                <a:tc>
                  <a:txBody>
                    <a:bodyPr/>
                    <a:lstStyle/>
                    <a:p>
                      <a:r>
                        <a:rPr lang="en-US" sz="1200" dirty="0"/>
                        <a:t>Exercise – Vaccine Tweets (30 min)</a:t>
                      </a:r>
                    </a:p>
                  </a:txBody>
                  <a:tcPr/>
                </a:tc>
                <a:extLst>
                  <a:ext uri="{0D108BD9-81ED-4DB2-BD59-A6C34878D82A}">
                    <a16:rowId xmlns:a16="http://schemas.microsoft.com/office/drawing/2014/main" val="2235805467"/>
                  </a:ext>
                </a:extLst>
              </a:tr>
              <a:tr h="370840">
                <a:tc>
                  <a:txBody>
                    <a:bodyPr/>
                    <a:lstStyle/>
                    <a:p>
                      <a:endParaRPr lang="en-US" sz="1200" b="1" dirty="0"/>
                    </a:p>
                  </a:txBody>
                  <a:tcPr/>
                </a:tc>
                <a:tc>
                  <a:txBody>
                    <a:bodyPr/>
                    <a:lstStyle/>
                    <a:p>
                      <a:r>
                        <a:rPr lang="en-US" sz="1200" b="1" dirty="0"/>
                        <a:t>EDA </a:t>
                      </a:r>
                    </a:p>
                  </a:txBody>
                  <a:tcPr/>
                </a:tc>
                <a:tc>
                  <a:txBody>
                    <a:bodyPr/>
                    <a:lstStyle/>
                    <a:p>
                      <a:r>
                        <a:rPr lang="en-US" sz="1200" b="0" dirty="0"/>
                        <a:t>2 - EDA with text (</a:t>
                      </a:r>
                      <a:r>
                        <a:rPr lang="en-US" sz="1200" b="0" dirty="0" err="1"/>
                        <a:t>latuda</a:t>
                      </a:r>
                      <a:r>
                        <a:rPr lang="en-US" sz="1200" b="0" dirty="0"/>
                        <a:t>)</a:t>
                      </a:r>
                    </a:p>
                  </a:txBody>
                  <a:tcPr/>
                </a:tc>
                <a:tc>
                  <a:txBody>
                    <a:bodyPr/>
                    <a:lstStyle/>
                    <a:p>
                      <a:r>
                        <a:rPr lang="en-US" sz="1200" dirty="0"/>
                        <a:t>run a pre-built model, use a lexicon, count vector, n-grams</a:t>
                      </a:r>
                    </a:p>
                  </a:txBody>
                  <a:tcPr/>
                </a:tc>
                <a:tc>
                  <a:txBody>
                    <a:bodyPr/>
                    <a:lstStyle/>
                    <a:p>
                      <a:r>
                        <a:rPr lang="en-US" sz="1200" dirty="0" err="1"/>
                        <a:t>textblob</a:t>
                      </a:r>
                      <a:endParaRPr lang="en-US" sz="1200" dirty="0"/>
                    </a:p>
                  </a:txBody>
                  <a:tcPr/>
                </a:tc>
                <a:tc>
                  <a:txBody>
                    <a:bodyPr/>
                    <a:lstStyle/>
                    <a:p>
                      <a:r>
                        <a:rPr lang="en-US" sz="1200" dirty="0"/>
                        <a:t>Exercise – Vaccine Tweets EDA (30</a:t>
                      </a:r>
                    </a:p>
                  </a:txBody>
                  <a:tcPr/>
                </a:tc>
                <a:extLst>
                  <a:ext uri="{0D108BD9-81ED-4DB2-BD59-A6C34878D82A}">
                    <a16:rowId xmlns:a16="http://schemas.microsoft.com/office/drawing/2014/main" val="12228418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en-US" sz="1200" b="0" dirty="0"/>
                        <a:t>3 – Sent. Analysis Example</a:t>
                      </a:r>
                    </a:p>
                  </a:txBody>
                  <a:tcPr/>
                </a:tc>
                <a:tc>
                  <a:txBody>
                    <a:bodyPr/>
                    <a:lstStyle/>
                    <a:p>
                      <a:r>
                        <a:rPr lang="en-US" sz="1200" dirty="0"/>
                        <a:t>lexicon vs. training, labels</a:t>
                      </a:r>
                    </a:p>
                  </a:txBody>
                  <a:tcPr/>
                </a:tc>
                <a:tc>
                  <a:txBody>
                    <a:bodyPr/>
                    <a:lstStyle/>
                    <a:p>
                      <a:r>
                        <a:rPr lang="en-US" sz="1200" dirty="0" err="1"/>
                        <a:t>textblob</a:t>
                      </a:r>
                      <a:endParaRPr lang="en-US" sz="1200" dirty="0"/>
                    </a:p>
                  </a:txBody>
                  <a:tcPr/>
                </a:tc>
                <a:tc>
                  <a:txBody>
                    <a:bodyPr/>
                    <a:lstStyle/>
                    <a:p>
                      <a:endParaRPr lang="en-US" sz="1200" dirty="0"/>
                    </a:p>
                  </a:txBody>
                  <a:tcPr/>
                </a:tc>
                <a:extLst>
                  <a:ext uri="{0D108BD9-81ED-4DB2-BD59-A6C34878D82A}">
                    <a16:rowId xmlns:a16="http://schemas.microsoft.com/office/drawing/2014/main" val="1286192642"/>
                  </a:ext>
                </a:extLst>
              </a:tr>
              <a:tr h="370840">
                <a:tc>
                  <a:txBody>
                    <a:bodyPr/>
                    <a:lstStyle/>
                    <a:p>
                      <a:endParaRPr lang="en-US" sz="1200" b="1" dirty="0"/>
                    </a:p>
                  </a:txBody>
                  <a:tcPr/>
                </a:tc>
                <a:tc>
                  <a:txBody>
                    <a:bodyPr/>
                    <a:lstStyle/>
                    <a:p>
                      <a:endParaRPr lang="en-US" sz="1200" b="1" dirty="0"/>
                    </a:p>
                  </a:txBody>
                  <a:tcPr/>
                </a:tc>
                <a:tc>
                  <a:txBody>
                    <a:bodyPr/>
                    <a:lstStyle/>
                    <a:p>
                      <a:r>
                        <a:rPr lang="en-US" sz="1200" b="0" dirty="0"/>
                        <a:t>4 – Sentiment Analysis (3 versions)</a:t>
                      </a:r>
                    </a:p>
                  </a:txBody>
                  <a:tcPr/>
                </a:tc>
                <a:tc>
                  <a:txBody>
                    <a:bodyPr/>
                    <a:lstStyle/>
                    <a:p>
                      <a:r>
                        <a:rPr lang="en-US" sz="1200" dirty="0"/>
                        <a:t>simple. logistic regression, deep learning</a:t>
                      </a:r>
                    </a:p>
                  </a:txBody>
                  <a:tcPr/>
                </a:tc>
                <a:tc>
                  <a:txBody>
                    <a:bodyPr/>
                    <a:lstStyle/>
                    <a:p>
                      <a:r>
                        <a:rPr lang="en-US" sz="1200" dirty="0"/>
                        <a:t>scikit-learn, </a:t>
                      </a:r>
                      <a:r>
                        <a:rPr lang="en-US" sz="1200" dirty="0" err="1"/>
                        <a:t>tensorflow</a:t>
                      </a:r>
                      <a:r>
                        <a:rPr lang="en-US" sz="1200" dirty="0"/>
                        <a:t>, </a:t>
                      </a:r>
                      <a:r>
                        <a:rPr lang="en-US" sz="1200" dirty="0" err="1"/>
                        <a:t>keras</a:t>
                      </a:r>
                      <a:endParaRPr lang="en-US" sz="1200" dirty="0"/>
                    </a:p>
                  </a:txBody>
                  <a:tcPr/>
                </a:tc>
                <a:tc>
                  <a:txBody>
                    <a:bodyPr/>
                    <a:lstStyle/>
                    <a:p>
                      <a:endParaRPr lang="en-US" sz="1200" dirty="0"/>
                    </a:p>
                  </a:txBody>
                  <a:tcPr/>
                </a:tc>
                <a:extLst>
                  <a:ext uri="{0D108BD9-81ED-4DB2-BD59-A6C34878D82A}">
                    <a16:rowId xmlns:a16="http://schemas.microsoft.com/office/drawing/2014/main" val="350210919"/>
                  </a:ext>
                </a:extLst>
              </a:tr>
              <a:tr h="370840">
                <a:tc>
                  <a:txBody>
                    <a:bodyPr/>
                    <a:lstStyle/>
                    <a:p>
                      <a:endParaRPr lang="en-US" sz="1200" b="1" dirty="0"/>
                    </a:p>
                  </a:txBody>
                  <a:tcPr/>
                </a:tc>
                <a:tc>
                  <a:txBody>
                    <a:bodyPr/>
                    <a:lstStyle/>
                    <a:p>
                      <a:endParaRPr lang="en-US" sz="1200" b="1" dirty="0"/>
                    </a:p>
                  </a:txBody>
                  <a:tcPr/>
                </a:tc>
                <a:tc>
                  <a:txBody>
                    <a:bodyPr/>
                    <a:lstStyle/>
                    <a:p>
                      <a:r>
                        <a:rPr lang="en-US" sz="1200" b="0" dirty="0"/>
                        <a:t>5 – Build a corpus</a:t>
                      </a:r>
                    </a:p>
                  </a:txBody>
                  <a:tcPr/>
                </a:tc>
                <a:tc>
                  <a:txBody>
                    <a:bodyPr/>
                    <a:lstStyle/>
                    <a:p>
                      <a:r>
                        <a:rPr lang="en-US" sz="1200" dirty="0"/>
                        <a:t>corpus</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950106305"/>
                  </a:ext>
                </a:extLst>
              </a:tr>
              <a:tr h="370840">
                <a:tc>
                  <a:txBody>
                    <a:bodyPr/>
                    <a:lstStyle/>
                    <a:p>
                      <a:endParaRPr lang="en-US" sz="1200" b="1" dirty="0"/>
                    </a:p>
                  </a:txBody>
                  <a:tcPr/>
                </a:tc>
                <a:tc>
                  <a:txBody>
                    <a:bodyPr/>
                    <a:lstStyle/>
                    <a:p>
                      <a:endParaRPr lang="en-US" sz="1200" b="1" dirty="0"/>
                    </a:p>
                  </a:txBody>
                  <a:tcPr/>
                </a:tc>
                <a:tc>
                  <a:txBody>
                    <a:bodyPr/>
                    <a:lstStyle/>
                    <a:p>
                      <a:r>
                        <a:rPr lang="en-US" sz="1200" b="0" dirty="0"/>
                        <a:t>6 – Text Summary</a:t>
                      </a:r>
                    </a:p>
                  </a:txBody>
                  <a:tcPr/>
                </a:tc>
                <a:tc>
                  <a:txBody>
                    <a:bodyPr/>
                    <a:lstStyle/>
                    <a:p>
                      <a:r>
                        <a:rPr lang="en-US" sz="1200" dirty="0"/>
                        <a:t>use a corpus</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3517345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txBody>
                  <a:tcPr/>
                </a:tc>
                <a:tc>
                  <a:txBody>
                    <a:bodyPr/>
                    <a:lstStyle/>
                    <a:p>
                      <a:r>
                        <a:rPr lang="en-US" sz="1200" b="0" dirty="0">
                          <a:solidFill>
                            <a:schemeClr val="tx1"/>
                          </a:solidFill>
                        </a:rPr>
                        <a:t>7 – Text Classification</a:t>
                      </a:r>
                    </a:p>
                  </a:txBody>
                  <a:tcPr/>
                </a:tc>
                <a:tc>
                  <a:txBody>
                    <a:bodyPr/>
                    <a:lstStyle/>
                    <a:p>
                      <a:r>
                        <a:rPr lang="en-US" sz="1200" dirty="0">
                          <a:solidFill>
                            <a:srgbClr val="C00000"/>
                          </a:solidFill>
                        </a:rPr>
                        <a:t>google version, model export</a:t>
                      </a:r>
                    </a:p>
                  </a:txBody>
                  <a:tcPr/>
                </a:tc>
                <a:tc>
                  <a:txBody>
                    <a:bodyPr/>
                    <a:lstStyle/>
                    <a:p>
                      <a:endParaRPr lang="en-US" sz="1200" dirty="0">
                        <a:solidFill>
                          <a:srgbClr val="C00000"/>
                        </a:solidFill>
                      </a:endParaRPr>
                    </a:p>
                  </a:txBody>
                  <a:tcPr/>
                </a:tc>
                <a:tc>
                  <a:txBody>
                    <a:bodyPr/>
                    <a:lstStyle/>
                    <a:p>
                      <a:endParaRPr lang="en-US" sz="1200" dirty="0">
                        <a:solidFill>
                          <a:srgbClr val="C00000"/>
                        </a:solidFill>
                      </a:endParaRPr>
                    </a:p>
                  </a:txBody>
                  <a:tcPr/>
                </a:tc>
                <a:extLst>
                  <a:ext uri="{0D108BD9-81ED-4DB2-BD59-A6C34878D82A}">
                    <a16:rowId xmlns:a16="http://schemas.microsoft.com/office/drawing/2014/main" val="2137446967"/>
                  </a:ext>
                </a:extLst>
              </a:tr>
              <a:tr h="370840">
                <a:tc>
                  <a:txBody>
                    <a:bodyPr/>
                    <a:lstStyle/>
                    <a:p>
                      <a:endParaRPr lang="en-US" sz="1200" b="1" dirty="0"/>
                    </a:p>
                  </a:txBody>
                  <a:tcPr/>
                </a:tc>
                <a:tc>
                  <a:txBody>
                    <a:bodyPr/>
                    <a:lstStyle/>
                    <a:p>
                      <a:endParaRPr lang="en-US" sz="1200" b="1" dirty="0"/>
                    </a:p>
                  </a:txBody>
                  <a:tcPr/>
                </a:tc>
                <a:tc>
                  <a:txBody>
                    <a:bodyPr/>
                    <a:lstStyle/>
                    <a:p>
                      <a:r>
                        <a:rPr lang="en-US" sz="1200" b="0" dirty="0"/>
                        <a:t>8 – Text Generation</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819140951"/>
                  </a:ext>
                </a:extLst>
              </a:tr>
              <a:tr h="370840">
                <a:tc>
                  <a:txBody>
                    <a:bodyPr/>
                    <a:lstStyle/>
                    <a:p>
                      <a:endParaRPr lang="en-US" sz="1200" b="1" dirty="0"/>
                    </a:p>
                  </a:txBody>
                  <a:tcPr/>
                </a:tc>
                <a:tc>
                  <a:txBody>
                    <a:bodyPr/>
                    <a:lstStyle/>
                    <a:p>
                      <a:endParaRPr lang="en-US" sz="1200" b="1" dirty="0"/>
                    </a:p>
                  </a:txBody>
                  <a:tcPr/>
                </a:tc>
                <a:tc>
                  <a:txBody>
                    <a:bodyPr/>
                    <a:lstStyle/>
                    <a:p>
                      <a:r>
                        <a:rPr lang="en-US" sz="1200" b="0" dirty="0"/>
                        <a:t>9 – Topic Modeling</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48558467"/>
                  </a:ext>
                </a:extLst>
              </a:tr>
              <a:tr h="370840">
                <a:tc>
                  <a:txBody>
                    <a:bodyPr/>
                    <a:lstStyle/>
                    <a:p>
                      <a:endParaRPr lang="en-US" sz="1200" b="1" dirty="0"/>
                    </a:p>
                  </a:txBody>
                  <a:tcPr/>
                </a:tc>
                <a:tc>
                  <a:txBody>
                    <a:bodyPr/>
                    <a:lstStyle/>
                    <a:p>
                      <a:endParaRPr lang="en-US" sz="1200" b="1" dirty="0"/>
                    </a:p>
                  </a:txBody>
                  <a:tcPr/>
                </a:tc>
                <a:tc>
                  <a:txBody>
                    <a:bodyPr/>
                    <a:lstStyle/>
                    <a:p>
                      <a:endParaRPr lang="en-US" sz="1200" b="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90685940"/>
                  </a:ext>
                </a:extLst>
              </a:tr>
              <a:tr h="370840">
                <a:tc>
                  <a:txBody>
                    <a:bodyPr/>
                    <a:lstStyle/>
                    <a:p>
                      <a:endParaRPr lang="en-US" sz="1200" b="1" dirty="0"/>
                    </a:p>
                  </a:txBody>
                  <a:tcPr/>
                </a:tc>
                <a:tc>
                  <a:txBody>
                    <a:bodyPr/>
                    <a:lstStyle/>
                    <a:p>
                      <a:endParaRPr lang="en-US" sz="1200" b="1" dirty="0"/>
                    </a:p>
                  </a:txBody>
                  <a:tcPr/>
                </a:tc>
                <a:tc>
                  <a:txBody>
                    <a:bodyPr/>
                    <a:lstStyle/>
                    <a:p>
                      <a:endParaRPr lang="en-US" sz="1200" b="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467290915"/>
                  </a:ext>
                </a:extLst>
              </a:tr>
              <a:tr h="370840">
                <a:tc>
                  <a:txBody>
                    <a:bodyPr/>
                    <a:lstStyle/>
                    <a:p>
                      <a:endParaRPr lang="en-US" sz="1200" b="1" dirty="0"/>
                    </a:p>
                  </a:txBody>
                  <a:tcPr/>
                </a:tc>
                <a:tc>
                  <a:txBody>
                    <a:bodyPr/>
                    <a:lstStyle/>
                    <a:p>
                      <a:endParaRPr lang="en-US" sz="1200" b="1" dirty="0"/>
                    </a:p>
                  </a:txBody>
                  <a:tcPr/>
                </a:tc>
                <a:tc>
                  <a:txBody>
                    <a:bodyPr/>
                    <a:lstStyle/>
                    <a:p>
                      <a:endParaRPr lang="en-US" sz="1200" b="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751540351"/>
                  </a:ext>
                </a:extLst>
              </a:tr>
            </a:tbl>
          </a:graphicData>
        </a:graphic>
      </p:graphicFrame>
    </p:spTree>
    <p:extLst>
      <p:ext uri="{BB962C8B-B14F-4D97-AF65-F5344CB8AC3E}">
        <p14:creationId xmlns:p14="http://schemas.microsoft.com/office/powerpoint/2010/main" val="3707207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149E-8783-F842-B72B-10CD457013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329E9C-0C1D-334F-9277-B96E88EEDF29}"/>
              </a:ext>
            </a:extLst>
          </p:cNvPr>
          <p:cNvSpPr>
            <a:spLocks noGrp="1"/>
          </p:cNvSpPr>
          <p:nvPr>
            <p:ph idx="1"/>
          </p:nvPr>
        </p:nvSpPr>
        <p:spPr/>
        <p:txBody>
          <a:bodyPr>
            <a:normAutofit fontScale="85000" lnSpcReduction="20000"/>
          </a:bodyPr>
          <a:lstStyle/>
          <a:p>
            <a:r>
              <a:rPr lang="en-US" dirty="0"/>
              <a:t>Naive Bayes Classifier - Naive Bayes is a classification technique based on Bayes’ Theorem with an assumption of independence among predictors. A Naive Bayes classifier assumes that the presence of a particular feature in a class is unrelated to the presence of any other feature</a:t>
            </a:r>
          </a:p>
          <a:p>
            <a:r>
              <a:rPr lang="en-US" dirty="0"/>
              <a:t>Linear Classifier - Logistic regression measures the relationship between the categorical dependent variable and one or more independent variables by estimating probabilities using a logistic/sigmoid function.</a:t>
            </a:r>
          </a:p>
          <a:p>
            <a:r>
              <a:rPr lang="en-US" dirty="0"/>
              <a:t>Support Vector Machine - Support Vector Machine (SVM) is a supervised machine learning algorithm which can be used for both classification or regression challenges. The model extracts a best possible hyper-plane / line that segregates the two classes.</a:t>
            </a:r>
          </a:p>
          <a:p>
            <a:r>
              <a:rPr lang="en-US" dirty="0"/>
              <a:t>Bagging Models - Random Forest models are a type of ensemble models, particularly bagging models. They are part of the tree based model family. </a:t>
            </a:r>
          </a:p>
          <a:p>
            <a:r>
              <a:rPr lang="en-US" dirty="0"/>
              <a:t>Boosting Models - Boosting models are another type of ensemble models part of tree based models. Boosting is a machine learning ensemble meta-algorithm for primarily reducing bias, and also variance in supervised learning, and a family of machine learning algorithms that convert weak learners to strong ones. A weak learner is defined to be a classifier that is only slightly correlated with the true classification (it can label examples better than random guessing).</a:t>
            </a:r>
          </a:p>
          <a:p>
            <a:endParaRPr lang="en-US" dirty="0"/>
          </a:p>
        </p:txBody>
      </p:sp>
      <p:sp>
        <p:nvSpPr>
          <p:cNvPr id="4" name="Slide Number Placeholder 3">
            <a:extLst>
              <a:ext uri="{FF2B5EF4-FFF2-40B4-BE49-F238E27FC236}">
                <a16:creationId xmlns:a16="http://schemas.microsoft.com/office/drawing/2014/main" id="{88434B20-AFFC-184D-B8F3-B2D28E7C1CAC}"/>
              </a:ext>
            </a:extLst>
          </p:cNvPr>
          <p:cNvSpPr>
            <a:spLocks noGrp="1"/>
          </p:cNvSpPr>
          <p:nvPr>
            <p:ph type="sldNum" sz="quarter" idx="12"/>
          </p:nvPr>
        </p:nvSpPr>
        <p:spPr/>
        <p:txBody>
          <a:bodyPr/>
          <a:lstStyle/>
          <a:p>
            <a:fld id="{FD268959-0C7B-DE40-B0DF-834DF71CC0C8}" type="slidenum">
              <a:rPr lang="en-US" smtClean="0"/>
              <a:t>30</a:t>
            </a:fld>
            <a:endParaRPr lang="en-US"/>
          </a:p>
        </p:txBody>
      </p:sp>
    </p:spTree>
    <p:extLst>
      <p:ext uri="{BB962C8B-B14F-4D97-AF65-F5344CB8AC3E}">
        <p14:creationId xmlns:p14="http://schemas.microsoft.com/office/powerpoint/2010/main" val="2450320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149E-8783-F842-B72B-10CD457013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329E9C-0C1D-334F-9277-B96E88EEDF29}"/>
              </a:ext>
            </a:extLst>
          </p:cNvPr>
          <p:cNvSpPr>
            <a:spLocks noGrp="1"/>
          </p:cNvSpPr>
          <p:nvPr>
            <p:ph idx="1"/>
          </p:nvPr>
        </p:nvSpPr>
        <p:spPr>
          <a:xfrm>
            <a:off x="218485" y="1235676"/>
            <a:ext cx="6639515" cy="4569701"/>
          </a:xfrm>
        </p:spPr>
        <p:txBody>
          <a:bodyPr>
            <a:normAutofit/>
          </a:bodyPr>
          <a:lstStyle/>
          <a:p>
            <a:r>
              <a:rPr lang="en-US" dirty="0"/>
              <a:t>Shallow Neural Networks - A neural network is a mathematical model that is designed to behave similar to biological neurons and nervous system. These models are used to recognize complex patterns and relationships that exists within a labelled data. A shallow neural network contains mainly three types of layers – input layer, hidden layer, and output layer.</a:t>
            </a:r>
          </a:p>
          <a:p>
            <a:endParaRPr lang="en-US" dirty="0"/>
          </a:p>
        </p:txBody>
      </p:sp>
      <p:sp>
        <p:nvSpPr>
          <p:cNvPr id="4" name="Slide Number Placeholder 3">
            <a:extLst>
              <a:ext uri="{FF2B5EF4-FFF2-40B4-BE49-F238E27FC236}">
                <a16:creationId xmlns:a16="http://schemas.microsoft.com/office/drawing/2014/main" id="{88434B20-AFFC-184D-B8F3-B2D28E7C1CAC}"/>
              </a:ext>
            </a:extLst>
          </p:cNvPr>
          <p:cNvSpPr>
            <a:spLocks noGrp="1"/>
          </p:cNvSpPr>
          <p:nvPr>
            <p:ph type="sldNum" sz="quarter" idx="12"/>
          </p:nvPr>
        </p:nvSpPr>
        <p:spPr/>
        <p:txBody>
          <a:bodyPr/>
          <a:lstStyle/>
          <a:p>
            <a:fld id="{FD268959-0C7B-DE40-B0DF-834DF71CC0C8}" type="slidenum">
              <a:rPr lang="en-US" smtClean="0"/>
              <a:t>31</a:t>
            </a:fld>
            <a:endParaRPr lang="en-US"/>
          </a:p>
        </p:txBody>
      </p:sp>
      <p:pic>
        <p:nvPicPr>
          <p:cNvPr id="8" name="Picture 7">
            <a:extLst>
              <a:ext uri="{FF2B5EF4-FFF2-40B4-BE49-F238E27FC236}">
                <a16:creationId xmlns:a16="http://schemas.microsoft.com/office/drawing/2014/main" id="{7383CD4C-06BE-5A48-B9C8-0A83495E32FA}"/>
              </a:ext>
            </a:extLst>
          </p:cNvPr>
          <p:cNvPicPr>
            <a:picLocks noChangeAspect="1"/>
          </p:cNvPicPr>
          <p:nvPr/>
        </p:nvPicPr>
        <p:blipFill>
          <a:blip r:embed="rId2"/>
          <a:stretch>
            <a:fillRect/>
          </a:stretch>
        </p:blipFill>
        <p:spPr>
          <a:xfrm>
            <a:off x="7548326" y="1535697"/>
            <a:ext cx="4247460" cy="3969657"/>
          </a:xfrm>
          <a:prstGeom prst="rect">
            <a:avLst/>
          </a:prstGeom>
          <a:ln>
            <a:solidFill>
              <a:schemeClr val="tx2"/>
            </a:solidFill>
          </a:ln>
        </p:spPr>
      </p:pic>
      <p:sp>
        <p:nvSpPr>
          <p:cNvPr id="9" name="TextBox 8">
            <a:extLst>
              <a:ext uri="{FF2B5EF4-FFF2-40B4-BE49-F238E27FC236}">
                <a16:creationId xmlns:a16="http://schemas.microsoft.com/office/drawing/2014/main" id="{45110CF7-94A0-BF44-B7A2-43AC041CD61C}"/>
              </a:ext>
            </a:extLst>
          </p:cNvPr>
          <p:cNvSpPr txBox="1"/>
          <p:nvPr/>
        </p:nvSpPr>
        <p:spPr>
          <a:xfrm>
            <a:off x="7731866" y="5619634"/>
            <a:ext cx="3246402" cy="215444"/>
          </a:xfrm>
          <a:prstGeom prst="rect">
            <a:avLst/>
          </a:prstGeom>
          <a:noFill/>
        </p:spPr>
        <p:txBody>
          <a:bodyPr wrap="none" rtlCol="0">
            <a:spAutoFit/>
          </a:bodyPr>
          <a:lstStyle/>
          <a:p>
            <a:r>
              <a:rPr lang="en-US" sz="800" dirty="0"/>
              <a:t>https://</a:t>
            </a:r>
            <a:r>
              <a:rPr lang="en-US" sz="800" dirty="0" err="1"/>
              <a:t>developer.ibm.com</a:t>
            </a:r>
            <a:r>
              <a:rPr lang="en-US" sz="800" dirty="0"/>
              <a:t>/articles/an-introduction-to-deep-learning/</a:t>
            </a:r>
          </a:p>
        </p:txBody>
      </p:sp>
    </p:spTree>
    <p:extLst>
      <p:ext uri="{BB962C8B-B14F-4D97-AF65-F5344CB8AC3E}">
        <p14:creationId xmlns:p14="http://schemas.microsoft.com/office/powerpoint/2010/main" val="2394297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149E-8783-F842-B72B-10CD457013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329E9C-0C1D-334F-9277-B96E88EEDF29}"/>
              </a:ext>
            </a:extLst>
          </p:cNvPr>
          <p:cNvSpPr>
            <a:spLocks noGrp="1"/>
          </p:cNvSpPr>
          <p:nvPr>
            <p:ph idx="1"/>
          </p:nvPr>
        </p:nvSpPr>
        <p:spPr>
          <a:xfrm>
            <a:off x="218485" y="1235676"/>
            <a:ext cx="6522557" cy="5139373"/>
          </a:xfrm>
        </p:spPr>
        <p:txBody>
          <a:bodyPr>
            <a:normAutofit/>
          </a:bodyPr>
          <a:lstStyle/>
          <a:p>
            <a:r>
              <a:rPr lang="en-US" dirty="0"/>
              <a:t>Deep Neural Networks</a:t>
            </a:r>
          </a:p>
          <a:p>
            <a:pPr lvl="1"/>
            <a:r>
              <a:rPr lang="en-US" dirty="0"/>
              <a:t>Convolutional Neural Network (CNN)</a:t>
            </a:r>
          </a:p>
          <a:p>
            <a:pPr lvl="1"/>
            <a:r>
              <a:rPr lang="en-US" dirty="0"/>
              <a:t>Long Short Term </a:t>
            </a:r>
            <a:r>
              <a:rPr lang="en-US" dirty="0" err="1"/>
              <a:t>Modelr</a:t>
            </a:r>
            <a:r>
              <a:rPr lang="en-US" dirty="0"/>
              <a:t> (LSTM)</a:t>
            </a:r>
          </a:p>
          <a:p>
            <a:pPr lvl="1"/>
            <a:r>
              <a:rPr lang="en-US" dirty="0"/>
              <a:t>Gated Recurrent Unit (GRU)</a:t>
            </a:r>
          </a:p>
          <a:p>
            <a:pPr lvl="1"/>
            <a:r>
              <a:rPr lang="en-US" dirty="0"/>
              <a:t>Bidirectional RNN</a:t>
            </a:r>
          </a:p>
          <a:p>
            <a:pPr lvl="1"/>
            <a:r>
              <a:rPr lang="en-US" dirty="0"/>
              <a:t>Recurrent Convolutional Neural Network (RCNN)</a:t>
            </a:r>
          </a:p>
          <a:p>
            <a:pPr lvl="1"/>
            <a:r>
              <a:rPr lang="en-US" dirty="0"/>
              <a:t>Other Variants of Deep Neural Networks</a:t>
            </a:r>
          </a:p>
          <a:p>
            <a:endParaRPr lang="en-US" dirty="0"/>
          </a:p>
        </p:txBody>
      </p:sp>
      <p:sp>
        <p:nvSpPr>
          <p:cNvPr id="4" name="Slide Number Placeholder 3">
            <a:extLst>
              <a:ext uri="{FF2B5EF4-FFF2-40B4-BE49-F238E27FC236}">
                <a16:creationId xmlns:a16="http://schemas.microsoft.com/office/drawing/2014/main" id="{88434B20-AFFC-184D-B8F3-B2D28E7C1CAC}"/>
              </a:ext>
            </a:extLst>
          </p:cNvPr>
          <p:cNvSpPr>
            <a:spLocks noGrp="1"/>
          </p:cNvSpPr>
          <p:nvPr>
            <p:ph type="sldNum" sz="quarter" idx="12"/>
          </p:nvPr>
        </p:nvSpPr>
        <p:spPr/>
        <p:txBody>
          <a:bodyPr/>
          <a:lstStyle/>
          <a:p>
            <a:fld id="{FD268959-0C7B-DE40-B0DF-834DF71CC0C8}" type="slidenum">
              <a:rPr lang="en-US" smtClean="0"/>
              <a:t>32</a:t>
            </a:fld>
            <a:endParaRPr lang="en-US"/>
          </a:p>
        </p:txBody>
      </p:sp>
      <p:pic>
        <p:nvPicPr>
          <p:cNvPr id="5" name="Picture 4">
            <a:extLst>
              <a:ext uri="{FF2B5EF4-FFF2-40B4-BE49-F238E27FC236}">
                <a16:creationId xmlns:a16="http://schemas.microsoft.com/office/drawing/2014/main" id="{017DB889-0888-744A-936B-70FB221E5618}"/>
              </a:ext>
            </a:extLst>
          </p:cNvPr>
          <p:cNvPicPr>
            <a:picLocks noChangeAspect="1"/>
          </p:cNvPicPr>
          <p:nvPr/>
        </p:nvPicPr>
        <p:blipFill>
          <a:blip r:embed="rId2"/>
          <a:stretch>
            <a:fillRect/>
          </a:stretch>
        </p:blipFill>
        <p:spPr>
          <a:xfrm>
            <a:off x="6903444" y="1499190"/>
            <a:ext cx="4379323" cy="4102248"/>
          </a:xfrm>
          <a:prstGeom prst="rect">
            <a:avLst/>
          </a:prstGeom>
          <a:ln>
            <a:solidFill>
              <a:schemeClr val="tx2"/>
            </a:solidFill>
          </a:ln>
        </p:spPr>
      </p:pic>
      <p:sp>
        <p:nvSpPr>
          <p:cNvPr id="6" name="TextBox 5">
            <a:extLst>
              <a:ext uri="{FF2B5EF4-FFF2-40B4-BE49-F238E27FC236}">
                <a16:creationId xmlns:a16="http://schemas.microsoft.com/office/drawing/2014/main" id="{EF4C53EC-9475-644F-8725-092E22F9D672}"/>
              </a:ext>
            </a:extLst>
          </p:cNvPr>
          <p:cNvSpPr txBox="1"/>
          <p:nvPr/>
        </p:nvSpPr>
        <p:spPr>
          <a:xfrm>
            <a:off x="7731866" y="5619634"/>
            <a:ext cx="3246402" cy="215444"/>
          </a:xfrm>
          <a:prstGeom prst="rect">
            <a:avLst/>
          </a:prstGeom>
          <a:noFill/>
        </p:spPr>
        <p:txBody>
          <a:bodyPr wrap="none" rtlCol="0">
            <a:spAutoFit/>
          </a:bodyPr>
          <a:lstStyle/>
          <a:p>
            <a:r>
              <a:rPr lang="en-US" sz="800" dirty="0"/>
              <a:t>https://</a:t>
            </a:r>
            <a:r>
              <a:rPr lang="en-US" sz="800" dirty="0" err="1"/>
              <a:t>developer.ibm.com</a:t>
            </a:r>
            <a:r>
              <a:rPr lang="en-US" sz="800" dirty="0"/>
              <a:t>/articles/an-introduction-to-deep-learning/</a:t>
            </a:r>
          </a:p>
        </p:txBody>
      </p:sp>
    </p:spTree>
    <p:extLst>
      <p:ext uri="{BB962C8B-B14F-4D97-AF65-F5344CB8AC3E}">
        <p14:creationId xmlns:p14="http://schemas.microsoft.com/office/powerpoint/2010/main" val="3944077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149E-8783-F842-B72B-10CD457013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329E9C-0C1D-334F-9277-B96E88EEDF2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8434B20-AFFC-184D-B8F3-B2D28E7C1CAC}"/>
              </a:ext>
            </a:extLst>
          </p:cNvPr>
          <p:cNvSpPr>
            <a:spLocks noGrp="1"/>
          </p:cNvSpPr>
          <p:nvPr>
            <p:ph type="sldNum" sz="quarter" idx="12"/>
          </p:nvPr>
        </p:nvSpPr>
        <p:spPr/>
        <p:txBody>
          <a:bodyPr/>
          <a:lstStyle/>
          <a:p>
            <a:fld id="{FD268959-0C7B-DE40-B0DF-834DF71CC0C8}" type="slidenum">
              <a:rPr lang="en-US" smtClean="0"/>
              <a:t>33</a:t>
            </a:fld>
            <a:endParaRPr lang="en-US"/>
          </a:p>
        </p:txBody>
      </p:sp>
    </p:spTree>
    <p:extLst>
      <p:ext uri="{BB962C8B-B14F-4D97-AF65-F5344CB8AC3E}">
        <p14:creationId xmlns:p14="http://schemas.microsoft.com/office/powerpoint/2010/main" val="1412480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149E-8783-F842-B72B-10CD457013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329E9C-0C1D-334F-9277-B96E88EEDF2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8434B20-AFFC-184D-B8F3-B2D28E7C1CAC}"/>
              </a:ext>
            </a:extLst>
          </p:cNvPr>
          <p:cNvSpPr>
            <a:spLocks noGrp="1"/>
          </p:cNvSpPr>
          <p:nvPr>
            <p:ph type="sldNum" sz="quarter" idx="12"/>
          </p:nvPr>
        </p:nvSpPr>
        <p:spPr/>
        <p:txBody>
          <a:bodyPr/>
          <a:lstStyle/>
          <a:p>
            <a:fld id="{FD268959-0C7B-DE40-B0DF-834DF71CC0C8}" type="slidenum">
              <a:rPr lang="en-US" smtClean="0"/>
              <a:t>34</a:t>
            </a:fld>
            <a:endParaRPr lang="en-US"/>
          </a:p>
        </p:txBody>
      </p:sp>
    </p:spTree>
    <p:extLst>
      <p:ext uri="{BB962C8B-B14F-4D97-AF65-F5344CB8AC3E}">
        <p14:creationId xmlns:p14="http://schemas.microsoft.com/office/powerpoint/2010/main" val="2062896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3015A2-5C66-AA44-85F4-0AC891436A80}"/>
              </a:ext>
            </a:extLst>
          </p:cNvPr>
          <p:cNvSpPr>
            <a:spLocks noGrp="1"/>
          </p:cNvSpPr>
          <p:nvPr>
            <p:ph type="sldNum" sz="quarter" idx="12"/>
          </p:nvPr>
        </p:nvSpPr>
        <p:spPr/>
        <p:txBody>
          <a:bodyPr/>
          <a:lstStyle/>
          <a:p>
            <a:fld id="{A372472D-0550-4DE7-A024-EE83A718A0AB}" type="slidenum">
              <a:rPr lang="en-US" smtClean="0"/>
              <a:pPr/>
              <a:t>35</a:t>
            </a:fld>
            <a:endParaRPr lang="en-US"/>
          </a:p>
        </p:txBody>
      </p:sp>
      <p:sp>
        <p:nvSpPr>
          <p:cNvPr id="3" name="Title 2">
            <a:extLst>
              <a:ext uri="{FF2B5EF4-FFF2-40B4-BE49-F238E27FC236}">
                <a16:creationId xmlns:a16="http://schemas.microsoft.com/office/drawing/2014/main" id="{3BAF9047-0827-604E-BD5C-3E75FAE57AF9}"/>
              </a:ext>
            </a:extLst>
          </p:cNvPr>
          <p:cNvSpPr>
            <a:spLocks noGrp="1"/>
          </p:cNvSpPr>
          <p:nvPr>
            <p:ph type="title"/>
          </p:nvPr>
        </p:nvSpPr>
        <p:spPr/>
        <p:txBody>
          <a:bodyPr/>
          <a:lstStyle/>
          <a:p>
            <a:r>
              <a:rPr lang="en-US" dirty="0"/>
              <a:t>End Text Classification</a:t>
            </a:r>
          </a:p>
        </p:txBody>
      </p:sp>
      <p:sp>
        <p:nvSpPr>
          <p:cNvPr id="4" name="Text Placeholder 3">
            <a:extLst>
              <a:ext uri="{FF2B5EF4-FFF2-40B4-BE49-F238E27FC236}">
                <a16:creationId xmlns:a16="http://schemas.microsoft.com/office/drawing/2014/main" id="{3D297EE8-0979-C44E-B3B8-FD434AB4EBA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99996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426F-1572-8642-BA41-89C9C533C6F9}"/>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FED0ACFE-ADC3-8F4A-A335-FBEC97DF03CA}"/>
              </a:ext>
            </a:extLst>
          </p:cNvPr>
          <p:cNvSpPr>
            <a:spLocks noGrp="1"/>
          </p:cNvSpPr>
          <p:nvPr>
            <p:ph type="sldNum" sz="quarter" idx="12"/>
          </p:nvPr>
        </p:nvSpPr>
        <p:spPr/>
        <p:txBody>
          <a:bodyPr/>
          <a:lstStyle/>
          <a:p>
            <a:fld id="{FD268959-0C7B-DE40-B0DF-834DF71CC0C8}" type="slidenum">
              <a:rPr lang="en-US" smtClean="0"/>
              <a:t>36</a:t>
            </a:fld>
            <a:endParaRPr lang="en-US"/>
          </a:p>
        </p:txBody>
      </p:sp>
      <p:sp>
        <p:nvSpPr>
          <p:cNvPr id="4" name="Rectangle 3">
            <a:extLst>
              <a:ext uri="{FF2B5EF4-FFF2-40B4-BE49-F238E27FC236}">
                <a16:creationId xmlns:a16="http://schemas.microsoft.com/office/drawing/2014/main" id="{9E52F3A5-E355-744E-84EA-293AD23FF837}"/>
              </a:ext>
            </a:extLst>
          </p:cNvPr>
          <p:cNvSpPr/>
          <p:nvPr/>
        </p:nvSpPr>
        <p:spPr>
          <a:xfrm>
            <a:off x="3048000" y="1028343"/>
            <a:ext cx="6096000" cy="4801314"/>
          </a:xfrm>
          <a:prstGeom prst="rect">
            <a:avLst/>
          </a:prstGeom>
        </p:spPr>
        <p:txBody>
          <a:bodyPr>
            <a:spAutoFit/>
          </a:bodyPr>
          <a:lstStyle/>
          <a:p>
            <a:r>
              <a:rPr lang="en-US" dirty="0">
                <a:solidFill>
                  <a:srgbClr val="292929"/>
                </a:solidFill>
                <a:latin typeface="charter" panose="02040503050506020203" pitchFamily="18" charset="0"/>
              </a:rPr>
              <a:t>Processing natural language text and extract useful information from the given word, a sentence using machine learning and deep learning techniques requires the string/text needs to be converted into a set of real numbers (a vector) — Word Embeddings.</a:t>
            </a:r>
          </a:p>
          <a:p>
            <a:r>
              <a:rPr lang="en-US" dirty="0">
                <a:solidFill>
                  <a:srgbClr val="292929"/>
                </a:solidFill>
                <a:latin typeface="charter" panose="02040503050506020203" pitchFamily="18" charset="0"/>
              </a:rPr>
              <a:t>Word Embeddings or Word vectorization is a methodology in NLP to map words or phrases from vocabulary to a corresponding vector of real numbers which used to find word predictions, word similarities/semantics.</a:t>
            </a:r>
          </a:p>
          <a:p>
            <a:r>
              <a:rPr lang="en-US" i="1" dirty="0">
                <a:solidFill>
                  <a:srgbClr val="292929"/>
                </a:solidFill>
                <a:latin typeface="Charter" panose="02040503050506020203" pitchFamily="18" charset="0"/>
              </a:rPr>
              <a:t>The process of converting words into numbers are called Vectorization.</a:t>
            </a:r>
          </a:p>
          <a:p>
            <a:r>
              <a:rPr lang="en-US" dirty="0">
                <a:solidFill>
                  <a:srgbClr val="292929"/>
                </a:solidFill>
                <a:latin typeface="charter" panose="02040503050506020203" pitchFamily="18" charset="0"/>
              </a:rPr>
              <a:t>Word embeddings help in the following use cases.</a:t>
            </a:r>
          </a:p>
          <a:p>
            <a:pPr>
              <a:buFont typeface="Arial" panose="020B0604020202020204" pitchFamily="34" charset="0"/>
              <a:buChar char="•"/>
            </a:pPr>
            <a:r>
              <a:rPr lang="en-US" dirty="0">
                <a:solidFill>
                  <a:srgbClr val="292929"/>
                </a:solidFill>
                <a:latin typeface="charter" panose="02040503050506020203" pitchFamily="18" charset="0"/>
              </a:rPr>
              <a:t>Compute similar words</a:t>
            </a:r>
          </a:p>
          <a:p>
            <a:pPr>
              <a:buFont typeface="Arial" panose="020B0604020202020204" pitchFamily="34" charset="0"/>
              <a:buChar char="•"/>
            </a:pPr>
            <a:r>
              <a:rPr lang="en-US" dirty="0">
                <a:solidFill>
                  <a:srgbClr val="292929"/>
                </a:solidFill>
                <a:latin typeface="charter" panose="02040503050506020203" pitchFamily="18" charset="0"/>
              </a:rPr>
              <a:t>Text classifications</a:t>
            </a:r>
          </a:p>
          <a:p>
            <a:pPr>
              <a:buFont typeface="Arial" panose="020B0604020202020204" pitchFamily="34" charset="0"/>
              <a:buChar char="•"/>
            </a:pPr>
            <a:r>
              <a:rPr lang="en-US" dirty="0">
                <a:solidFill>
                  <a:srgbClr val="292929"/>
                </a:solidFill>
                <a:latin typeface="charter" panose="02040503050506020203" pitchFamily="18" charset="0"/>
              </a:rPr>
              <a:t>Document clustering/grouping</a:t>
            </a:r>
          </a:p>
          <a:p>
            <a:pPr>
              <a:buFont typeface="Arial" panose="020B0604020202020204" pitchFamily="34" charset="0"/>
              <a:buChar char="•"/>
            </a:pPr>
            <a:r>
              <a:rPr lang="en-US" dirty="0">
                <a:solidFill>
                  <a:srgbClr val="292929"/>
                </a:solidFill>
                <a:latin typeface="charter" panose="02040503050506020203" pitchFamily="18" charset="0"/>
              </a:rPr>
              <a:t>Feature extraction for text classifications</a:t>
            </a:r>
          </a:p>
          <a:p>
            <a:pPr>
              <a:buFont typeface="Arial" panose="020B0604020202020204" pitchFamily="34" charset="0"/>
              <a:buChar char="•"/>
            </a:pPr>
            <a:r>
              <a:rPr lang="en-US" dirty="0">
                <a:solidFill>
                  <a:srgbClr val="292929"/>
                </a:solidFill>
                <a:latin typeface="charter" panose="02040503050506020203" pitchFamily="18" charset="0"/>
              </a:rPr>
              <a:t>Natural language processing.</a:t>
            </a:r>
            <a:endParaRPr lang="en-US" b="0" i="0" dirty="0">
              <a:solidFill>
                <a:srgbClr val="292929"/>
              </a:solidFill>
              <a:effectLst/>
              <a:latin typeface="charter" panose="02040503050506020203" pitchFamily="18" charset="0"/>
            </a:endParaRPr>
          </a:p>
        </p:txBody>
      </p:sp>
    </p:spTree>
    <p:extLst>
      <p:ext uri="{BB962C8B-B14F-4D97-AF65-F5344CB8AC3E}">
        <p14:creationId xmlns:p14="http://schemas.microsoft.com/office/powerpoint/2010/main" val="1956724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F179-C527-9344-BD6C-57A44C4CB78E}"/>
              </a:ext>
            </a:extLst>
          </p:cNvPr>
          <p:cNvSpPr>
            <a:spLocks noGrp="1"/>
          </p:cNvSpPr>
          <p:nvPr>
            <p:ph type="title"/>
          </p:nvPr>
        </p:nvSpPr>
        <p:spPr/>
        <p:txBody>
          <a:bodyPr/>
          <a:lstStyle/>
          <a:p>
            <a:r>
              <a:rPr lang="en-US" dirty="0"/>
              <a:t>Vectorization</a:t>
            </a:r>
          </a:p>
        </p:txBody>
      </p:sp>
      <p:sp>
        <p:nvSpPr>
          <p:cNvPr id="3" name="Content Placeholder 2">
            <a:extLst>
              <a:ext uri="{FF2B5EF4-FFF2-40B4-BE49-F238E27FC236}">
                <a16:creationId xmlns:a16="http://schemas.microsoft.com/office/drawing/2014/main" id="{740E232B-978E-214A-80AB-11EBD79523EF}"/>
              </a:ext>
            </a:extLst>
          </p:cNvPr>
          <p:cNvSpPr>
            <a:spLocks noGrp="1"/>
          </p:cNvSpPr>
          <p:nvPr>
            <p:ph idx="1"/>
          </p:nvPr>
        </p:nvSpPr>
        <p:spPr/>
        <p:txBody>
          <a:bodyPr/>
          <a:lstStyle/>
          <a:p>
            <a:r>
              <a:rPr lang="en-US" dirty="0"/>
              <a:t>converting input data from its raw format (i.e. text ) into vectors of real numbers which is the format that ML models support</a:t>
            </a:r>
          </a:p>
          <a:p>
            <a:r>
              <a:rPr lang="en-US" dirty="0"/>
              <a:t>vectorization is a step in feature extraction. The idea is to get some distinct features out of the text for the model to train on, by converting text to numerical vectors.</a:t>
            </a:r>
          </a:p>
          <a:p>
            <a:r>
              <a:rPr lang="en-US" dirty="0"/>
              <a:t>Bag of Words: Tokenization &gt; Vocabulary Creation &gt; Vector Creation</a:t>
            </a:r>
          </a:p>
          <a:p>
            <a:endParaRPr lang="en-US" dirty="0"/>
          </a:p>
        </p:txBody>
      </p:sp>
      <p:sp>
        <p:nvSpPr>
          <p:cNvPr id="4" name="Slide Number Placeholder 3">
            <a:extLst>
              <a:ext uri="{FF2B5EF4-FFF2-40B4-BE49-F238E27FC236}">
                <a16:creationId xmlns:a16="http://schemas.microsoft.com/office/drawing/2014/main" id="{5B2E4A37-84C1-C043-AB5B-2E8C9F90113C}"/>
              </a:ext>
            </a:extLst>
          </p:cNvPr>
          <p:cNvSpPr>
            <a:spLocks noGrp="1"/>
          </p:cNvSpPr>
          <p:nvPr>
            <p:ph type="sldNum" sz="quarter" idx="12"/>
          </p:nvPr>
        </p:nvSpPr>
        <p:spPr/>
        <p:txBody>
          <a:bodyPr/>
          <a:lstStyle/>
          <a:p>
            <a:fld id="{FD268959-0C7B-DE40-B0DF-834DF71CC0C8}" type="slidenum">
              <a:rPr lang="en-US" smtClean="0"/>
              <a:t>37</a:t>
            </a:fld>
            <a:endParaRPr lang="en-US"/>
          </a:p>
        </p:txBody>
      </p:sp>
    </p:spTree>
    <p:extLst>
      <p:ext uri="{BB962C8B-B14F-4D97-AF65-F5344CB8AC3E}">
        <p14:creationId xmlns:p14="http://schemas.microsoft.com/office/powerpoint/2010/main" val="184575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5A4F9-2F67-BD49-A979-E293A4C844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D888EE-8318-B04E-B32F-57DF7132DF54}"/>
              </a:ext>
            </a:extLst>
          </p:cNvPr>
          <p:cNvSpPr>
            <a:spLocks noGrp="1"/>
          </p:cNvSpPr>
          <p:nvPr>
            <p:ph idx="1"/>
          </p:nvPr>
        </p:nvSpPr>
        <p:spPr/>
        <p:txBody>
          <a:bodyPr>
            <a:normAutofit fontScale="32500" lnSpcReduction="20000"/>
          </a:bodyPr>
          <a:lstStyle/>
          <a:p>
            <a:pPr>
              <a:lnSpc>
                <a:spcPct val="150000"/>
              </a:lnSpc>
            </a:pPr>
            <a:r>
              <a:rPr lang="en-US" sz="1200" dirty="0"/>
              <a:t>The raw news titles were transformed into a cleaned format containing only the essential information (last column of the above picture). The next step is to further transform the cleaned text into a form that the machine learning model can understand. This process is known as Vectorizing. In our context, each news title is converted to a numerical vector representative of that particular title. There are many vectorization techniques, but in this article, we will focus on the three widely used vectorization techniques- Count vectorization, N-Grams, TF-IDF, and their implementation in Python.</a:t>
            </a:r>
          </a:p>
          <a:p>
            <a:pPr>
              <a:lnSpc>
                <a:spcPct val="150000"/>
              </a:lnSpc>
            </a:pPr>
            <a:r>
              <a:rPr lang="en-US" dirty="0"/>
              <a:t>In the </a:t>
            </a:r>
            <a:r>
              <a:rPr lang="en-US" b="1" dirty="0"/>
              <a:t>count vectorization </a:t>
            </a:r>
            <a:r>
              <a:rPr lang="en-US" dirty="0"/>
              <a:t>technique, a document term matrix is generated where each cell is the count corresponding to the news title indicating the number of times a word appears in a document, also known as the term frequency. The </a:t>
            </a:r>
            <a:r>
              <a:rPr lang="en-US" b="1" dirty="0"/>
              <a:t>document term matrix</a:t>
            </a:r>
            <a:r>
              <a:rPr lang="en-US" dirty="0"/>
              <a:t> is a set of dummy variables that indicates if a particular word appears in the document. A column is dedicated to each word in the corpus. The count is directly proportionate to the correlation of the category of the news title. This means, if a particular word appears many times in fake news titles or real news titles, then the particular word has a high predictive power of determining if the news title is fake or real.</a:t>
            </a:r>
          </a:p>
          <a:p>
            <a:r>
              <a:rPr lang="en-US" b="1" dirty="0"/>
              <a:t>N-Grams</a:t>
            </a:r>
            <a:endParaRPr lang="en-US" dirty="0"/>
          </a:p>
          <a:p>
            <a:r>
              <a:rPr lang="en-US" dirty="0"/>
              <a:t>Similar to the count vectorization technique, in the </a:t>
            </a:r>
            <a:r>
              <a:rPr lang="en-US" b="1" dirty="0"/>
              <a:t>N-Gram method</a:t>
            </a:r>
            <a:r>
              <a:rPr lang="en-US" dirty="0"/>
              <a:t>, a document term matrix is generated and each cell represents the count. The difference in the N-grams method is that the count represents the combination of adjacent words of length n in the title. Count vectorization is N-Gram where n=1. For example, “I love this article” has four words and n=4.</a:t>
            </a:r>
          </a:p>
          <a:p>
            <a:r>
              <a:rPr lang="en-US" dirty="0"/>
              <a:t>if n=2, </a:t>
            </a:r>
            <a:r>
              <a:rPr lang="en-US" dirty="0" err="1"/>
              <a:t>i.e</a:t>
            </a:r>
            <a:r>
              <a:rPr lang="en-US" dirty="0"/>
              <a:t> bigram, then the columns would be — [“I love”, “love this”, ‘this article”]</a:t>
            </a:r>
          </a:p>
          <a:p>
            <a:r>
              <a:rPr lang="en-US" dirty="0"/>
              <a:t>if n=3, </a:t>
            </a:r>
            <a:r>
              <a:rPr lang="en-US" dirty="0" err="1"/>
              <a:t>i.e</a:t>
            </a:r>
            <a:r>
              <a:rPr lang="en-US" dirty="0"/>
              <a:t> trigram, then the columns would be — [“I love this”, ”love this article”]</a:t>
            </a:r>
          </a:p>
          <a:p>
            <a:r>
              <a:rPr lang="en-US" dirty="0"/>
              <a:t>if n=4,i.e four-gram, then the column would be -[‘“I love this article”]</a:t>
            </a:r>
          </a:p>
          <a:p>
            <a:r>
              <a:rPr lang="en-US" dirty="0"/>
              <a:t>The n value is chosen based on performance.</a:t>
            </a:r>
          </a:p>
          <a:p>
            <a:r>
              <a:rPr lang="en-US" b="1" dirty="0"/>
              <a:t>Term Frequency-Inverse Document Frequency (TF-IDF)</a:t>
            </a:r>
            <a:endParaRPr lang="en-US" dirty="0"/>
          </a:p>
          <a:p>
            <a:r>
              <a:rPr lang="en-US" dirty="0"/>
              <a:t>Similar to the count vectorization method, in the TF-IDF method, a document term matrix is generated and each column represents a single unique word. The difference in the TF-IDF method is that each cell doesn’t indicate the term frequency, but the cell value represents a weighting that highlights the importance of that particular word to the document.</a:t>
            </a:r>
          </a:p>
          <a:p>
            <a:r>
              <a:rPr lang="en-US" dirty="0"/>
              <a:t>The second term of the equation helps in pulling out the rare words. What does that mean? If a word appeared multiple times across many documents, then the denominator df will increase, reducing the value of the second term. Term frequency or </a:t>
            </a:r>
            <a:r>
              <a:rPr lang="en-US" dirty="0" err="1"/>
              <a:t>tf</a:t>
            </a:r>
            <a:r>
              <a:rPr lang="en-US" dirty="0"/>
              <a:t> is the percentage of the number of times a word (x) occurs in the document (y) divided by the total number of words in y.</a:t>
            </a:r>
          </a:p>
          <a:p>
            <a:br>
              <a:rPr lang="en-US" sz="1200" dirty="0"/>
            </a:br>
            <a:br>
              <a:rPr lang="en-US" sz="1200" dirty="0"/>
            </a:br>
            <a:endParaRPr lang="en-US" sz="1200" dirty="0"/>
          </a:p>
          <a:p>
            <a:endParaRPr lang="en-US" dirty="0"/>
          </a:p>
        </p:txBody>
      </p:sp>
      <p:sp>
        <p:nvSpPr>
          <p:cNvPr id="4" name="Slide Number Placeholder 3">
            <a:extLst>
              <a:ext uri="{FF2B5EF4-FFF2-40B4-BE49-F238E27FC236}">
                <a16:creationId xmlns:a16="http://schemas.microsoft.com/office/drawing/2014/main" id="{3950C879-131B-204A-8D2E-9DB81DC047D4}"/>
              </a:ext>
            </a:extLst>
          </p:cNvPr>
          <p:cNvSpPr>
            <a:spLocks noGrp="1"/>
          </p:cNvSpPr>
          <p:nvPr>
            <p:ph type="sldNum" sz="quarter" idx="12"/>
          </p:nvPr>
        </p:nvSpPr>
        <p:spPr/>
        <p:txBody>
          <a:bodyPr/>
          <a:lstStyle/>
          <a:p>
            <a:fld id="{FD268959-0C7B-DE40-B0DF-834DF71CC0C8}" type="slidenum">
              <a:rPr lang="en-US" smtClean="0"/>
              <a:t>38</a:t>
            </a:fld>
            <a:endParaRPr lang="en-US"/>
          </a:p>
        </p:txBody>
      </p:sp>
    </p:spTree>
    <p:extLst>
      <p:ext uri="{BB962C8B-B14F-4D97-AF65-F5344CB8AC3E}">
        <p14:creationId xmlns:p14="http://schemas.microsoft.com/office/powerpoint/2010/main" val="4012389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E68F-C516-154B-8E08-E0D18F703799}"/>
              </a:ext>
            </a:extLst>
          </p:cNvPr>
          <p:cNvSpPr>
            <a:spLocks noGrp="1"/>
          </p:cNvSpPr>
          <p:nvPr>
            <p:ph type="title"/>
          </p:nvPr>
        </p:nvSpPr>
        <p:spPr/>
        <p:txBody>
          <a:bodyPr/>
          <a:lstStyle/>
          <a:p>
            <a:r>
              <a:rPr lang="en-US" dirty="0"/>
              <a:t>A typical workflow</a:t>
            </a:r>
          </a:p>
        </p:txBody>
      </p:sp>
      <p:sp>
        <p:nvSpPr>
          <p:cNvPr id="3" name="Slide Number Placeholder 2">
            <a:extLst>
              <a:ext uri="{FF2B5EF4-FFF2-40B4-BE49-F238E27FC236}">
                <a16:creationId xmlns:a16="http://schemas.microsoft.com/office/drawing/2014/main" id="{587A874A-686D-B94C-B07F-A8F05A0A2977}"/>
              </a:ext>
            </a:extLst>
          </p:cNvPr>
          <p:cNvSpPr>
            <a:spLocks noGrp="1"/>
          </p:cNvSpPr>
          <p:nvPr>
            <p:ph type="sldNum" sz="quarter" idx="12"/>
          </p:nvPr>
        </p:nvSpPr>
        <p:spPr/>
        <p:txBody>
          <a:bodyPr/>
          <a:lstStyle/>
          <a:p>
            <a:fld id="{FD268959-0C7B-DE40-B0DF-834DF71CC0C8}" type="slidenum">
              <a:rPr lang="en-US" smtClean="0"/>
              <a:t>39</a:t>
            </a:fld>
            <a:endParaRPr lang="en-US"/>
          </a:p>
        </p:txBody>
      </p:sp>
      <p:sp>
        <p:nvSpPr>
          <p:cNvPr id="5" name="Rounded Rectangle 4">
            <a:extLst>
              <a:ext uri="{FF2B5EF4-FFF2-40B4-BE49-F238E27FC236}">
                <a16:creationId xmlns:a16="http://schemas.microsoft.com/office/drawing/2014/main" id="{488C3724-83BB-464A-B0FE-FF38F5CA5616}"/>
              </a:ext>
            </a:extLst>
          </p:cNvPr>
          <p:cNvSpPr/>
          <p:nvPr/>
        </p:nvSpPr>
        <p:spPr>
          <a:xfrm>
            <a:off x="279430" y="2955851"/>
            <a:ext cx="1200912" cy="905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Define the question</a:t>
            </a:r>
          </a:p>
        </p:txBody>
      </p:sp>
      <p:sp>
        <p:nvSpPr>
          <p:cNvPr id="6" name="Rounded Rectangle 5">
            <a:extLst>
              <a:ext uri="{FF2B5EF4-FFF2-40B4-BE49-F238E27FC236}">
                <a16:creationId xmlns:a16="http://schemas.microsoft.com/office/drawing/2014/main" id="{234DDFB2-3566-C94E-9E3D-F25EA5EE553F}"/>
              </a:ext>
            </a:extLst>
          </p:cNvPr>
          <p:cNvSpPr/>
          <p:nvPr/>
        </p:nvSpPr>
        <p:spPr>
          <a:xfrm>
            <a:off x="2018134" y="2976372"/>
            <a:ext cx="1200912" cy="905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Collect</a:t>
            </a:r>
          </a:p>
        </p:txBody>
      </p:sp>
      <p:sp>
        <p:nvSpPr>
          <p:cNvPr id="7" name="Rounded Rectangle 6">
            <a:extLst>
              <a:ext uri="{FF2B5EF4-FFF2-40B4-BE49-F238E27FC236}">
                <a16:creationId xmlns:a16="http://schemas.microsoft.com/office/drawing/2014/main" id="{60925FE5-7FD4-B04D-9D19-2E7329B6E990}"/>
              </a:ext>
            </a:extLst>
          </p:cNvPr>
          <p:cNvSpPr/>
          <p:nvPr/>
        </p:nvSpPr>
        <p:spPr>
          <a:xfrm>
            <a:off x="3756838" y="2976372"/>
            <a:ext cx="1200912" cy="905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Prepare</a:t>
            </a:r>
          </a:p>
        </p:txBody>
      </p:sp>
      <p:sp>
        <p:nvSpPr>
          <p:cNvPr id="8" name="Rounded Rectangle 7">
            <a:extLst>
              <a:ext uri="{FF2B5EF4-FFF2-40B4-BE49-F238E27FC236}">
                <a16:creationId xmlns:a16="http://schemas.microsoft.com/office/drawing/2014/main" id="{793133C5-FA6F-5842-B409-25C70FD90757}"/>
              </a:ext>
            </a:extLst>
          </p:cNvPr>
          <p:cNvSpPr/>
          <p:nvPr/>
        </p:nvSpPr>
        <p:spPr>
          <a:xfrm>
            <a:off x="5495542" y="2976372"/>
            <a:ext cx="1200912" cy="905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Perform EDA</a:t>
            </a:r>
          </a:p>
        </p:txBody>
      </p:sp>
      <p:sp>
        <p:nvSpPr>
          <p:cNvPr id="9" name="Rounded Rectangle 8">
            <a:extLst>
              <a:ext uri="{FF2B5EF4-FFF2-40B4-BE49-F238E27FC236}">
                <a16:creationId xmlns:a16="http://schemas.microsoft.com/office/drawing/2014/main" id="{083017BD-AF64-A445-86C2-ED120B5FBFF6}"/>
              </a:ext>
            </a:extLst>
          </p:cNvPr>
          <p:cNvSpPr/>
          <p:nvPr/>
        </p:nvSpPr>
        <p:spPr>
          <a:xfrm>
            <a:off x="8972950" y="2976372"/>
            <a:ext cx="1200912" cy="905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Apply Techniques</a:t>
            </a:r>
          </a:p>
        </p:txBody>
      </p:sp>
      <p:sp>
        <p:nvSpPr>
          <p:cNvPr id="10" name="Rounded Rectangle 9">
            <a:extLst>
              <a:ext uri="{FF2B5EF4-FFF2-40B4-BE49-F238E27FC236}">
                <a16:creationId xmlns:a16="http://schemas.microsoft.com/office/drawing/2014/main" id="{D9B71E5A-1E50-AD4A-90B9-855136320C15}"/>
              </a:ext>
            </a:extLst>
          </p:cNvPr>
          <p:cNvSpPr/>
          <p:nvPr/>
        </p:nvSpPr>
        <p:spPr>
          <a:xfrm>
            <a:off x="10711658" y="2977116"/>
            <a:ext cx="1200912" cy="905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Deploy/</a:t>
            </a:r>
          </a:p>
          <a:p>
            <a:pPr algn="ctr"/>
            <a:r>
              <a:rPr lang="en-US" sz="1200" dirty="0"/>
              <a:t>Share Insights</a:t>
            </a:r>
          </a:p>
        </p:txBody>
      </p:sp>
      <p:cxnSp>
        <p:nvCxnSpPr>
          <p:cNvPr id="12" name="Straight Arrow Connector 11">
            <a:extLst>
              <a:ext uri="{FF2B5EF4-FFF2-40B4-BE49-F238E27FC236}">
                <a16:creationId xmlns:a16="http://schemas.microsoft.com/office/drawing/2014/main" id="{7FB808EC-AAAB-5D42-B4B7-754139C56A61}"/>
              </a:ext>
            </a:extLst>
          </p:cNvPr>
          <p:cNvCxnSpPr>
            <a:cxnSpLocks/>
          </p:cNvCxnSpPr>
          <p:nvPr/>
        </p:nvCxnSpPr>
        <p:spPr>
          <a:xfrm>
            <a:off x="1493206" y="3429000"/>
            <a:ext cx="512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3D3D067-EFBE-254D-884F-E7836D4AE884}"/>
              </a:ext>
            </a:extLst>
          </p:cNvPr>
          <p:cNvCxnSpPr>
            <a:cxnSpLocks/>
          </p:cNvCxnSpPr>
          <p:nvPr/>
        </p:nvCxnSpPr>
        <p:spPr>
          <a:xfrm>
            <a:off x="6709318" y="3429000"/>
            <a:ext cx="512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6FD80E-D772-8A46-83B0-AA1136F79C6E}"/>
              </a:ext>
            </a:extLst>
          </p:cNvPr>
          <p:cNvCxnSpPr>
            <a:cxnSpLocks/>
          </p:cNvCxnSpPr>
          <p:nvPr/>
        </p:nvCxnSpPr>
        <p:spPr>
          <a:xfrm>
            <a:off x="4970614" y="3434316"/>
            <a:ext cx="512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9D61BD-2C01-7549-88B9-4B6F09E2B8EB}"/>
              </a:ext>
            </a:extLst>
          </p:cNvPr>
          <p:cNvCxnSpPr>
            <a:cxnSpLocks/>
          </p:cNvCxnSpPr>
          <p:nvPr/>
        </p:nvCxnSpPr>
        <p:spPr>
          <a:xfrm>
            <a:off x="3231910" y="3429000"/>
            <a:ext cx="512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45922F6-3DBB-7649-81AC-33A930B46CFB}"/>
              </a:ext>
            </a:extLst>
          </p:cNvPr>
          <p:cNvCxnSpPr>
            <a:cxnSpLocks/>
          </p:cNvCxnSpPr>
          <p:nvPr/>
        </p:nvCxnSpPr>
        <p:spPr>
          <a:xfrm>
            <a:off x="10186726" y="3429000"/>
            <a:ext cx="512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BD10ADCF-4A89-5144-8F37-CF62119219D7}"/>
              </a:ext>
            </a:extLst>
          </p:cNvPr>
          <p:cNvSpPr/>
          <p:nvPr/>
        </p:nvSpPr>
        <p:spPr>
          <a:xfrm>
            <a:off x="7234246" y="2976372"/>
            <a:ext cx="1200912" cy="905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Feature Engineering</a:t>
            </a:r>
          </a:p>
        </p:txBody>
      </p:sp>
      <p:cxnSp>
        <p:nvCxnSpPr>
          <p:cNvPr id="18" name="Straight Arrow Connector 17">
            <a:extLst>
              <a:ext uri="{FF2B5EF4-FFF2-40B4-BE49-F238E27FC236}">
                <a16:creationId xmlns:a16="http://schemas.microsoft.com/office/drawing/2014/main" id="{D8517D97-5A69-744B-9E2B-E28AA20599ED}"/>
              </a:ext>
            </a:extLst>
          </p:cNvPr>
          <p:cNvCxnSpPr>
            <a:cxnSpLocks/>
          </p:cNvCxnSpPr>
          <p:nvPr/>
        </p:nvCxnSpPr>
        <p:spPr>
          <a:xfrm>
            <a:off x="8448022" y="3429000"/>
            <a:ext cx="512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89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7179-D217-6041-B84E-CD3B59A79CC6}"/>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8988ED25-E3D7-8041-8D0D-F4F7DA025F37}"/>
              </a:ext>
            </a:extLst>
          </p:cNvPr>
          <p:cNvSpPr>
            <a:spLocks noGrp="1"/>
          </p:cNvSpPr>
          <p:nvPr>
            <p:ph idx="1"/>
          </p:nvPr>
        </p:nvSpPr>
        <p:spPr/>
        <p:txBody>
          <a:bodyPr/>
          <a:lstStyle/>
          <a:p>
            <a:r>
              <a:rPr lang="en-US" dirty="0"/>
              <a:t>In case of technical problems:</a:t>
            </a:r>
          </a:p>
          <a:p>
            <a:pPr marL="630238" lvl="1" indent="-176213"/>
            <a:r>
              <a:rPr lang="en-US" sz="2000" dirty="0"/>
              <a:t>Something wrong on my end (e.g. power outage), I will send you an email.</a:t>
            </a:r>
          </a:p>
          <a:p>
            <a:pPr marL="630238" lvl="1" indent="-176213"/>
            <a:r>
              <a:rPr lang="en-US" sz="2000" dirty="0"/>
              <a:t>Something wrong on your end, please send me a text message.  508-769-6446</a:t>
            </a:r>
          </a:p>
          <a:p>
            <a:pPr marL="630238" lvl="1" indent="-176213"/>
            <a:r>
              <a:rPr lang="en-US" dirty="0" err="1"/>
              <a:t>jcodygroup@gmail.com</a:t>
            </a:r>
            <a:endParaRPr lang="en-US" sz="2000" dirty="0"/>
          </a:p>
          <a:p>
            <a:r>
              <a:rPr lang="en-US" dirty="0"/>
              <a:t>We have 4 hours for each session</a:t>
            </a:r>
          </a:p>
          <a:p>
            <a:pPr lvl="1"/>
            <a:r>
              <a:rPr lang="en-US" dirty="0"/>
              <a:t>I will try to give you an opportunity to stand and stretch every hour.</a:t>
            </a:r>
          </a:p>
          <a:p>
            <a:pPr lvl="1"/>
            <a:r>
              <a:rPr lang="en-US" dirty="0"/>
              <a:t>We will take at least one 15-minute break near the halfway point.</a:t>
            </a:r>
          </a:p>
          <a:p>
            <a:pPr lvl="1"/>
            <a:endParaRPr lang="en-US" dirty="0"/>
          </a:p>
        </p:txBody>
      </p:sp>
      <p:sp>
        <p:nvSpPr>
          <p:cNvPr id="4" name="Slide Number Placeholder 3">
            <a:extLst>
              <a:ext uri="{FF2B5EF4-FFF2-40B4-BE49-F238E27FC236}">
                <a16:creationId xmlns:a16="http://schemas.microsoft.com/office/drawing/2014/main" id="{CE8A2DE0-C8B2-4044-92A0-78284E0B43D6}"/>
              </a:ext>
            </a:extLst>
          </p:cNvPr>
          <p:cNvSpPr>
            <a:spLocks noGrp="1"/>
          </p:cNvSpPr>
          <p:nvPr>
            <p:ph type="sldNum" sz="quarter" idx="12"/>
          </p:nvPr>
        </p:nvSpPr>
        <p:spPr/>
        <p:txBody>
          <a:bodyPr/>
          <a:lstStyle/>
          <a:p>
            <a:fld id="{FD268959-0C7B-DE40-B0DF-834DF71CC0C8}" type="slidenum">
              <a:rPr lang="en-US" smtClean="0"/>
              <a:t>4</a:t>
            </a:fld>
            <a:endParaRPr lang="en-US"/>
          </a:p>
        </p:txBody>
      </p:sp>
    </p:spTree>
    <p:extLst>
      <p:ext uri="{BB962C8B-B14F-4D97-AF65-F5344CB8AC3E}">
        <p14:creationId xmlns:p14="http://schemas.microsoft.com/office/powerpoint/2010/main" val="2527677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DA34-93F6-8349-8AAA-101DFFFAF893}"/>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9F62939C-E8AA-6B47-82E6-740D6299AA8A}"/>
              </a:ext>
            </a:extLst>
          </p:cNvPr>
          <p:cNvSpPr>
            <a:spLocks noGrp="1"/>
          </p:cNvSpPr>
          <p:nvPr>
            <p:ph type="sldNum" sz="quarter" idx="12"/>
          </p:nvPr>
        </p:nvSpPr>
        <p:spPr/>
        <p:txBody>
          <a:bodyPr/>
          <a:lstStyle/>
          <a:p>
            <a:fld id="{FD268959-0C7B-DE40-B0DF-834DF71CC0C8}" type="slidenum">
              <a:rPr lang="en-US" smtClean="0"/>
              <a:t>40</a:t>
            </a:fld>
            <a:endParaRPr lang="en-US"/>
          </a:p>
        </p:txBody>
      </p:sp>
      <p:pic>
        <p:nvPicPr>
          <p:cNvPr id="4" name="Picture 3">
            <a:extLst>
              <a:ext uri="{FF2B5EF4-FFF2-40B4-BE49-F238E27FC236}">
                <a16:creationId xmlns:a16="http://schemas.microsoft.com/office/drawing/2014/main" id="{E95F07FF-1ED5-964D-B83D-AA8917F4EF5C}"/>
              </a:ext>
            </a:extLst>
          </p:cNvPr>
          <p:cNvPicPr>
            <a:picLocks noChangeAspect="1"/>
          </p:cNvPicPr>
          <p:nvPr/>
        </p:nvPicPr>
        <p:blipFill>
          <a:blip r:embed="rId2"/>
          <a:stretch>
            <a:fillRect/>
          </a:stretch>
        </p:blipFill>
        <p:spPr>
          <a:xfrm>
            <a:off x="2597203" y="1474388"/>
            <a:ext cx="7613810" cy="4383085"/>
          </a:xfrm>
          <a:prstGeom prst="rect">
            <a:avLst/>
          </a:prstGeom>
        </p:spPr>
      </p:pic>
      <p:sp>
        <p:nvSpPr>
          <p:cNvPr id="5" name="Rectangle 4">
            <a:extLst>
              <a:ext uri="{FF2B5EF4-FFF2-40B4-BE49-F238E27FC236}">
                <a16:creationId xmlns:a16="http://schemas.microsoft.com/office/drawing/2014/main" id="{605DA4D8-F33D-FD49-B3C5-F59A38BD7AD5}"/>
              </a:ext>
            </a:extLst>
          </p:cNvPr>
          <p:cNvSpPr/>
          <p:nvPr/>
        </p:nvSpPr>
        <p:spPr>
          <a:xfrm>
            <a:off x="2978844" y="5927464"/>
            <a:ext cx="6096000" cy="646331"/>
          </a:xfrm>
          <a:prstGeom prst="rect">
            <a:avLst/>
          </a:prstGeom>
        </p:spPr>
        <p:txBody>
          <a:bodyPr>
            <a:spAutoFit/>
          </a:bodyPr>
          <a:lstStyle/>
          <a:p>
            <a:r>
              <a:rPr lang="en-US" dirty="0"/>
              <a:t>https://</a:t>
            </a:r>
            <a:r>
              <a:rPr lang="en-US" dirty="0" err="1"/>
              <a:t>medium.datadriveninvestor.com</a:t>
            </a:r>
            <a:r>
              <a:rPr lang="en-US" dirty="0"/>
              <a:t>/supervised-vs-unsupervised-machine-learning-732d49413986</a:t>
            </a:r>
          </a:p>
        </p:txBody>
      </p:sp>
    </p:spTree>
    <p:extLst>
      <p:ext uri="{BB962C8B-B14F-4D97-AF65-F5344CB8AC3E}">
        <p14:creationId xmlns:p14="http://schemas.microsoft.com/office/powerpoint/2010/main" val="2384790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CD2BE-C9BB-C64F-A1AC-1109607EF1DF}"/>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8082C886-69A7-664A-BAFE-4052F932570C}"/>
              </a:ext>
            </a:extLst>
          </p:cNvPr>
          <p:cNvSpPr>
            <a:spLocks noGrp="1"/>
          </p:cNvSpPr>
          <p:nvPr>
            <p:ph type="sldNum" sz="quarter" idx="12"/>
          </p:nvPr>
        </p:nvSpPr>
        <p:spPr/>
        <p:txBody>
          <a:bodyPr/>
          <a:lstStyle/>
          <a:p>
            <a:fld id="{FD268959-0C7B-DE40-B0DF-834DF71CC0C8}" type="slidenum">
              <a:rPr lang="en-US" smtClean="0"/>
              <a:t>41</a:t>
            </a:fld>
            <a:endParaRPr lang="en-US"/>
          </a:p>
        </p:txBody>
      </p:sp>
      <p:pic>
        <p:nvPicPr>
          <p:cNvPr id="4" name="Picture 3">
            <a:extLst>
              <a:ext uri="{FF2B5EF4-FFF2-40B4-BE49-F238E27FC236}">
                <a16:creationId xmlns:a16="http://schemas.microsoft.com/office/drawing/2014/main" id="{54D23238-2607-6445-9F72-0E34195791C0}"/>
              </a:ext>
            </a:extLst>
          </p:cNvPr>
          <p:cNvPicPr>
            <a:picLocks noChangeAspect="1"/>
          </p:cNvPicPr>
          <p:nvPr/>
        </p:nvPicPr>
        <p:blipFill>
          <a:blip r:embed="rId2"/>
          <a:stretch>
            <a:fillRect/>
          </a:stretch>
        </p:blipFill>
        <p:spPr>
          <a:xfrm>
            <a:off x="1657350" y="1187450"/>
            <a:ext cx="8877300" cy="4483100"/>
          </a:xfrm>
          <a:prstGeom prst="rect">
            <a:avLst/>
          </a:prstGeom>
        </p:spPr>
      </p:pic>
      <p:sp>
        <p:nvSpPr>
          <p:cNvPr id="5" name="TextBox 4">
            <a:extLst>
              <a:ext uri="{FF2B5EF4-FFF2-40B4-BE49-F238E27FC236}">
                <a16:creationId xmlns:a16="http://schemas.microsoft.com/office/drawing/2014/main" id="{BBB12042-FF66-1C4F-9CE2-283AC131F4B8}"/>
              </a:ext>
            </a:extLst>
          </p:cNvPr>
          <p:cNvSpPr txBox="1"/>
          <p:nvPr/>
        </p:nvSpPr>
        <p:spPr>
          <a:xfrm>
            <a:off x="1805748" y="5932074"/>
            <a:ext cx="8802410" cy="369332"/>
          </a:xfrm>
          <a:prstGeom prst="rect">
            <a:avLst/>
          </a:prstGeom>
          <a:noFill/>
        </p:spPr>
        <p:txBody>
          <a:bodyPr wrap="none" rtlCol="0">
            <a:spAutoFit/>
          </a:bodyPr>
          <a:lstStyle/>
          <a:p>
            <a:r>
              <a:rPr lang="en-US" dirty="0"/>
              <a:t>https://</a:t>
            </a:r>
            <a:r>
              <a:rPr lang="en-US" dirty="0" err="1"/>
              <a:t>towardsdatascience.com</a:t>
            </a:r>
            <a:r>
              <a:rPr lang="en-US" dirty="0"/>
              <a:t>/supervised-vs-unsupervised-learning-14f68e32ea8d</a:t>
            </a:r>
          </a:p>
        </p:txBody>
      </p:sp>
    </p:spTree>
    <p:extLst>
      <p:ext uri="{BB962C8B-B14F-4D97-AF65-F5344CB8AC3E}">
        <p14:creationId xmlns:p14="http://schemas.microsoft.com/office/powerpoint/2010/main" val="221540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7179-D217-6041-B84E-CD3B59A79CC6}"/>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8988ED25-E3D7-8041-8D0D-F4F7DA025F37}"/>
              </a:ext>
            </a:extLst>
          </p:cNvPr>
          <p:cNvSpPr>
            <a:spLocks noGrp="1"/>
          </p:cNvSpPr>
          <p:nvPr>
            <p:ph idx="1"/>
          </p:nvPr>
        </p:nvSpPr>
        <p:spPr/>
        <p:txBody>
          <a:bodyPr/>
          <a:lstStyle/>
          <a:p>
            <a:pPr>
              <a:lnSpc>
                <a:spcPct val="115000"/>
              </a:lnSpc>
              <a:spcAft>
                <a:spcPts val="600"/>
              </a:spcAft>
              <a:defRPr/>
            </a:pPr>
            <a:r>
              <a:rPr lang="en-US" altLang="en-US" b="1" dirty="0">
                <a:solidFill>
                  <a:schemeClr val="tx1">
                    <a:lumMod val="95000"/>
                    <a:lumOff val="5000"/>
                  </a:schemeClr>
                </a:solidFill>
                <a:latin typeface="Calibri" panose="020F0502020204030204" pitchFamily="34" charset="0"/>
                <a:cs typeface="Times New Roman" panose="02020603050405020304" pitchFamily="18" charset="0"/>
              </a:rPr>
              <a:t>Experience:</a:t>
            </a:r>
            <a:endParaRPr lang="en-US" altLang="en-US" dirty="0">
              <a:solidFill>
                <a:schemeClr val="tx1">
                  <a:lumMod val="95000"/>
                  <a:lumOff val="5000"/>
                </a:schemeClr>
              </a:solidFill>
              <a:latin typeface="Calibri" panose="020F0502020204030204" pitchFamily="34" charset="0"/>
              <a:cs typeface="Times New Roman" panose="02020603050405020304" pitchFamily="18" charset="0"/>
            </a:endParaRPr>
          </a:p>
          <a:p>
            <a:pPr marL="636588" lvl="1" indent="-236538">
              <a:lnSpc>
                <a:spcPct val="115000"/>
              </a:lnSpc>
              <a:buFont typeface="Times New Roman" panose="02020603050405020304" pitchFamily="18" charset="0"/>
              <a:buChar char="•"/>
              <a:defRPr/>
            </a:pPr>
            <a:r>
              <a:rPr lang="en-US" altLang="en-US" dirty="0">
                <a:solidFill>
                  <a:schemeClr val="tx1">
                    <a:lumMod val="95000"/>
                    <a:lumOff val="5000"/>
                  </a:schemeClr>
                </a:solidFill>
                <a:latin typeface="Calibri" panose="020F0502020204030204" pitchFamily="34" charset="0"/>
                <a:cs typeface="Times New Roman" panose="02020603050405020304" pitchFamily="18" charset="0"/>
              </a:rPr>
              <a:t>25+ years consulting and training experience </a:t>
            </a:r>
          </a:p>
          <a:p>
            <a:pPr marL="636588" lvl="1" indent="-236538">
              <a:lnSpc>
                <a:spcPct val="115000"/>
              </a:lnSpc>
              <a:buFont typeface="Times New Roman" panose="02020603050405020304" pitchFamily="18" charset="0"/>
              <a:buChar char="•"/>
              <a:defRPr/>
            </a:pPr>
            <a:r>
              <a:rPr lang="en-US" altLang="en-US" dirty="0">
                <a:solidFill>
                  <a:schemeClr val="tx1">
                    <a:lumMod val="95000"/>
                    <a:lumOff val="5000"/>
                  </a:schemeClr>
                </a:solidFill>
                <a:latin typeface="Calibri" panose="020F0502020204030204" pitchFamily="34" charset="0"/>
                <a:cs typeface="Times New Roman" panose="02020603050405020304" pitchFamily="18" charset="0"/>
              </a:rPr>
              <a:t>Extensive work with “big data” and analytics</a:t>
            </a:r>
          </a:p>
          <a:p>
            <a:pPr marL="636588" lvl="1" indent="-236538">
              <a:lnSpc>
                <a:spcPct val="115000"/>
              </a:lnSpc>
              <a:buFont typeface="Times New Roman" panose="02020603050405020304" pitchFamily="18" charset="0"/>
              <a:buChar char="•"/>
              <a:defRPr/>
            </a:pPr>
            <a:r>
              <a:rPr lang="en-US" altLang="en-US" dirty="0">
                <a:solidFill>
                  <a:schemeClr val="tx1">
                    <a:lumMod val="95000"/>
                    <a:lumOff val="5000"/>
                  </a:schemeClr>
                </a:solidFill>
                <a:latin typeface="Calibri" panose="020F0502020204030204" pitchFamily="34" charset="0"/>
                <a:cs typeface="Times New Roman" panose="02020603050405020304" pitchFamily="18" charset="0"/>
              </a:rPr>
              <a:t>15 years working with various data visualization tools</a:t>
            </a:r>
          </a:p>
          <a:p>
            <a:pPr>
              <a:lnSpc>
                <a:spcPct val="115000"/>
              </a:lnSpc>
              <a:spcAft>
                <a:spcPts val="600"/>
              </a:spcAft>
              <a:defRPr/>
            </a:pPr>
            <a:r>
              <a:rPr lang="en-US" altLang="en-US" b="1" dirty="0">
                <a:solidFill>
                  <a:schemeClr val="tx1">
                    <a:lumMod val="95000"/>
                    <a:lumOff val="5000"/>
                  </a:schemeClr>
                </a:solidFill>
                <a:latin typeface="Calibri" panose="020F0502020204030204" pitchFamily="34" charset="0"/>
                <a:cs typeface="Times New Roman" panose="02020603050405020304" pitchFamily="18" charset="0"/>
              </a:rPr>
              <a:t>Education</a:t>
            </a:r>
            <a:endParaRPr lang="en-US" altLang="en-US" dirty="0">
              <a:solidFill>
                <a:schemeClr val="tx1">
                  <a:lumMod val="95000"/>
                  <a:lumOff val="5000"/>
                </a:schemeClr>
              </a:solidFill>
              <a:latin typeface="Calibri" panose="020F0502020204030204" pitchFamily="34" charset="0"/>
              <a:cs typeface="Times New Roman" panose="02020603050405020304" pitchFamily="18" charset="0"/>
            </a:endParaRPr>
          </a:p>
          <a:p>
            <a:pPr marL="636588" lvl="1" indent="-236538">
              <a:lnSpc>
                <a:spcPct val="115000"/>
              </a:lnSpc>
              <a:buFont typeface="Times New Roman" panose="02020603050405020304" pitchFamily="18" charset="0"/>
              <a:buChar char="•"/>
              <a:defRPr/>
            </a:pPr>
            <a:r>
              <a:rPr lang="en-US" altLang="en-US" dirty="0">
                <a:solidFill>
                  <a:schemeClr val="tx1">
                    <a:lumMod val="95000"/>
                    <a:lumOff val="5000"/>
                  </a:schemeClr>
                </a:solidFill>
                <a:latin typeface="Calibri" panose="020F0502020204030204" pitchFamily="34" charset="0"/>
                <a:cs typeface="Times New Roman" panose="02020603050405020304" pitchFamily="18" charset="0"/>
              </a:rPr>
              <a:t>Ed. M., Technology, Innovation &amp; Education, Harvard University</a:t>
            </a:r>
          </a:p>
          <a:p>
            <a:pPr marL="636588" lvl="1" indent="-236538">
              <a:lnSpc>
                <a:spcPct val="114000"/>
              </a:lnSpc>
              <a:buFont typeface="Times New Roman" panose="02020603050405020304" pitchFamily="18" charset="0"/>
              <a:buChar char="•"/>
              <a:defRPr/>
            </a:pPr>
            <a:r>
              <a:rPr lang="en-US" altLang="en-US" dirty="0">
                <a:solidFill>
                  <a:schemeClr val="tx1">
                    <a:lumMod val="95000"/>
                    <a:lumOff val="5000"/>
                  </a:schemeClr>
                </a:solidFill>
                <a:latin typeface="Calibri" panose="020F0502020204030204" pitchFamily="34" charset="0"/>
                <a:cs typeface="Times New Roman" panose="02020603050405020304" pitchFamily="18" charset="0"/>
              </a:rPr>
              <a:t>PhD Candidate, Education Policy,  University of Massachusetts, Amherst     </a:t>
            </a:r>
          </a:p>
          <a:p>
            <a:endParaRPr lang="en-US" dirty="0"/>
          </a:p>
        </p:txBody>
      </p:sp>
      <p:sp>
        <p:nvSpPr>
          <p:cNvPr id="4" name="Slide Number Placeholder 3">
            <a:extLst>
              <a:ext uri="{FF2B5EF4-FFF2-40B4-BE49-F238E27FC236}">
                <a16:creationId xmlns:a16="http://schemas.microsoft.com/office/drawing/2014/main" id="{28115781-3A28-D545-85BF-5CF7EDE2F913}"/>
              </a:ext>
            </a:extLst>
          </p:cNvPr>
          <p:cNvSpPr>
            <a:spLocks noGrp="1"/>
          </p:cNvSpPr>
          <p:nvPr>
            <p:ph type="sldNum" sz="quarter" idx="12"/>
          </p:nvPr>
        </p:nvSpPr>
        <p:spPr/>
        <p:txBody>
          <a:bodyPr/>
          <a:lstStyle/>
          <a:p>
            <a:fld id="{FD268959-0C7B-DE40-B0DF-834DF71CC0C8}" type="slidenum">
              <a:rPr lang="en-US" smtClean="0"/>
              <a:t>5</a:t>
            </a:fld>
            <a:endParaRPr lang="en-US"/>
          </a:p>
        </p:txBody>
      </p:sp>
    </p:spTree>
    <p:extLst>
      <p:ext uri="{BB962C8B-B14F-4D97-AF65-F5344CB8AC3E}">
        <p14:creationId xmlns:p14="http://schemas.microsoft.com/office/powerpoint/2010/main" val="251823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247E61-7DB6-A54B-98FD-169B7D89FB63}"/>
              </a:ext>
            </a:extLst>
          </p:cNvPr>
          <p:cNvSpPr>
            <a:spLocks noGrp="1"/>
          </p:cNvSpPr>
          <p:nvPr>
            <p:ph type="sldNum" sz="quarter" idx="12"/>
          </p:nvPr>
        </p:nvSpPr>
        <p:spPr/>
        <p:txBody>
          <a:bodyPr/>
          <a:lstStyle/>
          <a:p>
            <a:fld id="{A372472D-0550-4DE7-A024-EE83A718A0AB}" type="slidenum">
              <a:rPr lang="en-US" smtClean="0"/>
              <a:pPr/>
              <a:t>6</a:t>
            </a:fld>
            <a:endParaRPr lang="en-US"/>
          </a:p>
        </p:txBody>
      </p:sp>
      <p:sp>
        <p:nvSpPr>
          <p:cNvPr id="3" name="Title 2">
            <a:extLst>
              <a:ext uri="{FF2B5EF4-FFF2-40B4-BE49-F238E27FC236}">
                <a16:creationId xmlns:a16="http://schemas.microsoft.com/office/drawing/2014/main" id="{EF903B74-3659-4D4F-9E3A-58F6C01A94F0}"/>
              </a:ext>
            </a:extLst>
          </p:cNvPr>
          <p:cNvSpPr>
            <a:spLocks noGrp="1"/>
          </p:cNvSpPr>
          <p:nvPr>
            <p:ph type="title"/>
          </p:nvPr>
        </p:nvSpPr>
        <p:spPr/>
        <p:txBody>
          <a:bodyPr/>
          <a:lstStyle/>
          <a:p>
            <a:r>
              <a:rPr lang="en-US"/>
              <a:t>NLP</a:t>
            </a:r>
            <a:endParaRPr lang="en-US" dirty="0"/>
          </a:p>
        </p:txBody>
      </p:sp>
      <p:sp>
        <p:nvSpPr>
          <p:cNvPr id="4" name="Text Placeholder 3">
            <a:extLst>
              <a:ext uri="{FF2B5EF4-FFF2-40B4-BE49-F238E27FC236}">
                <a16:creationId xmlns:a16="http://schemas.microsoft.com/office/drawing/2014/main" id="{B1AB75ED-3BAB-644D-A376-5A0BD98760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1124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6EDB9-0F27-CB4D-BFB8-107DFC580CE2}"/>
              </a:ext>
            </a:extLst>
          </p:cNvPr>
          <p:cNvSpPr>
            <a:spLocks noGrp="1"/>
          </p:cNvSpPr>
          <p:nvPr>
            <p:ph type="title"/>
          </p:nvPr>
        </p:nvSpPr>
        <p:spPr/>
        <p:txBody>
          <a:bodyPr/>
          <a:lstStyle/>
          <a:p>
            <a:r>
              <a:rPr lang="en-US" dirty="0"/>
              <a:t>What is Natural Language Processing (NLP)?</a:t>
            </a:r>
          </a:p>
        </p:txBody>
      </p:sp>
      <p:sp>
        <p:nvSpPr>
          <p:cNvPr id="3" name="Content Placeholder 2">
            <a:extLst>
              <a:ext uri="{FF2B5EF4-FFF2-40B4-BE49-F238E27FC236}">
                <a16:creationId xmlns:a16="http://schemas.microsoft.com/office/drawing/2014/main" id="{47637B6A-DC97-AC46-86D6-5769F873EF7C}"/>
              </a:ext>
            </a:extLst>
          </p:cNvPr>
          <p:cNvSpPr>
            <a:spLocks noGrp="1"/>
          </p:cNvSpPr>
          <p:nvPr>
            <p:ph idx="1"/>
          </p:nvPr>
        </p:nvSpPr>
        <p:spPr>
          <a:xfrm>
            <a:off x="217136" y="1069545"/>
            <a:ext cx="11757727" cy="5139373"/>
          </a:xfrm>
        </p:spPr>
        <p:txBody>
          <a:bodyPr>
            <a:normAutofit fontScale="62500" lnSpcReduction="20000"/>
          </a:bodyPr>
          <a:lstStyle/>
          <a:p>
            <a:pPr marL="0" indent="0">
              <a:buNone/>
            </a:pPr>
            <a:r>
              <a:rPr lang="en-US" dirty="0"/>
              <a:t>NLP is a broad field, encompassing a variety of tasks, including: </a:t>
            </a:r>
          </a:p>
          <a:p>
            <a:r>
              <a:rPr lang="en-US" dirty="0"/>
              <a:t>Part-of-speech tagging: identify if each word is a noun, verb, adjective, etc.) </a:t>
            </a:r>
          </a:p>
          <a:p>
            <a:r>
              <a:rPr lang="en-US" dirty="0"/>
              <a:t>Named entity recognition (NER): identify person names, organizations, locations, medical codes, </a:t>
            </a:r>
            <a:r>
              <a:rPr lang="en-US" dirty="0" err="1"/>
              <a:t>etc</a:t>
            </a:r>
            <a:r>
              <a:rPr lang="en-US" dirty="0"/>
              <a:t> </a:t>
            </a:r>
          </a:p>
          <a:p>
            <a:r>
              <a:rPr lang="en-US" dirty="0"/>
              <a:t>Question answering </a:t>
            </a:r>
          </a:p>
          <a:p>
            <a:r>
              <a:rPr lang="en-US" dirty="0"/>
              <a:t>Speech recognition </a:t>
            </a:r>
          </a:p>
          <a:p>
            <a:r>
              <a:rPr lang="en-US" dirty="0"/>
              <a:t>Text-to-speech and Speech-to-text </a:t>
            </a:r>
          </a:p>
          <a:p>
            <a:r>
              <a:rPr lang="en-US" dirty="0"/>
              <a:t>Topic modeling </a:t>
            </a:r>
          </a:p>
          <a:p>
            <a:r>
              <a:rPr lang="en-US" dirty="0"/>
              <a:t>Sentiment classification </a:t>
            </a:r>
          </a:p>
          <a:p>
            <a:r>
              <a:rPr lang="en-US" dirty="0"/>
              <a:t>Text Classification</a:t>
            </a:r>
          </a:p>
          <a:p>
            <a:r>
              <a:rPr lang="en-US" dirty="0"/>
              <a:t>Text Generation</a:t>
            </a:r>
          </a:p>
          <a:p>
            <a:r>
              <a:rPr lang="en-US" dirty="0"/>
              <a:t>Language modeling </a:t>
            </a:r>
          </a:p>
          <a:p>
            <a:r>
              <a:rPr lang="en-US" dirty="0"/>
              <a:t>Translation</a:t>
            </a:r>
          </a:p>
        </p:txBody>
      </p:sp>
      <p:sp>
        <p:nvSpPr>
          <p:cNvPr id="4" name="Slide Number Placeholder 3">
            <a:extLst>
              <a:ext uri="{FF2B5EF4-FFF2-40B4-BE49-F238E27FC236}">
                <a16:creationId xmlns:a16="http://schemas.microsoft.com/office/drawing/2014/main" id="{7704FA89-4340-684F-AB48-FCAFE0A836EA}"/>
              </a:ext>
            </a:extLst>
          </p:cNvPr>
          <p:cNvSpPr>
            <a:spLocks noGrp="1"/>
          </p:cNvSpPr>
          <p:nvPr>
            <p:ph type="sldNum" sz="quarter" idx="12"/>
          </p:nvPr>
        </p:nvSpPr>
        <p:spPr/>
        <p:txBody>
          <a:bodyPr/>
          <a:lstStyle/>
          <a:p>
            <a:fld id="{FD268959-0C7B-DE40-B0DF-834DF71CC0C8}" type="slidenum">
              <a:rPr lang="en-US" smtClean="0"/>
              <a:t>7</a:t>
            </a:fld>
            <a:endParaRPr lang="en-US"/>
          </a:p>
        </p:txBody>
      </p:sp>
    </p:spTree>
    <p:extLst>
      <p:ext uri="{BB962C8B-B14F-4D97-AF65-F5344CB8AC3E}">
        <p14:creationId xmlns:p14="http://schemas.microsoft.com/office/powerpoint/2010/main" val="1212565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910F-7FBA-9141-9A0F-63C598FA5910}"/>
              </a:ext>
            </a:extLst>
          </p:cNvPr>
          <p:cNvSpPr>
            <a:spLocks noGrp="1"/>
          </p:cNvSpPr>
          <p:nvPr>
            <p:ph type="title"/>
          </p:nvPr>
        </p:nvSpPr>
        <p:spPr/>
        <p:txBody>
          <a:bodyPr/>
          <a:lstStyle/>
          <a:p>
            <a:r>
              <a:rPr lang="en-US" dirty="0"/>
              <a:t>I like to organize it this way…</a:t>
            </a:r>
          </a:p>
        </p:txBody>
      </p:sp>
      <p:sp>
        <p:nvSpPr>
          <p:cNvPr id="3" name="Slide Number Placeholder 2">
            <a:extLst>
              <a:ext uri="{FF2B5EF4-FFF2-40B4-BE49-F238E27FC236}">
                <a16:creationId xmlns:a16="http://schemas.microsoft.com/office/drawing/2014/main" id="{0B7B8070-FC1B-BE42-9258-453E56BB5715}"/>
              </a:ext>
            </a:extLst>
          </p:cNvPr>
          <p:cNvSpPr>
            <a:spLocks noGrp="1"/>
          </p:cNvSpPr>
          <p:nvPr>
            <p:ph type="sldNum" sz="quarter" idx="12"/>
          </p:nvPr>
        </p:nvSpPr>
        <p:spPr/>
        <p:txBody>
          <a:bodyPr/>
          <a:lstStyle/>
          <a:p>
            <a:fld id="{FD268959-0C7B-DE40-B0DF-834DF71CC0C8}" type="slidenum">
              <a:rPr lang="en-US" smtClean="0"/>
              <a:t>8</a:t>
            </a:fld>
            <a:endParaRPr lang="en-US"/>
          </a:p>
        </p:txBody>
      </p:sp>
      <p:sp>
        <p:nvSpPr>
          <p:cNvPr id="5" name="Rectangle 4">
            <a:extLst>
              <a:ext uri="{FF2B5EF4-FFF2-40B4-BE49-F238E27FC236}">
                <a16:creationId xmlns:a16="http://schemas.microsoft.com/office/drawing/2014/main" id="{DC62A768-290E-444F-9C6D-A6A89AB77204}"/>
              </a:ext>
            </a:extLst>
          </p:cNvPr>
          <p:cNvSpPr/>
          <p:nvPr/>
        </p:nvSpPr>
        <p:spPr>
          <a:xfrm>
            <a:off x="1352297" y="1181339"/>
            <a:ext cx="2835348" cy="11199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group does this text belong to?</a:t>
            </a:r>
          </a:p>
        </p:txBody>
      </p:sp>
      <p:sp>
        <p:nvSpPr>
          <p:cNvPr id="6" name="Rectangle 5">
            <a:extLst>
              <a:ext uri="{FF2B5EF4-FFF2-40B4-BE49-F238E27FC236}">
                <a16:creationId xmlns:a16="http://schemas.microsoft.com/office/drawing/2014/main" id="{C8C4B3CF-288B-5847-9443-FC1B29134FA7}"/>
              </a:ext>
            </a:extLst>
          </p:cNvPr>
          <p:cNvSpPr/>
          <p:nvPr/>
        </p:nvSpPr>
        <p:spPr>
          <a:xfrm>
            <a:off x="4768892" y="1184883"/>
            <a:ext cx="2835348" cy="11199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in this text?</a:t>
            </a:r>
          </a:p>
        </p:txBody>
      </p:sp>
      <p:sp>
        <p:nvSpPr>
          <p:cNvPr id="7" name="Rectangle 6">
            <a:extLst>
              <a:ext uri="{FF2B5EF4-FFF2-40B4-BE49-F238E27FC236}">
                <a16:creationId xmlns:a16="http://schemas.microsoft.com/office/drawing/2014/main" id="{C5301AF9-4E5C-B047-B991-BC8259F737C8}"/>
              </a:ext>
            </a:extLst>
          </p:cNvPr>
          <p:cNvSpPr/>
          <p:nvPr/>
        </p:nvSpPr>
        <p:spPr>
          <a:xfrm>
            <a:off x="8185487" y="1181338"/>
            <a:ext cx="2835348" cy="11199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can I say about this text?</a:t>
            </a:r>
          </a:p>
        </p:txBody>
      </p:sp>
      <p:cxnSp>
        <p:nvCxnSpPr>
          <p:cNvPr id="9" name="Straight Connector 8">
            <a:extLst>
              <a:ext uri="{FF2B5EF4-FFF2-40B4-BE49-F238E27FC236}">
                <a16:creationId xmlns:a16="http://schemas.microsoft.com/office/drawing/2014/main" id="{A7DE3B33-78F2-884D-A07C-EBDAEE7DC246}"/>
              </a:ext>
            </a:extLst>
          </p:cNvPr>
          <p:cNvCxnSpPr>
            <a:cxnSpLocks/>
          </p:cNvCxnSpPr>
          <p:nvPr/>
        </p:nvCxnSpPr>
        <p:spPr>
          <a:xfrm>
            <a:off x="1352297" y="2428889"/>
            <a:ext cx="283534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E2866B-16A0-F44B-A6E6-7D4575AC54C7}"/>
              </a:ext>
            </a:extLst>
          </p:cNvPr>
          <p:cNvCxnSpPr>
            <a:cxnSpLocks/>
          </p:cNvCxnSpPr>
          <p:nvPr/>
        </p:nvCxnSpPr>
        <p:spPr>
          <a:xfrm>
            <a:off x="8185487" y="2428889"/>
            <a:ext cx="283534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0BF8346-1328-8E47-88FE-5B3E64F23BC5}"/>
              </a:ext>
            </a:extLst>
          </p:cNvPr>
          <p:cNvCxnSpPr>
            <a:cxnSpLocks/>
          </p:cNvCxnSpPr>
          <p:nvPr/>
        </p:nvCxnSpPr>
        <p:spPr>
          <a:xfrm>
            <a:off x="4768892" y="2428889"/>
            <a:ext cx="283534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E8B7C8B-CB0E-D142-A502-EC7803724C64}"/>
              </a:ext>
            </a:extLst>
          </p:cNvPr>
          <p:cNvSpPr/>
          <p:nvPr/>
        </p:nvSpPr>
        <p:spPr>
          <a:xfrm>
            <a:off x="1352297" y="2556477"/>
            <a:ext cx="2835348" cy="273144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indent="-231775">
              <a:buFont typeface="Arial" panose="020B0604020202020204" pitchFamily="34" charset="0"/>
              <a:buChar char="•"/>
            </a:pPr>
            <a:r>
              <a:rPr lang="en-US" sz="1600" dirty="0"/>
              <a:t>Text classification</a:t>
            </a:r>
          </a:p>
          <a:p>
            <a:pPr marL="514350" lvl="1" indent="-317500">
              <a:buFont typeface="Arial" panose="020B0604020202020204" pitchFamily="34" charset="0"/>
              <a:buChar char="•"/>
            </a:pPr>
            <a:r>
              <a:rPr lang="en-US" sz="1400" dirty="0"/>
              <a:t>spam/not spam</a:t>
            </a:r>
          </a:p>
          <a:p>
            <a:pPr marL="514350" lvl="1" indent="-317500">
              <a:buFont typeface="Arial" panose="020B0604020202020204" pitchFamily="34" charset="0"/>
              <a:buChar char="•"/>
            </a:pPr>
            <a:r>
              <a:rPr lang="en-US" sz="1400" dirty="0"/>
              <a:t>finance/health/IT/etc.</a:t>
            </a:r>
          </a:p>
          <a:p>
            <a:pPr marL="514350" lvl="1" indent="-317500">
              <a:buFont typeface="Arial" panose="020B0604020202020204" pitchFamily="34" charset="0"/>
              <a:buChar char="•"/>
            </a:pPr>
            <a:r>
              <a:rPr lang="en-US" sz="1400" dirty="0"/>
              <a:t>semantic analysis</a:t>
            </a:r>
          </a:p>
        </p:txBody>
      </p:sp>
      <p:sp>
        <p:nvSpPr>
          <p:cNvPr id="15" name="Rectangle 14">
            <a:extLst>
              <a:ext uri="{FF2B5EF4-FFF2-40B4-BE49-F238E27FC236}">
                <a16:creationId xmlns:a16="http://schemas.microsoft.com/office/drawing/2014/main" id="{D3195E42-EB9B-6847-BC46-5807F8A694D0}"/>
              </a:ext>
            </a:extLst>
          </p:cNvPr>
          <p:cNvSpPr/>
          <p:nvPr/>
        </p:nvSpPr>
        <p:spPr>
          <a:xfrm>
            <a:off x="8185487" y="2556477"/>
            <a:ext cx="2835348" cy="273144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indent="-231775">
              <a:buFont typeface="Arial" panose="020B0604020202020204" pitchFamily="34" charset="0"/>
              <a:buChar char="•"/>
            </a:pPr>
            <a:r>
              <a:rPr lang="en-US" sz="1600" dirty="0"/>
              <a:t>Text Summarization</a:t>
            </a:r>
          </a:p>
          <a:p>
            <a:pPr marL="231775" indent="-231775">
              <a:buFont typeface="Arial" panose="020B0604020202020204" pitchFamily="34" charset="0"/>
              <a:buChar char="•"/>
            </a:pPr>
            <a:r>
              <a:rPr lang="en-US" sz="1600" dirty="0"/>
              <a:t>Text Generation</a:t>
            </a:r>
          </a:p>
          <a:p>
            <a:pPr marL="231775" indent="-231775">
              <a:buFont typeface="Arial" panose="020B0604020202020204" pitchFamily="34" charset="0"/>
              <a:buChar char="•"/>
            </a:pPr>
            <a:r>
              <a:rPr lang="en-US" sz="1600" dirty="0"/>
              <a:t>Q &amp; A</a:t>
            </a:r>
          </a:p>
        </p:txBody>
      </p:sp>
      <p:sp>
        <p:nvSpPr>
          <p:cNvPr id="16" name="Rectangle 15">
            <a:extLst>
              <a:ext uri="{FF2B5EF4-FFF2-40B4-BE49-F238E27FC236}">
                <a16:creationId xmlns:a16="http://schemas.microsoft.com/office/drawing/2014/main" id="{E1022C81-933A-2B49-9204-7900A360CFE3}"/>
              </a:ext>
            </a:extLst>
          </p:cNvPr>
          <p:cNvSpPr/>
          <p:nvPr/>
        </p:nvSpPr>
        <p:spPr>
          <a:xfrm>
            <a:off x="4768892" y="2556477"/>
            <a:ext cx="2835348" cy="273144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indent="-231775">
              <a:buFont typeface="Arial" panose="020B0604020202020204" pitchFamily="34" charset="0"/>
              <a:buChar char="•"/>
            </a:pPr>
            <a:r>
              <a:rPr lang="en-US" sz="1600" dirty="0"/>
              <a:t>Named Entity Recognition</a:t>
            </a:r>
          </a:p>
          <a:p>
            <a:pPr marL="231775" indent="-231775">
              <a:buFont typeface="Arial" panose="020B0604020202020204" pitchFamily="34" charset="0"/>
              <a:buChar char="•"/>
            </a:pPr>
            <a:r>
              <a:rPr lang="en-US" sz="1600" dirty="0"/>
              <a:t>Topic Modeling</a:t>
            </a:r>
          </a:p>
        </p:txBody>
      </p:sp>
      <p:sp>
        <p:nvSpPr>
          <p:cNvPr id="18" name="TextBox 17">
            <a:extLst>
              <a:ext uri="{FF2B5EF4-FFF2-40B4-BE49-F238E27FC236}">
                <a16:creationId xmlns:a16="http://schemas.microsoft.com/office/drawing/2014/main" id="{BA5199F7-E44C-B742-A7BB-0718896F6E9F}"/>
              </a:ext>
            </a:extLst>
          </p:cNvPr>
          <p:cNvSpPr txBox="1"/>
          <p:nvPr/>
        </p:nvSpPr>
        <p:spPr>
          <a:xfrm>
            <a:off x="1481470" y="6081823"/>
            <a:ext cx="5339923" cy="369332"/>
          </a:xfrm>
          <a:prstGeom prst="rect">
            <a:avLst/>
          </a:prstGeom>
          <a:noFill/>
        </p:spPr>
        <p:txBody>
          <a:bodyPr wrap="none" rtlCol="0">
            <a:spAutoFit/>
          </a:bodyPr>
          <a:lstStyle/>
          <a:p>
            <a:r>
              <a:rPr lang="en-US" dirty="0"/>
              <a:t>I have not included translation, speech-to-text, etc.</a:t>
            </a:r>
          </a:p>
        </p:txBody>
      </p:sp>
    </p:spTree>
    <p:extLst>
      <p:ext uri="{BB962C8B-B14F-4D97-AF65-F5344CB8AC3E}">
        <p14:creationId xmlns:p14="http://schemas.microsoft.com/office/powerpoint/2010/main" val="39782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6EDB9-0F27-CB4D-BFB8-107DFC580CE2}"/>
              </a:ext>
            </a:extLst>
          </p:cNvPr>
          <p:cNvSpPr>
            <a:spLocks noGrp="1"/>
          </p:cNvSpPr>
          <p:nvPr>
            <p:ph type="title"/>
          </p:nvPr>
        </p:nvSpPr>
        <p:spPr/>
        <p:txBody>
          <a:bodyPr/>
          <a:lstStyle/>
          <a:p>
            <a:r>
              <a:rPr lang="en-US" dirty="0"/>
              <a:t>Our focus</a:t>
            </a:r>
          </a:p>
        </p:txBody>
      </p:sp>
      <p:sp>
        <p:nvSpPr>
          <p:cNvPr id="3" name="Content Placeholder 2">
            <a:extLst>
              <a:ext uri="{FF2B5EF4-FFF2-40B4-BE49-F238E27FC236}">
                <a16:creationId xmlns:a16="http://schemas.microsoft.com/office/drawing/2014/main" id="{47637B6A-DC97-AC46-86D6-5769F873EF7C}"/>
              </a:ext>
            </a:extLst>
          </p:cNvPr>
          <p:cNvSpPr>
            <a:spLocks noGrp="1"/>
          </p:cNvSpPr>
          <p:nvPr>
            <p:ph idx="1"/>
          </p:nvPr>
        </p:nvSpPr>
        <p:spPr>
          <a:xfrm>
            <a:off x="335280" y="1069545"/>
            <a:ext cx="11639583" cy="5139373"/>
          </a:xfrm>
        </p:spPr>
        <p:txBody>
          <a:bodyPr>
            <a:normAutofit fontScale="62500" lnSpcReduction="20000"/>
          </a:bodyPr>
          <a:lstStyle/>
          <a:p>
            <a:pPr marL="0" indent="0">
              <a:buNone/>
            </a:pPr>
            <a:r>
              <a:rPr lang="en-US" dirty="0"/>
              <a:t>NLP is a broad field, encompassing a variety of tasks, including: </a:t>
            </a:r>
          </a:p>
          <a:p>
            <a:r>
              <a:rPr lang="en-US" dirty="0">
                <a:solidFill>
                  <a:schemeClr val="bg1">
                    <a:lumMod val="65000"/>
                  </a:schemeClr>
                </a:solidFill>
              </a:rPr>
              <a:t>Part-of-speech tagging: identify if each word is a noun, verb, adjective, etc.) </a:t>
            </a:r>
          </a:p>
          <a:p>
            <a:r>
              <a:rPr lang="en-US" dirty="0">
                <a:solidFill>
                  <a:schemeClr val="bg1">
                    <a:lumMod val="65000"/>
                  </a:schemeClr>
                </a:solidFill>
              </a:rPr>
              <a:t>Named entity recognition (NER): identify person names, organizations, locations, medical codes, </a:t>
            </a:r>
            <a:r>
              <a:rPr lang="en-US" dirty="0" err="1">
                <a:solidFill>
                  <a:schemeClr val="bg1">
                    <a:lumMod val="65000"/>
                  </a:schemeClr>
                </a:solidFill>
              </a:rPr>
              <a:t>etc</a:t>
            </a:r>
            <a:r>
              <a:rPr lang="en-US" dirty="0">
                <a:solidFill>
                  <a:schemeClr val="bg1">
                    <a:lumMod val="65000"/>
                  </a:schemeClr>
                </a:solidFill>
              </a:rPr>
              <a:t> </a:t>
            </a:r>
          </a:p>
          <a:p>
            <a:r>
              <a:rPr lang="en-US" dirty="0">
                <a:solidFill>
                  <a:schemeClr val="bg1">
                    <a:lumMod val="65000"/>
                  </a:schemeClr>
                </a:solidFill>
              </a:rPr>
              <a:t>Question answering </a:t>
            </a:r>
          </a:p>
          <a:p>
            <a:r>
              <a:rPr lang="en-US" dirty="0">
                <a:solidFill>
                  <a:schemeClr val="bg1">
                    <a:lumMod val="65000"/>
                  </a:schemeClr>
                </a:solidFill>
              </a:rPr>
              <a:t>Speech recognition </a:t>
            </a:r>
          </a:p>
          <a:p>
            <a:r>
              <a:rPr lang="en-US" dirty="0">
                <a:solidFill>
                  <a:schemeClr val="bg1">
                    <a:lumMod val="65000"/>
                  </a:schemeClr>
                </a:solidFill>
              </a:rPr>
              <a:t>Text-to-speech and Speech-to-text </a:t>
            </a:r>
          </a:p>
          <a:p>
            <a:r>
              <a:rPr lang="en-US" b="1" dirty="0"/>
              <a:t>Topic modeling </a:t>
            </a:r>
          </a:p>
          <a:p>
            <a:r>
              <a:rPr lang="en-US" b="1" dirty="0"/>
              <a:t>Sentiment classification </a:t>
            </a:r>
          </a:p>
          <a:p>
            <a:r>
              <a:rPr lang="en-US" b="1" dirty="0"/>
              <a:t>Text Classification</a:t>
            </a:r>
          </a:p>
          <a:p>
            <a:r>
              <a:rPr lang="en-US" b="1" dirty="0"/>
              <a:t>Text Generation</a:t>
            </a:r>
          </a:p>
          <a:p>
            <a:r>
              <a:rPr lang="en-US" dirty="0">
                <a:solidFill>
                  <a:schemeClr val="bg1">
                    <a:lumMod val="65000"/>
                  </a:schemeClr>
                </a:solidFill>
              </a:rPr>
              <a:t>Language modeling </a:t>
            </a:r>
          </a:p>
          <a:p>
            <a:r>
              <a:rPr lang="en-US" dirty="0">
                <a:solidFill>
                  <a:schemeClr val="bg1">
                    <a:lumMod val="65000"/>
                  </a:schemeClr>
                </a:solidFill>
              </a:rPr>
              <a:t>Translation</a:t>
            </a:r>
          </a:p>
        </p:txBody>
      </p:sp>
      <p:sp>
        <p:nvSpPr>
          <p:cNvPr id="4" name="Slide Number Placeholder 3">
            <a:extLst>
              <a:ext uri="{FF2B5EF4-FFF2-40B4-BE49-F238E27FC236}">
                <a16:creationId xmlns:a16="http://schemas.microsoft.com/office/drawing/2014/main" id="{7704FA89-4340-684F-AB48-FCAFE0A836EA}"/>
              </a:ext>
            </a:extLst>
          </p:cNvPr>
          <p:cNvSpPr>
            <a:spLocks noGrp="1"/>
          </p:cNvSpPr>
          <p:nvPr>
            <p:ph type="sldNum" sz="quarter" idx="12"/>
          </p:nvPr>
        </p:nvSpPr>
        <p:spPr/>
        <p:txBody>
          <a:bodyPr/>
          <a:lstStyle/>
          <a:p>
            <a:fld id="{FD268959-0C7B-DE40-B0DF-834DF71CC0C8}" type="slidenum">
              <a:rPr lang="en-US" smtClean="0"/>
              <a:t>9</a:t>
            </a:fld>
            <a:endParaRPr lang="en-US"/>
          </a:p>
        </p:txBody>
      </p:sp>
    </p:spTree>
    <p:extLst>
      <p:ext uri="{BB962C8B-B14F-4D97-AF65-F5344CB8AC3E}">
        <p14:creationId xmlns:p14="http://schemas.microsoft.com/office/powerpoint/2010/main" val="1184877076"/>
      </p:ext>
    </p:extLst>
  </p:cSld>
  <p:clrMapOvr>
    <a:masterClrMapping/>
  </p:clrMapOvr>
</p:sld>
</file>

<file path=ppt/theme/theme1.xml><?xml version="1.0" encoding="utf-8"?>
<a:theme xmlns:a="http://schemas.openxmlformats.org/drawingml/2006/main" name="Wronski Template_11.24.2020">
  <a:themeElements>
    <a:clrScheme name="Wronski_11.2020">
      <a:dk1>
        <a:sysClr val="windowText" lastClr="000000"/>
      </a:dk1>
      <a:lt1>
        <a:sysClr val="window" lastClr="FFFFFF"/>
      </a:lt1>
      <a:dk2>
        <a:srgbClr val="1E2C5B"/>
      </a:dk2>
      <a:lt2>
        <a:srgbClr val="6C9ED8"/>
      </a:lt2>
      <a:accent1>
        <a:srgbClr val="AE0419"/>
      </a:accent1>
      <a:accent2>
        <a:srgbClr val="1C4179"/>
      </a:accent2>
      <a:accent3>
        <a:srgbClr val="D36207"/>
      </a:accent3>
      <a:accent4>
        <a:srgbClr val="EBA900"/>
      </a:accent4>
      <a:accent5>
        <a:srgbClr val="446BA5"/>
      </a:accent5>
      <a:accent6>
        <a:srgbClr val="1D7736"/>
      </a:accent6>
      <a:hlink>
        <a:srgbClr val="AE0419"/>
      </a:hlink>
      <a:folHlink>
        <a:srgbClr val="899BD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Wronski Template 2021</Template>
  <TotalTime>29277</TotalTime>
  <Words>2634</Words>
  <Application>Microsoft Macintosh PowerPoint</Application>
  <PresentationFormat>Widescreen</PresentationFormat>
  <Paragraphs>368</Paragraphs>
  <Slides>41</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Charter</vt:lpstr>
      <vt:lpstr>Charter</vt:lpstr>
      <vt:lpstr>Franklin Gothic Book</vt:lpstr>
      <vt:lpstr>Times New Roman</vt:lpstr>
      <vt:lpstr>Wingdings</vt:lpstr>
      <vt:lpstr>Wronski Template_11.24.2020</vt:lpstr>
      <vt:lpstr>Natural Language Programming with Python</vt:lpstr>
      <vt:lpstr>PowerPoint Presentation</vt:lpstr>
      <vt:lpstr>PowerPoint Presentation</vt:lpstr>
      <vt:lpstr>Housekeeping</vt:lpstr>
      <vt:lpstr>About me</vt:lpstr>
      <vt:lpstr>NLP</vt:lpstr>
      <vt:lpstr>What is Natural Language Processing (NLP)?</vt:lpstr>
      <vt:lpstr>I like to organize it this way…</vt:lpstr>
      <vt:lpstr>Our focus</vt:lpstr>
      <vt:lpstr>General Process Flow</vt:lpstr>
      <vt:lpstr>Is NLP part of Machine Learning?</vt:lpstr>
      <vt:lpstr>Terminology</vt:lpstr>
      <vt:lpstr>Machine Learning algorithms</vt:lpstr>
      <vt:lpstr>What do we mean by ‘it’s an API’?</vt:lpstr>
      <vt:lpstr>Our Question</vt:lpstr>
      <vt:lpstr>Collect &amp; Pre-process data</vt:lpstr>
      <vt:lpstr>UCI data</vt:lpstr>
      <vt:lpstr>UCI data</vt:lpstr>
      <vt:lpstr>DR1 – Pre-processing of text data</vt:lpstr>
      <vt:lpstr>Exercise - Preprocessing</vt:lpstr>
      <vt:lpstr>EDA with Text</vt:lpstr>
      <vt:lpstr>Types of text classifiers</vt:lpstr>
      <vt:lpstr>DR2 – EDA with text</vt:lpstr>
      <vt:lpstr>Exercise – EDA with text</vt:lpstr>
      <vt:lpstr>Topic Modelling tutorial</vt:lpstr>
      <vt:lpstr>Start Text Classification</vt:lpstr>
      <vt:lpstr>Feature Engineering</vt:lpstr>
      <vt:lpstr>Word Embedding</vt:lpstr>
      <vt:lpstr>Model Building - Classifiers</vt:lpstr>
      <vt:lpstr>PowerPoint Presentation</vt:lpstr>
      <vt:lpstr>PowerPoint Presentation</vt:lpstr>
      <vt:lpstr>PowerPoint Presentation</vt:lpstr>
      <vt:lpstr>PowerPoint Presentation</vt:lpstr>
      <vt:lpstr>PowerPoint Presentation</vt:lpstr>
      <vt:lpstr>End Text Classification</vt:lpstr>
      <vt:lpstr>PowerPoint Presentation</vt:lpstr>
      <vt:lpstr>Vectorization</vt:lpstr>
      <vt:lpstr>PowerPoint Presentation</vt:lpstr>
      <vt:lpstr>A typical workflow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Cody</dc:creator>
  <cp:lastModifiedBy>James Cody</cp:lastModifiedBy>
  <cp:revision>484</cp:revision>
  <cp:lastPrinted>2021-04-19T13:47:08Z</cp:lastPrinted>
  <dcterms:created xsi:type="dcterms:W3CDTF">2021-04-12T14:43:02Z</dcterms:created>
  <dcterms:modified xsi:type="dcterms:W3CDTF">2021-12-01T11:30:53Z</dcterms:modified>
</cp:coreProperties>
</file>