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640" r:id="rId3"/>
    <p:sldId id="642" r:id="rId4"/>
    <p:sldId id="282" r:id="rId5"/>
    <p:sldId id="661" r:id="rId6"/>
    <p:sldId id="662" r:id="rId7"/>
    <p:sldId id="668" r:id="rId8"/>
    <p:sldId id="651" r:id="rId9"/>
    <p:sldId id="669" r:id="rId10"/>
    <p:sldId id="670" r:id="rId11"/>
    <p:sldId id="671" r:id="rId12"/>
    <p:sldId id="665" r:id="rId13"/>
    <p:sldId id="672" r:id="rId14"/>
    <p:sldId id="664" r:id="rId15"/>
    <p:sldId id="663" r:id="rId16"/>
    <p:sldId id="259" r:id="rId17"/>
    <p:sldId id="667" r:id="rId18"/>
    <p:sldId id="675" r:id="rId19"/>
    <p:sldId id="6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1"/>
    <p:restoredTop sz="94020"/>
  </p:normalViewPr>
  <p:slideViewPr>
    <p:cSldViewPr snapToGrid="0" snapToObjects="1">
      <p:cViewPr varScale="1">
        <p:scale>
          <a:sx n="197" d="100"/>
          <a:sy n="197" d="100"/>
        </p:scale>
        <p:origin x="1104" y="200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554-BF7B-9F40-801F-0ADF61CC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Dashboards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AA9C-A844-8A48-B6A2-F7C25DF3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299"/>
            <a:ext cx="6343649" cy="175764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More specifically – </a:t>
            </a:r>
            <a:r>
              <a:rPr lang="en-US" dirty="0" err="1"/>
              <a:t>plotly</a:t>
            </a:r>
            <a:r>
              <a:rPr lang="en-US" dirty="0"/>
              <a:t> &amp; Dash</a:t>
            </a:r>
          </a:p>
          <a:p>
            <a:pPr>
              <a:lnSpc>
                <a:spcPct val="160000"/>
              </a:lnSpc>
            </a:pPr>
            <a:r>
              <a:rPr lang="en-US"/>
              <a:t>Summer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5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9E37-9EF2-280D-67BF-8E22F363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 notebook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45F95-B8FF-CC3B-CA35-019D05C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57C88-62B8-15B6-26B8-8D805BFE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8" y="1405813"/>
            <a:ext cx="5179552" cy="381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77F9D7-FEAB-3940-44BA-14F31D35E43C}"/>
              </a:ext>
            </a:extLst>
          </p:cNvPr>
          <p:cNvSpPr/>
          <p:nvPr/>
        </p:nvSpPr>
        <p:spPr>
          <a:xfrm>
            <a:off x="553616" y="2102498"/>
            <a:ext cx="765111" cy="22393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E89F13-1137-601E-74E7-08EED1203FEA}"/>
              </a:ext>
            </a:extLst>
          </p:cNvPr>
          <p:cNvSpPr/>
          <p:nvPr/>
        </p:nvSpPr>
        <p:spPr>
          <a:xfrm>
            <a:off x="553615" y="2410408"/>
            <a:ext cx="1511561" cy="4236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9E59D1-CA45-3209-1C70-558BA9AABCB1}"/>
              </a:ext>
            </a:extLst>
          </p:cNvPr>
          <p:cNvSpPr/>
          <p:nvPr/>
        </p:nvSpPr>
        <p:spPr>
          <a:xfrm>
            <a:off x="650033" y="3117692"/>
            <a:ext cx="1657738" cy="4236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2A62A-1639-7DB5-CE6E-7102D5B51C5F}"/>
              </a:ext>
            </a:extLst>
          </p:cNvPr>
          <p:cNvSpPr txBox="1"/>
          <p:nvPr/>
        </p:nvSpPr>
        <p:spPr>
          <a:xfrm>
            <a:off x="1716833" y="3900196"/>
            <a:ext cx="1274708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Click there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3B960E-1C87-7330-D439-1BDD595D011F}"/>
              </a:ext>
            </a:extLst>
          </p:cNvPr>
          <p:cNvCxnSpPr/>
          <p:nvPr/>
        </p:nvCxnSpPr>
        <p:spPr>
          <a:xfrm flipH="1" flipV="1">
            <a:off x="1803918" y="3572414"/>
            <a:ext cx="136849" cy="2406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88580B-14C9-EFC6-4A8B-10C32171B0E8}"/>
              </a:ext>
            </a:extLst>
          </p:cNvPr>
          <p:cNvSpPr/>
          <p:nvPr/>
        </p:nvSpPr>
        <p:spPr>
          <a:xfrm>
            <a:off x="1723058" y="3914509"/>
            <a:ext cx="1204363" cy="35501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981AE5-EE23-DAB2-2CF8-7BD34A89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56" y="591210"/>
            <a:ext cx="5654228" cy="5576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28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1DC0-ACEC-E333-4A72-B277F9D6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Pages: HTML tags, CSS &amp;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D476D1-7CD1-F547-99BD-14B31B69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FD82A-771E-058A-006B-326724E8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1070798"/>
            <a:ext cx="3761791" cy="1712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DCA10-AE4A-42C9-EF68-DBFFF648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85" y="1170306"/>
            <a:ext cx="7772400" cy="42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3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9E5-743D-9210-3D17-674BE1E3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A7A9B-419B-BE80-EC4B-530F28C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71F8-42F2-7A09-1844-18269DB6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1" y="1415984"/>
            <a:ext cx="6122670" cy="4061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CB419-2F36-3E76-E52B-4ED5DD2A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885" y="1415984"/>
            <a:ext cx="4854745" cy="4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9E37-9EF2-280D-67BF-8E22F363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Notebook: 2 – Dash – Getting started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45F95-B8FF-CC3B-CA35-019D05C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57C88-62B8-15B6-26B8-8D805BFE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8" y="1405813"/>
            <a:ext cx="5179552" cy="381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77F9D7-FEAB-3940-44BA-14F31D35E43C}"/>
              </a:ext>
            </a:extLst>
          </p:cNvPr>
          <p:cNvSpPr/>
          <p:nvPr/>
        </p:nvSpPr>
        <p:spPr>
          <a:xfrm>
            <a:off x="553616" y="2102498"/>
            <a:ext cx="765111" cy="22393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E89F13-1137-601E-74E7-08EED1203FEA}"/>
              </a:ext>
            </a:extLst>
          </p:cNvPr>
          <p:cNvSpPr/>
          <p:nvPr/>
        </p:nvSpPr>
        <p:spPr>
          <a:xfrm>
            <a:off x="553615" y="2410408"/>
            <a:ext cx="1511561" cy="4236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9E59D1-CA45-3209-1C70-558BA9AABCB1}"/>
              </a:ext>
            </a:extLst>
          </p:cNvPr>
          <p:cNvSpPr/>
          <p:nvPr/>
        </p:nvSpPr>
        <p:spPr>
          <a:xfrm>
            <a:off x="650033" y="3117692"/>
            <a:ext cx="1657738" cy="4236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2A62A-1639-7DB5-CE6E-7102D5B51C5F}"/>
              </a:ext>
            </a:extLst>
          </p:cNvPr>
          <p:cNvSpPr txBox="1"/>
          <p:nvPr/>
        </p:nvSpPr>
        <p:spPr>
          <a:xfrm>
            <a:off x="1716833" y="3900196"/>
            <a:ext cx="1274708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Click there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3B960E-1C87-7330-D439-1BDD595D011F}"/>
              </a:ext>
            </a:extLst>
          </p:cNvPr>
          <p:cNvCxnSpPr/>
          <p:nvPr/>
        </p:nvCxnSpPr>
        <p:spPr>
          <a:xfrm flipH="1" flipV="1">
            <a:off x="1803918" y="3572414"/>
            <a:ext cx="136849" cy="2406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88580B-14C9-EFC6-4A8B-10C32171B0E8}"/>
              </a:ext>
            </a:extLst>
          </p:cNvPr>
          <p:cNvSpPr/>
          <p:nvPr/>
        </p:nvSpPr>
        <p:spPr>
          <a:xfrm>
            <a:off x="1723058" y="3914509"/>
            <a:ext cx="1204363" cy="35501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2C3E6-5D10-6F2C-7029-7E75E215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90" y="1405813"/>
            <a:ext cx="5876517" cy="3483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93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5292517" y="1486928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exploration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902152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express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9990096" y="1486928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10619060" y="2634853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9886582" y="3773168"/>
            <a:ext cx="17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&amp;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4D6CAA-71AE-130B-2799-8C83AC21DAD6}"/>
              </a:ext>
            </a:extLst>
          </p:cNvPr>
          <p:cNvSpPr/>
          <p:nvPr/>
        </p:nvSpPr>
        <p:spPr>
          <a:xfrm>
            <a:off x="218485" y="1476291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CE3EC-9A7C-593B-4C53-55B7A1866CEE}"/>
              </a:ext>
            </a:extLst>
          </p:cNvPr>
          <p:cNvSpPr/>
          <p:nvPr/>
        </p:nvSpPr>
        <p:spPr>
          <a:xfrm>
            <a:off x="3608850" y="150425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F8EF0-6C04-B8D1-CE30-E251CF80024D}"/>
              </a:ext>
            </a:extLst>
          </p:cNvPr>
          <p:cNvSpPr/>
          <p:nvPr/>
        </p:nvSpPr>
        <p:spPr>
          <a:xfrm>
            <a:off x="6953151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</a:t>
            </a:r>
          </a:p>
          <a:p>
            <a:pPr algn="ctr"/>
            <a:r>
              <a:rPr lang="en-US" dirty="0"/>
              <a:t>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4FD3-D072-9361-D218-A247AE58DC45}"/>
              </a:ext>
            </a:extLst>
          </p:cNvPr>
          <p:cNvSpPr txBox="1"/>
          <p:nvPr/>
        </p:nvSpPr>
        <p:spPr>
          <a:xfrm>
            <a:off x="322831" y="3167390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Terminology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Structure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CoLab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ABBE-B70C-B47F-E90C-F0D7CAB8831F}"/>
              </a:ext>
            </a:extLst>
          </p:cNvPr>
          <p:cNvSpPr txBox="1"/>
          <p:nvPr/>
        </p:nvSpPr>
        <p:spPr>
          <a:xfrm>
            <a:off x="2006498" y="3167390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px.line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px.scatter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px.bar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facets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6C15-4535-E3D6-ECDC-0C9DFE7EE746}"/>
              </a:ext>
            </a:extLst>
          </p:cNvPr>
          <p:cNvSpPr txBox="1"/>
          <p:nvPr/>
        </p:nvSpPr>
        <p:spPr>
          <a:xfrm>
            <a:off x="7057497" y="3167390"/>
            <a:ext cx="112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Terminology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60867-6744-3FB6-ABEA-EE5C2A86736A}"/>
              </a:ext>
            </a:extLst>
          </p:cNvPr>
          <p:cNvSpPr txBox="1"/>
          <p:nvPr/>
        </p:nvSpPr>
        <p:spPr>
          <a:xfrm>
            <a:off x="5396863" y="3167390"/>
            <a:ext cx="1609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Add a plot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Change plot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Html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Component </a:t>
            </a:r>
            <a:r>
              <a:rPr lang="en-US" sz="1200" dirty="0" err="1"/>
              <a:t>args</a:t>
            </a:r>
            <a:r>
              <a:rPr lang="en-US" sz="1200" dirty="0"/>
              <a:t>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Div</a:t>
            </a:r>
            <a:r>
              <a:rPr lang="en-US" sz="1200" dirty="0"/>
              <a:t>()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Positioning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Repositioning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Markdown text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Interactivity comps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Callback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Reusable comp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Simple callback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Changing variables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431062-950C-C071-6751-B77CC7F09415}"/>
              </a:ext>
            </a:extLst>
          </p:cNvPr>
          <p:cNvSpPr txBox="1"/>
          <p:nvPr/>
        </p:nvSpPr>
        <p:spPr>
          <a:xfrm>
            <a:off x="3790493" y="3169494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Figures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Traces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Update 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Hover text</a:t>
            </a:r>
          </a:p>
        </p:txBody>
      </p:sp>
    </p:spTree>
    <p:extLst>
      <p:ext uri="{BB962C8B-B14F-4D97-AF65-F5344CB8AC3E}">
        <p14:creationId xmlns:p14="http://schemas.microsoft.com/office/powerpoint/2010/main" val="92940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5DF-34A7-194D-B5D6-8CB3B055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graph objects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DC18E-4809-8948-8287-F1FC75AF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3D343-DC99-864F-B0AD-2DEAAD49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2" y="1470178"/>
            <a:ext cx="7101928" cy="49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CF0-E6E9-C4FA-CD98-9090D21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dirty="0"/>
              <a:t>Day 1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43F7D-5916-5DF0-342A-28ACF3932170}"/>
              </a:ext>
            </a:extLst>
          </p:cNvPr>
          <p:cNvSpPr/>
          <p:nvPr/>
        </p:nvSpPr>
        <p:spPr>
          <a:xfrm>
            <a:off x="922532" y="1160980"/>
            <a:ext cx="10346933" cy="402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18393A4-DF84-0261-AA4C-70536DEB334C}"/>
              </a:ext>
            </a:extLst>
          </p:cNvPr>
          <p:cNvSpPr/>
          <p:nvPr/>
        </p:nvSpPr>
        <p:spPr>
          <a:xfrm>
            <a:off x="2712378" y="2065106"/>
            <a:ext cx="2208943" cy="2558265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DF591-03DF-F8D5-A244-F7B042EA0A5F}"/>
              </a:ext>
            </a:extLst>
          </p:cNvPr>
          <p:cNvSpPr txBox="1"/>
          <p:nvPr/>
        </p:nvSpPr>
        <p:spPr>
          <a:xfrm>
            <a:off x="5329603" y="131509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 </a:t>
            </a:r>
            <a:r>
              <a:rPr lang="en-US" dirty="0" err="1">
                <a:solidFill>
                  <a:schemeClr val="bg1"/>
                </a:solidFill>
              </a:rPr>
              <a:t>CoLab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F9A45F-2C44-6BF6-C670-B9885400D4EF}"/>
              </a:ext>
            </a:extLst>
          </p:cNvPr>
          <p:cNvSpPr/>
          <p:nvPr/>
        </p:nvSpPr>
        <p:spPr>
          <a:xfrm>
            <a:off x="2979505" y="2763748"/>
            <a:ext cx="1181528" cy="1715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Working with </a:t>
            </a:r>
            <a:r>
              <a:rPr lang="en-US" dirty="0" err="1">
                <a:solidFill>
                  <a:sysClr val="windowText" lastClr="000000"/>
                </a:solidFill>
              </a:rPr>
              <a:t>CoLab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E8A1AAAF-7304-05E2-25C2-1259488472F1}"/>
              </a:ext>
            </a:extLst>
          </p:cNvPr>
          <p:cNvSpPr/>
          <p:nvPr/>
        </p:nvSpPr>
        <p:spPr>
          <a:xfrm>
            <a:off x="6990922" y="2065106"/>
            <a:ext cx="2208943" cy="2558265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438F2A-6DDF-046C-E9AB-E114721CBFFF}"/>
              </a:ext>
            </a:extLst>
          </p:cNvPr>
          <p:cNvSpPr/>
          <p:nvPr/>
        </p:nvSpPr>
        <p:spPr>
          <a:xfrm>
            <a:off x="7200472" y="2763748"/>
            <a:ext cx="1181528" cy="173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Python Basics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C4AA0-CCEC-598E-2B9C-C82CC1BE142B}"/>
              </a:ext>
            </a:extLst>
          </p:cNvPr>
          <p:cNvSpPr txBox="1"/>
          <p:nvPr/>
        </p:nvSpPr>
        <p:spPr>
          <a:xfrm>
            <a:off x="3349374" y="2096689"/>
            <a:ext cx="13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DCDD0-8B2A-F164-1580-4B49AE99FEEC}"/>
              </a:ext>
            </a:extLst>
          </p:cNvPr>
          <p:cNvSpPr txBox="1"/>
          <p:nvPr/>
        </p:nvSpPr>
        <p:spPr>
          <a:xfrm>
            <a:off x="7539518" y="2065106"/>
            <a:ext cx="13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Environment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55D05F-F727-A476-7537-011C20B1A219}"/>
              </a:ext>
            </a:extLst>
          </p:cNvPr>
          <p:cNvSpPr/>
          <p:nvPr/>
        </p:nvSpPr>
        <p:spPr>
          <a:xfrm>
            <a:off x="4613097" y="5671335"/>
            <a:ext cx="2377825" cy="72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Drive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738A20-8BFC-83E1-C844-25EA403BF2E6}"/>
              </a:ext>
            </a:extLst>
          </p:cNvPr>
          <p:cNvCxnSpPr/>
          <p:nvPr/>
        </p:nvCxnSpPr>
        <p:spPr>
          <a:xfrm>
            <a:off x="3816849" y="4222679"/>
            <a:ext cx="1258585" cy="1376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7" grpId="0" animBg="1"/>
      <p:bldP spid="10" grpId="0" animBg="1"/>
      <p:bldP spid="8" grpId="0" animBg="1"/>
      <p:bldP spid="12" grpId="0"/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317D-E3A1-DF26-B615-102AAD78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 Assignment – 20 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179B-177E-7939-33D4-1023B3F3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3806163" cy="513937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In Google </a:t>
            </a:r>
            <a:r>
              <a:rPr lang="en-US" sz="1400" dirty="0" err="1"/>
              <a:t>CoLab</a:t>
            </a:r>
            <a:r>
              <a:rPr lang="en-US" sz="1400" dirty="0"/>
              <a:t>, open the notebook Exercise – Diabetes Analysis Dashboard</a:t>
            </a:r>
          </a:p>
          <a:p>
            <a:pPr lvl="1"/>
            <a:r>
              <a:rPr lang="en-US" sz="1000" dirty="0"/>
              <a:t>Create a copy using ‘Copy to Drive’</a:t>
            </a:r>
          </a:p>
          <a:p>
            <a:r>
              <a:rPr lang="en-US" sz="1400" dirty="0"/>
              <a:t>The notebook already has code to read in a csv file containing information about a diabetes study.</a:t>
            </a:r>
          </a:p>
          <a:p>
            <a:r>
              <a:rPr lang="en-US" sz="1400" dirty="0"/>
              <a:t>The data has been processed and grouped.</a:t>
            </a:r>
          </a:p>
          <a:p>
            <a:r>
              <a:rPr lang="en-US" sz="1400" dirty="0"/>
              <a:t>Create the code to build a dashboard app.</a:t>
            </a:r>
          </a:p>
          <a:p>
            <a:r>
              <a:rPr lang="en-US" sz="1400" dirty="0"/>
              <a:t>Include three plots. Use </a:t>
            </a:r>
            <a:r>
              <a:rPr lang="en-US" sz="1400" dirty="0" err="1"/>
              <a:t>plotly</a:t>
            </a:r>
            <a:r>
              <a:rPr lang="en-US" sz="1400" dirty="0"/>
              <a:t> express.</a:t>
            </a:r>
          </a:p>
          <a:p>
            <a:r>
              <a:rPr lang="en-US" sz="1400" dirty="0"/>
              <a:t>The categorical variables are:</a:t>
            </a:r>
          </a:p>
          <a:p>
            <a:pPr lvl="1"/>
            <a:r>
              <a:rPr lang="en-US" sz="1000" dirty="0"/>
              <a:t>year</a:t>
            </a:r>
          </a:p>
          <a:p>
            <a:pPr lvl="1"/>
            <a:r>
              <a:rPr lang="en-US" sz="1000" dirty="0"/>
              <a:t>month</a:t>
            </a:r>
          </a:p>
          <a:p>
            <a:pPr lvl="1"/>
            <a:r>
              <a:rPr lang="en-US" sz="1000" dirty="0" err="1"/>
              <a:t>admission_type_id</a:t>
            </a:r>
            <a:endParaRPr lang="en-US" sz="1000" dirty="0"/>
          </a:p>
          <a:p>
            <a:pPr lvl="1"/>
            <a:r>
              <a:rPr lang="en-US" sz="1000" dirty="0" err="1"/>
              <a:t>discharge_disposition_id</a:t>
            </a: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BCC8B-7F66-93B7-6F88-72CBFC7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B5188-830A-42C1-ADB4-34C718AB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09" y="1235676"/>
            <a:ext cx="5687455" cy="396932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670B1C9-A285-FAD2-077C-E9570FBE4C73}"/>
              </a:ext>
            </a:extLst>
          </p:cNvPr>
          <p:cNvSpPr/>
          <p:nvPr/>
        </p:nvSpPr>
        <p:spPr>
          <a:xfrm>
            <a:off x="5100034" y="3052293"/>
            <a:ext cx="2389031" cy="376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9F08C-B0A3-822E-436E-D4CD80471F38}"/>
              </a:ext>
            </a:extLst>
          </p:cNvPr>
          <p:cNvSpPr txBox="1"/>
          <p:nvPr/>
        </p:nvSpPr>
        <p:spPr>
          <a:xfrm>
            <a:off x="4691409" y="5723672"/>
            <a:ext cx="613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started when you are ready.  We will review at 8:50am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E3C45-7906-C43D-9818-F277103429AE}"/>
              </a:ext>
            </a:extLst>
          </p:cNvPr>
          <p:cNvSpPr txBox="1"/>
          <p:nvPr/>
        </p:nvSpPr>
        <p:spPr>
          <a:xfrm>
            <a:off x="8061348" y="2833890"/>
            <a:ext cx="376241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Please add a cell just before the dashboard cell.  It needs to contain the install</a:t>
            </a:r>
          </a:p>
          <a:p>
            <a:endParaRPr lang="en-US" sz="1400" dirty="0"/>
          </a:p>
          <a:p>
            <a:r>
              <a:rPr lang="en-US" sz="1400" dirty="0"/>
              <a:t>!pip install </a:t>
            </a:r>
            <a:r>
              <a:rPr lang="en-US" sz="1400" dirty="0" err="1"/>
              <a:t>jupyter_dash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25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0915-6912-A904-FC63-BA181540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08B0-623F-157E-0BD6-C4D2854A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6" y="1235676"/>
            <a:ext cx="3860646" cy="513937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Interactivity Overview</a:t>
            </a:r>
          </a:p>
          <a:p>
            <a:pPr lvl="1"/>
            <a:r>
              <a:rPr lang="en-US" dirty="0"/>
              <a:t>Altair</a:t>
            </a:r>
          </a:p>
          <a:p>
            <a:pPr lvl="1"/>
            <a:r>
              <a:rPr lang="en-US" dirty="0" err="1"/>
              <a:t>Ipywidgets</a:t>
            </a:r>
            <a:endParaRPr lang="en-US" dirty="0"/>
          </a:p>
          <a:p>
            <a:pPr lvl="1"/>
            <a:r>
              <a:rPr lang="en-US" dirty="0"/>
              <a:t>Dashboard (8050)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7968-B235-36E0-C804-301170AE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9DBC-0629-7926-92B6-B3479E7D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3" y="3570193"/>
            <a:ext cx="3712086" cy="17201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111DCE-2706-8DAE-CEDA-8ABBD5E3CEC5}"/>
              </a:ext>
            </a:extLst>
          </p:cNvPr>
          <p:cNvSpPr txBox="1">
            <a:spLocks/>
          </p:cNvSpPr>
          <p:nvPr/>
        </p:nvSpPr>
        <p:spPr>
          <a:xfrm>
            <a:off x="4132729" y="1230476"/>
            <a:ext cx="4262724" cy="51393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426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90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5950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– Dash (Outbreaks)</a:t>
            </a:r>
          </a:p>
          <a:p>
            <a:pPr lvl="1"/>
            <a:r>
              <a:rPr lang="en-US" dirty="0"/>
              <a:t>Explains components</a:t>
            </a:r>
          </a:p>
          <a:p>
            <a:pPr lvl="1"/>
            <a:r>
              <a:rPr lang="en-US" dirty="0"/>
              <a:t>Dashboard – no callback (8060)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Dashboard – callback (8071)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D31C5-A4DB-0316-2088-14070351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23" y="4967256"/>
            <a:ext cx="2432050" cy="1123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2B9CB-FEB1-1F26-B9AC-803F71CA5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98" y="3086457"/>
            <a:ext cx="2483986" cy="1427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A48476-F898-B777-9E0C-F9F5D8143ED6}"/>
              </a:ext>
            </a:extLst>
          </p:cNvPr>
          <p:cNvSpPr txBox="1">
            <a:spLocks/>
          </p:cNvSpPr>
          <p:nvPr/>
        </p:nvSpPr>
        <p:spPr>
          <a:xfrm>
            <a:off x="8449049" y="1235675"/>
            <a:ext cx="3796975" cy="513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426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90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5950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3 -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 err="1"/>
              <a:t>Px</a:t>
            </a:r>
            <a:endParaRPr lang="en-US" dirty="0"/>
          </a:p>
          <a:p>
            <a:pPr lvl="1"/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52207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0915-6912-A904-FC63-BA181540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08B0-623F-157E-0BD6-C4D2854A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6" y="1235676"/>
            <a:ext cx="3860646" cy="513937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Interactivity Overview</a:t>
            </a:r>
          </a:p>
          <a:p>
            <a:pPr lvl="1"/>
            <a:r>
              <a:rPr lang="en-US" dirty="0"/>
              <a:t>Altair</a:t>
            </a:r>
          </a:p>
          <a:p>
            <a:pPr lvl="1"/>
            <a:r>
              <a:rPr lang="en-US" dirty="0" err="1"/>
              <a:t>Ipywidgets</a:t>
            </a:r>
            <a:endParaRPr lang="en-US" dirty="0"/>
          </a:p>
          <a:p>
            <a:pPr lvl="1"/>
            <a:r>
              <a:rPr lang="en-US" dirty="0"/>
              <a:t>Dashboard (8050)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7968-B235-36E0-C804-301170AE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9DBC-0629-7926-92B6-B3479E7D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3" y="3570193"/>
            <a:ext cx="3712086" cy="17201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111DCE-2706-8DAE-CEDA-8ABBD5E3CEC5}"/>
              </a:ext>
            </a:extLst>
          </p:cNvPr>
          <p:cNvSpPr txBox="1">
            <a:spLocks/>
          </p:cNvSpPr>
          <p:nvPr/>
        </p:nvSpPr>
        <p:spPr>
          <a:xfrm>
            <a:off x="4132729" y="1230476"/>
            <a:ext cx="4262724" cy="51393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426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90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5950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– Dash (Outbreaks)</a:t>
            </a:r>
          </a:p>
          <a:p>
            <a:pPr lvl="1"/>
            <a:r>
              <a:rPr lang="en-US" dirty="0"/>
              <a:t>Explains components</a:t>
            </a:r>
          </a:p>
          <a:p>
            <a:pPr lvl="1"/>
            <a:r>
              <a:rPr lang="en-US" dirty="0"/>
              <a:t>Dashboard – no callback (8060)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Dashboard – callback (8071)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D31C5-A4DB-0316-2088-14070351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23" y="4967256"/>
            <a:ext cx="2432050" cy="1123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2B9CB-FEB1-1F26-B9AC-803F71CA5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98" y="3086457"/>
            <a:ext cx="2483986" cy="1427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A48476-F898-B777-9E0C-F9F5D8143ED6}"/>
              </a:ext>
            </a:extLst>
          </p:cNvPr>
          <p:cNvSpPr txBox="1">
            <a:spLocks/>
          </p:cNvSpPr>
          <p:nvPr/>
        </p:nvSpPr>
        <p:spPr>
          <a:xfrm>
            <a:off x="8449049" y="1235675"/>
            <a:ext cx="3796975" cy="513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426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90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5950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3 -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 err="1"/>
              <a:t>Px</a:t>
            </a:r>
            <a:endParaRPr lang="en-US" dirty="0"/>
          </a:p>
          <a:p>
            <a:pPr lvl="1"/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22182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630238" lvl="1" indent="-176213"/>
            <a:r>
              <a:rPr lang="en-US" sz="2000" dirty="0"/>
              <a:t>Something wrong on my end (e.g. power outage), I will send you an email.</a:t>
            </a:r>
          </a:p>
          <a:p>
            <a:pPr marL="630238" lvl="1" indent="-176213"/>
            <a:r>
              <a:rPr lang="en-US" sz="2000" dirty="0"/>
              <a:t>Something wrong on your end, please send me a text message.  508-769-6446</a:t>
            </a:r>
          </a:p>
          <a:p>
            <a:pPr marL="630238" lvl="1" indent="-176213"/>
            <a:r>
              <a:rPr lang="en-US" dirty="0" err="1"/>
              <a:t>jcodygroup@gmail.com</a:t>
            </a:r>
            <a:endParaRPr lang="en-US" sz="2000" dirty="0"/>
          </a:p>
          <a:p>
            <a:r>
              <a:rPr lang="en-US" dirty="0"/>
              <a:t>We have 4 hours for each session</a:t>
            </a:r>
          </a:p>
          <a:p>
            <a:pPr lvl="1"/>
            <a:r>
              <a:rPr lang="en-US" dirty="0"/>
              <a:t>I will try to give you an opportunity to stand and stretch every hour.</a:t>
            </a:r>
          </a:p>
          <a:p>
            <a:pPr lvl="1"/>
            <a:r>
              <a:rPr lang="en-US" dirty="0"/>
              <a:t>We will take at least one 15-minute break near the halfway point.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2DE0-C8B2-4044-92A0-78284E0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 years working with various data visualization tools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Policy,  University of Massachusetts, Amherst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15781-3A28-D545-85BF-5CF7EDE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7742C-7864-BE46-808B-6205A4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301E6-A3C5-3C4D-BB19-E47AD900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0" y="1332964"/>
            <a:ext cx="5277542" cy="384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5D810-6398-8E42-BE05-88D73173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4" y="721484"/>
            <a:ext cx="4844961" cy="104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5B8D-E716-6D4E-AAB9-BC37F961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44" y="1934050"/>
            <a:ext cx="5366643" cy="46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FD428-7C0C-DE43-A691-DE27842F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912" y="2696968"/>
            <a:ext cx="5838690" cy="777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24F5-13AC-8841-94AF-F841590F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934" y="3852476"/>
            <a:ext cx="3668243" cy="668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01D9E-B7A3-FB4A-B7B3-6E1A31E5B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24" y="4817577"/>
            <a:ext cx="4716261" cy="4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343725" y="153334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3167CC-C7D1-4E46-894E-97A9165A4F65}"/>
              </a:ext>
            </a:extLst>
          </p:cNvPr>
          <p:cNvCxnSpPr/>
          <p:nvPr/>
        </p:nvCxnSpPr>
        <p:spPr>
          <a:xfrm>
            <a:off x="1092631" y="3742841"/>
            <a:ext cx="10213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232188" y="1522709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pyplot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A62B-4501-4D40-AE5D-690E43A5C3D6}"/>
              </a:ext>
            </a:extLst>
          </p:cNvPr>
          <p:cNvSpPr/>
          <p:nvPr/>
        </p:nvSpPr>
        <p:spPr>
          <a:xfrm>
            <a:off x="1232188" y="4033775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Object-oriented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C6F8C-9C08-E140-B624-9B1BE8B7E908}"/>
              </a:ext>
            </a:extLst>
          </p:cNvPr>
          <p:cNvSpPr/>
          <p:nvPr/>
        </p:nvSpPr>
        <p:spPr>
          <a:xfrm>
            <a:off x="3343725" y="4033775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1FF0A-295A-9F4E-A17B-19EBA3A3BF93}"/>
              </a:ext>
            </a:extLst>
          </p:cNvPr>
          <p:cNvSpPr/>
          <p:nvPr/>
        </p:nvSpPr>
        <p:spPr>
          <a:xfrm>
            <a:off x="5421898" y="5010444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Altair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537414" y="1533654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express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51782-A9EC-9148-8920-92E4E9602502}"/>
              </a:ext>
            </a:extLst>
          </p:cNvPr>
          <p:cNvSpPr/>
          <p:nvPr/>
        </p:nvSpPr>
        <p:spPr>
          <a:xfrm>
            <a:off x="7537414" y="4022492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8F5E2-2F0A-F943-9BD3-F35AC0A837FF}"/>
              </a:ext>
            </a:extLst>
          </p:cNvPr>
          <p:cNvSpPr/>
          <p:nvPr/>
        </p:nvSpPr>
        <p:spPr>
          <a:xfrm>
            <a:off x="9760309" y="1533345"/>
            <a:ext cx="1970794" cy="4395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Options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Voila</a:t>
            </a:r>
          </a:p>
          <a:p>
            <a:pPr algn="ctr"/>
            <a:r>
              <a:rPr lang="en-US" dirty="0" err="1"/>
              <a:t>Streamlit</a:t>
            </a:r>
            <a:endParaRPr lang="en-US" dirty="0"/>
          </a:p>
          <a:p>
            <a:pPr algn="ctr"/>
            <a:r>
              <a:rPr lang="en-US" dirty="0"/>
              <a:t>Bokeh</a:t>
            </a:r>
          </a:p>
          <a:p>
            <a:pPr algn="ctr"/>
            <a:r>
              <a:rPr lang="en-US" dirty="0"/>
              <a:t>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5F9C-4D93-624B-A168-B9BB85EC5490}"/>
              </a:ext>
            </a:extLst>
          </p:cNvPr>
          <p:cNvSpPr txBox="1"/>
          <p:nvPr/>
        </p:nvSpPr>
        <p:spPr>
          <a:xfrm rot="20191581">
            <a:off x="162655" y="209311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quick &amp;</a:t>
            </a:r>
          </a:p>
          <a:p>
            <a:r>
              <a:rPr lang="en-US" b="1" dirty="0">
                <a:solidFill>
                  <a:srgbClr val="C00000"/>
                </a:solidFill>
              </a:rPr>
              <a:t> 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A978-E1DD-5545-ACCC-D52C36F5BA16}"/>
              </a:ext>
            </a:extLst>
          </p:cNvPr>
          <p:cNvSpPr txBox="1"/>
          <p:nvPr/>
        </p:nvSpPr>
        <p:spPr>
          <a:xfrm rot="20191581">
            <a:off x="133272" y="4461802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Complex 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many </a:t>
            </a:r>
          </a:p>
          <a:p>
            <a:r>
              <a:rPr lang="en-US" b="1" dirty="0">
                <a:solidFill>
                  <a:srgbClr val="C00000"/>
                </a:solidFill>
              </a:rPr>
              <a:t> options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CC3B924-BCAB-7141-9458-D1E0EFDDA121}"/>
              </a:ext>
            </a:extLst>
          </p:cNvPr>
          <p:cNvSpPr/>
          <p:nvPr/>
        </p:nvSpPr>
        <p:spPr>
          <a:xfrm rot="5400000">
            <a:off x="8427092" y="3053830"/>
            <a:ext cx="298815" cy="6309205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5CBB-4E64-F146-8866-500CF5D4FCF6}"/>
              </a:ext>
            </a:extLst>
          </p:cNvPr>
          <p:cNvSpPr txBox="1"/>
          <p:nvPr/>
        </p:nvSpPr>
        <p:spPr>
          <a:xfrm>
            <a:off x="7430204" y="635784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4358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760584" y="2138463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649047" y="212782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954273" y="2138771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A21D6D-4537-104C-8E93-4FED25ED47E7}"/>
              </a:ext>
            </a:extLst>
          </p:cNvPr>
          <p:cNvSpPr/>
          <p:nvPr/>
        </p:nvSpPr>
        <p:spPr>
          <a:xfrm rot="5400000">
            <a:off x="3540805" y="2260402"/>
            <a:ext cx="298815" cy="4082333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9063-DD6B-A04F-AE21-B7741FD6CCAD}"/>
              </a:ext>
            </a:extLst>
          </p:cNvPr>
          <p:cNvSpPr txBox="1"/>
          <p:nvPr/>
        </p:nvSpPr>
        <p:spPr>
          <a:xfrm>
            <a:off x="2986866" y="4550156"/>
            <a:ext cx="1326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(notebooks</a:t>
            </a:r>
          </a:p>
          <a:p>
            <a:pPr algn="ctr"/>
            <a:r>
              <a:rPr lang="en-US" dirty="0" err="1"/>
              <a:t>ipywidgets</a:t>
            </a:r>
            <a:r>
              <a:rPr lang="en-US" dirty="0"/>
              <a:t>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8790260" y="3316171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8231782" y="4450976"/>
            <a:ext cx="1415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 err="1"/>
              <a:t>heroku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and through</a:t>
            </a:r>
          </a:p>
          <a:p>
            <a:pPr algn="ctr"/>
            <a:r>
              <a:rPr lang="en-US" dirty="0"/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35238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figure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343725" y="153334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3167CC-C7D1-4E46-894E-97A9165A4F65}"/>
              </a:ext>
            </a:extLst>
          </p:cNvPr>
          <p:cNvCxnSpPr>
            <a:cxnSpLocks/>
          </p:cNvCxnSpPr>
          <p:nvPr/>
        </p:nvCxnSpPr>
        <p:spPr>
          <a:xfrm>
            <a:off x="1092631" y="3742841"/>
            <a:ext cx="42218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232188" y="1522709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pyplot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A62B-4501-4D40-AE5D-690E43A5C3D6}"/>
              </a:ext>
            </a:extLst>
          </p:cNvPr>
          <p:cNvSpPr/>
          <p:nvPr/>
        </p:nvSpPr>
        <p:spPr>
          <a:xfrm>
            <a:off x="1232188" y="4033775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Object-oriented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5F9C-4D93-624B-A168-B9BB85EC5490}"/>
              </a:ext>
            </a:extLst>
          </p:cNvPr>
          <p:cNvSpPr txBox="1"/>
          <p:nvPr/>
        </p:nvSpPr>
        <p:spPr>
          <a:xfrm rot="20191581">
            <a:off x="162655" y="209311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quick &amp;</a:t>
            </a:r>
          </a:p>
          <a:p>
            <a:r>
              <a:rPr lang="en-US" b="1" dirty="0">
                <a:solidFill>
                  <a:srgbClr val="C00000"/>
                </a:solidFill>
              </a:rPr>
              <a:t> 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A978-E1DD-5545-ACCC-D52C36F5BA16}"/>
              </a:ext>
            </a:extLst>
          </p:cNvPr>
          <p:cNvSpPr txBox="1"/>
          <p:nvPr/>
        </p:nvSpPr>
        <p:spPr>
          <a:xfrm rot="20191581">
            <a:off x="133272" y="4461802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Complex 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many </a:t>
            </a:r>
          </a:p>
          <a:p>
            <a:r>
              <a:rPr lang="en-US" b="1" dirty="0">
                <a:solidFill>
                  <a:srgbClr val="C00000"/>
                </a:solidFill>
              </a:rPr>
              <a:t> options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FC3EC02-E2D7-1BAC-985D-01D583DD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707" y="1178041"/>
            <a:ext cx="4763252" cy="49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E7A-C0E8-884E-AD2A-5F19B00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Matplotlib/Seaborn: Two big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5B973-605B-944F-B5DA-9EE7E4B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21CD29-BE35-2B4B-A37C-13F9D6EA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" y="1064711"/>
            <a:ext cx="4763252" cy="49223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0F36B1-FB7B-4942-8BD6-35630251470B}"/>
              </a:ext>
            </a:extLst>
          </p:cNvPr>
          <p:cNvCxnSpPr>
            <a:cxnSpLocks/>
          </p:cNvCxnSpPr>
          <p:nvPr/>
        </p:nvCxnSpPr>
        <p:spPr>
          <a:xfrm>
            <a:off x="6093680" y="1034126"/>
            <a:ext cx="46111" cy="53463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1423F-8DDF-1541-99B1-659AF84BBFF8}"/>
              </a:ext>
            </a:extLst>
          </p:cNvPr>
          <p:cNvGrpSpPr/>
          <p:nvPr/>
        </p:nvGrpSpPr>
        <p:grpSpPr>
          <a:xfrm>
            <a:off x="6720214" y="1146132"/>
            <a:ext cx="4565737" cy="1628383"/>
            <a:chOff x="6701425" y="1146132"/>
            <a:chExt cx="4565737" cy="162838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8F2ABB-52E1-9A4A-9B10-A9AFDEDC032F}"/>
                </a:ext>
              </a:extLst>
            </p:cNvPr>
            <p:cNvSpPr/>
            <p:nvPr/>
          </p:nvSpPr>
          <p:spPr>
            <a:xfrm>
              <a:off x="6701425" y="1146132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F39BB8-D9DB-6B48-83DD-ECA23B4E2AFE}"/>
                </a:ext>
              </a:extLst>
            </p:cNvPr>
            <p:cNvSpPr/>
            <p:nvPr/>
          </p:nvSpPr>
          <p:spPr>
            <a:xfrm>
              <a:off x="7526267" y="1504846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F31E98-10C6-FF4B-A300-BDBA037758AE}"/>
                </a:ext>
              </a:extLst>
            </p:cNvPr>
            <p:cNvCxnSpPr/>
            <p:nvPr/>
          </p:nvCxnSpPr>
          <p:spPr>
            <a:xfrm flipV="1">
              <a:off x="8141918" y="1691014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FBB148-5784-724F-B709-6C1B9BEDEC8F}"/>
                </a:ext>
              </a:extLst>
            </p:cNvPr>
            <p:cNvSpPr txBox="1"/>
            <p:nvPr/>
          </p:nvSpPr>
          <p:spPr>
            <a:xfrm>
              <a:off x="6835052" y="1158941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08612-CD01-BF41-82D3-C19EBA923259}"/>
                </a:ext>
              </a:extLst>
            </p:cNvPr>
            <p:cNvSpPr txBox="1"/>
            <p:nvPr/>
          </p:nvSpPr>
          <p:spPr>
            <a:xfrm>
              <a:off x="7713015" y="15048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A6C3F-59CB-334C-9188-E20C91ADFD3B}"/>
                </a:ext>
              </a:extLst>
            </p:cNvPr>
            <p:cNvSpPr txBox="1"/>
            <p:nvPr/>
          </p:nvSpPr>
          <p:spPr>
            <a:xfrm>
              <a:off x="9131172" y="180186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E42EEB-5C8F-FF40-941E-DC753860CDDC}"/>
              </a:ext>
            </a:extLst>
          </p:cNvPr>
          <p:cNvGrpSpPr/>
          <p:nvPr/>
        </p:nvGrpSpPr>
        <p:grpSpPr>
          <a:xfrm>
            <a:off x="6732740" y="2885368"/>
            <a:ext cx="4565737" cy="1628383"/>
            <a:chOff x="6791195" y="2885368"/>
            <a:chExt cx="4565737" cy="16283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76AF0-CAAA-BD40-903D-83DD343AC7E8}"/>
                </a:ext>
              </a:extLst>
            </p:cNvPr>
            <p:cNvSpPr/>
            <p:nvPr/>
          </p:nvSpPr>
          <p:spPr>
            <a:xfrm>
              <a:off x="6791195" y="2885368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1E6724A-2411-804A-8530-B91F5086DD16}"/>
                </a:ext>
              </a:extLst>
            </p:cNvPr>
            <p:cNvSpPr/>
            <p:nvPr/>
          </p:nvSpPr>
          <p:spPr>
            <a:xfrm>
              <a:off x="7616037" y="3244082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16E4C6-7063-5044-B1B4-139A83B61679}"/>
                </a:ext>
              </a:extLst>
            </p:cNvPr>
            <p:cNvCxnSpPr/>
            <p:nvPr/>
          </p:nvCxnSpPr>
          <p:spPr>
            <a:xfrm flipV="1">
              <a:off x="8231688" y="3430250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F2F59-CCDE-104A-858B-DC4FC7CEFE8D}"/>
                </a:ext>
              </a:extLst>
            </p:cNvPr>
            <p:cNvSpPr txBox="1"/>
            <p:nvPr/>
          </p:nvSpPr>
          <p:spPr>
            <a:xfrm>
              <a:off x="6924822" y="2898177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54388B-81C4-764B-94AD-07BC815134B4}"/>
                </a:ext>
              </a:extLst>
            </p:cNvPr>
            <p:cNvSpPr txBox="1"/>
            <p:nvPr/>
          </p:nvSpPr>
          <p:spPr>
            <a:xfrm>
              <a:off x="7802785" y="324408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D0F3AB-D5D6-5145-A305-C37BA4F94F84}"/>
                </a:ext>
              </a:extLst>
            </p:cNvPr>
            <p:cNvSpPr txBox="1"/>
            <p:nvPr/>
          </p:nvSpPr>
          <p:spPr>
            <a:xfrm>
              <a:off x="9220942" y="35411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84AAE-C8F9-C744-BB95-6B53A8B6274D}"/>
                </a:ext>
              </a:extLst>
            </p:cNvPr>
            <p:cNvCxnSpPr>
              <a:cxnSpLocks/>
            </p:cNvCxnSpPr>
            <p:nvPr/>
          </p:nvCxnSpPr>
          <p:spPr>
            <a:xfrm>
              <a:off x="8386599" y="3738028"/>
              <a:ext cx="1521489" cy="297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C50DD-0A81-2E4C-A46B-3042DDDE7B4D}"/>
                </a:ext>
              </a:extLst>
            </p:cNvPr>
            <p:cNvSpPr txBox="1"/>
            <p:nvPr/>
          </p:nvSpPr>
          <p:spPr>
            <a:xfrm>
              <a:off x="8982093" y="390950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2DF0B1-0DCB-084B-8F04-BFB7AF2B8B96}"/>
              </a:ext>
            </a:extLst>
          </p:cNvPr>
          <p:cNvGrpSpPr/>
          <p:nvPr/>
        </p:nvGrpSpPr>
        <p:grpSpPr>
          <a:xfrm>
            <a:off x="6751529" y="4622104"/>
            <a:ext cx="4565737" cy="1628383"/>
            <a:chOff x="6779410" y="4622104"/>
            <a:chExt cx="4565737" cy="162838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A60813C-988B-5742-81C5-8D7DEB2C35E4}"/>
                </a:ext>
              </a:extLst>
            </p:cNvPr>
            <p:cNvSpPr/>
            <p:nvPr/>
          </p:nvSpPr>
          <p:spPr>
            <a:xfrm>
              <a:off x="6779410" y="4622104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653F85-A9A6-7F4B-B596-D8C6464F2162}"/>
                </a:ext>
              </a:extLst>
            </p:cNvPr>
            <p:cNvSpPr txBox="1"/>
            <p:nvPr/>
          </p:nvSpPr>
          <p:spPr>
            <a:xfrm>
              <a:off x="6913037" y="463491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6C4468-8F9C-5F46-9BD8-32EF07583118}"/>
                </a:ext>
              </a:extLst>
            </p:cNvPr>
            <p:cNvGrpSpPr/>
            <p:nvPr/>
          </p:nvGrpSpPr>
          <p:grpSpPr>
            <a:xfrm>
              <a:off x="7503581" y="4942690"/>
              <a:ext cx="1526920" cy="1196236"/>
              <a:chOff x="7503581" y="4942690"/>
              <a:chExt cx="1526920" cy="11962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96298AF-0501-B441-BF79-C7D82510AD4C}"/>
                  </a:ext>
                </a:extLst>
              </p:cNvPr>
              <p:cNvSpPr/>
              <p:nvPr/>
            </p:nvSpPr>
            <p:spPr>
              <a:xfrm>
                <a:off x="7503581" y="4942690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0AAEAA-ADCD-E643-B250-4AB96A865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985" y="5522713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FB18F5-4E55-9847-B8EC-5AC6390DB9CC}"/>
                  </a:ext>
                </a:extLst>
              </p:cNvPr>
              <p:cNvSpPr txBox="1"/>
              <p:nvPr/>
            </p:nvSpPr>
            <p:spPr>
              <a:xfrm>
                <a:off x="7602036" y="4970014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C1BBBC-6ACC-3049-83F1-EFF991190E0A}"/>
                  </a:ext>
                </a:extLst>
              </p:cNvPr>
              <p:cNvSpPr txBox="1"/>
              <p:nvPr/>
            </p:nvSpPr>
            <p:spPr>
              <a:xfrm>
                <a:off x="8036630" y="5608153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FB087-0EE1-7B41-99AC-46BCC1E94860}"/>
                </a:ext>
              </a:extLst>
            </p:cNvPr>
            <p:cNvGrpSpPr/>
            <p:nvPr/>
          </p:nvGrpSpPr>
          <p:grpSpPr>
            <a:xfrm>
              <a:off x="9377925" y="4911658"/>
              <a:ext cx="1526920" cy="1221555"/>
              <a:chOff x="9377925" y="4955499"/>
              <a:chExt cx="1526920" cy="122155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E3ADEAA-FF44-AF45-BF9E-1A1389100B68}"/>
                  </a:ext>
                </a:extLst>
              </p:cNvPr>
              <p:cNvSpPr/>
              <p:nvPr/>
            </p:nvSpPr>
            <p:spPr>
              <a:xfrm>
                <a:off x="9377925" y="4980818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2A798-5F61-5949-B868-7759EF8700C1}"/>
                  </a:ext>
                </a:extLst>
              </p:cNvPr>
              <p:cNvSpPr txBox="1"/>
              <p:nvPr/>
            </p:nvSpPr>
            <p:spPr>
              <a:xfrm>
                <a:off x="9436569" y="4955499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762C04-CF58-064E-8DF3-C03FC4436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166" y="5353154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565767-9409-5641-B8AE-691CF98D1282}"/>
                  </a:ext>
                </a:extLst>
              </p:cNvPr>
              <p:cNvSpPr txBox="1"/>
              <p:nvPr/>
            </p:nvSpPr>
            <p:spPr>
              <a:xfrm>
                <a:off x="10154324" y="535028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C12029-7C60-C742-8526-6E73B3D83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574" y="5456141"/>
                <a:ext cx="554750" cy="38724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935B64-B0D7-1541-B1DB-9DBB8E27FCA3}"/>
                  </a:ext>
                </a:extLst>
              </p:cNvPr>
              <p:cNvSpPr txBox="1"/>
              <p:nvPr/>
            </p:nvSpPr>
            <p:spPr>
              <a:xfrm>
                <a:off x="10154323" y="570244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70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for interactivity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343725" y="1533346"/>
            <a:ext cx="1970794" cy="19062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3167CC-C7D1-4E46-894E-97A9165A4F65}"/>
              </a:ext>
            </a:extLst>
          </p:cNvPr>
          <p:cNvCxnSpPr/>
          <p:nvPr/>
        </p:nvCxnSpPr>
        <p:spPr>
          <a:xfrm>
            <a:off x="1092631" y="3742841"/>
            <a:ext cx="10213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232188" y="1522709"/>
            <a:ext cx="1970794" cy="19062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pyplot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A62B-4501-4D40-AE5D-690E43A5C3D6}"/>
              </a:ext>
            </a:extLst>
          </p:cNvPr>
          <p:cNvSpPr/>
          <p:nvPr/>
        </p:nvSpPr>
        <p:spPr>
          <a:xfrm>
            <a:off x="1232188" y="4033775"/>
            <a:ext cx="1970794" cy="19062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Object-oriented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C6F8C-9C08-E140-B624-9B1BE8B7E908}"/>
              </a:ext>
            </a:extLst>
          </p:cNvPr>
          <p:cNvSpPr/>
          <p:nvPr/>
        </p:nvSpPr>
        <p:spPr>
          <a:xfrm>
            <a:off x="3343725" y="4033775"/>
            <a:ext cx="1970794" cy="9366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1FF0A-295A-9F4E-A17B-19EBA3A3BF93}"/>
              </a:ext>
            </a:extLst>
          </p:cNvPr>
          <p:cNvSpPr/>
          <p:nvPr/>
        </p:nvSpPr>
        <p:spPr>
          <a:xfrm>
            <a:off x="5421898" y="5010444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Altair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537414" y="1533654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express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51782-A9EC-9148-8920-92E4E9602502}"/>
              </a:ext>
            </a:extLst>
          </p:cNvPr>
          <p:cNvSpPr/>
          <p:nvPr/>
        </p:nvSpPr>
        <p:spPr>
          <a:xfrm>
            <a:off x="7537414" y="4022492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8F5E2-2F0A-F943-9BD3-F35AC0A837FF}"/>
              </a:ext>
            </a:extLst>
          </p:cNvPr>
          <p:cNvSpPr/>
          <p:nvPr/>
        </p:nvSpPr>
        <p:spPr>
          <a:xfrm>
            <a:off x="9760309" y="1533345"/>
            <a:ext cx="1970794" cy="4395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Options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Voila</a:t>
            </a:r>
          </a:p>
          <a:p>
            <a:pPr algn="ctr"/>
            <a:r>
              <a:rPr lang="en-US" dirty="0" err="1"/>
              <a:t>Streamlit</a:t>
            </a:r>
            <a:endParaRPr lang="en-US" dirty="0"/>
          </a:p>
          <a:p>
            <a:pPr algn="ctr"/>
            <a:r>
              <a:rPr lang="en-US" dirty="0"/>
              <a:t>Bokeh</a:t>
            </a:r>
          </a:p>
          <a:p>
            <a:pPr algn="ctr"/>
            <a:r>
              <a:rPr lang="en-US" dirty="0"/>
              <a:t>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5F9C-4D93-624B-A168-B9BB85EC5490}"/>
              </a:ext>
            </a:extLst>
          </p:cNvPr>
          <p:cNvSpPr txBox="1"/>
          <p:nvPr/>
        </p:nvSpPr>
        <p:spPr>
          <a:xfrm rot="20191581">
            <a:off x="162655" y="209311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quick &amp;</a:t>
            </a:r>
          </a:p>
          <a:p>
            <a:r>
              <a:rPr lang="en-US" b="1" dirty="0">
                <a:solidFill>
                  <a:srgbClr val="C00000"/>
                </a:solidFill>
              </a:rPr>
              <a:t> 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A978-E1DD-5545-ACCC-D52C36F5BA16}"/>
              </a:ext>
            </a:extLst>
          </p:cNvPr>
          <p:cNvSpPr txBox="1"/>
          <p:nvPr/>
        </p:nvSpPr>
        <p:spPr>
          <a:xfrm rot="20191581">
            <a:off x="133272" y="4461802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Complex 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many </a:t>
            </a:r>
          </a:p>
          <a:p>
            <a:r>
              <a:rPr lang="en-US" b="1" dirty="0">
                <a:solidFill>
                  <a:srgbClr val="C00000"/>
                </a:solidFill>
              </a:rPr>
              <a:t> options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CC3B924-BCAB-7141-9458-D1E0EFDDA121}"/>
              </a:ext>
            </a:extLst>
          </p:cNvPr>
          <p:cNvSpPr/>
          <p:nvPr/>
        </p:nvSpPr>
        <p:spPr>
          <a:xfrm rot="5400000">
            <a:off x="8427092" y="3053830"/>
            <a:ext cx="298815" cy="6309205"/>
          </a:xfrm>
          <a:prstGeom prst="rightBrace">
            <a:avLst>
              <a:gd name="adj1" fmla="val 8333"/>
              <a:gd name="adj2" fmla="val 508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5CBB-4E64-F146-8866-500CF5D4FCF6}"/>
              </a:ext>
            </a:extLst>
          </p:cNvPr>
          <p:cNvSpPr txBox="1"/>
          <p:nvPr/>
        </p:nvSpPr>
        <p:spPr>
          <a:xfrm>
            <a:off x="7430204" y="635784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723600967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22354</TotalTime>
  <Words>594</Words>
  <Application>Microsoft Macintosh PowerPoint</Application>
  <PresentationFormat>Widescreen</PresentationFormat>
  <Paragraphs>225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Creating Dashboards with Python</vt:lpstr>
      <vt:lpstr>Housekeeping</vt:lpstr>
      <vt:lpstr>About me</vt:lpstr>
      <vt:lpstr>PowerPoint Presentation</vt:lpstr>
      <vt:lpstr>Visualization packages</vt:lpstr>
      <vt:lpstr>Our tasks</vt:lpstr>
      <vt:lpstr>Anatomy of a figure</vt:lpstr>
      <vt:lpstr>Matplotlib/Seaborn: Two big concepts</vt:lpstr>
      <vt:lpstr>Built for interactivity</vt:lpstr>
      <vt:lpstr>Interactivity notebook</vt:lpstr>
      <vt:lpstr>Web Pages: HTML tags, CSS &amp; javascript</vt:lpstr>
      <vt:lpstr>Dashboard Structure</vt:lpstr>
      <vt:lpstr>Notebook: 2 – Dash – Getting started</vt:lpstr>
      <vt:lpstr>Our tasks</vt:lpstr>
      <vt:lpstr>plotly graph objects</vt:lpstr>
      <vt:lpstr>Day 1 Recap</vt:lpstr>
      <vt:lpstr>Morning Assignment – 20 minute exercise</vt:lpstr>
      <vt:lpstr>Notebooks</vt:lpstr>
      <vt:lpstr>Notebooks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425</cp:revision>
  <cp:lastPrinted>2021-04-19T13:47:08Z</cp:lastPrinted>
  <dcterms:created xsi:type="dcterms:W3CDTF">2021-04-12T14:43:02Z</dcterms:created>
  <dcterms:modified xsi:type="dcterms:W3CDTF">2023-04-10T20:34:53Z</dcterms:modified>
</cp:coreProperties>
</file>