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57" r:id="rId5"/>
    <p:sldId id="258" r:id="rId6"/>
    <p:sldId id="259" r:id="rId7"/>
    <p:sldId id="260" r:id="rId8"/>
    <p:sldId id="261" r:id="rId9"/>
    <p:sldId id="262" r:id="rId1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CD841-66DB-494E-9B4C-601803C7914E}" type="datetimeFigureOut">
              <a:rPr lang="el-GR" smtClean="0"/>
              <a:t>10/5/2024</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86077-ED8A-4A10-AC68-D5A0B78CE507}" type="slidenum">
              <a:rPr lang="el-GR" smtClean="0"/>
              <a:t>‹#›</a:t>
            </a:fld>
            <a:endParaRPr lang="el-GR"/>
          </a:p>
        </p:txBody>
      </p:sp>
    </p:spTree>
    <p:extLst>
      <p:ext uri="{BB962C8B-B14F-4D97-AF65-F5344CB8AC3E}">
        <p14:creationId xmlns:p14="http://schemas.microsoft.com/office/powerpoint/2010/main" val="112025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5086077-ED8A-4A10-AC68-D5A0B78CE507}" type="slidenum">
              <a:rPr lang="el-GR" smtClean="0"/>
              <a:t>1</a:t>
            </a:fld>
            <a:endParaRPr lang="el-GR"/>
          </a:p>
        </p:txBody>
      </p:sp>
    </p:spTree>
    <p:extLst>
      <p:ext uri="{BB962C8B-B14F-4D97-AF65-F5344CB8AC3E}">
        <p14:creationId xmlns:p14="http://schemas.microsoft.com/office/powerpoint/2010/main" val="384025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616329-9633-8D9C-7FBA-9004DB051976}"/>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A3F69939-A44B-A144-221C-CF608CAC4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0FF9A48D-2A7A-578C-EE30-80BEC1A52B3C}"/>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CA157909-1DC8-0810-B95E-72EF8DFE7E6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4588CA6-60A7-1F5F-AE82-8C3532F6E793}"/>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402712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1439CE-F2FA-4F57-A623-16DA2212D38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EC6E747-83BA-0F7E-6DBD-78C1B590B6E1}"/>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BA573248-FCE1-EF96-49EB-2A9E993F07B0}"/>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3205E58E-0B17-5E2E-A1B7-8994DF3A7EC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4CDB4EA-7E8D-1FD6-50BC-9A29A3B52BC5}"/>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78928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06129D8-AB88-952F-5791-9198E324CB43}"/>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E496D2E-7F09-1F61-A6D5-1C31BC84138E}"/>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B0F2C06B-1DC8-C331-9CBC-D5BE6A3BFFE4}"/>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72F3817E-2589-A8D9-4D55-BF9EBD704F3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13C80DF-61C3-D614-FAE6-AAAC89EB7E10}"/>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58307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FD7072-A27B-2DCF-F5E7-7C8BA3CE5D5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DB89588-126B-58B1-F82B-5F3DD9D64AFB}"/>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B222806-4B1B-D5B4-873C-6A3F57EDC970}"/>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41D8A286-D96E-DA84-787B-5613F4BBB66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D80FF33-33E8-CB5B-DBD0-DAEE5382D258}"/>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18465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FDF82D-BE27-FF59-612D-1C2C4AF59B45}"/>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8D9AFAE-CF5D-B76E-D7AE-5B5124F82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5F88645-EFD3-3FAB-4345-0FB115D36C60}"/>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69AAEFC7-38B8-8229-780D-667D56B1DC6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996E88F-4EAB-DA93-F5B9-C4C2E16A8C82}"/>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70152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B070E1-798B-6D6A-F288-931944AD7209}"/>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1D57373-A092-62B2-71AA-8E8735CD2776}"/>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13EED94E-11DC-F11B-FCDF-CCB84DDBA0E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586846E8-DC3C-068F-AC7A-276C0DB6A4F7}"/>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6" name="Θέση υποσέλιδου 5">
            <a:extLst>
              <a:ext uri="{FF2B5EF4-FFF2-40B4-BE49-F238E27FC236}">
                <a16:creationId xmlns:a16="http://schemas.microsoft.com/office/drawing/2014/main" id="{90A105BA-F459-3800-E3A2-6BF80C1C001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BF04EFEB-3C57-A395-F63D-03F392CCEF25}"/>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28025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AEB6D3-EB73-F289-3243-84CDE952D7AA}"/>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09CF0D3A-2E7A-0D02-9086-2C4A74F1F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5172CB4B-D9F8-3D6A-6525-129C47AF4E9B}"/>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8FD28478-55BE-488E-5892-33F2D6A1D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132981D-792A-339B-9CA7-71CE21022761}"/>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D6ACEB1C-9F5F-14B2-10E6-4A327F5988BA}"/>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8" name="Θέση υποσέλιδου 7">
            <a:extLst>
              <a:ext uri="{FF2B5EF4-FFF2-40B4-BE49-F238E27FC236}">
                <a16:creationId xmlns:a16="http://schemas.microsoft.com/office/drawing/2014/main" id="{8EE044D1-F8D4-BE2F-C7BE-C67EBD1AECF9}"/>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A06F28BD-6370-2E96-DF59-DB5596E248D8}"/>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25375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921F26-C685-A44A-57D6-CC1EFDEF1A0C}"/>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ADF71A24-B537-0D8B-7724-4E55D9CC0562}"/>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4" name="Θέση υποσέλιδου 3">
            <a:extLst>
              <a:ext uri="{FF2B5EF4-FFF2-40B4-BE49-F238E27FC236}">
                <a16:creationId xmlns:a16="http://schemas.microsoft.com/office/drawing/2014/main" id="{E4E21725-29F9-1EB1-CEC5-54AB2DE6DED4}"/>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233F9486-A8F6-A06A-FD7C-52BBBE548830}"/>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113094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4C03379F-0DCA-73E5-8BB3-1D6372373392}"/>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3" name="Θέση υποσέλιδου 2">
            <a:extLst>
              <a:ext uri="{FF2B5EF4-FFF2-40B4-BE49-F238E27FC236}">
                <a16:creationId xmlns:a16="http://schemas.microsoft.com/office/drawing/2014/main" id="{BF29C2D5-EC44-FC05-C2AA-4D2D57AAFCD7}"/>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397A1D65-A3AD-9972-180F-1D98C38C3459}"/>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196857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A323036-B0C2-D97F-48F7-5A5571DD389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2B7479E-5477-BFDB-1985-2A444AA67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95E86591-16E9-9D12-D9A8-26C339DE6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EB0874E-27EB-2755-6DA8-7A927FC5CA2C}"/>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6" name="Θέση υποσέλιδου 5">
            <a:extLst>
              <a:ext uri="{FF2B5EF4-FFF2-40B4-BE49-F238E27FC236}">
                <a16:creationId xmlns:a16="http://schemas.microsoft.com/office/drawing/2014/main" id="{D94ECBBB-C4A5-E726-C9DD-BB2C6DBC190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0910AC4-CC45-5D7E-3DCB-8EDEB591CF32}"/>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374346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546165-B0CF-F7FE-5D7B-D7DA8BD53D3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C3C37AD8-798A-BCEB-8D66-4D415F989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B0143FBC-69D7-4060-A1BF-CB8A2F110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A2F4FFC3-A1E4-5E6B-BD26-C6F04D0F0FD7}"/>
              </a:ext>
            </a:extLst>
          </p:cNvPr>
          <p:cNvSpPr>
            <a:spLocks noGrp="1"/>
          </p:cNvSpPr>
          <p:nvPr>
            <p:ph type="dt" sz="half" idx="10"/>
          </p:nvPr>
        </p:nvSpPr>
        <p:spPr/>
        <p:txBody>
          <a:bodyPr/>
          <a:lstStyle/>
          <a:p>
            <a:fld id="{65A91F21-3E02-436F-917A-E76403EDFB43}" type="datetimeFigureOut">
              <a:rPr lang="el-GR" smtClean="0"/>
              <a:t>10/5/2024</a:t>
            </a:fld>
            <a:endParaRPr lang="el-GR"/>
          </a:p>
        </p:txBody>
      </p:sp>
      <p:sp>
        <p:nvSpPr>
          <p:cNvPr id="6" name="Θέση υποσέλιδου 5">
            <a:extLst>
              <a:ext uri="{FF2B5EF4-FFF2-40B4-BE49-F238E27FC236}">
                <a16:creationId xmlns:a16="http://schemas.microsoft.com/office/drawing/2014/main" id="{84034028-5531-C1B7-4C5A-3AEDF2D151F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363C9FD4-E14E-81F2-4A38-050EFBD2F795}"/>
              </a:ext>
            </a:extLst>
          </p:cNvPr>
          <p:cNvSpPr>
            <a:spLocks noGrp="1"/>
          </p:cNvSpPr>
          <p:nvPr>
            <p:ph type="sldNum" sz="quarter" idx="12"/>
          </p:nvPr>
        </p:nvSpPr>
        <p:spPr/>
        <p:txBody>
          <a:bodyPr/>
          <a:lstStyle/>
          <a:p>
            <a:fld id="{74C7EDFA-321D-471A-90E1-3B686819707C}" type="slidenum">
              <a:rPr lang="el-GR" smtClean="0"/>
              <a:t>‹#›</a:t>
            </a:fld>
            <a:endParaRPr lang="el-GR"/>
          </a:p>
        </p:txBody>
      </p:sp>
    </p:spTree>
    <p:extLst>
      <p:ext uri="{BB962C8B-B14F-4D97-AF65-F5344CB8AC3E}">
        <p14:creationId xmlns:p14="http://schemas.microsoft.com/office/powerpoint/2010/main" val="291754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2EDE336C-0447-7D33-88D2-9F016BFA5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409F6A70-354F-DB46-76FD-30CBCA6FA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808C73D-6736-C7F0-41F3-5E4363005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91F21-3E02-436F-917A-E76403EDFB43}" type="datetimeFigureOut">
              <a:rPr lang="el-GR" smtClean="0"/>
              <a:t>10/5/2024</a:t>
            </a:fld>
            <a:endParaRPr lang="el-GR"/>
          </a:p>
        </p:txBody>
      </p:sp>
      <p:sp>
        <p:nvSpPr>
          <p:cNvPr id="5" name="Θέση υποσέλιδου 4">
            <a:extLst>
              <a:ext uri="{FF2B5EF4-FFF2-40B4-BE49-F238E27FC236}">
                <a16:creationId xmlns:a16="http://schemas.microsoft.com/office/drawing/2014/main" id="{85413488-BB8E-66EB-F494-84207DD9B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F61EC490-FF77-F921-C190-41D666DA0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7EDFA-321D-471A-90E1-3B686819707C}" type="slidenum">
              <a:rPr lang="el-GR" smtClean="0"/>
              <a:t>‹#›</a:t>
            </a:fld>
            <a:endParaRPr lang="el-GR"/>
          </a:p>
        </p:txBody>
      </p:sp>
    </p:spTree>
    <p:extLst>
      <p:ext uri="{BB962C8B-B14F-4D97-AF65-F5344CB8AC3E}">
        <p14:creationId xmlns:p14="http://schemas.microsoft.com/office/powerpoint/2010/main" val="298068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search?client=opera&amp;q=voronoi+image+stippling&amp;sourceid=opera&amp;ie=UTF-8&amp;oe=UTF-8#fpstate=ive&amp;vld=cid:324d0267,vid:Bxdt6T_1qgc,st: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7E76DBFE-D30F-0208-F96B-F4A2A9448B68}"/>
              </a:ext>
            </a:extLst>
          </p:cNvPr>
          <p:cNvSpPr/>
          <p:nvPr/>
        </p:nvSpPr>
        <p:spPr>
          <a:xfrm>
            <a:off x="419100" y="666750"/>
            <a:ext cx="6553200" cy="4419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βάλ 5">
            <a:extLst>
              <a:ext uri="{FF2B5EF4-FFF2-40B4-BE49-F238E27FC236}">
                <a16:creationId xmlns:a16="http://schemas.microsoft.com/office/drawing/2014/main" id="{4BC10DAC-5645-735D-455A-1D8FA65496AF}"/>
              </a:ext>
            </a:extLst>
          </p:cNvPr>
          <p:cNvSpPr/>
          <p:nvPr/>
        </p:nvSpPr>
        <p:spPr>
          <a:xfrm>
            <a:off x="1195387" y="16383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βάλ 6">
            <a:extLst>
              <a:ext uri="{FF2B5EF4-FFF2-40B4-BE49-F238E27FC236}">
                <a16:creationId xmlns:a16="http://schemas.microsoft.com/office/drawing/2014/main" id="{7702603D-016C-40FA-B19E-3CD84E619CA2}"/>
              </a:ext>
            </a:extLst>
          </p:cNvPr>
          <p:cNvSpPr/>
          <p:nvPr/>
        </p:nvSpPr>
        <p:spPr>
          <a:xfrm>
            <a:off x="1257299" y="37242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βάλ 7">
            <a:extLst>
              <a:ext uri="{FF2B5EF4-FFF2-40B4-BE49-F238E27FC236}">
                <a16:creationId xmlns:a16="http://schemas.microsoft.com/office/drawing/2014/main" id="{7E686DCC-9D59-60F2-9AE3-A09AA1A6B77E}"/>
              </a:ext>
            </a:extLst>
          </p:cNvPr>
          <p:cNvSpPr/>
          <p:nvPr/>
        </p:nvSpPr>
        <p:spPr>
          <a:xfrm>
            <a:off x="2305049" y="2614612"/>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βάλ 8">
            <a:extLst>
              <a:ext uri="{FF2B5EF4-FFF2-40B4-BE49-F238E27FC236}">
                <a16:creationId xmlns:a16="http://schemas.microsoft.com/office/drawing/2014/main" id="{826292D7-E4FA-0C11-CDA4-FC0755C846C8}"/>
              </a:ext>
            </a:extLst>
          </p:cNvPr>
          <p:cNvSpPr/>
          <p:nvPr/>
        </p:nvSpPr>
        <p:spPr>
          <a:xfrm>
            <a:off x="5305424" y="10953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βάλ 9">
            <a:extLst>
              <a:ext uri="{FF2B5EF4-FFF2-40B4-BE49-F238E27FC236}">
                <a16:creationId xmlns:a16="http://schemas.microsoft.com/office/drawing/2014/main" id="{75F1EF6C-43FD-A2A0-3298-3F4FCAE04767}"/>
              </a:ext>
            </a:extLst>
          </p:cNvPr>
          <p:cNvSpPr/>
          <p:nvPr/>
        </p:nvSpPr>
        <p:spPr>
          <a:xfrm>
            <a:off x="6191249" y="221932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βάλ 10">
            <a:extLst>
              <a:ext uri="{FF2B5EF4-FFF2-40B4-BE49-F238E27FC236}">
                <a16:creationId xmlns:a16="http://schemas.microsoft.com/office/drawing/2014/main" id="{09415C27-2212-08B5-353B-6E9933EEF814}"/>
              </a:ext>
            </a:extLst>
          </p:cNvPr>
          <p:cNvSpPr/>
          <p:nvPr/>
        </p:nvSpPr>
        <p:spPr>
          <a:xfrm>
            <a:off x="5667374" y="42672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βάλ 11">
            <a:extLst>
              <a:ext uri="{FF2B5EF4-FFF2-40B4-BE49-F238E27FC236}">
                <a16:creationId xmlns:a16="http://schemas.microsoft.com/office/drawing/2014/main" id="{EB11FFEF-D92F-B6A4-F8B3-8556D6742707}"/>
              </a:ext>
            </a:extLst>
          </p:cNvPr>
          <p:cNvSpPr/>
          <p:nvPr/>
        </p:nvSpPr>
        <p:spPr>
          <a:xfrm>
            <a:off x="246185" y="1700212"/>
            <a:ext cx="2109785" cy="20859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4" name="Ευθεία γραμμή σύνδεσης 13">
            <a:extLst>
              <a:ext uri="{FF2B5EF4-FFF2-40B4-BE49-F238E27FC236}">
                <a16:creationId xmlns:a16="http://schemas.microsoft.com/office/drawing/2014/main" id="{6D17E291-CE5E-C56B-DE39-AB5898D799D1}"/>
              </a:ext>
            </a:extLst>
          </p:cNvPr>
          <p:cNvCxnSpPr>
            <a:stCxn id="6" idx="4"/>
            <a:endCxn id="7" idx="0"/>
          </p:cNvCxnSpPr>
          <p:nvPr/>
        </p:nvCxnSpPr>
        <p:spPr>
          <a:xfrm>
            <a:off x="1257300" y="1771650"/>
            <a:ext cx="61912" cy="19526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16" name="Ευθεία γραμμή σύνδεσης 15">
            <a:extLst>
              <a:ext uri="{FF2B5EF4-FFF2-40B4-BE49-F238E27FC236}">
                <a16:creationId xmlns:a16="http://schemas.microsoft.com/office/drawing/2014/main" id="{9C4B80C9-4B71-695E-002E-33B540D06FE5}"/>
              </a:ext>
            </a:extLst>
          </p:cNvPr>
          <p:cNvCxnSpPr>
            <a:cxnSpLocks/>
            <a:stCxn id="6" idx="5"/>
            <a:endCxn id="8" idx="1"/>
          </p:cNvCxnSpPr>
          <p:nvPr/>
        </p:nvCxnSpPr>
        <p:spPr>
          <a:xfrm>
            <a:off x="1301078" y="1752121"/>
            <a:ext cx="1022105" cy="88202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a:extLst>
              <a:ext uri="{FF2B5EF4-FFF2-40B4-BE49-F238E27FC236}">
                <a16:creationId xmlns:a16="http://schemas.microsoft.com/office/drawing/2014/main" id="{AF17137B-3B72-E226-49B2-869A2C3BA3A3}"/>
              </a:ext>
            </a:extLst>
          </p:cNvPr>
          <p:cNvCxnSpPr>
            <a:cxnSpLocks/>
            <a:stCxn id="8" idx="3"/>
            <a:endCxn id="7" idx="7"/>
          </p:cNvCxnSpPr>
          <p:nvPr/>
        </p:nvCxnSpPr>
        <p:spPr>
          <a:xfrm flipH="1">
            <a:off x="1362990" y="2728433"/>
            <a:ext cx="960193" cy="101537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E5EDC9CB-C5A5-73C3-9BB2-3E303AC8BD07}"/>
              </a:ext>
            </a:extLst>
          </p:cNvPr>
          <p:cNvCxnSpPr>
            <a:cxnSpLocks/>
            <a:endCxn id="8" idx="7"/>
          </p:cNvCxnSpPr>
          <p:nvPr/>
        </p:nvCxnSpPr>
        <p:spPr>
          <a:xfrm flipH="1">
            <a:off x="2410740" y="1180861"/>
            <a:ext cx="2909886" cy="1453280"/>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5" name="Ευθεία γραμμή σύνδεσης 24">
            <a:extLst>
              <a:ext uri="{FF2B5EF4-FFF2-40B4-BE49-F238E27FC236}">
                <a16:creationId xmlns:a16="http://schemas.microsoft.com/office/drawing/2014/main" id="{2E2C109F-FFB1-8918-1494-E1D2F6A217CD}"/>
              </a:ext>
            </a:extLst>
          </p:cNvPr>
          <p:cNvCxnSpPr>
            <a:cxnSpLocks/>
            <a:stCxn id="8" idx="6"/>
            <a:endCxn id="10" idx="2"/>
          </p:cNvCxnSpPr>
          <p:nvPr/>
        </p:nvCxnSpPr>
        <p:spPr>
          <a:xfrm flipV="1">
            <a:off x="2428874" y="2286000"/>
            <a:ext cx="3762375" cy="39528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9" name="Ευθεία γραμμή σύνδεσης 28">
            <a:extLst>
              <a:ext uri="{FF2B5EF4-FFF2-40B4-BE49-F238E27FC236}">
                <a16:creationId xmlns:a16="http://schemas.microsoft.com/office/drawing/2014/main" id="{33C4C405-2CF8-ED1C-025E-F2CEEAD89457}"/>
              </a:ext>
            </a:extLst>
          </p:cNvPr>
          <p:cNvCxnSpPr>
            <a:cxnSpLocks/>
            <a:stCxn id="9" idx="5"/>
            <a:endCxn id="10" idx="1"/>
          </p:cNvCxnSpPr>
          <p:nvPr/>
        </p:nvCxnSpPr>
        <p:spPr>
          <a:xfrm>
            <a:off x="5411115" y="1209196"/>
            <a:ext cx="798268" cy="1029658"/>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2" name="Ευθεία γραμμή σύνδεσης 31">
            <a:extLst>
              <a:ext uri="{FF2B5EF4-FFF2-40B4-BE49-F238E27FC236}">
                <a16:creationId xmlns:a16="http://schemas.microsoft.com/office/drawing/2014/main" id="{15BC7CC9-661C-D5E6-F36D-7FD9FEDD8373}"/>
              </a:ext>
            </a:extLst>
          </p:cNvPr>
          <p:cNvCxnSpPr>
            <a:cxnSpLocks/>
            <a:stCxn id="6" idx="6"/>
            <a:endCxn id="9" idx="2"/>
          </p:cNvCxnSpPr>
          <p:nvPr/>
        </p:nvCxnSpPr>
        <p:spPr>
          <a:xfrm flipV="1">
            <a:off x="1319212" y="1162050"/>
            <a:ext cx="3986212"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 name="Ευθεία γραμμή σύνδεσης 34">
            <a:extLst>
              <a:ext uri="{FF2B5EF4-FFF2-40B4-BE49-F238E27FC236}">
                <a16:creationId xmlns:a16="http://schemas.microsoft.com/office/drawing/2014/main" id="{D703031A-B1E9-6F8F-ED1F-F52CD7FE5593}"/>
              </a:ext>
            </a:extLst>
          </p:cNvPr>
          <p:cNvCxnSpPr>
            <a:cxnSpLocks/>
            <a:stCxn id="11" idx="2"/>
            <a:endCxn id="7" idx="6"/>
          </p:cNvCxnSpPr>
          <p:nvPr/>
        </p:nvCxnSpPr>
        <p:spPr>
          <a:xfrm flipH="1" flipV="1">
            <a:off x="1381124" y="3790950"/>
            <a:ext cx="4286250"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8" name="Ευθεία γραμμή σύνδεσης 37">
            <a:extLst>
              <a:ext uri="{FF2B5EF4-FFF2-40B4-BE49-F238E27FC236}">
                <a16:creationId xmlns:a16="http://schemas.microsoft.com/office/drawing/2014/main" id="{49919EA7-FA87-76AA-BE98-3CFED0E33679}"/>
              </a:ext>
            </a:extLst>
          </p:cNvPr>
          <p:cNvCxnSpPr>
            <a:cxnSpLocks/>
            <a:stCxn id="8" idx="5"/>
          </p:cNvCxnSpPr>
          <p:nvPr/>
        </p:nvCxnSpPr>
        <p:spPr>
          <a:xfrm>
            <a:off x="2410740" y="2728433"/>
            <a:ext cx="3271836" cy="160091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45" name="Ευθεία γραμμή σύνδεσης 44">
            <a:extLst>
              <a:ext uri="{FF2B5EF4-FFF2-40B4-BE49-F238E27FC236}">
                <a16:creationId xmlns:a16="http://schemas.microsoft.com/office/drawing/2014/main" id="{30AEB5D9-A527-6369-E270-7A98C057E5DC}"/>
              </a:ext>
            </a:extLst>
          </p:cNvPr>
          <p:cNvCxnSpPr>
            <a:cxnSpLocks/>
            <a:stCxn id="10" idx="4"/>
            <a:endCxn id="11" idx="7"/>
          </p:cNvCxnSpPr>
          <p:nvPr/>
        </p:nvCxnSpPr>
        <p:spPr>
          <a:xfrm flipH="1">
            <a:off x="5773065" y="2352675"/>
            <a:ext cx="480097" cy="1934054"/>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6" name="Οβάλ 55">
            <a:extLst>
              <a:ext uri="{FF2B5EF4-FFF2-40B4-BE49-F238E27FC236}">
                <a16:creationId xmlns:a16="http://schemas.microsoft.com/office/drawing/2014/main" id="{EE17D2E3-2B03-24A3-FEC1-3C4126002391}"/>
              </a:ext>
            </a:extLst>
          </p:cNvPr>
          <p:cNvSpPr/>
          <p:nvPr/>
        </p:nvSpPr>
        <p:spPr>
          <a:xfrm>
            <a:off x="957262" y="-1590674"/>
            <a:ext cx="4453853" cy="4419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7" name="Οβάλ 56">
            <a:extLst>
              <a:ext uri="{FF2B5EF4-FFF2-40B4-BE49-F238E27FC236}">
                <a16:creationId xmlns:a16="http://schemas.microsoft.com/office/drawing/2014/main" id="{0A454296-0A9C-4F1D-963C-56BDC16CD281}"/>
              </a:ext>
            </a:extLst>
          </p:cNvPr>
          <p:cNvSpPr/>
          <p:nvPr/>
        </p:nvSpPr>
        <p:spPr>
          <a:xfrm>
            <a:off x="1138237" y="2438400"/>
            <a:ext cx="4605338" cy="44577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8" name="Οβάλ 57">
            <a:extLst>
              <a:ext uri="{FF2B5EF4-FFF2-40B4-BE49-F238E27FC236}">
                <a16:creationId xmlns:a16="http://schemas.microsoft.com/office/drawing/2014/main" id="{1418687C-4329-87EF-0B41-72614F17A7DD}"/>
              </a:ext>
            </a:extLst>
          </p:cNvPr>
          <p:cNvSpPr/>
          <p:nvPr/>
        </p:nvSpPr>
        <p:spPr>
          <a:xfrm>
            <a:off x="2340768" y="904875"/>
            <a:ext cx="3986212" cy="37623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9" name="Οβάλ 58">
            <a:extLst>
              <a:ext uri="{FF2B5EF4-FFF2-40B4-BE49-F238E27FC236}">
                <a16:creationId xmlns:a16="http://schemas.microsoft.com/office/drawing/2014/main" id="{E8F4F6A6-AAA0-1A42-6416-2EA5454FA511}"/>
              </a:ext>
            </a:extLst>
          </p:cNvPr>
          <p:cNvSpPr/>
          <p:nvPr/>
        </p:nvSpPr>
        <p:spPr>
          <a:xfrm>
            <a:off x="2355970" y="1055611"/>
            <a:ext cx="4023397" cy="37623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2" name="TextBox 61">
            <a:extLst>
              <a:ext uri="{FF2B5EF4-FFF2-40B4-BE49-F238E27FC236}">
                <a16:creationId xmlns:a16="http://schemas.microsoft.com/office/drawing/2014/main" id="{3A370EC2-3357-E47F-F6FC-A599A13933BC}"/>
              </a:ext>
            </a:extLst>
          </p:cNvPr>
          <p:cNvSpPr txBox="1"/>
          <p:nvPr/>
        </p:nvSpPr>
        <p:spPr>
          <a:xfrm>
            <a:off x="7145214" y="633710"/>
            <a:ext cx="4791075" cy="923330"/>
          </a:xfrm>
          <a:prstGeom prst="rect">
            <a:avLst/>
          </a:prstGeom>
          <a:noFill/>
        </p:spPr>
        <p:txBody>
          <a:bodyPr wrap="square" rtlCol="0">
            <a:spAutoFit/>
          </a:bodyPr>
          <a:lstStyle/>
          <a:p>
            <a:r>
              <a:rPr lang="el-GR" dirty="0"/>
              <a:t>Ο τριγωνισμός </a:t>
            </a:r>
            <a:r>
              <a:rPr lang="en-US" dirty="0"/>
              <a:t>Delaunay</a:t>
            </a:r>
            <a:r>
              <a:rPr lang="el-GR" dirty="0"/>
              <a:t> σε ένα σύνολο σημείων είναι η εύρεση όλων των τριγώνων που σχηματίζουν τα σημεία αυτά ….</a:t>
            </a:r>
          </a:p>
        </p:txBody>
      </p:sp>
      <p:sp>
        <p:nvSpPr>
          <p:cNvPr id="4" name="TextBox 3">
            <a:extLst>
              <a:ext uri="{FF2B5EF4-FFF2-40B4-BE49-F238E27FC236}">
                <a16:creationId xmlns:a16="http://schemas.microsoft.com/office/drawing/2014/main" id="{FEE01AAB-F6EE-B87A-6C8D-049EC680A57F}"/>
              </a:ext>
            </a:extLst>
          </p:cNvPr>
          <p:cNvSpPr txBox="1"/>
          <p:nvPr/>
        </p:nvSpPr>
        <p:spPr>
          <a:xfrm>
            <a:off x="0" y="0"/>
            <a:ext cx="12192000" cy="369332"/>
          </a:xfrm>
          <a:prstGeom prst="rect">
            <a:avLst/>
          </a:prstGeom>
          <a:solidFill>
            <a:schemeClr val="accent6">
              <a:lumMod val="75000"/>
            </a:schemeClr>
          </a:solidFill>
        </p:spPr>
        <p:txBody>
          <a:bodyPr wrap="square" rtlCol="0">
            <a:spAutoFit/>
          </a:bodyPr>
          <a:lstStyle/>
          <a:p>
            <a:pPr algn="ctr"/>
            <a:r>
              <a:rPr lang="el-GR" b="1" dirty="0">
                <a:solidFill>
                  <a:schemeClr val="bg1"/>
                </a:solidFill>
              </a:rPr>
              <a:t>Τριγωνισμός </a:t>
            </a:r>
            <a:r>
              <a:rPr lang="en-US" b="1" dirty="0">
                <a:solidFill>
                  <a:schemeClr val="bg1"/>
                </a:solidFill>
              </a:rPr>
              <a:t>Delaunay</a:t>
            </a:r>
            <a:endParaRPr lang="el-GR" b="1" dirty="0">
              <a:solidFill>
                <a:schemeClr val="bg1"/>
              </a:solidFill>
            </a:endParaRPr>
          </a:p>
        </p:txBody>
      </p:sp>
      <p:sp>
        <p:nvSpPr>
          <p:cNvPr id="63" name="TextBox 62">
            <a:extLst>
              <a:ext uri="{FF2B5EF4-FFF2-40B4-BE49-F238E27FC236}">
                <a16:creationId xmlns:a16="http://schemas.microsoft.com/office/drawing/2014/main" id="{A75B2F3A-8624-D073-0E8B-C1CFB886B303}"/>
              </a:ext>
            </a:extLst>
          </p:cNvPr>
          <p:cNvSpPr txBox="1"/>
          <p:nvPr/>
        </p:nvSpPr>
        <p:spPr>
          <a:xfrm>
            <a:off x="7145215" y="1449377"/>
            <a:ext cx="4791075" cy="923330"/>
          </a:xfrm>
          <a:prstGeom prst="rect">
            <a:avLst/>
          </a:prstGeom>
          <a:noFill/>
        </p:spPr>
        <p:txBody>
          <a:bodyPr wrap="square" rtlCol="0">
            <a:spAutoFit/>
          </a:bodyPr>
          <a:lstStyle/>
          <a:p>
            <a:r>
              <a:rPr lang="el-GR" dirty="0"/>
              <a:t>… με την προϋπόθεση ότι ο περιεγραμμένος κύκλος  κάθε τέτοιου τριγώνου δεν εμπερικλείει κανένα από τα υπόλοιπα σημεία.</a:t>
            </a:r>
          </a:p>
        </p:txBody>
      </p:sp>
      <p:sp>
        <p:nvSpPr>
          <p:cNvPr id="64" name="TextBox 63">
            <a:hlinkClick r:id="rId3"/>
            <a:extLst>
              <a:ext uri="{FF2B5EF4-FFF2-40B4-BE49-F238E27FC236}">
                <a16:creationId xmlns:a16="http://schemas.microsoft.com/office/drawing/2014/main" id="{F0388BC1-B56D-8FB1-E6F4-40CC737E7517}"/>
              </a:ext>
            </a:extLst>
          </p:cNvPr>
          <p:cNvSpPr txBox="1"/>
          <p:nvPr/>
        </p:nvSpPr>
        <p:spPr>
          <a:xfrm>
            <a:off x="3191532" y="6625117"/>
            <a:ext cx="8946680" cy="246221"/>
          </a:xfrm>
          <a:prstGeom prst="rect">
            <a:avLst/>
          </a:prstGeom>
          <a:noFill/>
        </p:spPr>
        <p:txBody>
          <a:bodyPr wrap="none" rtlCol="0">
            <a:spAutoFit/>
          </a:bodyPr>
          <a:lstStyle/>
          <a:p>
            <a:r>
              <a:rPr lang="en-US" sz="1000" dirty="0">
                <a:hlinkClick r:id="rId3"/>
              </a:rPr>
              <a:t>https://www.google.com/search?client=opera&amp;q=voronoi+image+stippling&amp;sourceid=opera&amp;ie=UTF-8&amp;oe=UTF-8#fpstate=ive&amp;vld=cid:324d0267,vid:Bxdt6T_1qgc,st:0</a:t>
            </a:r>
            <a:endParaRPr lang="el-GR" sz="1000" dirty="0"/>
          </a:p>
        </p:txBody>
      </p:sp>
      <p:sp>
        <p:nvSpPr>
          <p:cNvPr id="2" name="TextBox 1">
            <a:extLst>
              <a:ext uri="{FF2B5EF4-FFF2-40B4-BE49-F238E27FC236}">
                <a16:creationId xmlns:a16="http://schemas.microsoft.com/office/drawing/2014/main" id="{08B66817-EECC-5AC9-B104-E3C5E5328C7F}"/>
              </a:ext>
            </a:extLst>
          </p:cNvPr>
          <p:cNvSpPr txBox="1"/>
          <p:nvPr/>
        </p:nvSpPr>
        <p:spPr>
          <a:xfrm>
            <a:off x="9077325" y="5809450"/>
            <a:ext cx="2858964" cy="830997"/>
          </a:xfrm>
          <a:prstGeom prst="rect">
            <a:avLst/>
          </a:prstGeom>
          <a:noFill/>
        </p:spPr>
        <p:txBody>
          <a:bodyPr wrap="square" rtlCol="0">
            <a:spAutoFit/>
          </a:bodyPr>
          <a:lstStyle/>
          <a:p>
            <a:pPr algn="r"/>
            <a:r>
              <a:rPr lang="en-US" sz="1200" b="1" dirty="0"/>
              <a:t>Boris Nikolayevich Delaunay </a:t>
            </a:r>
            <a:r>
              <a:rPr lang="el-GR" sz="1200" b="1" dirty="0"/>
              <a:t>ή</a:t>
            </a:r>
            <a:r>
              <a:rPr lang="en-US" sz="1200" b="1" dirty="0"/>
              <a:t> </a:t>
            </a:r>
            <a:r>
              <a:rPr lang="en-US" sz="1200" b="1" dirty="0" err="1"/>
              <a:t>Delone</a:t>
            </a:r>
            <a:endParaRPr lang="en-US" sz="1200" b="1" dirty="0"/>
          </a:p>
          <a:p>
            <a:pPr algn="r"/>
            <a:r>
              <a:rPr lang="en-US" sz="1200" dirty="0"/>
              <a:t>(</a:t>
            </a:r>
            <a:r>
              <a:rPr lang="el-GR" sz="1200" i="0" dirty="0">
                <a:solidFill>
                  <a:srgbClr val="202122"/>
                </a:solidFill>
                <a:effectLst/>
                <a:highlight>
                  <a:srgbClr val="FFFFFF"/>
                </a:highlight>
                <a:latin typeface="Arial" panose="020B0604020202020204" pitchFamily="34" charset="0"/>
              </a:rPr>
              <a:t>1890</a:t>
            </a:r>
            <a:r>
              <a:rPr lang="en-US" sz="1200" i="0" dirty="0">
                <a:solidFill>
                  <a:srgbClr val="202122"/>
                </a:solidFill>
                <a:effectLst/>
                <a:highlight>
                  <a:srgbClr val="FFFFFF"/>
                </a:highlight>
                <a:latin typeface="Arial" panose="020B0604020202020204" pitchFamily="34" charset="0"/>
              </a:rPr>
              <a:t>-1980)</a:t>
            </a:r>
            <a:r>
              <a:rPr lang="en-US" sz="1200" dirty="0"/>
              <a:t> </a:t>
            </a:r>
            <a:endParaRPr lang="el-GR" sz="1200" dirty="0"/>
          </a:p>
          <a:p>
            <a:pPr algn="r"/>
            <a:r>
              <a:rPr lang="el-GR" sz="1200" dirty="0"/>
              <a:t>Ρώσος μαθηματικός</a:t>
            </a:r>
            <a:r>
              <a:rPr lang="en-US" sz="1200" dirty="0"/>
              <a:t>, </a:t>
            </a:r>
            <a:r>
              <a:rPr lang="el-GR" sz="1200" dirty="0"/>
              <a:t>και πατέρας του φυσικού </a:t>
            </a:r>
            <a:r>
              <a:rPr lang="en-US" sz="1200" dirty="0"/>
              <a:t>Nikolai </a:t>
            </a:r>
            <a:r>
              <a:rPr lang="en-US" sz="1200" dirty="0" err="1"/>
              <a:t>Borisovich</a:t>
            </a:r>
            <a:r>
              <a:rPr lang="en-US" sz="1200" dirty="0"/>
              <a:t> </a:t>
            </a:r>
            <a:r>
              <a:rPr lang="en-US" sz="1200" dirty="0" err="1"/>
              <a:t>Delone</a:t>
            </a:r>
            <a:r>
              <a:rPr lang="en-US" sz="1200" dirty="0"/>
              <a:t>.</a:t>
            </a:r>
            <a:endParaRPr lang="el-GR" sz="1200" dirty="0"/>
          </a:p>
        </p:txBody>
      </p:sp>
      <p:pic>
        <p:nvPicPr>
          <p:cNvPr id="3" name="Εικόνα 2">
            <a:extLst>
              <a:ext uri="{FF2B5EF4-FFF2-40B4-BE49-F238E27FC236}">
                <a16:creationId xmlns:a16="http://schemas.microsoft.com/office/drawing/2014/main" id="{434B5A7F-91CB-FD53-1C71-12761B2C029F}"/>
              </a:ext>
            </a:extLst>
          </p:cNvPr>
          <p:cNvPicPr>
            <a:picLocks noChangeAspect="1"/>
          </p:cNvPicPr>
          <p:nvPr/>
        </p:nvPicPr>
        <p:blipFill>
          <a:blip r:embed="rId4"/>
          <a:stretch>
            <a:fillRect/>
          </a:stretch>
        </p:blipFill>
        <p:spPr>
          <a:xfrm>
            <a:off x="10039350" y="3095807"/>
            <a:ext cx="1790700" cy="2714625"/>
          </a:xfrm>
          <a:prstGeom prst="rect">
            <a:avLst/>
          </a:prstGeom>
        </p:spPr>
      </p:pic>
    </p:spTree>
    <p:extLst>
      <p:ext uri="{BB962C8B-B14F-4D97-AF65-F5344CB8AC3E}">
        <p14:creationId xmlns:p14="http://schemas.microsoft.com/office/powerpoint/2010/main" val="2811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righ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right)">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righ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500"/>
                                        <p:tgtEl>
                                          <p:spTgt spid="63"/>
                                        </p:tgtEl>
                                      </p:cBhvr>
                                    </p:animEffect>
                                  </p:childTnLst>
                                </p:cTn>
                              </p:par>
                            </p:childTnLst>
                          </p:cTn>
                        </p:par>
                        <p:par>
                          <p:cTn id="57" fill="hold">
                            <p:stCondLst>
                              <p:cond delay="500"/>
                            </p:stCondLst>
                            <p:childTnLst>
                              <p:par>
                                <p:cTn id="58" presetID="21" presetClass="entr" presetSubtype="1"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heel(1)">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heel(1)">
                                      <p:cBhvr>
                                        <p:cTn id="65" dur="2000"/>
                                        <p:tgtEl>
                                          <p:spTgt spid="56"/>
                                        </p:tgtEl>
                                      </p:cBhvr>
                                    </p:animEffect>
                                  </p:childTnLst>
                                </p:cTn>
                              </p:par>
                            </p:childTnLst>
                          </p:cTn>
                        </p:par>
                        <p:par>
                          <p:cTn id="66" fill="hold">
                            <p:stCondLst>
                              <p:cond delay="2000"/>
                            </p:stCondLst>
                            <p:childTnLst>
                              <p:par>
                                <p:cTn id="67" presetID="21" presetClass="entr" presetSubtype="1" fill="hold" grpId="0" nodeType="after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heel(1)">
                                      <p:cBhvr>
                                        <p:cTn id="69" dur="2000"/>
                                        <p:tgtEl>
                                          <p:spTgt spid="58"/>
                                        </p:tgtEl>
                                      </p:cBhvr>
                                    </p:animEffect>
                                  </p:childTnLst>
                                </p:cTn>
                              </p:par>
                            </p:childTnLst>
                          </p:cTn>
                        </p:par>
                        <p:par>
                          <p:cTn id="70" fill="hold">
                            <p:stCondLst>
                              <p:cond delay="4000"/>
                            </p:stCondLst>
                            <p:childTnLst>
                              <p:par>
                                <p:cTn id="71" presetID="21" presetClass="entr" presetSubtype="1"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wheel(1)">
                                      <p:cBhvr>
                                        <p:cTn id="73" dur="2000"/>
                                        <p:tgtEl>
                                          <p:spTgt spid="59"/>
                                        </p:tgtEl>
                                      </p:cBhvr>
                                    </p:animEffect>
                                  </p:childTnLst>
                                </p:cTn>
                              </p:par>
                            </p:childTnLst>
                          </p:cTn>
                        </p:par>
                        <p:par>
                          <p:cTn id="74" fill="hold">
                            <p:stCondLst>
                              <p:cond delay="6000"/>
                            </p:stCondLst>
                            <p:childTnLst>
                              <p:par>
                                <p:cTn id="75" presetID="21" presetClass="entr" presetSubtype="1"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heel(1)">
                                      <p:cBhvr>
                                        <p:cTn id="7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6" grpId="0" animBg="1"/>
      <p:bldP spid="57" grpId="0" animBg="1"/>
      <p:bldP spid="58" grpId="0" animBg="1"/>
      <p:bldP spid="59" grpId="0" animBg="1"/>
      <p:bldP spid="62"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Ελεύθερη σχεδίαση: Σχήμα 16">
            <a:extLst>
              <a:ext uri="{FF2B5EF4-FFF2-40B4-BE49-F238E27FC236}">
                <a16:creationId xmlns:a16="http://schemas.microsoft.com/office/drawing/2014/main" id="{4B3AD968-310E-FAA6-25D0-693E2E494089}"/>
              </a:ext>
            </a:extLst>
          </p:cNvPr>
          <p:cNvSpPr/>
          <p:nvPr/>
        </p:nvSpPr>
        <p:spPr>
          <a:xfrm>
            <a:off x="5376231" y="1134737"/>
            <a:ext cx="881350" cy="3216926"/>
          </a:xfrm>
          <a:custGeom>
            <a:avLst/>
            <a:gdLst>
              <a:gd name="connsiteX0" fmla="*/ 0 w 881350"/>
              <a:gd name="connsiteY0" fmla="*/ 0 h 3216926"/>
              <a:gd name="connsiteX1" fmla="*/ 363557 w 881350"/>
              <a:gd name="connsiteY1" fmla="*/ 3216926 h 3216926"/>
              <a:gd name="connsiteX2" fmla="*/ 881350 w 881350"/>
              <a:gd name="connsiteY2" fmla="*/ 1145755 h 3216926"/>
              <a:gd name="connsiteX3" fmla="*/ 0 w 881350"/>
              <a:gd name="connsiteY3" fmla="*/ 0 h 3216926"/>
            </a:gdLst>
            <a:ahLst/>
            <a:cxnLst>
              <a:cxn ang="0">
                <a:pos x="connsiteX0" y="connsiteY0"/>
              </a:cxn>
              <a:cxn ang="0">
                <a:pos x="connsiteX1" y="connsiteY1"/>
              </a:cxn>
              <a:cxn ang="0">
                <a:pos x="connsiteX2" y="connsiteY2"/>
              </a:cxn>
              <a:cxn ang="0">
                <a:pos x="connsiteX3" y="connsiteY3"/>
              </a:cxn>
            </a:cxnLst>
            <a:rect l="l" t="t" r="r" b="b"/>
            <a:pathLst>
              <a:path w="881350" h="3216926">
                <a:moveTo>
                  <a:pt x="0" y="0"/>
                </a:moveTo>
                <a:lnTo>
                  <a:pt x="363557" y="3216926"/>
                </a:lnTo>
                <a:lnTo>
                  <a:pt x="881350" y="1145755"/>
                </a:lnTo>
                <a:lnTo>
                  <a:pt x="0" y="0"/>
                </a:lnTo>
                <a:close/>
              </a:path>
            </a:pathLst>
          </a:cu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Ορθογώνιο 4">
            <a:extLst>
              <a:ext uri="{FF2B5EF4-FFF2-40B4-BE49-F238E27FC236}">
                <a16:creationId xmlns:a16="http://schemas.microsoft.com/office/drawing/2014/main" id="{7E76DBFE-D30F-0208-F96B-F4A2A9448B68}"/>
              </a:ext>
            </a:extLst>
          </p:cNvPr>
          <p:cNvSpPr/>
          <p:nvPr/>
        </p:nvSpPr>
        <p:spPr>
          <a:xfrm>
            <a:off x="419100" y="666750"/>
            <a:ext cx="6553200" cy="4419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βάλ 5">
            <a:extLst>
              <a:ext uri="{FF2B5EF4-FFF2-40B4-BE49-F238E27FC236}">
                <a16:creationId xmlns:a16="http://schemas.microsoft.com/office/drawing/2014/main" id="{4BC10DAC-5645-735D-455A-1D8FA65496AF}"/>
              </a:ext>
            </a:extLst>
          </p:cNvPr>
          <p:cNvSpPr/>
          <p:nvPr/>
        </p:nvSpPr>
        <p:spPr>
          <a:xfrm>
            <a:off x="1195387" y="16383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βάλ 6">
            <a:extLst>
              <a:ext uri="{FF2B5EF4-FFF2-40B4-BE49-F238E27FC236}">
                <a16:creationId xmlns:a16="http://schemas.microsoft.com/office/drawing/2014/main" id="{7702603D-016C-40FA-B19E-3CD84E619CA2}"/>
              </a:ext>
            </a:extLst>
          </p:cNvPr>
          <p:cNvSpPr/>
          <p:nvPr/>
        </p:nvSpPr>
        <p:spPr>
          <a:xfrm>
            <a:off x="1257299" y="37242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βάλ 7">
            <a:extLst>
              <a:ext uri="{FF2B5EF4-FFF2-40B4-BE49-F238E27FC236}">
                <a16:creationId xmlns:a16="http://schemas.microsoft.com/office/drawing/2014/main" id="{7E686DCC-9D59-60F2-9AE3-A09AA1A6B77E}"/>
              </a:ext>
            </a:extLst>
          </p:cNvPr>
          <p:cNvSpPr/>
          <p:nvPr/>
        </p:nvSpPr>
        <p:spPr>
          <a:xfrm>
            <a:off x="2305049" y="2614612"/>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βάλ 8">
            <a:extLst>
              <a:ext uri="{FF2B5EF4-FFF2-40B4-BE49-F238E27FC236}">
                <a16:creationId xmlns:a16="http://schemas.microsoft.com/office/drawing/2014/main" id="{826292D7-E4FA-0C11-CDA4-FC0755C846C8}"/>
              </a:ext>
            </a:extLst>
          </p:cNvPr>
          <p:cNvSpPr/>
          <p:nvPr/>
        </p:nvSpPr>
        <p:spPr>
          <a:xfrm>
            <a:off x="5305424" y="10953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βάλ 9">
            <a:extLst>
              <a:ext uri="{FF2B5EF4-FFF2-40B4-BE49-F238E27FC236}">
                <a16:creationId xmlns:a16="http://schemas.microsoft.com/office/drawing/2014/main" id="{75F1EF6C-43FD-A2A0-3298-3F4FCAE04767}"/>
              </a:ext>
            </a:extLst>
          </p:cNvPr>
          <p:cNvSpPr/>
          <p:nvPr/>
        </p:nvSpPr>
        <p:spPr>
          <a:xfrm>
            <a:off x="6191249" y="221932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βάλ 10">
            <a:extLst>
              <a:ext uri="{FF2B5EF4-FFF2-40B4-BE49-F238E27FC236}">
                <a16:creationId xmlns:a16="http://schemas.microsoft.com/office/drawing/2014/main" id="{09415C27-2212-08B5-353B-6E9933EEF814}"/>
              </a:ext>
            </a:extLst>
          </p:cNvPr>
          <p:cNvSpPr/>
          <p:nvPr/>
        </p:nvSpPr>
        <p:spPr>
          <a:xfrm>
            <a:off x="5667374" y="42672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4" name="Ευθεία γραμμή σύνδεσης 13">
            <a:extLst>
              <a:ext uri="{FF2B5EF4-FFF2-40B4-BE49-F238E27FC236}">
                <a16:creationId xmlns:a16="http://schemas.microsoft.com/office/drawing/2014/main" id="{6D17E291-CE5E-C56B-DE39-AB5898D799D1}"/>
              </a:ext>
            </a:extLst>
          </p:cNvPr>
          <p:cNvCxnSpPr>
            <a:stCxn id="6" idx="4"/>
            <a:endCxn id="7" idx="0"/>
          </p:cNvCxnSpPr>
          <p:nvPr/>
        </p:nvCxnSpPr>
        <p:spPr>
          <a:xfrm>
            <a:off x="1257300" y="1771650"/>
            <a:ext cx="61912" cy="19526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16" name="Ευθεία γραμμή σύνδεσης 15">
            <a:extLst>
              <a:ext uri="{FF2B5EF4-FFF2-40B4-BE49-F238E27FC236}">
                <a16:creationId xmlns:a16="http://schemas.microsoft.com/office/drawing/2014/main" id="{9C4B80C9-4B71-695E-002E-33B540D06FE5}"/>
              </a:ext>
            </a:extLst>
          </p:cNvPr>
          <p:cNvCxnSpPr>
            <a:cxnSpLocks/>
            <a:stCxn id="6" idx="5"/>
            <a:endCxn id="8" idx="1"/>
          </p:cNvCxnSpPr>
          <p:nvPr/>
        </p:nvCxnSpPr>
        <p:spPr>
          <a:xfrm>
            <a:off x="1301078" y="1752121"/>
            <a:ext cx="1022105" cy="88202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a:extLst>
              <a:ext uri="{FF2B5EF4-FFF2-40B4-BE49-F238E27FC236}">
                <a16:creationId xmlns:a16="http://schemas.microsoft.com/office/drawing/2014/main" id="{AF17137B-3B72-E226-49B2-869A2C3BA3A3}"/>
              </a:ext>
            </a:extLst>
          </p:cNvPr>
          <p:cNvCxnSpPr>
            <a:cxnSpLocks/>
            <a:stCxn id="8" idx="3"/>
            <a:endCxn id="7" idx="7"/>
          </p:cNvCxnSpPr>
          <p:nvPr/>
        </p:nvCxnSpPr>
        <p:spPr>
          <a:xfrm flipH="1">
            <a:off x="1362990" y="2728433"/>
            <a:ext cx="960193" cy="101537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E5EDC9CB-C5A5-73C3-9BB2-3E303AC8BD07}"/>
              </a:ext>
            </a:extLst>
          </p:cNvPr>
          <p:cNvCxnSpPr>
            <a:cxnSpLocks/>
            <a:endCxn id="8" idx="7"/>
          </p:cNvCxnSpPr>
          <p:nvPr/>
        </p:nvCxnSpPr>
        <p:spPr>
          <a:xfrm flipH="1">
            <a:off x="2410740" y="1180861"/>
            <a:ext cx="2909886" cy="1453280"/>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5" name="Ευθεία γραμμή σύνδεσης 24">
            <a:extLst>
              <a:ext uri="{FF2B5EF4-FFF2-40B4-BE49-F238E27FC236}">
                <a16:creationId xmlns:a16="http://schemas.microsoft.com/office/drawing/2014/main" id="{2E2C109F-FFB1-8918-1494-E1D2F6A217CD}"/>
              </a:ext>
            </a:extLst>
          </p:cNvPr>
          <p:cNvCxnSpPr>
            <a:cxnSpLocks/>
            <a:stCxn id="9" idx="4"/>
            <a:endCxn id="11" idx="0"/>
          </p:cNvCxnSpPr>
          <p:nvPr/>
        </p:nvCxnSpPr>
        <p:spPr>
          <a:xfrm>
            <a:off x="5367337" y="1228725"/>
            <a:ext cx="361950" cy="303847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9" name="Ευθεία γραμμή σύνδεσης 28">
            <a:extLst>
              <a:ext uri="{FF2B5EF4-FFF2-40B4-BE49-F238E27FC236}">
                <a16:creationId xmlns:a16="http://schemas.microsoft.com/office/drawing/2014/main" id="{33C4C405-2CF8-ED1C-025E-F2CEEAD89457}"/>
              </a:ext>
            </a:extLst>
          </p:cNvPr>
          <p:cNvCxnSpPr>
            <a:cxnSpLocks/>
            <a:stCxn id="9" idx="5"/>
            <a:endCxn id="10" idx="1"/>
          </p:cNvCxnSpPr>
          <p:nvPr/>
        </p:nvCxnSpPr>
        <p:spPr>
          <a:xfrm>
            <a:off x="5411115" y="1209196"/>
            <a:ext cx="798268" cy="1029658"/>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2" name="Ευθεία γραμμή σύνδεσης 31">
            <a:extLst>
              <a:ext uri="{FF2B5EF4-FFF2-40B4-BE49-F238E27FC236}">
                <a16:creationId xmlns:a16="http://schemas.microsoft.com/office/drawing/2014/main" id="{15BC7CC9-661C-D5E6-F36D-7FD9FEDD8373}"/>
              </a:ext>
            </a:extLst>
          </p:cNvPr>
          <p:cNvCxnSpPr>
            <a:cxnSpLocks/>
            <a:stCxn id="6" idx="6"/>
            <a:endCxn id="9" idx="2"/>
          </p:cNvCxnSpPr>
          <p:nvPr/>
        </p:nvCxnSpPr>
        <p:spPr>
          <a:xfrm flipV="1">
            <a:off x="1319212" y="1162050"/>
            <a:ext cx="3986212"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 name="Ευθεία γραμμή σύνδεσης 34">
            <a:extLst>
              <a:ext uri="{FF2B5EF4-FFF2-40B4-BE49-F238E27FC236}">
                <a16:creationId xmlns:a16="http://schemas.microsoft.com/office/drawing/2014/main" id="{D703031A-B1E9-6F8F-ED1F-F52CD7FE5593}"/>
              </a:ext>
            </a:extLst>
          </p:cNvPr>
          <p:cNvCxnSpPr>
            <a:cxnSpLocks/>
            <a:stCxn id="11" idx="2"/>
            <a:endCxn id="7" idx="6"/>
          </p:cNvCxnSpPr>
          <p:nvPr/>
        </p:nvCxnSpPr>
        <p:spPr>
          <a:xfrm flipH="1" flipV="1">
            <a:off x="1381124" y="3790950"/>
            <a:ext cx="4286250"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8" name="Ευθεία γραμμή σύνδεσης 37">
            <a:extLst>
              <a:ext uri="{FF2B5EF4-FFF2-40B4-BE49-F238E27FC236}">
                <a16:creationId xmlns:a16="http://schemas.microsoft.com/office/drawing/2014/main" id="{49919EA7-FA87-76AA-BE98-3CFED0E33679}"/>
              </a:ext>
            </a:extLst>
          </p:cNvPr>
          <p:cNvCxnSpPr>
            <a:cxnSpLocks/>
            <a:stCxn id="8" idx="5"/>
          </p:cNvCxnSpPr>
          <p:nvPr/>
        </p:nvCxnSpPr>
        <p:spPr>
          <a:xfrm>
            <a:off x="2410740" y="2728433"/>
            <a:ext cx="3271836" cy="160091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45" name="Ευθεία γραμμή σύνδεσης 44">
            <a:extLst>
              <a:ext uri="{FF2B5EF4-FFF2-40B4-BE49-F238E27FC236}">
                <a16:creationId xmlns:a16="http://schemas.microsoft.com/office/drawing/2014/main" id="{30AEB5D9-A527-6369-E270-7A98C057E5DC}"/>
              </a:ext>
            </a:extLst>
          </p:cNvPr>
          <p:cNvCxnSpPr>
            <a:cxnSpLocks/>
            <a:stCxn id="10" idx="4"/>
            <a:endCxn id="11" idx="7"/>
          </p:cNvCxnSpPr>
          <p:nvPr/>
        </p:nvCxnSpPr>
        <p:spPr>
          <a:xfrm flipH="1">
            <a:off x="5773065" y="2352675"/>
            <a:ext cx="480097" cy="1934054"/>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8" name="Οβάλ 57">
            <a:extLst>
              <a:ext uri="{FF2B5EF4-FFF2-40B4-BE49-F238E27FC236}">
                <a16:creationId xmlns:a16="http://schemas.microsoft.com/office/drawing/2014/main" id="{1418687C-4329-87EF-0B41-72614F17A7DD}"/>
              </a:ext>
            </a:extLst>
          </p:cNvPr>
          <p:cNvSpPr/>
          <p:nvPr/>
        </p:nvSpPr>
        <p:spPr>
          <a:xfrm>
            <a:off x="2095499" y="837281"/>
            <a:ext cx="4219576" cy="410929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2" name="TextBox 61">
            <a:extLst>
              <a:ext uri="{FF2B5EF4-FFF2-40B4-BE49-F238E27FC236}">
                <a16:creationId xmlns:a16="http://schemas.microsoft.com/office/drawing/2014/main" id="{3A370EC2-3357-E47F-F6FC-A599A13933BC}"/>
              </a:ext>
            </a:extLst>
          </p:cNvPr>
          <p:cNvSpPr txBox="1"/>
          <p:nvPr/>
        </p:nvSpPr>
        <p:spPr>
          <a:xfrm>
            <a:off x="7145214" y="633710"/>
            <a:ext cx="4791075" cy="923330"/>
          </a:xfrm>
          <a:prstGeom prst="rect">
            <a:avLst/>
          </a:prstGeom>
          <a:noFill/>
        </p:spPr>
        <p:txBody>
          <a:bodyPr wrap="square" rtlCol="0">
            <a:spAutoFit/>
          </a:bodyPr>
          <a:lstStyle/>
          <a:p>
            <a:r>
              <a:rPr lang="el-GR" dirty="0"/>
              <a:t>Ο τριγωνισμός </a:t>
            </a:r>
            <a:r>
              <a:rPr lang="en-US" dirty="0"/>
              <a:t>Delaunay</a:t>
            </a:r>
            <a:r>
              <a:rPr lang="el-GR" dirty="0"/>
              <a:t> σε ένα σύνολο σημείων είναι η εύρεση όλων των τριγώνων που σχηματίζουν τα σημεία αυτά ….</a:t>
            </a:r>
          </a:p>
        </p:txBody>
      </p:sp>
      <p:sp>
        <p:nvSpPr>
          <p:cNvPr id="4" name="TextBox 3">
            <a:extLst>
              <a:ext uri="{FF2B5EF4-FFF2-40B4-BE49-F238E27FC236}">
                <a16:creationId xmlns:a16="http://schemas.microsoft.com/office/drawing/2014/main" id="{FEE01AAB-F6EE-B87A-6C8D-049EC680A57F}"/>
              </a:ext>
            </a:extLst>
          </p:cNvPr>
          <p:cNvSpPr txBox="1"/>
          <p:nvPr/>
        </p:nvSpPr>
        <p:spPr>
          <a:xfrm>
            <a:off x="0" y="0"/>
            <a:ext cx="12192000" cy="369332"/>
          </a:xfrm>
          <a:prstGeom prst="rect">
            <a:avLst/>
          </a:prstGeom>
          <a:solidFill>
            <a:schemeClr val="accent6">
              <a:lumMod val="75000"/>
            </a:schemeClr>
          </a:solidFill>
        </p:spPr>
        <p:txBody>
          <a:bodyPr wrap="square" rtlCol="0">
            <a:spAutoFit/>
          </a:bodyPr>
          <a:lstStyle/>
          <a:p>
            <a:pPr algn="ctr"/>
            <a:r>
              <a:rPr lang="el-GR" b="1" dirty="0">
                <a:solidFill>
                  <a:schemeClr val="bg1"/>
                </a:solidFill>
              </a:rPr>
              <a:t>Τριγωνισμός </a:t>
            </a:r>
            <a:r>
              <a:rPr lang="en-US" b="1" dirty="0">
                <a:solidFill>
                  <a:schemeClr val="bg1"/>
                </a:solidFill>
              </a:rPr>
              <a:t>Delaunay</a:t>
            </a:r>
            <a:endParaRPr lang="el-GR" b="1" dirty="0">
              <a:solidFill>
                <a:schemeClr val="bg1"/>
              </a:solidFill>
            </a:endParaRPr>
          </a:p>
        </p:txBody>
      </p:sp>
      <p:sp>
        <p:nvSpPr>
          <p:cNvPr id="63" name="TextBox 62">
            <a:extLst>
              <a:ext uri="{FF2B5EF4-FFF2-40B4-BE49-F238E27FC236}">
                <a16:creationId xmlns:a16="http://schemas.microsoft.com/office/drawing/2014/main" id="{A75B2F3A-8624-D073-0E8B-C1CFB886B303}"/>
              </a:ext>
            </a:extLst>
          </p:cNvPr>
          <p:cNvSpPr txBox="1"/>
          <p:nvPr/>
        </p:nvSpPr>
        <p:spPr>
          <a:xfrm>
            <a:off x="7145215" y="1449377"/>
            <a:ext cx="4791075" cy="923330"/>
          </a:xfrm>
          <a:prstGeom prst="rect">
            <a:avLst/>
          </a:prstGeom>
          <a:noFill/>
        </p:spPr>
        <p:txBody>
          <a:bodyPr wrap="square" rtlCol="0">
            <a:spAutoFit/>
          </a:bodyPr>
          <a:lstStyle/>
          <a:p>
            <a:r>
              <a:rPr lang="el-GR" dirty="0"/>
              <a:t>… με την προϋπόθεση ότι ο περιεγραμμένος κύκλος  κάθε τέτοιου τριγώνου δεν εμπερικλείει κανένα από τα υπόλοιπα σημεία.</a:t>
            </a:r>
          </a:p>
        </p:txBody>
      </p:sp>
      <p:sp>
        <p:nvSpPr>
          <p:cNvPr id="19" name="TextBox 18">
            <a:extLst>
              <a:ext uri="{FF2B5EF4-FFF2-40B4-BE49-F238E27FC236}">
                <a16:creationId xmlns:a16="http://schemas.microsoft.com/office/drawing/2014/main" id="{B1E5673D-56F2-28C9-0C04-723D46FBFD00}"/>
              </a:ext>
            </a:extLst>
          </p:cNvPr>
          <p:cNvSpPr txBox="1"/>
          <p:nvPr/>
        </p:nvSpPr>
        <p:spPr>
          <a:xfrm>
            <a:off x="5393805" y="825444"/>
            <a:ext cx="301686" cy="369332"/>
          </a:xfrm>
          <a:prstGeom prst="rect">
            <a:avLst/>
          </a:prstGeom>
          <a:noFill/>
        </p:spPr>
        <p:txBody>
          <a:bodyPr wrap="none" rtlCol="0">
            <a:spAutoFit/>
          </a:bodyPr>
          <a:lstStyle/>
          <a:p>
            <a:r>
              <a:rPr lang="el-GR" dirty="0"/>
              <a:t>1</a:t>
            </a:r>
          </a:p>
        </p:txBody>
      </p:sp>
      <p:sp>
        <p:nvSpPr>
          <p:cNvPr id="20" name="TextBox 19">
            <a:extLst>
              <a:ext uri="{FF2B5EF4-FFF2-40B4-BE49-F238E27FC236}">
                <a16:creationId xmlns:a16="http://schemas.microsoft.com/office/drawing/2014/main" id="{81D22FAB-5537-876F-14FA-71121B9FE552}"/>
              </a:ext>
            </a:extLst>
          </p:cNvPr>
          <p:cNvSpPr txBox="1"/>
          <p:nvPr/>
        </p:nvSpPr>
        <p:spPr>
          <a:xfrm>
            <a:off x="6325881" y="2101334"/>
            <a:ext cx="301686" cy="369332"/>
          </a:xfrm>
          <a:prstGeom prst="rect">
            <a:avLst/>
          </a:prstGeom>
          <a:noFill/>
        </p:spPr>
        <p:txBody>
          <a:bodyPr wrap="none" rtlCol="0">
            <a:spAutoFit/>
          </a:bodyPr>
          <a:lstStyle/>
          <a:p>
            <a:r>
              <a:rPr lang="el-GR" dirty="0"/>
              <a:t>2</a:t>
            </a:r>
          </a:p>
        </p:txBody>
      </p:sp>
      <p:sp>
        <p:nvSpPr>
          <p:cNvPr id="22" name="TextBox 21">
            <a:extLst>
              <a:ext uri="{FF2B5EF4-FFF2-40B4-BE49-F238E27FC236}">
                <a16:creationId xmlns:a16="http://schemas.microsoft.com/office/drawing/2014/main" id="{0B457423-B7D3-CF86-1B1C-E5E408C81C6E}"/>
              </a:ext>
            </a:extLst>
          </p:cNvPr>
          <p:cNvSpPr txBox="1"/>
          <p:nvPr/>
        </p:nvSpPr>
        <p:spPr>
          <a:xfrm>
            <a:off x="5754931" y="4297542"/>
            <a:ext cx="301686" cy="369332"/>
          </a:xfrm>
          <a:prstGeom prst="rect">
            <a:avLst/>
          </a:prstGeom>
          <a:noFill/>
        </p:spPr>
        <p:txBody>
          <a:bodyPr wrap="none" rtlCol="0">
            <a:spAutoFit/>
          </a:bodyPr>
          <a:lstStyle/>
          <a:p>
            <a:r>
              <a:rPr lang="el-GR" dirty="0"/>
              <a:t>3</a:t>
            </a:r>
          </a:p>
        </p:txBody>
      </p:sp>
      <p:sp>
        <p:nvSpPr>
          <p:cNvPr id="23" name="TextBox 22">
            <a:extLst>
              <a:ext uri="{FF2B5EF4-FFF2-40B4-BE49-F238E27FC236}">
                <a16:creationId xmlns:a16="http://schemas.microsoft.com/office/drawing/2014/main" id="{21668F9C-8F64-ABE8-A683-07179DD5E39A}"/>
              </a:ext>
            </a:extLst>
          </p:cNvPr>
          <p:cNvSpPr txBox="1"/>
          <p:nvPr/>
        </p:nvSpPr>
        <p:spPr>
          <a:xfrm>
            <a:off x="2450397" y="2507218"/>
            <a:ext cx="301686" cy="369332"/>
          </a:xfrm>
          <a:prstGeom prst="rect">
            <a:avLst/>
          </a:prstGeom>
          <a:noFill/>
        </p:spPr>
        <p:txBody>
          <a:bodyPr wrap="none" rtlCol="0">
            <a:spAutoFit/>
          </a:bodyPr>
          <a:lstStyle/>
          <a:p>
            <a:r>
              <a:rPr lang="el-GR" dirty="0"/>
              <a:t>4</a:t>
            </a:r>
          </a:p>
        </p:txBody>
      </p:sp>
      <p:sp>
        <p:nvSpPr>
          <p:cNvPr id="24" name="TextBox 23">
            <a:extLst>
              <a:ext uri="{FF2B5EF4-FFF2-40B4-BE49-F238E27FC236}">
                <a16:creationId xmlns:a16="http://schemas.microsoft.com/office/drawing/2014/main" id="{158B4FC2-5A38-7EFF-7620-6EE894C0040C}"/>
              </a:ext>
            </a:extLst>
          </p:cNvPr>
          <p:cNvSpPr txBox="1"/>
          <p:nvPr/>
        </p:nvSpPr>
        <p:spPr>
          <a:xfrm>
            <a:off x="7159786" y="2760958"/>
            <a:ext cx="4791075" cy="923330"/>
          </a:xfrm>
          <a:prstGeom prst="rect">
            <a:avLst/>
          </a:prstGeom>
          <a:noFill/>
        </p:spPr>
        <p:txBody>
          <a:bodyPr wrap="square" rtlCol="0">
            <a:spAutoFit/>
          </a:bodyPr>
          <a:lstStyle/>
          <a:p>
            <a:r>
              <a:rPr lang="el-GR" dirty="0"/>
              <a:t>Το τρίγωνο (123) δεν είναι τρίγωνο </a:t>
            </a:r>
            <a:r>
              <a:rPr lang="en-US" dirty="0"/>
              <a:t>Delaunay</a:t>
            </a:r>
            <a:r>
              <a:rPr lang="el-GR" dirty="0"/>
              <a:t> διότι ο περιεγραμμένος του κύκλος περιέχει ρο σημείο 4.</a:t>
            </a:r>
          </a:p>
        </p:txBody>
      </p:sp>
    </p:spTree>
    <p:extLst>
      <p:ext uri="{BB962C8B-B14F-4D97-AF65-F5344CB8AC3E}">
        <p14:creationId xmlns:p14="http://schemas.microsoft.com/office/powerpoint/2010/main" val="419951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par>
                          <p:cTn id="25" fill="hold">
                            <p:stCondLst>
                              <p:cond delay="500"/>
                            </p:stCondLst>
                            <p:childTnLst>
                              <p:par>
                                <p:cTn id="26" presetID="21" presetClass="entr" presetSubtype="1" fill="hold" grpId="0"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heel(1)">
                                      <p:cBhvr>
                                        <p:cTn id="28" dur="2000"/>
                                        <p:tgtEl>
                                          <p:spTgt spid="58"/>
                                        </p:tgtEl>
                                      </p:cBhvr>
                                    </p:animEffect>
                                  </p:childTnLst>
                                </p:cTn>
                              </p:par>
                            </p:childTnLst>
                          </p:cTn>
                        </p:par>
                        <p:par>
                          <p:cTn id="29" fill="hold">
                            <p:stCondLst>
                              <p:cond delay="2500"/>
                            </p:stCondLst>
                            <p:childTnLst>
                              <p:par>
                                <p:cTn id="30" presetID="19" presetClass="emph" presetSubtype="0" fill="hold" grpId="0" nodeType="afterEffect">
                                  <p:stCondLst>
                                    <p:cond delay="0"/>
                                  </p:stCondLst>
                                  <p:childTnLst>
                                    <p:animClr clrSpc="rgb" dir="cw">
                                      <p:cBhvr override="childStyle">
                                        <p:cTn id="31" dur="500" fill="hold"/>
                                        <p:tgtEl>
                                          <p:spTgt spid="8"/>
                                        </p:tgtEl>
                                        <p:attrNameLst>
                                          <p:attrName>style.color</p:attrName>
                                        </p:attrNameLst>
                                      </p:cBhvr>
                                      <p:to>
                                        <a:schemeClr val="accent2"/>
                                      </p:to>
                                    </p:animClr>
                                    <p:animClr clrSpc="rgb" dir="cw">
                                      <p:cBhvr>
                                        <p:cTn id="32" dur="500" fill="hold"/>
                                        <p:tgtEl>
                                          <p:spTgt spid="8"/>
                                        </p:tgtEl>
                                        <p:attrNameLst>
                                          <p:attrName>fillcolor</p:attrName>
                                        </p:attrNameLst>
                                      </p:cBhvr>
                                      <p:to>
                                        <a:schemeClr val="accent2"/>
                                      </p:to>
                                    </p:animClr>
                                    <p:set>
                                      <p:cBhvr>
                                        <p:cTn id="33" dur="500" fill="hold"/>
                                        <p:tgtEl>
                                          <p:spTgt spid="8"/>
                                        </p:tgtEl>
                                        <p:attrNameLst>
                                          <p:attrName>fill.type</p:attrName>
                                        </p:attrNameLst>
                                      </p:cBhvr>
                                      <p:to>
                                        <p:strVal val="solid"/>
                                      </p:to>
                                    </p:set>
                                    <p:set>
                                      <p:cBhvr>
                                        <p:cTn id="34" dur="500" fill="hold"/>
                                        <p:tgtEl>
                                          <p:spTgt spid="8"/>
                                        </p:tgtEl>
                                        <p:attrNameLst>
                                          <p:attrName>fill.on</p:attrName>
                                        </p:attrNameLst>
                                      </p:cBhvr>
                                      <p:to>
                                        <p:strVal val="true"/>
                                      </p:to>
                                    </p:set>
                                  </p:childTnLst>
                                </p:cTn>
                              </p:par>
                              <p:par>
                                <p:cTn id="35" presetID="6" presetClass="emph" presetSubtype="0" fill="hold" grpId="1" nodeType="withEffect">
                                  <p:stCondLst>
                                    <p:cond delay="0"/>
                                  </p:stCondLst>
                                  <p:childTnLst>
                                    <p:animScale>
                                      <p:cBhvr>
                                        <p:cTn id="36" dur="5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8" grpId="1" animBg="1"/>
      <p:bldP spid="58" grpId="0" animBg="1"/>
      <p:bldP spid="19" grpId="0"/>
      <p:bldP spid="20" grpId="0"/>
      <p:bldP spid="22" grpId="0"/>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7E76DBFE-D30F-0208-F96B-F4A2A9448B68}"/>
              </a:ext>
            </a:extLst>
          </p:cNvPr>
          <p:cNvSpPr/>
          <p:nvPr/>
        </p:nvSpPr>
        <p:spPr>
          <a:xfrm>
            <a:off x="419100" y="666750"/>
            <a:ext cx="6553200" cy="4419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βάλ 5">
            <a:extLst>
              <a:ext uri="{FF2B5EF4-FFF2-40B4-BE49-F238E27FC236}">
                <a16:creationId xmlns:a16="http://schemas.microsoft.com/office/drawing/2014/main" id="{4BC10DAC-5645-735D-455A-1D8FA65496AF}"/>
              </a:ext>
            </a:extLst>
          </p:cNvPr>
          <p:cNvSpPr/>
          <p:nvPr/>
        </p:nvSpPr>
        <p:spPr>
          <a:xfrm>
            <a:off x="1195387" y="16383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βάλ 6">
            <a:extLst>
              <a:ext uri="{FF2B5EF4-FFF2-40B4-BE49-F238E27FC236}">
                <a16:creationId xmlns:a16="http://schemas.microsoft.com/office/drawing/2014/main" id="{7702603D-016C-40FA-B19E-3CD84E619CA2}"/>
              </a:ext>
            </a:extLst>
          </p:cNvPr>
          <p:cNvSpPr/>
          <p:nvPr/>
        </p:nvSpPr>
        <p:spPr>
          <a:xfrm>
            <a:off x="1257299" y="37242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βάλ 7">
            <a:extLst>
              <a:ext uri="{FF2B5EF4-FFF2-40B4-BE49-F238E27FC236}">
                <a16:creationId xmlns:a16="http://schemas.microsoft.com/office/drawing/2014/main" id="{7E686DCC-9D59-60F2-9AE3-A09AA1A6B77E}"/>
              </a:ext>
            </a:extLst>
          </p:cNvPr>
          <p:cNvSpPr/>
          <p:nvPr/>
        </p:nvSpPr>
        <p:spPr>
          <a:xfrm>
            <a:off x="2305049" y="2614612"/>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βάλ 8">
            <a:extLst>
              <a:ext uri="{FF2B5EF4-FFF2-40B4-BE49-F238E27FC236}">
                <a16:creationId xmlns:a16="http://schemas.microsoft.com/office/drawing/2014/main" id="{826292D7-E4FA-0C11-CDA4-FC0755C846C8}"/>
              </a:ext>
            </a:extLst>
          </p:cNvPr>
          <p:cNvSpPr/>
          <p:nvPr/>
        </p:nvSpPr>
        <p:spPr>
          <a:xfrm>
            <a:off x="5305424" y="109537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βάλ 9">
            <a:extLst>
              <a:ext uri="{FF2B5EF4-FFF2-40B4-BE49-F238E27FC236}">
                <a16:creationId xmlns:a16="http://schemas.microsoft.com/office/drawing/2014/main" id="{75F1EF6C-43FD-A2A0-3298-3F4FCAE04767}"/>
              </a:ext>
            </a:extLst>
          </p:cNvPr>
          <p:cNvSpPr/>
          <p:nvPr/>
        </p:nvSpPr>
        <p:spPr>
          <a:xfrm>
            <a:off x="6191249" y="2219325"/>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βάλ 10">
            <a:extLst>
              <a:ext uri="{FF2B5EF4-FFF2-40B4-BE49-F238E27FC236}">
                <a16:creationId xmlns:a16="http://schemas.microsoft.com/office/drawing/2014/main" id="{09415C27-2212-08B5-353B-6E9933EEF814}"/>
              </a:ext>
            </a:extLst>
          </p:cNvPr>
          <p:cNvSpPr/>
          <p:nvPr/>
        </p:nvSpPr>
        <p:spPr>
          <a:xfrm>
            <a:off x="5667374" y="4267200"/>
            <a:ext cx="123825" cy="13335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βάλ 11">
            <a:extLst>
              <a:ext uri="{FF2B5EF4-FFF2-40B4-BE49-F238E27FC236}">
                <a16:creationId xmlns:a16="http://schemas.microsoft.com/office/drawing/2014/main" id="{EB11FFEF-D92F-B6A4-F8B3-8556D6742707}"/>
              </a:ext>
            </a:extLst>
          </p:cNvPr>
          <p:cNvSpPr/>
          <p:nvPr/>
        </p:nvSpPr>
        <p:spPr>
          <a:xfrm>
            <a:off x="246185" y="1700212"/>
            <a:ext cx="2109785" cy="20859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4" name="Ευθεία γραμμή σύνδεσης 13">
            <a:extLst>
              <a:ext uri="{FF2B5EF4-FFF2-40B4-BE49-F238E27FC236}">
                <a16:creationId xmlns:a16="http://schemas.microsoft.com/office/drawing/2014/main" id="{6D17E291-CE5E-C56B-DE39-AB5898D799D1}"/>
              </a:ext>
            </a:extLst>
          </p:cNvPr>
          <p:cNvCxnSpPr>
            <a:stCxn id="6" idx="4"/>
            <a:endCxn id="7" idx="0"/>
          </p:cNvCxnSpPr>
          <p:nvPr/>
        </p:nvCxnSpPr>
        <p:spPr>
          <a:xfrm>
            <a:off x="1257300" y="1771650"/>
            <a:ext cx="61912" cy="19526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16" name="Ευθεία γραμμή σύνδεσης 15">
            <a:extLst>
              <a:ext uri="{FF2B5EF4-FFF2-40B4-BE49-F238E27FC236}">
                <a16:creationId xmlns:a16="http://schemas.microsoft.com/office/drawing/2014/main" id="{9C4B80C9-4B71-695E-002E-33B540D06FE5}"/>
              </a:ext>
            </a:extLst>
          </p:cNvPr>
          <p:cNvCxnSpPr>
            <a:cxnSpLocks/>
            <a:stCxn id="6" idx="5"/>
            <a:endCxn id="8" idx="1"/>
          </p:cNvCxnSpPr>
          <p:nvPr/>
        </p:nvCxnSpPr>
        <p:spPr>
          <a:xfrm>
            <a:off x="1301078" y="1752121"/>
            <a:ext cx="1022105" cy="88202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a:extLst>
              <a:ext uri="{FF2B5EF4-FFF2-40B4-BE49-F238E27FC236}">
                <a16:creationId xmlns:a16="http://schemas.microsoft.com/office/drawing/2014/main" id="{AF17137B-3B72-E226-49B2-869A2C3BA3A3}"/>
              </a:ext>
            </a:extLst>
          </p:cNvPr>
          <p:cNvCxnSpPr>
            <a:cxnSpLocks/>
            <a:stCxn id="8" idx="3"/>
            <a:endCxn id="7" idx="7"/>
          </p:cNvCxnSpPr>
          <p:nvPr/>
        </p:nvCxnSpPr>
        <p:spPr>
          <a:xfrm flipH="1">
            <a:off x="1362990" y="2728433"/>
            <a:ext cx="960193" cy="101537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E5EDC9CB-C5A5-73C3-9BB2-3E303AC8BD07}"/>
              </a:ext>
            </a:extLst>
          </p:cNvPr>
          <p:cNvCxnSpPr>
            <a:cxnSpLocks/>
            <a:endCxn id="8" idx="7"/>
          </p:cNvCxnSpPr>
          <p:nvPr/>
        </p:nvCxnSpPr>
        <p:spPr>
          <a:xfrm flipH="1">
            <a:off x="2410740" y="1180861"/>
            <a:ext cx="2909886" cy="1453280"/>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5" name="Ευθεία γραμμή σύνδεσης 24">
            <a:extLst>
              <a:ext uri="{FF2B5EF4-FFF2-40B4-BE49-F238E27FC236}">
                <a16:creationId xmlns:a16="http://schemas.microsoft.com/office/drawing/2014/main" id="{2E2C109F-FFB1-8918-1494-E1D2F6A217CD}"/>
              </a:ext>
            </a:extLst>
          </p:cNvPr>
          <p:cNvCxnSpPr>
            <a:cxnSpLocks/>
            <a:stCxn id="8" idx="6"/>
            <a:endCxn id="10" idx="2"/>
          </p:cNvCxnSpPr>
          <p:nvPr/>
        </p:nvCxnSpPr>
        <p:spPr>
          <a:xfrm flipV="1">
            <a:off x="2428874" y="2286000"/>
            <a:ext cx="3762375" cy="39528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29" name="Ευθεία γραμμή σύνδεσης 28">
            <a:extLst>
              <a:ext uri="{FF2B5EF4-FFF2-40B4-BE49-F238E27FC236}">
                <a16:creationId xmlns:a16="http://schemas.microsoft.com/office/drawing/2014/main" id="{33C4C405-2CF8-ED1C-025E-F2CEEAD89457}"/>
              </a:ext>
            </a:extLst>
          </p:cNvPr>
          <p:cNvCxnSpPr>
            <a:cxnSpLocks/>
            <a:stCxn id="9" idx="5"/>
            <a:endCxn id="10" idx="1"/>
          </p:cNvCxnSpPr>
          <p:nvPr/>
        </p:nvCxnSpPr>
        <p:spPr>
          <a:xfrm>
            <a:off x="5411115" y="1209196"/>
            <a:ext cx="798268" cy="1029658"/>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2" name="Ευθεία γραμμή σύνδεσης 31">
            <a:extLst>
              <a:ext uri="{FF2B5EF4-FFF2-40B4-BE49-F238E27FC236}">
                <a16:creationId xmlns:a16="http://schemas.microsoft.com/office/drawing/2014/main" id="{15BC7CC9-661C-D5E6-F36D-7FD9FEDD8373}"/>
              </a:ext>
            </a:extLst>
          </p:cNvPr>
          <p:cNvCxnSpPr>
            <a:cxnSpLocks/>
            <a:stCxn id="6" idx="6"/>
            <a:endCxn id="9" idx="2"/>
          </p:cNvCxnSpPr>
          <p:nvPr/>
        </p:nvCxnSpPr>
        <p:spPr>
          <a:xfrm flipV="1">
            <a:off x="1319212" y="1162050"/>
            <a:ext cx="3986212"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 name="Ευθεία γραμμή σύνδεσης 34">
            <a:extLst>
              <a:ext uri="{FF2B5EF4-FFF2-40B4-BE49-F238E27FC236}">
                <a16:creationId xmlns:a16="http://schemas.microsoft.com/office/drawing/2014/main" id="{D703031A-B1E9-6F8F-ED1F-F52CD7FE5593}"/>
              </a:ext>
            </a:extLst>
          </p:cNvPr>
          <p:cNvCxnSpPr>
            <a:cxnSpLocks/>
            <a:stCxn id="11" idx="2"/>
            <a:endCxn id="7" idx="6"/>
          </p:cNvCxnSpPr>
          <p:nvPr/>
        </p:nvCxnSpPr>
        <p:spPr>
          <a:xfrm flipH="1" flipV="1">
            <a:off x="1381124" y="3790950"/>
            <a:ext cx="4286250" cy="542925"/>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8" name="Ευθεία γραμμή σύνδεσης 37">
            <a:extLst>
              <a:ext uri="{FF2B5EF4-FFF2-40B4-BE49-F238E27FC236}">
                <a16:creationId xmlns:a16="http://schemas.microsoft.com/office/drawing/2014/main" id="{49919EA7-FA87-76AA-BE98-3CFED0E33679}"/>
              </a:ext>
            </a:extLst>
          </p:cNvPr>
          <p:cNvCxnSpPr>
            <a:cxnSpLocks/>
            <a:stCxn id="8" idx="5"/>
          </p:cNvCxnSpPr>
          <p:nvPr/>
        </p:nvCxnSpPr>
        <p:spPr>
          <a:xfrm>
            <a:off x="2410740" y="2728433"/>
            <a:ext cx="3271836" cy="1600917"/>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45" name="Ευθεία γραμμή σύνδεσης 44">
            <a:extLst>
              <a:ext uri="{FF2B5EF4-FFF2-40B4-BE49-F238E27FC236}">
                <a16:creationId xmlns:a16="http://schemas.microsoft.com/office/drawing/2014/main" id="{30AEB5D9-A527-6369-E270-7A98C057E5DC}"/>
              </a:ext>
            </a:extLst>
          </p:cNvPr>
          <p:cNvCxnSpPr>
            <a:cxnSpLocks/>
            <a:stCxn id="10" idx="4"/>
            <a:endCxn id="11" idx="7"/>
          </p:cNvCxnSpPr>
          <p:nvPr/>
        </p:nvCxnSpPr>
        <p:spPr>
          <a:xfrm flipH="1">
            <a:off x="5773065" y="2352675"/>
            <a:ext cx="480097" cy="1934054"/>
          </a:xfrm>
          <a:prstGeom prst="line">
            <a:avLst/>
          </a:prstGeom>
          <a:ln w="28575">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56" name="Οβάλ 55">
            <a:extLst>
              <a:ext uri="{FF2B5EF4-FFF2-40B4-BE49-F238E27FC236}">
                <a16:creationId xmlns:a16="http://schemas.microsoft.com/office/drawing/2014/main" id="{EE17D2E3-2B03-24A3-FEC1-3C4126002391}"/>
              </a:ext>
            </a:extLst>
          </p:cNvPr>
          <p:cNvSpPr/>
          <p:nvPr/>
        </p:nvSpPr>
        <p:spPr>
          <a:xfrm>
            <a:off x="957262" y="-1590674"/>
            <a:ext cx="4453853" cy="4419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7" name="Οβάλ 56">
            <a:extLst>
              <a:ext uri="{FF2B5EF4-FFF2-40B4-BE49-F238E27FC236}">
                <a16:creationId xmlns:a16="http://schemas.microsoft.com/office/drawing/2014/main" id="{0A454296-0A9C-4F1D-963C-56BDC16CD281}"/>
              </a:ext>
            </a:extLst>
          </p:cNvPr>
          <p:cNvSpPr/>
          <p:nvPr/>
        </p:nvSpPr>
        <p:spPr>
          <a:xfrm>
            <a:off x="1138237" y="2438400"/>
            <a:ext cx="4605338" cy="44577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8" name="Οβάλ 57">
            <a:extLst>
              <a:ext uri="{FF2B5EF4-FFF2-40B4-BE49-F238E27FC236}">
                <a16:creationId xmlns:a16="http://schemas.microsoft.com/office/drawing/2014/main" id="{1418687C-4329-87EF-0B41-72614F17A7DD}"/>
              </a:ext>
            </a:extLst>
          </p:cNvPr>
          <p:cNvSpPr/>
          <p:nvPr/>
        </p:nvSpPr>
        <p:spPr>
          <a:xfrm>
            <a:off x="2340768" y="904875"/>
            <a:ext cx="3986212" cy="37623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9" name="Οβάλ 58">
            <a:extLst>
              <a:ext uri="{FF2B5EF4-FFF2-40B4-BE49-F238E27FC236}">
                <a16:creationId xmlns:a16="http://schemas.microsoft.com/office/drawing/2014/main" id="{E8F4F6A6-AAA0-1A42-6416-2EA5454FA511}"/>
              </a:ext>
            </a:extLst>
          </p:cNvPr>
          <p:cNvSpPr/>
          <p:nvPr/>
        </p:nvSpPr>
        <p:spPr>
          <a:xfrm>
            <a:off x="2355970" y="1055611"/>
            <a:ext cx="4023397" cy="37623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2" name="TextBox 61">
            <a:extLst>
              <a:ext uri="{FF2B5EF4-FFF2-40B4-BE49-F238E27FC236}">
                <a16:creationId xmlns:a16="http://schemas.microsoft.com/office/drawing/2014/main" id="{3A370EC2-3357-E47F-F6FC-A599A13933BC}"/>
              </a:ext>
            </a:extLst>
          </p:cNvPr>
          <p:cNvSpPr txBox="1"/>
          <p:nvPr/>
        </p:nvSpPr>
        <p:spPr>
          <a:xfrm>
            <a:off x="7145214" y="633710"/>
            <a:ext cx="4791075" cy="923330"/>
          </a:xfrm>
          <a:prstGeom prst="rect">
            <a:avLst/>
          </a:prstGeom>
          <a:noFill/>
        </p:spPr>
        <p:txBody>
          <a:bodyPr wrap="square" rtlCol="0">
            <a:spAutoFit/>
          </a:bodyPr>
          <a:lstStyle/>
          <a:p>
            <a:r>
              <a:rPr lang="el-GR" dirty="0"/>
              <a:t>Σε αντίθεση με τον  τριγωνισμό </a:t>
            </a:r>
            <a:r>
              <a:rPr lang="en-US" dirty="0"/>
              <a:t>Delaunay</a:t>
            </a:r>
            <a:r>
              <a:rPr lang="el-GR" dirty="0"/>
              <a:t> που αναφέρεται σε τρίγωνα, το διάγραμμα </a:t>
            </a:r>
            <a:r>
              <a:rPr lang="en-US" dirty="0"/>
              <a:t>Voronoi</a:t>
            </a:r>
            <a:r>
              <a:rPr lang="el-GR" dirty="0"/>
              <a:t> αναφέρεται σε πολύγωνα.</a:t>
            </a:r>
          </a:p>
        </p:txBody>
      </p:sp>
      <p:sp>
        <p:nvSpPr>
          <p:cNvPr id="4" name="TextBox 3">
            <a:extLst>
              <a:ext uri="{FF2B5EF4-FFF2-40B4-BE49-F238E27FC236}">
                <a16:creationId xmlns:a16="http://schemas.microsoft.com/office/drawing/2014/main" id="{FEE01AAB-F6EE-B87A-6C8D-049EC680A57F}"/>
              </a:ext>
            </a:extLst>
          </p:cNvPr>
          <p:cNvSpPr txBox="1"/>
          <p:nvPr/>
        </p:nvSpPr>
        <p:spPr>
          <a:xfrm>
            <a:off x="0" y="0"/>
            <a:ext cx="12192000" cy="369332"/>
          </a:xfrm>
          <a:prstGeom prst="rect">
            <a:avLst/>
          </a:prstGeom>
          <a:solidFill>
            <a:schemeClr val="accent6">
              <a:lumMod val="75000"/>
            </a:schemeClr>
          </a:solidFill>
        </p:spPr>
        <p:txBody>
          <a:bodyPr wrap="square" rtlCol="0">
            <a:spAutoFit/>
          </a:bodyPr>
          <a:lstStyle/>
          <a:p>
            <a:pPr algn="ctr"/>
            <a:r>
              <a:rPr lang="el-GR" b="1" dirty="0">
                <a:solidFill>
                  <a:schemeClr val="bg1"/>
                </a:solidFill>
              </a:rPr>
              <a:t>Διάγραμμα </a:t>
            </a:r>
            <a:r>
              <a:rPr lang="en-US" b="1" dirty="0">
                <a:solidFill>
                  <a:schemeClr val="bg1"/>
                </a:solidFill>
              </a:rPr>
              <a:t>Voronoi</a:t>
            </a:r>
            <a:endParaRPr lang="el-GR" b="1" dirty="0">
              <a:solidFill>
                <a:schemeClr val="bg1"/>
              </a:solidFill>
            </a:endParaRPr>
          </a:p>
        </p:txBody>
      </p:sp>
      <p:sp>
        <p:nvSpPr>
          <p:cNvPr id="63" name="TextBox 62">
            <a:extLst>
              <a:ext uri="{FF2B5EF4-FFF2-40B4-BE49-F238E27FC236}">
                <a16:creationId xmlns:a16="http://schemas.microsoft.com/office/drawing/2014/main" id="{A75B2F3A-8624-D073-0E8B-C1CFB886B303}"/>
              </a:ext>
            </a:extLst>
          </p:cNvPr>
          <p:cNvSpPr txBox="1"/>
          <p:nvPr/>
        </p:nvSpPr>
        <p:spPr>
          <a:xfrm>
            <a:off x="7145214" y="1500190"/>
            <a:ext cx="4791075" cy="1477328"/>
          </a:xfrm>
          <a:prstGeom prst="rect">
            <a:avLst/>
          </a:prstGeom>
          <a:noFill/>
        </p:spPr>
        <p:txBody>
          <a:bodyPr wrap="square" rtlCol="0">
            <a:spAutoFit/>
          </a:bodyPr>
          <a:lstStyle/>
          <a:p>
            <a:r>
              <a:rPr lang="el-GR" dirty="0"/>
              <a:t>Τα πολύγωνα αυτά (ένα για κάθε σημείο) είναι εκείνα τα πολύγωνα των οποίων όλα τα περιεχόμενα σημεία απέχουν από το σημείο που δημιουργεί κάθε πολύγωνο τη μικρότερη απόσταση από όλα τα άλλα σημεία (κόκκινα)</a:t>
            </a:r>
          </a:p>
        </p:txBody>
      </p:sp>
      <p:sp>
        <p:nvSpPr>
          <p:cNvPr id="2" name="Οβάλ 1">
            <a:extLst>
              <a:ext uri="{FF2B5EF4-FFF2-40B4-BE49-F238E27FC236}">
                <a16:creationId xmlns:a16="http://schemas.microsoft.com/office/drawing/2014/main" id="{EE028C27-E177-0A9F-8174-0F5711A750DF}"/>
              </a:ext>
            </a:extLst>
          </p:cNvPr>
          <p:cNvSpPr/>
          <p:nvPr/>
        </p:nvSpPr>
        <p:spPr>
          <a:xfrm>
            <a:off x="1202816" y="2617187"/>
            <a:ext cx="123825" cy="13335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βάλ 2">
            <a:extLst>
              <a:ext uri="{FF2B5EF4-FFF2-40B4-BE49-F238E27FC236}">
                <a16:creationId xmlns:a16="http://schemas.microsoft.com/office/drawing/2014/main" id="{3226CBB7-155A-A064-2E96-2790966E36C7}"/>
              </a:ext>
            </a:extLst>
          </p:cNvPr>
          <p:cNvSpPr/>
          <p:nvPr/>
        </p:nvSpPr>
        <p:spPr>
          <a:xfrm>
            <a:off x="3122275" y="467587"/>
            <a:ext cx="123825" cy="13335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7649BCB4-0567-84F0-CC20-B64358F9E204}"/>
              </a:ext>
            </a:extLst>
          </p:cNvPr>
          <p:cNvSpPr/>
          <p:nvPr/>
        </p:nvSpPr>
        <p:spPr>
          <a:xfrm>
            <a:off x="3378993" y="4707014"/>
            <a:ext cx="123825" cy="13335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Οβάλ 14">
            <a:extLst>
              <a:ext uri="{FF2B5EF4-FFF2-40B4-BE49-F238E27FC236}">
                <a16:creationId xmlns:a16="http://schemas.microsoft.com/office/drawing/2014/main" id="{E1C74678-C30B-25DB-60BB-EB9ECC0C00C5}"/>
              </a:ext>
            </a:extLst>
          </p:cNvPr>
          <p:cNvSpPr/>
          <p:nvPr/>
        </p:nvSpPr>
        <p:spPr>
          <a:xfrm>
            <a:off x="4376001" y="2658437"/>
            <a:ext cx="123825" cy="13335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βάλ 16">
            <a:extLst>
              <a:ext uri="{FF2B5EF4-FFF2-40B4-BE49-F238E27FC236}">
                <a16:creationId xmlns:a16="http://schemas.microsoft.com/office/drawing/2014/main" id="{C02A8222-FB50-44AD-A4B8-6CE3DC3BC0EA}"/>
              </a:ext>
            </a:extLst>
          </p:cNvPr>
          <p:cNvSpPr/>
          <p:nvPr/>
        </p:nvSpPr>
        <p:spPr>
          <a:xfrm>
            <a:off x="4172749" y="2802015"/>
            <a:ext cx="123825" cy="13335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0" name="Ευθεία γραμμή σύνδεσης 19">
            <a:extLst>
              <a:ext uri="{FF2B5EF4-FFF2-40B4-BE49-F238E27FC236}">
                <a16:creationId xmlns:a16="http://schemas.microsoft.com/office/drawing/2014/main" id="{D0EF7E44-48CE-CCA9-EFDC-1C4DE320FE3B}"/>
              </a:ext>
            </a:extLst>
          </p:cNvPr>
          <p:cNvCxnSpPr>
            <a:stCxn id="2" idx="2"/>
            <a:endCxn id="3" idx="2"/>
          </p:cNvCxnSpPr>
          <p:nvPr/>
        </p:nvCxnSpPr>
        <p:spPr>
          <a:xfrm flipV="1">
            <a:off x="1202816" y="581408"/>
            <a:ext cx="1937593" cy="21024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Ευθεία γραμμή σύνδεσης 21">
            <a:extLst>
              <a:ext uri="{FF2B5EF4-FFF2-40B4-BE49-F238E27FC236}">
                <a16:creationId xmlns:a16="http://schemas.microsoft.com/office/drawing/2014/main" id="{4850564B-382B-B8FD-02A8-017BC2949583}"/>
              </a:ext>
            </a:extLst>
          </p:cNvPr>
          <p:cNvCxnSpPr>
            <a:cxnSpLocks/>
            <a:stCxn id="17" idx="1"/>
            <a:endCxn id="3" idx="5"/>
          </p:cNvCxnSpPr>
          <p:nvPr/>
        </p:nvCxnSpPr>
        <p:spPr>
          <a:xfrm flipH="1" flipV="1">
            <a:off x="3227966" y="581408"/>
            <a:ext cx="962917" cy="22401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Ευθεία γραμμή σύνδεσης 29">
            <a:extLst>
              <a:ext uri="{FF2B5EF4-FFF2-40B4-BE49-F238E27FC236}">
                <a16:creationId xmlns:a16="http://schemas.microsoft.com/office/drawing/2014/main" id="{68206FDE-6DA4-6AB9-F336-DD11985CA7FF}"/>
              </a:ext>
            </a:extLst>
          </p:cNvPr>
          <p:cNvCxnSpPr>
            <a:cxnSpLocks/>
            <a:stCxn id="13" idx="7"/>
            <a:endCxn id="17" idx="4"/>
          </p:cNvCxnSpPr>
          <p:nvPr/>
        </p:nvCxnSpPr>
        <p:spPr>
          <a:xfrm flipV="1">
            <a:off x="3484684" y="2935365"/>
            <a:ext cx="749978" cy="17911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a:extLst>
              <a:ext uri="{FF2B5EF4-FFF2-40B4-BE49-F238E27FC236}">
                <a16:creationId xmlns:a16="http://schemas.microsoft.com/office/drawing/2014/main" id="{AB67A1F7-0E00-7D81-239E-5A3A0B430BDA}"/>
              </a:ext>
            </a:extLst>
          </p:cNvPr>
          <p:cNvCxnSpPr>
            <a:cxnSpLocks/>
            <a:stCxn id="13" idx="1"/>
            <a:endCxn id="2" idx="6"/>
          </p:cNvCxnSpPr>
          <p:nvPr/>
        </p:nvCxnSpPr>
        <p:spPr>
          <a:xfrm flipH="1" flipV="1">
            <a:off x="1326641" y="2683862"/>
            <a:ext cx="2070486" cy="2042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a:extLst>
              <a:ext uri="{FF2B5EF4-FFF2-40B4-BE49-F238E27FC236}">
                <a16:creationId xmlns:a16="http://schemas.microsoft.com/office/drawing/2014/main" id="{C4FEAE4C-1247-A49B-0B47-ABF0E7DFBAD3}"/>
              </a:ext>
            </a:extLst>
          </p:cNvPr>
          <p:cNvCxnSpPr>
            <a:cxnSpLocks/>
            <a:stCxn id="17" idx="7"/>
            <a:endCxn id="15" idx="3"/>
          </p:cNvCxnSpPr>
          <p:nvPr/>
        </p:nvCxnSpPr>
        <p:spPr>
          <a:xfrm flipV="1">
            <a:off x="4278440" y="2772258"/>
            <a:ext cx="115695" cy="49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Ευθεία γραμμή σύνδεσης 42">
            <a:extLst>
              <a:ext uri="{FF2B5EF4-FFF2-40B4-BE49-F238E27FC236}">
                <a16:creationId xmlns:a16="http://schemas.microsoft.com/office/drawing/2014/main" id="{787D8E5C-62AB-D125-DDFF-2EF0DFB8C1A5}"/>
              </a:ext>
            </a:extLst>
          </p:cNvPr>
          <p:cNvCxnSpPr>
            <a:cxnSpLocks/>
            <a:stCxn id="5" idx="1"/>
            <a:endCxn id="2" idx="2"/>
          </p:cNvCxnSpPr>
          <p:nvPr/>
        </p:nvCxnSpPr>
        <p:spPr>
          <a:xfrm flipV="1">
            <a:off x="419100" y="2683862"/>
            <a:ext cx="783716" cy="1926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Ευθεία γραμμή σύνδεσης 46">
            <a:extLst>
              <a:ext uri="{FF2B5EF4-FFF2-40B4-BE49-F238E27FC236}">
                <a16:creationId xmlns:a16="http://schemas.microsoft.com/office/drawing/2014/main" id="{FC5FCFB8-933D-5CB7-C2EB-8C74F5830BEA}"/>
              </a:ext>
            </a:extLst>
          </p:cNvPr>
          <p:cNvCxnSpPr>
            <a:cxnSpLocks/>
            <a:endCxn id="15" idx="7"/>
          </p:cNvCxnSpPr>
          <p:nvPr/>
        </p:nvCxnSpPr>
        <p:spPr>
          <a:xfrm flipH="1">
            <a:off x="4481692" y="1151097"/>
            <a:ext cx="2505810" cy="15268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Ευθεία γραμμή σύνδεσης 49">
            <a:extLst>
              <a:ext uri="{FF2B5EF4-FFF2-40B4-BE49-F238E27FC236}">
                <a16:creationId xmlns:a16="http://schemas.microsoft.com/office/drawing/2014/main" id="{389C74E6-D001-FED4-B238-35C22F7599EF}"/>
              </a:ext>
            </a:extLst>
          </p:cNvPr>
          <p:cNvCxnSpPr>
            <a:cxnSpLocks/>
            <a:endCxn id="15" idx="6"/>
          </p:cNvCxnSpPr>
          <p:nvPr/>
        </p:nvCxnSpPr>
        <p:spPr>
          <a:xfrm flipH="1" flipV="1">
            <a:off x="4499826" y="2725112"/>
            <a:ext cx="2536891" cy="17753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Ευθεία γραμμή σύνδεσης 52">
            <a:extLst>
              <a:ext uri="{FF2B5EF4-FFF2-40B4-BE49-F238E27FC236}">
                <a16:creationId xmlns:a16="http://schemas.microsoft.com/office/drawing/2014/main" id="{D6A5F468-6AAE-C074-750D-021DD8503156}"/>
              </a:ext>
            </a:extLst>
          </p:cNvPr>
          <p:cNvCxnSpPr>
            <a:cxnSpLocks/>
            <a:endCxn id="13" idx="4"/>
          </p:cNvCxnSpPr>
          <p:nvPr/>
        </p:nvCxnSpPr>
        <p:spPr>
          <a:xfrm flipV="1">
            <a:off x="3428541" y="4840364"/>
            <a:ext cx="12365" cy="2157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84DE897-02F1-098F-716F-58AB194AE235}"/>
              </a:ext>
            </a:extLst>
          </p:cNvPr>
          <p:cNvSpPr txBox="1"/>
          <p:nvPr/>
        </p:nvSpPr>
        <p:spPr>
          <a:xfrm>
            <a:off x="7153275" y="2881312"/>
            <a:ext cx="4891511" cy="923330"/>
          </a:xfrm>
          <a:prstGeom prst="rect">
            <a:avLst/>
          </a:prstGeom>
          <a:noFill/>
        </p:spPr>
        <p:txBody>
          <a:bodyPr wrap="square" rtlCol="0">
            <a:spAutoFit/>
          </a:bodyPr>
          <a:lstStyle/>
          <a:p>
            <a:r>
              <a:rPr lang="el-GR" dirty="0"/>
              <a:t>Στην ουσία τα πολύγωνα </a:t>
            </a:r>
            <a:r>
              <a:rPr lang="en-US" dirty="0"/>
              <a:t>Voronoi</a:t>
            </a:r>
            <a:r>
              <a:rPr lang="el-GR" dirty="0"/>
              <a:t> δημιουργούνται από τα κέντρα των περιεγραμμένων κύκλων του τριγωνισμού </a:t>
            </a:r>
            <a:r>
              <a:rPr lang="en-US" dirty="0"/>
              <a:t>Delaunay</a:t>
            </a:r>
            <a:endParaRPr lang="el-GR" dirty="0"/>
          </a:p>
        </p:txBody>
      </p:sp>
      <p:sp>
        <p:nvSpPr>
          <p:cNvPr id="19" name="TextBox 18">
            <a:extLst>
              <a:ext uri="{FF2B5EF4-FFF2-40B4-BE49-F238E27FC236}">
                <a16:creationId xmlns:a16="http://schemas.microsoft.com/office/drawing/2014/main" id="{6A0965E9-4BE5-237E-483C-1442F7784D9D}"/>
              </a:ext>
            </a:extLst>
          </p:cNvPr>
          <p:cNvSpPr txBox="1"/>
          <p:nvPr/>
        </p:nvSpPr>
        <p:spPr>
          <a:xfrm>
            <a:off x="9802589" y="4480400"/>
            <a:ext cx="2125539" cy="830997"/>
          </a:xfrm>
          <a:prstGeom prst="rect">
            <a:avLst/>
          </a:prstGeom>
          <a:noFill/>
        </p:spPr>
        <p:txBody>
          <a:bodyPr wrap="square" rtlCol="0">
            <a:spAutoFit/>
          </a:bodyPr>
          <a:lstStyle/>
          <a:p>
            <a:pPr algn="r"/>
            <a:r>
              <a:rPr lang="en-US" sz="1200" b="1" dirty="0"/>
              <a:t>Georgy </a:t>
            </a:r>
            <a:r>
              <a:rPr lang="en-US" sz="1200" b="1" dirty="0" err="1"/>
              <a:t>Feodosevich</a:t>
            </a:r>
            <a:r>
              <a:rPr lang="en-US" sz="1200" b="1" dirty="0"/>
              <a:t> </a:t>
            </a:r>
            <a:r>
              <a:rPr lang="en-US" sz="1200" b="1" dirty="0" err="1"/>
              <a:t>Voronyi</a:t>
            </a:r>
            <a:endParaRPr lang="en-US" sz="1200" b="1" dirty="0"/>
          </a:p>
          <a:p>
            <a:pPr algn="r"/>
            <a:r>
              <a:rPr lang="en-US" sz="1200" dirty="0"/>
              <a:t>(</a:t>
            </a:r>
            <a:r>
              <a:rPr lang="el-GR" sz="1200" i="0" dirty="0">
                <a:solidFill>
                  <a:srgbClr val="202122"/>
                </a:solidFill>
                <a:effectLst/>
                <a:highlight>
                  <a:srgbClr val="FFFFFF"/>
                </a:highlight>
                <a:latin typeface="Arial" panose="020B0604020202020204" pitchFamily="34" charset="0"/>
              </a:rPr>
              <a:t>18</a:t>
            </a:r>
            <a:r>
              <a:rPr lang="en-US" sz="1200" i="0" dirty="0">
                <a:solidFill>
                  <a:srgbClr val="202122"/>
                </a:solidFill>
                <a:effectLst/>
                <a:highlight>
                  <a:srgbClr val="FFFFFF"/>
                </a:highlight>
                <a:latin typeface="Arial" panose="020B0604020202020204" pitchFamily="34" charset="0"/>
              </a:rPr>
              <a:t>68-1908)</a:t>
            </a:r>
            <a:r>
              <a:rPr lang="en-US" sz="1200" dirty="0"/>
              <a:t> </a:t>
            </a:r>
            <a:endParaRPr lang="el-GR" sz="1200" dirty="0"/>
          </a:p>
          <a:p>
            <a:pPr algn="r"/>
            <a:r>
              <a:rPr lang="el-GR" sz="1200" dirty="0"/>
              <a:t>Ρώσος μαθηματικός</a:t>
            </a:r>
            <a:r>
              <a:rPr lang="en-US" sz="1200" dirty="0"/>
              <a:t> </a:t>
            </a:r>
            <a:r>
              <a:rPr lang="el-GR" sz="1200" dirty="0"/>
              <a:t>στο Πανεπιστήμιο της Μόσχας</a:t>
            </a:r>
          </a:p>
        </p:txBody>
      </p:sp>
      <p:pic>
        <p:nvPicPr>
          <p:cNvPr id="23" name="Εικόνα 22">
            <a:extLst>
              <a:ext uri="{FF2B5EF4-FFF2-40B4-BE49-F238E27FC236}">
                <a16:creationId xmlns:a16="http://schemas.microsoft.com/office/drawing/2014/main" id="{C02E0A6A-0BB4-FDC5-9FD0-9CA24A3DB62A}"/>
              </a:ext>
            </a:extLst>
          </p:cNvPr>
          <p:cNvPicPr>
            <a:picLocks noChangeAspect="1"/>
          </p:cNvPicPr>
          <p:nvPr/>
        </p:nvPicPr>
        <p:blipFill>
          <a:blip r:embed="rId2"/>
          <a:stretch>
            <a:fillRect/>
          </a:stretch>
        </p:blipFill>
        <p:spPr>
          <a:xfrm>
            <a:off x="8204265" y="4480400"/>
            <a:ext cx="1765973" cy="2354631"/>
          </a:xfrm>
          <a:prstGeom prst="rect">
            <a:avLst/>
          </a:prstGeom>
        </p:spPr>
      </p:pic>
    </p:spTree>
    <p:extLst>
      <p:ext uri="{BB962C8B-B14F-4D97-AF65-F5344CB8AC3E}">
        <p14:creationId xmlns:p14="http://schemas.microsoft.com/office/powerpoint/2010/main" val="23481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righ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right)">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righ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500"/>
                                        <p:tgtEl>
                                          <p:spTgt spid="63"/>
                                        </p:tgtEl>
                                      </p:cBhvr>
                                    </p:animEffect>
                                  </p:childTnLst>
                                </p:cTn>
                              </p:par>
                            </p:childTnLst>
                          </p:cTn>
                        </p:par>
                        <p:par>
                          <p:cTn id="57" fill="hold">
                            <p:stCondLst>
                              <p:cond delay="500"/>
                            </p:stCondLst>
                            <p:childTnLst>
                              <p:par>
                                <p:cTn id="58" presetID="21" presetClass="entr" presetSubtype="1"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heel(1)">
                                      <p:cBhvr>
                                        <p:cTn id="60" dur="2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heel(1)">
                                      <p:cBhvr>
                                        <p:cTn id="65" dur="2000"/>
                                        <p:tgtEl>
                                          <p:spTgt spid="56"/>
                                        </p:tgtEl>
                                      </p:cBhvr>
                                    </p:animEffect>
                                  </p:childTnLst>
                                </p:cTn>
                              </p:par>
                            </p:childTnLst>
                          </p:cTn>
                        </p:par>
                        <p:par>
                          <p:cTn id="66" fill="hold">
                            <p:stCondLst>
                              <p:cond delay="2000"/>
                            </p:stCondLst>
                            <p:childTnLst>
                              <p:par>
                                <p:cTn id="67" presetID="21" presetClass="entr" presetSubtype="1" fill="hold" grpId="0" nodeType="after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heel(1)">
                                      <p:cBhvr>
                                        <p:cTn id="69" dur="2000"/>
                                        <p:tgtEl>
                                          <p:spTgt spid="58"/>
                                        </p:tgtEl>
                                      </p:cBhvr>
                                    </p:animEffect>
                                  </p:childTnLst>
                                </p:cTn>
                              </p:par>
                            </p:childTnLst>
                          </p:cTn>
                        </p:par>
                        <p:par>
                          <p:cTn id="70" fill="hold">
                            <p:stCondLst>
                              <p:cond delay="4000"/>
                            </p:stCondLst>
                            <p:childTnLst>
                              <p:par>
                                <p:cTn id="71" presetID="21" presetClass="entr" presetSubtype="1"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wheel(1)">
                                      <p:cBhvr>
                                        <p:cTn id="73" dur="2000"/>
                                        <p:tgtEl>
                                          <p:spTgt spid="59"/>
                                        </p:tgtEl>
                                      </p:cBhvr>
                                    </p:animEffect>
                                  </p:childTnLst>
                                </p:cTn>
                              </p:par>
                            </p:childTnLst>
                          </p:cTn>
                        </p:par>
                        <p:par>
                          <p:cTn id="74" fill="hold">
                            <p:stCondLst>
                              <p:cond delay="6000"/>
                            </p:stCondLst>
                            <p:childTnLst>
                              <p:par>
                                <p:cTn id="75" presetID="21" presetClass="entr" presetSubtype="1"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heel(1)">
                                      <p:cBhvr>
                                        <p:cTn id="77" dur="2000"/>
                                        <p:tgtEl>
                                          <p:spTgt spid="5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left)">
                                      <p:cBhvr>
                                        <p:cTn id="8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6" grpId="0" animBg="1"/>
      <p:bldP spid="57" grpId="0" animBg="1"/>
      <p:bldP spid="58" grpId="0" animBg="1"/>
      <p:bldP spid="59" grpId="0" animBg="1"/>
      <p:bldP spid="62" grpId="0"/>
      <p:bldP spid="63"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2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453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34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35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09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35529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263</Words>
  <Application>Microsoft Office PowerPoint</Application>
  <PresentationFormat>Ευρεία οθόνη</PresentationFormat>
  <Paragraphs>23</Paragraphs>
  <Slides>9</Slides>
  <Notes>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9</vt:i4>
      </vt:variant>
    </vt:vector>
  </HeadingPairs>
  <TitlesOfParts>
    <vt:vector size="13" baseType="lpstr">
      <vt:lpstr>Arial</vt:lpstr>
      <vt:lpstr>Calibri</vt:lpstr>
      <vt:lpstr>Calibri Light</vt: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Dimitris Sotiropoulos</dc:creator>
  <cp:lastModifiedBy>Dimitris Sotiropoulos</cp:lastModifiedBy>
  <cp:revision>4</cp:revision>
  <dcterms:created xsi:type="dcterms:W3CDTF">2024-05-10T14:39:51Z</dcterms:created>
  <dcterms:modified xsi:type="dcterms:W3CDTF">2024-05-10T19:38:55Z</dcterms:modified>
</cp:coreProperties>
</file>