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2" r:id="rId3"/>
    <p:sldId id="257"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4" r:id="rId18"/>
    <p:sldId id="273" r:id="rId1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0" autoAdjust="0"/>
    <p:restoredTop sz="73883" autoAdjust="0"/>
  </p:normalViewPr>
  <p:slideViewPr>
    <p:cSldViewPr snapToGrid="0">
      <p:cViewPr varScale="1">
        <p:scale>
          <a:sx n="57" d="100"/>
          <a:sy n="57" d="100"/>
        </p:scale>
        <p:origin x="10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8E20F0-2C39-444F-8389-8794F65EE703}" type="datetimeFigureOut">
              <a:rPr lang="es-MX" smtClean="0"/>
              <a:t>07/08/2018</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52616C-6FDF-4BDC-ADB6-39EA98520840}" type="slidenum">
              <a:rPr lang="es-MX" smtClean="0"/>
              <a:t>‹Nº›</a:t>
            </a:fld>
            <a:endParaRPr lang="es-MX"/>
          </a:p>
        </p:txBody>
      </p:sp>
    </p:spTree>
    <p:extLst>
      <p:ext uri="{BB962C8B-B14F-4D97-AF65-F5344CB8AC3E}">
        <p14:creationId xmlns:p14="http://schemas.microsoft.com/office/powerpoint/2010/main" val="2154387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La principal dificultad en la programación integrada de ambas tiendas surge del hecho de que la memoria intermedia de </a:t>
            </a:r>
            <a:r>
              <a:rPr lang="es-MX" dirty="0" err="1"/>
              <a:t>resecuenciación</a:t>
            </a:r>
            <a:r>
              <a:rPr lang="es-MX" dirty="0"/>
              <a:t> que las conecta tiene una capacidad límite, lo que significa que ningún automóvil puede secuenciarse por completo después de salir de la tienda de pintura y antes de ingresar al taller de ensamblaje. </a:t>
            </a:r>
          </a:p>
          <a:p>
            <a:endParaRPr lang="es-MX" dirty="0"/>
          </a:p>
          <a:p>
            <a:r>
              <a:rPr lang="es-MX" dirty="0"/>
              <a:t>Cada trabajo en la tienda de ensamblado tiene un tiempo de procesamiento idéntico. Cada carril del banco de selectividad impone un conjunto de restricciones de precedencia (en forma de cadena) en los autos relevantes dentro del carril.</a:t>
            </a:r>
          </a:p>
        </p:txBody>
      </p:sp>
      <p:sp>
        <p:nvSpPr>
          <p:cNvPr id="4" name="Marcador de número de diapositiva 3"/>
          <p:cNvSpPr>
            <a:spLocks noGrp="1"/>
          </p:cNvSpPr>
          <p:nvPr>
            <p:ph type="sldNum" sz="quarter" idx="10"/>
          </p:nvPr>
        </p:nvSpPr>
        <p:spPr/>
        <p:txBody>
          <a:bodyPr/>
          <a:lstStyle/>
          <a:p>
            <a:fld id="{0052616C-6FDF-4BDC-ADB6-39EA98520840}" type="slidenum">
              <a:rPr lang="es-MX" smtClean="0"/>
              <a:t>3</a:t>
            </a:fld>
            <a:endParaRPr lang="es-MX"/>
          </a:p>
        </p:txBody>
      </p:sp>
    </p:spTree>
    <p:extLst>
      <p:ext uri="{BB962C8B-B14F-4D97-AF65-F5344CB8AC3E}">
        <p14:creationId xmlns:p14="http://schemas.microsoft.com/office/powerpoint/2010/main" val="3432669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Herramienta exacta para solucionar problemas de programación lineal entera mixta, para revelar la capacidad de encontrar soluciones óptimas.</a:t>
            </a:r>
          </a:p>
          <a:p>
            <a:endParaRPr lang="es-MX" dirty="0"/>
          </a:p>
          <a:p>
            <a:r>
              <a:rPr lang="es-MX" dirty="0"/>
              <a:t>El MOPSO propuesto se ejecuta 20 veces de forma independiente para resolver cada instancia (con 150 s permitidos por ejecución) y luego se calculan los valores de los cuatro indicadores de rendimiento.</a:t>
            </a:r>
          </a:p>
        </p:txBody>
      </p:sp>
      <p:sp>
        <p:nvSpPr>
          <p:cNvPr id="4" name="Marcador de número de diapositiva 3"/>
          <p:cNvSpPr>
            <a:spLocks noGrp="1"/>
          </p:cNvSpPr>
          <p:nvPr>
            <p:ph type="sldNum" sz="quarter" idx="10"/>
          </p:nvPr>
        </p:nvSpPr>
        <p:spPr/>
        <p:txBody>
          <a:bodyPr/>
          <a:lstStyle/>
          <a:p>
            <a:fld id="{0052616C-6FDF-4BDC-ADB6-39EA98520840}" type="slidenum">
              <a:rPr lang="es-MX" smtClean="0"/>
              <a:t>14</a:t>
            </a:fld>
            <a:endParaRPr lang="es-MX"/>
          </a:p>
        </p:txBody>
      </p:sp>
    </p:spTree>
    <p:extLst>
      <p:ext uri="{BB962C8B-B14F-4D97-AF65-F5344CB8AC3E}">
        <p14:creationId xmlns:p14="http://schemas.microsoft.com/office/powerpoint/2010/main" val="1062291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Herramienta exacta para solucionar problemas de programación lineal entera mixta, para revelar la capacidad de encontrar soluciones óptimas.</a:t>
            </a:r>
          </a:p>
          <a:p>
            <a:endParaRPr lang="es-MX" dirty="0"/>
          </a:p>
          <a:p>
            <a:r>
              <a:rPr lang="es-MX" dirty="0"/>
              <a:t>El MOPSO propuesto se ejecuta 20 veces de forma independiente para resolver cada instancia (con 150 s permitidos por ejecución) y luego se calculan los valores de los cuatro indicadores de rendimiento.</a:t>
            </a:r>
          </a:p>
        </p:txBody>
      </p:sp>
      <p:sp>
        <p:nvSpPr>
          <p:cNvPr id="4" name="Marcador de número de diapositiva 3"/>
          <p:cNvSpPr>
            <a:spLocks noGrp="1"/>
          </p:cNvSpPr>
          <p:nvPr>
            <p:ph type="sldNum" sz="quarter" idx="10"/>
          </p:nvPr>
        </p:nvSpPr>
        <p:spPr/>
        <p:txBody>
          <a:bodyPr/>
          <a:lstStyle/>
          <a:p>
            <a:fld id="{0052616C-6FDF-4BDC-ADB6-39EA98520840}" type="slidenum">
              <a:rPr lang="es-MX" smtClean="0"/>
              <a:t>15</a:t>
            </a:fld>
            <a:endParaRPr lang="es-MX"/>
          </a:p>
        </p:txBody>
      </p:sp>
    </p:spTree>
    <p:extLst>
      <p:ext uri="{BB962C8B-B14F-4D97-AF65-F5344CB8AC3E}">
        <p14:creationId xmlns:p14="http://schemas.microsoft.com/office/powerpoint/2010/main" val="579141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2. El primer enfoque se utiliza para la identificación de las mejores soluciones globales en el MOPSO, mientras que el segundo se utiliza en todas las demás situaciones cuando se necesita evaluar una solución. </a:t>
            </a:r>
          </a:p>
          <a:p>
            <a:endParaRPr lang="es-MX" dirty="0"/>
          </a:p>
          <a:p>
            <a:r>
              <a:rPr lang="es-MX" dirty="0"/>
              <a:t>Tal diseño está inspirado en la filosofía de optimización ordinal (es decir, el uso de modelos crudos para la evaluación de soluciones no dará lugar a una pérdida significativa de soluciones óptimas)  lo que ayuda a reducir la carga computacional de todo el algoritmo</a:t>
            </a:r>
          </a:p>
        </p:txBody>
      </p:sp>
      <p:sp>
        <p:nvSpPr>
          <p:cNvPr id="4" name="Marcador de número de diapositiva 3"/>
          <p:cNvSpPr>
            <a:spLocks noGrp="1"/>
          </p:cNvSpPr>
          <p:nvPr>
            <p:ph type="sldNum" sz="quarter" idx="10"/>
          </p:nvPr>
        </p:nvSpPr>
        <p:spPr/>
        <p:txBody>
          <a:bodyPr/>
          <a:lstStyle/>
          <a:p>
            <a:fld id="{0052616C-6FDF-4BDC-ADB6-39EA98520840}" type="slidenum">
              <a:rPr lang="es-MX" smtClean="0"/>
              <a:t>16</a:t>
            </a:fld>
            <a:endParaRPr lang="es-MX"/>
          </a:p>
        </p:txBody>
      </p:sp>
    </p:spTree>
    <p:extLst>
      <p:ext uri="{BB962C8B-B14F-4D97-AF65-F5344CB8AC3E}">
        <p14:creationId xmlns:p14="http://schemas.microsoft.com/office/powerpoint/2010/main" val="2833937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2. El primer enfoque se utiliza para la identificación de las mejores soluciones globales en el MOPSO, mientras que el segundo se utiliza en todas las demás situaciones cuando se necesita evaluar una solución. </a:t>
            </a:r>
          </a:p>
          <a:p>
            <a:endParaRPr lang="es-MX" dirty="0"/>
          </a:p>
          <a:p>
            <a:r>
              <a:rPr lang="es-MX" dirty="0"/>
              <a:t>Tal diseño está inspirado en la filosofía de optimización ordinal (es decir, el uso de modelos crudos para la evaluación de soluciones no dará lugar a una pérdida significativa de soluciones óptimas)  lo que ayuda a reducir la carga computacional de todo el algoritmo</a:t>
            </a:r>
          </a:p>
        </p:txBody>
      </p:sp>
      <p:sp>
        <p:nvSpPr>
          <p:cNvPr id="4" name="Marcador de número de diapositiva 3"/>
          <p:cNvSpPr>
            <a:spLocks noGrp="1"/>
          </p:cNvSpPr>
          <p:nvPr>
            <p:ph type="sldNum" sz="quarter" idx="10"/>
          </p:nvPr>
        </p:nvSpPr>
        <p:spPr/>
        <p:txBody>
          <a:bodyPr/>
          <a:lstStyle/>
          <a:p>
            <a:fld id="{0052616C-6FDF-4BDC-ADB6-39EA98520840}" type="slidenum">
              <a:rPr lang="es-MX" smtClean="0"/>
              <a:t>17</a:t>
            </a:fld>
            <a:endParaRPr lang="es-MX"/>
          </a:p>
        </p:txBody>
      </p:sp>
    </p:spTree>
    <p:extLst>
      <p:ext uri="{BB962C8B-B14F-4D97-AF65-F5344CB8AC3E}">
        <p14:creationId xmlns:p14="http://schemas.microsoft.com/office/powerpoint/2010/main" val="41821908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2. El primer enfoque se utiliza para la identificación de las mejores soluciones globales en el MOPSO, mientras que el segundo se utiliza en todas las demás situaciones cuando se necesita evaluar una solución. </a:t>
            </a:r>
          </a:p>
          <a:p>
            <a:endParaRPr lang="es-MX" dirty="0"/>
          </a:p>
          <a:p>
            <a:r>
              <a:rPr lang="es-MX" dirty="0"/>
              <a:t>Tal diseño está inspirado en la filosofía de optimización ordinal (es decir, el uso de modelos crudos para la evaluación de soluciones no dará lugar a una pérdida significativa de soluciones óptimas)  lo que ayuda a reducir la carga computacional de todo el algoritmo</a:t>
            </a:r>
          </a:p>
        </p:txBody>
      </p:sp>
      <p:sp>
        <p:nvSpPr>
          <p:cNvPr id="4" name="Marcador de número de diapositiva 3"/>
          <p:cNvSpPr>
            <a:spLocks noGrp="1"/>
          </p:cNvSpPr>
          <p:nvPr>
            <p:ph type="sldNum" sz="quarter" idx="10"/>
          </p:nvPr>
        </p:nvSpPr>
        <p:spPr/>
        <p:txBody>
          <a:bodyPr/>
          <a:lstStyle/>
          <a:p>
            <a:fld id="{0052616C-6FDF-4BDC-ADB6-39EA98520840}" type="slidenum">
              <a:rPr lang="es-MX" smtClean="0"/>
              <a:t>18</a:t>
            </a:fld>
            <a:endParaRPr lang="es-MX"/>
          </a:p>
        </p:txBody>
      </p:sp>
    </p:spTree>
    <p:extLst>
      <p:ext uri="{BB962C8B-B14F-4D97-AF65-F5344CB8AC3E}">
        <p14:creationId xmlns:p14="http://schemas.microsoft.com/office/powerpoint/2010/main" val="132324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Un banco de selectividad consiste en L carriles paralelos, donde el carril l tiene espacios cl para almacenar automóviles. En la entrada del amortiguador, un automóvil puede elegir ingresar a cualquiera de los carriles con espacios desocupados y unirse a la fila en ese carril. A la salida de la memoria intermedia, el primer automóvil en cualquier carril no vacío se puede liberar en la secuencia de procesamiento para la tienda de ensamblaje. Claramente, la capacidad de </a:t>
            </a:r>
            <a:r>
              <a:rPr lang="es-MX" dirty="0" err="1"/>
              <a:t>resecuenciación</a:t>
            </a:r>
            <a:r>
              <a:rPr lang="es-MX" dirty="0"/>
              <a:t> de un banco de selectividad depende de la cantidad de carriles. Si L = n, entonces puede realizar una </a:t>
            </a:r>
            <a:r>
              <a:rPr lang="es-MX" dirty="0" err="1"/>
              <a:t>resecuenciación</a:t>
            </a:r>
            <a:r>
              <a:rPr lang="es-MX" dirty="0"/>
              <a:t> completa de n autos y emitir cualquier secuencia según sea necesario. En realidad, sin embargo, L es sin duda mucho menos que el número de automóviles que se volverán a secuenciar, y por lo tanto, el banco de selectividad solo puede implementar una </a:t>
            </a:r>
            <a:r>
              <a:rPr lang="es-MX" dirty="0" err="1"/>
              <a:t>resecuenciación</a:t>
            </a:r>
            <a:r>
              <a:rPr lang="es-MX" dirty="0"/>
              <a:t> parcial de automóviles.</a:t>
            </a:r>
          </a:p>
        </p:txBody>
      </p:sp>
      <p:sp>
        <p:nvSpPr>
          <p:cNvPr id="4" name="Marcador de número de diapositiva 3"/>
          <p:cNvSpPr>
            <a:spLocks noGrp="1"/>
          </p:cNvSpPr>
          <p:nvPr>
            <p:ph type="sldNum" sz="quarter" idx="10"/>
          </p:nvPr>
        </p:nvSpPr>
        <p:spPr/>
        <p:txBody>
          <a:bodyPr/>
          <a:lstStyle/>
          <a:p>
            <a:fld id="{0052616C-6FDF-4BDC-ADB6-39EA98520840}" type="slidenum">
              <a:rPr lang="es-MX" smtClean="0"/>
              <a:t>4</a:t>
            </a:fld>
            <a:endParaRPr lang="es-MX"/>
          </a:p>
        </p:txBody>
      </p:sp>
    </p:spTree>
    <p:extLst>
      <p:ext uri="{BB962C8B-B14F-4D97-AF65-F5344CB8AC3E}">
        <p14:creationId xmlns:p14="http://schemas.microsoft.com/office/powerpoint/2010/main" val="2667300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err="1"/>
              <a:t>xik</a:t>
            </a:r>
            <a:r>
              <a:rPr lang="es-MX" dirty="0"/>
              <a:t> - si el automóvil i se procesa en la posición k-</a:t>
            </a:r>
            <a:r>
              <a:rPr lang="es-MX" dirty="0" err="1"/>
              <a:t>ésima</a:t>
            </a:r>
            <a:r>
              <a:rPr lang="es-MX" dirty="0"/>
              <a:t> en el taller de pintura</a:t>
            </a:r>
          </a:p>
          <a:p>
            <a:r>
              <a:rPr lang="es-MX" dirty="0" err="1"/>
              <a:t>x^ik</a:t>
            </a:r>
            <a:r>
              <a:rPr lang="es-MX" dirty="0"/>
              <a:t> - </a:t>
            </a:r>
            <a:r>
              <a:rPr lang="es-MX" sz="1200" b="0" i="0" kern="1200" dirty="0">
                <a:solidFill>
                  <a:schemeClr val="tx1"/>
                </a:solidFill>
                <a:effectLst/>
                <a:latin typeface="+mn-lt"/>
                <a:ea typeface="+mn-ea"/>
                <a:cs typeface="+mn-cs"/>
              </a:rPr>
              <a:t>si el automóvil i se procesa en la posición k-</a:t>
            </a:r>
            <a:r>
              <a:rPr lang="es-MX" sz="1200" b="0" i="0" kern="1200" dirty="0" err="1">
                <a:solidFill>
                  <a:schemeClr val="tx1"/>
                </a:solidFill>
                <a:effectLst/>
                <a:latin typeface="+mn-lt"/>
                <a:ea typeface="+mn-ea"/>
                <a:cs typeface="+mn-cs"/>
              </a:rPr>
              <a:t>ésima</a:t>
            </a:r>
            <a:r>
              <a:rPr lang="es-MX" sz="1200" b="0" i="0" kern="1200" dirty="0">
                <a:solidFill>
                  <a:schemeClr val="tx1"/>
                </a:solidFill>
                <a:effectLst/>
                <a:latin typeface="+mn-lt"/>
                <a:ea typeface="+mn-ea"/>
                <a:cs typeface="+mn-cs"/>
              </a:rPr>
              <a:t> en la tienda de ensamblaje</a:t>
            </a:r>
          </a:p>
          <a:p>
            <a:r>
              <a:rPr lang="es-MX" dirty="0" err="1"/>
              <a:t>yek</a:t>
            </a:r>
            <a:r>
              <a:rPr lang="es-MX" dirty="0"/>
              <a:t> - </a:t>
            </a:r>
            <a:r>
              <a:rPr lang="es-MX" sz="1200" b="0" i="0" kern="1200" dirty="0">
                <a:solidFill>
                  <a:schemeClr val="tx1"/>
                </a:solidFill>
                <a:effectLst/>
                <a:latin typeface="+mn-lt"/>
                <a:ea typeface="+mn-ea"/>
                <a:cs typeface="+mn-cs"/>
              </a:rPr>
              <a:t>si el automóvil procesado en la posición k-</a:t>
            </a:r>
            <a:r>
              <a:rPr lang="es-MX" sz="1200" b="0" i="0" kern="1200" dirty="0" err="1">
                <a:solidFill>
                  <a:schemeClr val="tx1"/>
                </a:solidFill>
                <a:effectLst/>
                <a:latin typeface="+mn-lt"/>
                <a:ea typeface="+mn-ea"/>
                <a:cs typeface="+mn-cs"/>
              </a:rPr>
              <a:t>ésima</a:t>
            </a:r>
            <a:r>
              <a:rPr lang="es-MX" sz="1200" b="0" i="0" kern="1200" dirty="0">
                <a:solidFill>
                  <a:schemeClr val="tx1"/>
                </a:solidFill>
                <a:effectLst/>
                <a:latin typeface="+mn-lt"/>
                <a:ea typeface="+mn-ea"/>
                <a:cs typeface="+mn-cs"/>
              </a:rPr>
              <a:t> en la tienda de pintura requiere el color e</a:t>
            </a:r>
          </a:p>
          <a:p>
            <a:r>
              <a:rPr lang="es-MX" dirty="0" err="1"/>
              <a:t>zil</a:t>
            </a:r>
            <a:r>
              <a:rPr lang="es-MX" dirty="0"/>
              <a:t> - </a:t>
            </a:r>
            <a:r>
              <a:rPr lang="es-MX" sz="1200" b="0" i="0" kern="1200" dirty="0">
                <a:solidFill>
                  <a:schemeClr val="tx1"/>
                </a:solidFill>
                <a:effectLst/>
                <a:latin typeface="+mn-lt"/>
                <a:ea typeface="+mn-ea"/>
                <a:cs typeface="+mn-cs"/>
              </a:rPr>
              <a:t>si el automóvil i entra en el carril l-</a:t>
            </a:r>
            <a:r>
              <a:rPr lang="es-MX" sz="1200" b="0" i="0" kern="1200" dirty="0" err="1">
                <a:solidFill>
                  <a:schemeClr val="tx1"/>
                </a:solidFill>
                <a:effectLst/>
                <a:latin typeface="+mn-lt"/>
                <a:ea typeface="+mn-ea"/>
                <a:cs typeface="+mn-cs"/>
              </a:rPr>
              <a:t>ésima</a:t>
            </a:r>
            <a:r>
              <a:rPr lang="es-MX" sz="1200" b="0" i="0" kern="1200" dirty="0">
                <a:solidFill>
                  <a:schemeClr val="tx1"/>
                </a:solidFill>
                <a:effectLst/>
                <a:latin typeface="+mn-lt"/>
                <a:ea typeface="+mn-ea"/>
                <a:cs typeface="+mn-cs"/>
              </a:rPr>
              <a:t> en el área de buffer</a:t>
            </a:r>
          </a:p>
          <a:p>
            <a:r>
              <a:rPr lang="es-MX" sz="1200" dirty="0"/>
              <a:t>(fi)</a:t>
            </a:r>
            <a:r>
              <a:rPr lang="es-MX" sz="1200" dirty="0" err="1"/>
              <a:t>ij</a:t>
            </a:r>
            <a:r>
              <a:rPr lang="es-MX" sz="1200" dirty="0"/>
              <a:t> -1 si el auto i se procesa después del automóvil j, 0 en </a:t>
            </a:r>
            <a:r>
              <a:rPr lang="es-MX" sz="1200" dirty="0" err="1"/>
              <a:t>otor</a:t>
            </a:r>
            <a:r>
              <a:rPr lang="es-MX" sz="1200" dirty="0"/>
              <a:t> caso</a:t>
            </a:r>
            <a:endParaRPr lang="es-MX" sz="1200" b="0" i="0" kern="1200" dirty="0">
              <a:solidFill>
                <a:schemeClr val="tx1"/>
              </a:solidFill>
              <a:effectLst/>
              <a:latin typeface="+mn-lt"/>
              <a:ea typeface="+mn-ea"/>
              <a:cs typeface="+mn-cs"/>
            </a:endParaRPr>
          </a:p>
          <a:p>
            <a:endParaRPr lang="es-MX" dirty="0"/>
          </a:p>
        </p:txBody>
      </p:sp>
      <p:sp>
        <p:nvSpPr>
          <p:cNvPr id="4" name="Marcador de número de diapositiva 3"/>
          <p:cNvSpPr>
            <a:spLocks noGrp="1"/>
          </p:cNvSpPr>
          <p:nvPr>
            <p:ph type="sldNum" sz="quarter" idx="10"/>
          </p:nvPr>
        </p:nvSpPr>
        <p:spPr/>
        <p:txBody>
          <a:bodyPr/>
          <a:lstStyle/>
          <a:p>
            <a:fld id="{0052616C-6FDF-4BDC-ADB6-39EA98520840}" type="slidenum">
              <a:rPr lang="es-MX" smtClean="0"/>
              <a:t>5</a:t>
            </a:fld>
            <a:endParaRPr lang="es-MX"/>
          </a:p>
        </p:txBody>
      </p:sp>
    </p:spTree>
    <p:extLst>
      <p:ext uri="{BB962C8B-B14F-4D97-AF65-F5344CB8AC3E}">
        <p14:creationId xmlns:p14="http://schemas.microsoft.com/office/powerpoint/2010/main" val="120404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0052616C-6FDF-4BDC-ADB6-39EA98520840}" type="slidenum">
              <a:rPr lang="es-MX" smtClean="0"/>
              <a:t>6</a:t>
            </a:fld>
            <a:endParaRPr lang="es-MX"/>
          </a:p>
        </p:txBody>
      </p:sp>
    </p:spTree>
    <p:extLst>
      <p:ext uri="{BB962C8B-B14F-4D97-AF65-F5344CB8AC3E}">
        <p14:creationId xmlns:p14="http://schemas.microsoft.com/office/powerpoint/2010/main" val="1780487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Sin embargo, el sistema de producción no cae dentro de la categoría de </a:t>
            </a:r>
            <a:r>
              <a:rPr lang="es-MX" dirty="0" err="1"/>
              <a:t>flow</a:t>
            </a:r>
            <a:r>
              <a:rPr lang="es-MX" dirty="0"/>
              <a:t> shops porque es imposible generar una secuencia de procesamiento arbitraria para la segunda etapa dada la secuencia de procesamiento en la primera etapa (la memoria intermedia tiene un número limitado de carriles y, por consiguiente, solo puede realizar la </a:t>
            </a:r>
            <a:r>
              <a:rPr lang="es-MX" dirty="0" err="1"/>
              <a:t>resecuenciación</a:t>
            </a:r>
            <a:r>
              <a:rPr lang="es-MX" dirty="0"/>
              <a:t> parcial de los automóviles).</a:t>
            </a:r>
          </a:p>
          <a:p>
            <a:r>
              <a:rPr lang="es-MX" dirty="0"/>
              <a:t>Lo que complica el problema es el hecho de que el sistema de almacenamiento intermedio también requiere una decisión optimizada con respecto a la asignación de automóviles a cada carril.</a:t>
            </a:r>
          </a:p>
          <a:p>
            <a:r>
              <a:rPr lang="es-MX" dirty="0"/>
              <a:t>La única forma de resolver el problema es construir un modelo de programación integrado incorporando las restricciones impuestas por el búfer de </a:t>
            </a:r>
            <a:r>
              <a:rPr lang="es-MX" dirty="0" err="1"/>
              <a:t>resecuenciación</a:t>
            </a:r>
            <a:r>
              <a:rPr lang="es-MX" dirty="0"/>
              <a:t>.</a:t>
            </a:r>
          </a:p>
          <a:p>
            <a:endParaRPr lang="es-MX" dirty="0"/>
          </a:p>
          <a:p>
            <a:r>
              <a:rPr lang="es-MX" dirty="0"/>
              <a:t>, considerando el hecho de que los valores más altos de tardanzas ponderadas probablemente correspondan a los trabajos que están programados más hacia el final de la secuencia de procesamiento.</a:t>
            </a:r>
          </a:p>
        </p:txBody>
      </p:sp>
      <p:sp>
        <p:nvSpPr>
          <p:cNvPr id="4" name="Marcador de número de diapositiva 3"/>
          <p:cNvSpPr>
            <a:spLocks noGrp="1"/>
          </p:cNvSpPr>
          <p:nvPr>
            <p:ph type="sldNum" sz="quarter" idx="10"/>
          </p:nvPr>
        </p:nvSpPr>
        <p:spPr/>
        <p:txBody>
          <a:bodyPr/>
          <a:lstStyle/>
          <a:p>
            <a:fld id="{0052616C-6FDF-4BDC-ADB6-39EA98520840}" type="slidenum">
              <a:rPr lang="es-MX" smtClean="0"/>
              <a:t>7</a:t>
            </a:fld>
            <a:endParaRPr lang="es-MX"/>
          </a:p>
        </p:txBody>
      </p:sp>
    </p:spTree>
    <p:extLst>
      <p:ext uri="{BB962C8B-B14F-4D97-AF65-F5344CB8AC3E}">
        <p14:creationId xmlns:p14="http://schemas.microsoft.com/office/powerpoint/2010/main" val="2761531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lvl="1"/>
            <a:r>
              <a:rPr lang="es-MX" dirty="0"/>
              <a:t>Una partícula, se expresa mediante un vector de </a:t>
            </a:r>
            <a:r>
              <a:rPr lang="es-MX" i="1" dirty="0"/>
              <a:t>n</a:t>
            </a:r>
            <a:r>
              <a:rPr lang="es-MX" dirty="0"/>
              <a:t> números reales x = (x1, x2, ..., </a:t>
            </a:r>
            <a:r>
              <a:rPr lang="es-MX" dirty="0" err="1"/>
              <a:t>xn</a:t>
            </a:r>
            <a:r>
              <a:rPr lang="es-MX" dirty="0"/>
              <a:t>), donde xi </a:t>
            </a:r>
            <a:r>
              <a:rPr lang="es-MX" dirty="0">
                <a:sym typeface="Symbol" panose="05050102010706020507" pitchFamily="18" charset="2"/>
              </a:rPr>
              <a:t></a:t>
            </a:r>
            <a:r>
              <a:rPr lang="es-MX" dirty="0"/>
              <a:t> (0, L).</a:t>
            </a:r>
          </a:p>
          <a:p>
            <a:pPr lvl="2"/>
            <a:r>
              <a:rPr lang="es-MX" dirty="0"/>
              <a:t>La parte fraccionaria (xi) indica el orden relativo del auto (i) en la secuencia del taller de pintura</a:t>
            </a:r>
          </a:p>
          <a:p>
            <a:pPr lvl="2"/>
            <a:r>
              <a:rPr lang="es-MX" dirty="0"/>
              <a:t>La parte entera (xi) especifica la línea en el banco de selección para el auto (i) cuando sale del taller de pintura</a:t>
            </a:r>
          </a:p>
          <a:p>
            <a:pPr lvl="1"/>
            <a:r>
              <a:rPr lang="es-MX" dirty="0"/>
              <a:t>En el proceso de decodificación, aplicamos la regla del valor de posición más pequeño, para determinar la posición de cada carro i en la secuencia de procesamiento del taller de pintura (</a:t>
            </a:r>
            <a:r>
              <a:rPr lang="es-MX" dirty="0" err="1"/>
              <a:t>ki</a:t>
            </a:r>
            <a:r>
              <a:rPr lang="es-MX" dirty="0"/>
              <a:t>).</a:t>
            </a:r>
          </a:p>
          <a:p>
            <a:pPr lvl="1"/>
            <a:endParaRPr lang="es-MX" dirty="0"/>
          </a:p>
          <a:p>
            <a:pPr lvl="1"/>
            <a:r>
              <a:rPr lang="es-MX" dirty="0"/>
              <a:t>El procedimiento anterior aplica un mecanismo de selección basado en la ventana para determinar el próximo automóvil que se programará de forma iterativa. En cada iteración, un automóvil se selecciona de la primera ventana de longitud t en la secuencia inicial</a:t>
            </a:r>
          </a:p>
          <a:p>
            <a:pPr lvl="1"/>
            <a:r>
              <a:rPr lang="es-MX" dirty="0"/>
              <a:t>La política de selección codiciosa junto con la limitación impuesta por la duración de la ventana han contribuido a lograr un compromiso entre la meta de minimización de la contaminación y la meta de reducción de la tardanza. El parámetro t se varía de 2 a n / 2, de modo que se pueden producir varias secuencias diferentes para diversificar las soluciones iniciales.</a:t>
            </a:r>
          </a:p>
          <a:p>
            <a:pPr lvl="1"/>
            <a:endParaRPr lang="es-MX" dirty="0"/>
          </a:p>
        </p:txBody>
      </p:sp>
      <p:sp>
        <p:nvSpPr>
          <p:cNvPr id="4" name="Marcador de número de diapositiva 3"/>
          <p:cNvSpPr>
            <a:spLocks noGrp="1"/>
          </p:cNvSpPr>
          <p:nvPr>
            <p:ph type="sldNum" sz="quarter" idx="10"/>
          </p:nvPr>
        </p:nvSpPr>
        <p:spPr/>
        <p:txBody>
          <a:bodyPr/>
          <a:lstStyle/>
          <a:p>
            <a:fld id="{0052616C-6FDF-4BDC-ADB6-39EA98520840}" type="slidenum">
              <a:rPr lang="es-MX" smtClean="0"/>
              <a:t>8</a:t>
            </a:fld>
            <a:endParaRPr lang="es-MX"/>
          </a:p>
        </p:txBody>
      </p:sp>
    </p:spTree>
    <p:extLst>
      <p:ext uri="{BB962C8B-B14F-4D97-AF65-F5344CB8AC3E}">
        <p14:creationId xmlns:p14="http://schemas.microsoft.com/office/powerpoint/2010/main" val="2244316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lvl="1"/>
            <a:r>
              <a:rPr lang="es-MX" dirty="0"/>
              <a:t>Una partícula, se expresa mediante un vector de </a:t>
            </a:r>
            <a:r>
              <a:rPr lang="es-MX" i="1" dirty="0"/>
              <a:t>n</a:t>
            </a:r>
            <a:r>
              <a:rPr lang="es-MX" dirty="0"/>
              <a:t> números reales x = (x1, x2, ..., </a:t>
            </a:r>
            <a:r>
              <a:rPr lang="es-MX" dirty="0" err="1"/>
              <a:t>xn</a:t>
            </a:r>
            <a:r>
              <a:rPr lang="es-MX" dirty="0"/>
              <a:t>), donde xi </a:t>
            </a:r>
            <a:r>
              <a:rPr lang="es-MX" dirty="0">
                <a:sym typeface="Symbol" panose="05050102010706020507" pitchFamily="18" charset="2"/>
              </a:rPr>
              <a:t></a:t>
            </a:r>
            <a:r>
              <a:rPr lang="es-MX" dirty="0"/>
              <a:t> (0, L).</a:t>
            </a:r>
          </a:p>
          <a:p>
            <a:pPr lvl="2"/>
            <a:r>
              <a:rPr lang="es-MX" dirty="0"/>
              <a:t>La parte fraccionaria (xi) indica el orden relativo del auto (i) en la secuencia del taller de pintura</a:t>
            </a:r>
          </a:p>
          <a:p>
            <a:pPr lvl="2"/>
            <a:r>
              <a:rPr lang="es-MX" dirty="0"/>
              <a:t>La parte entera (xi) especifica la línea en el banco de selección para el auto (i) cuando sale del taller de pintura</a:t>
            </a:r>
          </a:p>
          <a:p>
            <a:pPr lvl="1"/>
            <a:r>
              <a:rPr lang="es-MX" dirty="0"/>
              <a:t>En el proceso de decodificación, aplicamos la regla del valor de posición más pequeño, para determinar la posición de cada carro i en la secuencia de procesamiento del taller de pintura (</a:t>
            </a:r>
            <a:r>
              <a:rPr lang="es-MX" dirty="0" err="1"/>
              <a:t>ki</a:t>
            </a:r>
            <a:r>
              <a:rPr lang="es-MX" dirty="0"/>
              <a:t>).</a:t>
            </a:r>
          </a:p>
        </p:txBody>
      </p:sp>
      <p:sp>
        <p:nvSpPr>
          <p:cNvPr id="4" name="Marcador de número de diapositiva 3"/>
          <p:cNvSpPr>
            <a:spLocks noGrp="1"/>
          </p:cNvSpPr>
          <p:nvPr>
            <p:ph type="sldNum" sz="quarter" idx="10"/>
          </p:nvPr>
        </p:nvSpPr>
        <p:spPr/>
        <p:txBody>
          <a:bodyPr/>
          <a:lstStyle/>
          <a:p>
            <a:fld id="{0052616C-6FDF-4BDC-ADB6-39EA98520840}" type="slidenum">
              <a:rPr lang="es-MX" smtClean="0"/>
              <a:t>9</a:t>
            </a:fld>
            <a:endParaRPr lang="es-MX"/>
          </a:p>
        </p:txBody>
      </p:sp>
    </p:spTree>
    <p:extLst>
      <p:ext uri="{BB962C8B-B14F-4D97-AF65-F5344CB8AC3E}">
        <p14:creationId xmlns:p14="http://schemas.microsoft.com/office/powerpoint/2010/main" val="1790331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Priorizar las relaciones de dominancia de Pareto dividiendo primero el conjunto de soluciones X en Q subconjuntos tal que cada solución x  del subconjunto </a:t>
            </a:r>
            <a:r>
              <a:rPr lang="es-MX" dirty="0" err="1"/>
              <a:t>Xq</a:t>
            </a:r>
            <a:r>
              <a:rPr lang="es-MX" dirty="0"/>
              <a:t>, está dominada por al menos una solución x’ del subconjunto inmediato anterior, y mientras tanto, cualquier par de soluciones del mismo subconjunto están mutuamente no dominadas.</a:t>
            </a:r>
          </a:p>
          <a:p>
            <a:endParaRPr lang="es-MX" dirty="0"/>
          </a:p>
          <a:p>
            <a:r>
              <a:rPr lang="es-MX" dirty="0"/>
              <a:t>El aspecto más importante de la clasificación de soluciones reside en la técnica para diferenciar las soluciones dentro de cada uno de estos subconjuntos de Pareto (también llamados rangos de Pareto), porque el número de soluciones en cada </a:t>
            </a:r>
            <a:r>
              <a:rPr lang="es-MX" dirty="0" err="1"/>
              <a:t>Xq</a:t>
            </a:r>
            <a:r>
              <a:rPr lang="es-MX" dirty="0"/>
              <a:t> (donde no existe una relación de dominancia mutua) puede ser considerablemente grande. La idea general para ordenar las soluciones en un subconjunto no dominado es suprimir las soluciones que están atestadas por otras soluciones (con respecto al espacio objetivo) y priorizar las soluciones que se ubican en áreas menos atestadas del espacio objetivo. La motivación es garantizar que las soluciones mantenidas estén bien distribuidas y puedan representar una amplia variedad de opciones para quienes toman las decisiones.</a:t>
            </a:r>
          </a:p>
        </p:txBody>
      </p:sp>
      <p:sp>
        <p:nvSpPr>
          <p:cNvPr id="4" name="Marcador de número de diapositiva 3"/>
          <p:cNvSpPr>
            <a:spLocks noGrp="1"/>
          </p:cNvSpPr>
          <p:nvPr>
            <p:ph type="sldNum" sz="quarter" idx="10"/>
          </p:nvPr>
        </p:nvSpPr>
        <p:spPr/>
        <p:txBody>
          <a:bodyPr/>
          <a:lstStyle/>
          <a:p>
            <a:fld id="{0052616C-6FDF-4BDC-ADB6-39EA98520840}" type="slidenum">
              <a:rPr lang="es-MX" smtClean="0"/>
              <a:t>10</a:t>
            </a:fld>
            <a:endParaRPr lang="es-MX"/>
          </a:p>
        </p:txBody>
      </p:sp>
    </p:spTree>
    <p:extLst>
      <p:ext uri="{BB962C8B-B14F-4D97-AF65-F5344CB8AC3E}">
        <p14:creationId xmlns:p14="http://schemas.microsoft.com/office/powerpoint/2010/main" val="1588398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1. Los valores más altos de ONVG sugieren que el algoritmo correspondiente puede proporcionar una gama más amplia de opciones para la toma de decisiones final.</a:t>
            </a:r>
          </a:p>
          <a:p>
            <a:endParaRPr lang="es-MX" dirty="0"/>
          </a:p>
          <a:p>
            <a:r>
              <a:rPr lang="es-MX" dirty="0"/>
              <a:t>2. Está claro que C (X, Y) refleja la proporción de soluciones en Y que están dominadas por (o igual a) alguna solución en X. Por lo tanto, un valor más alto de C (X, Y) sugiere un mejor rendimiento del algoritmo que produce X.</a:t>
            </a:r>
          </a:p>
          <a:p>
            <a:endParaRPr lang="es-MX" dirty="0"/>
          </a:p>
          <a:p>
            <a:r>
              <a:rPr lang="es-MX" dirty="0"/>
              <a:t>3. Donde el conjunto de referencia R se compone generalmente de todas las soluciones no dominadas obtenidas por los algoritmos comparados como una aproximación a la frontera real de Pareto si esta última es desconocida.</a:t>
            </a:r>
          </a:p>
          <a:p>
            <a:endParaRPr lang="es-MX" dirty="0"/>
          </a:p>
          <a:p>
            <a:r>
              <a:rPr lang="es-MX" dirty="0"/>
              <a:t>Claramente, valores más pequeños de </a:t>
            </a:r>
            <a:r>
              <a:rPr lang="es-MX" dirty="0" err="1"/>
              <a:t>Dav</a:t>
            </a:r>
            <a:r>
              <a:rPr lang="es-MX" dirty="0"/>
              <a:t> y </a:t>
            </a:r>
            <a:r>
              <a:rPr lang="es-MX" dirty="0" err="1"/>
              <a:t>Dmax</a:t>
            </a:r>
            <a:r>
              <a:rPr lang="es-MX" dirty="0"/>
              <a:t> sugieren que las soluciones en X están más cerca de la frontera estimada de Pareto.</a:t>
            </a:r>
          </a:p>
          <a:p>
            <a:endParaRPr lang="es-MX" dirty="0"/>
          </a:p>
          <a:p>
            <a:r>
              <a:rPr lang="es-MX" dirty="0"/>
              <a:t>4. Los valores más pequeños de TS indican que las soluciones se distribuyen de manera más pareja y, por lo tanto, son más preferibles para la toma de decisiones</a:t>
            </a:r>
          </a:p>
        </p:txBody>
      </p:sp>
      <p:sp>
        <p:nvSpPr>
          <p:cNvPr id="4" name="Marcador de número de diapositiva 3"/>
          <p:cNvSpPr>
            <a:spLocks noGrp="1"/>
          </p:cNvSpPr>
          <p:nvPr>
            <p:ph type="sldNum" sz="quarter" idx="10"/>
          </p:nvPr>
        </p:nvSpPr>
        <p:spPr/>
        <p:txBody>
          <a:bodyPr/>
          <a:lstStyle/>
          <a:p>
            <a:fld id="{0052616C-6FDF-4BDC-ADB6-39EA98520840}" type="slidenum">
              <a:rPr lang="es-MX" smtClean="0"/>
              <a:t>13</a:t>
            </a:fld>
            <a:endParaRPr lang="es-MX"/>
          </a:p>
        </p:txBody>
      </p:sp>
    </p:spTree>
    <p:extLst>
      <p:ext uri="{BB962C8B-B14F-4D97-AF65-F5344CB8AC3E}">
        <p14:creationId xmlns:p14="http://schemas.microsoft.com/office/powerpoint/2010/main" val="3224879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F5B35D-D00F-47C2-ABE5-90B75499A5E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8AAE4AEA-606E-4697-9E60-BEC7B80FC7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ABC187F4-BB27-4866-B78D-542E80CCD053}"/>
              </a:ext>
            </a:extLst>
          </p:cNvPr>
          <p:cNvSpPr>
            <a:spLocks noGrp="1"/>
          </p:cNvSpPr>
          <p:nvPr>
            <p:ph type="dt" sz="half" idx="10"/>
          </p:nvPr>
        </p:nvSpPr>
        <p:spPr/>
        <p:txBody>
          <a:bodyPr/>
          <a:lstStyle/>
          <a:p>
            <a:fld id="{D1D68DE8-CBFD-4373-8F1C-A9E28145F6E7}" type="datetimeFigureOut">
              <a:rPr lang="es-MX" smtClean="0"/>
              <a:t>07/08/2018</a:t>
            </a:fld>
            <a:endParaRPr lang="es-MX"/>
          </a:p>
        </p:txBody>
      </p:sp>
      <p:sp>
        <p:nvSpPr>
          <p:cNvPr id="5" name="Marcador de pie de página 4">
            <a:extLst>
              <a:ext uri="{FF2B5EF4-FFF2-40B4-BE49-F238E27FC236}">
                <a16:creationId xmlns:a16="http://schemas.microsoft.com/office/drawing/2014/main" id="{C7E54978-3605-461C-8D04-DB1D639DDB1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6E008F4-7BC0-4FBC-B252-B7D1A80C74E2}"/>
              </a:ext>
            </a:extLst>
          </p:cNvPr>
          <p:cNvSpPr>
            <a:spLocks noGrp="1"/>
          </p:cNvSpPr>
          <p:nvPr>
            <p:ph type="sldNum" sz="quarter" idx="12"/>
          </p:nvPr>
        </p:nvSpPr>
        <p:spPr/>
        <p:txBody>
          <a:bodyPr/>
          <a:lstStyle/>
          <a:p>
            <a:fld id="{0D193E4A-3E6B-464C-BC1A-A3D12689316B}" type="slidenum">
              <a:rPr lang="es-MX" smtClean="0"/>
              <a:t>‹Nº›</a:t>
            </a:fld>
            <a:endParaRPr lang="es-MX"/>
          </a:p>
        </p:txBody>
      </p:sp>
    </p:spTree>
    <p:extLst>
      <p:ext uri="{BB962C8B-B14F-4D97-AF65-F5344CB8AC3E}">
        <p14:creationId xmlns:p14="http://schemas.microsoft.com/office/powerpoint/2010/main" val="1708065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CE1F61-D9EC-4228-A4A2-29B52D545E7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1EDEBDD8-808A-4F83-B697-5063068C239D}"/>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9A068D8-6F0D-4D28-93D0-3DCC97F78091}"/>
              </a:ext>
            </a:extLst>
          </p:cNvPr>
          <p:cNvSpPr>
            <a:spLocks noGrp="1"/>
          </p:cNvSpPr>
          <p:nvPr>
            <p:ph type="dt" sz="half" idx="10"/>
          </p:nvPr>
        </p:nvSpPr>
        <p:spPr/>
        <p:txBody>
          <a:bodyPr/>
          <a:lstStyle/>
          <a:p>
            <a:fld id="{D1D68DE8-CBFD-4373-8F1C-A9E28145F6E7}" type="datetimeFigureOut">
              <a:rPr lang="es-MX" smtClean="0"/>
              <a:t>07/08/2018</a:t>
            </a:fld>
            <a:endParaRPr lang="es-MX"/>
          </a:p>
        </p:txBody>
      </p:sp>
      <p:sp>
        <p:nvSpPr>
          <p:cNvPr id="5" name="Marcador de pie de página 4">
            <a:extLst>
              <a:ext uri="{FF2B5EF4-FFF2-40B4-BE49-F238E27FC236}">
                <a16:creationId xmlns:a16="http://schemas.microsoft.com/office/drawing/2014/main" id="{48712D70-9E6C-474D-AF66-168934F6D5B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1895C7D-2FF9-4334-A9A9-C3B2C3525759}"/>
              </a:ext>
            </a:extLst>
          </p:cNvPr>
          <p:cNvSpPr>
            <a:spLocks noGrp="1"/>
          </p:cNvSpPr>
          <p:nvPr>
            <p:ph type="sldNum" sz="quarter" idx="12"/>
          </p:nvPr>
        </p:nvSpPr>
        <p:spPr/>
        <p:txBody>
          <a:bodyPr/>
          <a:lstStyle/>
          <a:p>
            <a:fld id="{0D193E4A-3E6B-464C-BC1A-A3D12689316B}" type="slidenum">
              <a:rPr lang="es-MX" smtClean="0"/>
              <a:t>‹Nº›</a:t>
            </a:fld>
            <a:endParaRPr lang="es-MX"/>
          </a:p>
        </p:txBody>
      </p:sp>
    </p:spTree>
    <p:extLst>
      <p:ext uri="{BB962C8B-B14F-4D97-AF65-F5344CB8AC3E}">
        <p14:creationId xmlns:p14="http://schemas.microsoft.com/office/powerpoint/2010/main" val="4004285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60B91B9-C00A-4137-B65B-CDF487094C1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FC8A369C-9302-4A39-A67E-B6DA40841EC9}"/>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A05B1541-843C-4AAD-8CE4-3659A2446589}"/>
              </a:ext>
            </a:extLst>
          </p:cNvPr>
          <p:cNvSpPr>
            <a:spLocks noGrp="1"/>
          </p:cNvSpPr>
          <p:nvPr>
            <p:ph type="dt" sz="half" idx="10"/>
          </p:nvPr>
        </p:nvSpPr>
        <p:spPr/>
        <p:txBody>
          <a:bodyPr/>
          <a:lstStyle/>
          <a:p>
            <a:fld id="{D1D68DE8-CBFD-4373-8F1C-A9E28145F6E7}" type="datetimeFigureOut">
              <a:rPr lang="es-MX" smtClean="0"/>
              <a:t>07/08/2018</a:t>
            </a:fld>
            <a:endParaRPr lang="es-MX"/>
          </a:p>
        </p:txBody>
      </p:sp>
      <p:sp>
        <p:nvSpPr>
          <p:cNvPr id="5" name="Marcador de pie de página 4">
            <a:extLst>
              <a:ext uri="{FF2B5EF4-FFF2-40B4-BE49-F238E27FC236}">
                <a16:creationId xmlns:a16="http://schemas.microsoft.com/office/drawing/2014/main" id="{EFDE6C6D-8A35-4754-8F34-E758BC8C29F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FAA4879-1F32-4AC3-8957-7A64F7F59C32}"/>
              </a:ext>
            </a:extLst>
          </p:cNvPr>
          <p:cNvSpPr>
            <a:spLocks noGrp="1"/>
          </p:cNvSpPr>
          <p:nvPr>
            <p:ph type="sldNum" sz="quarter" idx="12"/>
          </p:nvPr>
        </p:nvSpPr>
        <p:spPr/>
        <p:txBody>
          <a:bodyPr/>
          <a:lstStyle/>
          <a:p>
            <a:fld id="{0D193E4A-3E6B-464C-BC1A-A3D12689316B}" type="slidenum">
              <a:rPr lang="es-MX" smtClean="0"/>
              <a:t>‹Nº›</a:t>
            </a:fld>
            <a:endParaRPr lang="es-MX"/>
          </a:p>
        </p:txBody>
      </p:sp>
    </p:spTree>
    <p:extLst>
      <p:ext uri="{BB962C8B-B14F-4D97-AF65-F5344CB8AC3E}">
        <p14:creationId xmlns:p14="http://schemas.microsoft.com/office/powerpoint/2010/main" val="4014712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4B241D-AE59-4AE0-9CAB-E9625173F6D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FDC4CC5B-B8FF-4345-8005-D3E15F3C6A21}"/>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98711FE-1717-4A8B-AF0C-619C63997553}"/>
              </a:ext>
            </a:extLst>
          </p:cNvPr>
          <p:cNvSpPr>
            <a:spLocks noGrp="1"/>
          </p:cNvSpPr>
          <p:nvPr>
            <p:ph type="dt" sz="half" idx="10"/>
          </p:nvPr>
        </p:nvSpPr>
        <p:spPr/>
        <p:txBody>
          <a:bodyPr/>
          <a:lstStyle/>
          <a:p>
            <a:fld id="{D1D68DE8-CBFD-4373-8F1C-A9E28145F6E7}" type="datetimeFigureOut">
              <a:rPr lang="es-MX" smtClean="0"/>
              <a:t>07/08/2018</a:t>
            </a:fld>
            <a:endParaRPr lang="es-MX"/>
          </a:p>
        </p:txBody>
      </p:sp>
      <p:sp>
        <p:nvSpPr>
          <p:cNvPr id="5" name="Marcador de pie de página 4">
            <a:extLst>
              <a:ext uri="{FF2B5EF4-FFF2-40B4-BE49-F238E27FC236}">
                <a16:creationId xmlns:a16="http://schemas.microsoft.com/office/drawing/2014/main" id="{D3ABD43A-4AED-498A-AC2A-0AFD3DAD335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6330A0F-F568-4D54-89C0-E3CBA5CA0E27}"/>
              </a:ext>
            </a:extLst>
          </p:cNvPr>
          <p:cNvSpPr>
            <a:spLocks noGrp="1"/>
          </p:cNvSpPr>
          <p:nvPr>
            <p:ph type="sldNum" sz="quarter" idx="12"/>
          </p:nvPr>
        </p:nvSpPr>
        <p:spPr/>
        <p:txBody>
          <a:bodyPr/>
          <a:lstStyle/>
          <a:p>
            <a:fld id="{0D193E4A-3E6B-464C-BC1A-A3D12689316B}" type="slidenum">
              <a:rPr lang="es-MX" smtClean="0"/>
              <a:t>‹Nº›</a:t>
            </a:fld>
            <a:endParaRPr lang="es-MX"/>
          </a:p>
        </p:txBody>
      </p:sp>
    </p:spTree>
    <p:extLst>
      <p:ext uri="{BB962C8B-B14F-4D97-AF65-F5344CB8AC3E}">
        <p14:creationId xmlns:p14="http://schemas.microsoft.com/office/powerpoint/2010/main" val="2036679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20C59E-370C-4832-B2FB-1B1762F3848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042BD369-034E-4C3C-9316-11B5FDD63F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9A89EFD7-8809-4B7F-B440-C08777222F68}"/>
              </a:ext>
            </a:extLst>
          </p:cNvPr>
          <p:cNvSpPr>
            <a:spLocks noGrp="1"/>
          </p:cNvSpPr>
          <p:nvPr>
            <p:ph type="dt" sz="half" idx="10"/>
          </p:nvPr>
        </p:nvSpPr>
        <p:spPr/>
        <p:txBody>
          <a:bodyPr/>
          <a:lstStyle/>
          <a:p>
            <a:fld id="{D1D68DE8-CBFD-4373-8F1C-A9E28145F6E7}" type="datetimeFigureOut">
              <a:rPr lang="es-MX" smtClean="0"/>
              <a:t>07/08/2018</a:t>
            </a:fld>
            <a:endParaRPr lang="es-MX"/>
          </a:p>
        </p:txBody>
      </p:sp>
      <p:sp>
        <p:nvSpPr>
          <p:cNvPr id="5" name="Marcador de pie de página 4">
            <a:extLst>
              <a:ext uri="{FF2B5EF4-FFF2-40B4-BE49-F238E27FC236}">
                <a16:creationId xmlns:a16="http://schemas.microsoft.com/office/drawing/2014/main" id="{298EBB0A-77C1-4CC2-9294-14EEBA9A0A1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6819F6F-10CB-41AB-911E-F561E1C7D58C}"/>
              </a:ext>
            </a:extLst>
          </p:cNvPr>
          <p:cNvSpPr>
            <a:spLocks noGrp="1"/>
          </p:cNvSpPr>
          <p:nvPr>
            <p:ph type="sldNum" sz="quarter" idx="12"/>
          </p:nvPr>
        </p:nvSpPr>
        <p:spPr/>
        <p:txBody>
          <a:bodyPr/>
          <a:lstStyle/>
          <a:p>
            <a:fld id="{0D193E4A-3E6B-464C-BC1A-A3D12689316B}" type="slidenum">
              <a:rPr lang="es-MX" smtClean="0"/>
              <a:t>‹Nº›</a:t>
            </a:fld>
            <a:endParaRPr lang="es-MX"/>
          </a:p>
        </p:txBody>
      </p:sp>
    </p:spTree>
    <p:extLst>
      <p:ext uri="{BB962C8B-B14F-4D97-AF65-F5344CB8AC3E}">
        <p14:creationId xmlns:p14="http://schemas.microsoft.com/office/powerpoint/2010/main" val="1185508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779320-6F78-413C-A67B-B9D44B3F63CE}"/>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E7750E32-C2A3-49EC-83FF-C383C43F67B7}"/>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85E47F4E-D6F5-4050-9E95-B2CEFCE2AFA2}"/>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3D75ED2E-0A9D-45FE-B419-890B0D7318A7}"/>
              </a:ext>
            </a:extLst>
          </p:cNvPr>
          <p:cNvSpPr>
            <a:spLocks noGrp="1"/>
          </p:cNvSpPr>
          <p:nvPr>
            <p:ph type="dt" sz="half" idx="10"/>
          </p:nvPr>
        </p:nvSpPr>
        <p:spPr/>
        <p:txBody>
          <a:bodyPr/>
          <a:lstStyle/>
          <a:p>
            <a:fld id="{D1D68DE8-CBFD-4373-8F1C-A9E28145F6E7}" type="datetimeFigureOut">
              <a:rPr lang="es-MX" smtClean="0"/>
              <a:t>07/08/2018</a:t>
            </a:fld>
            <a:endParaRPr lang="es-MX"/>
          </a:p>
        </p:txBody>
      </p:sp>
      <p:sp>
        <p:nvSpPr>
          <p:cNvPr id="6" name="Marcador de pie de página 5">
            <a:extLst>
              <a:ext uri="{FF2B5EF4-FFF2-40B4-BE49-F238E27FC236}">
                <a16:creationId xmlns:a16="http://schemas.microsoft.com/office/drawing/2014/main" id="{18FF926E-BF29-4BCB-A516-9BE804D21C51}"/>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69281079-E150-46B6-B352-E884800F5991}"/>
              </a:ext>
            </a:extLst>
          </p:cNvPr>
          <p:cNvSpPr>
            <a:spLocks noGrp="1"/>
          </p:cNvSpPr>
          <p:nvPr>
            <p:ph type="sldNum" sz="quarter" idx="12"/>
          </p:nvPr>
        </p:nvSpPr>
        <p:spPr/>
        <p:txBody>
          <a:bodyPr/>
          <a:lstStyle/>
          <a:p>
            <a:fld id="{0D193E4A-3E6B-464C-BC1A-A3D12689316B}" type="slidenum">
              <a:rPr lang="es-MX" smtClean="0"/>
              <a:t>‹Nº›</a:t>
            </a:fld>
            <a:endParaRPr lang="es-MX"/>
          </a:p>
        </p:txBody>
      </p:sp>
    </p:spTree>
    <p:extLst>
      <p:ext uri="{BB962C8B-B14F-4D97-AF65-F5344CB8AC3E}">
        <p14:creationId xmlns:p14="http://schemas.microsoft.com/office/powerpoint/2010/main" val="2001087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8B6CC1-7309-4C11-8AED-C99F1CA3B52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D1811C0-D39A-433A-9B8E-7DEAFAC00B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DE2CC9B5-6D9C-4807-A20D-4EAEFBF0E1C1}"/>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2CF0BCE0-3610-4619-8EC4-DF37E21AC1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82D3D32A-A0BD-4961-B6A3-BB74C6B43192}"/>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46D76C70-EDA4-4CFD-B66D-793BE0213058}"/>
              </a:ext>
            </a:extLst>
          </p:cNvPr>
          <p:cNvSpPr>
            <a:spLocks noGrp="1"/>
          </p:cNvSpPr>
          <p:nvPr>
            <p:ph type="dt" sz="half" idx="10"/>
          </p:nvPr>
        </p:nvSpPr>
        <p:spPr/>
        <p:txBody>
          <a:bodyPr/>
          <a:lstStyle/>
          <a:p>
            <a:fld id="{D1D68DE8-CBFD-4373-8F1C-A9E28145F6E7}" type="datetimeFigureOut">
              <a:rPr lang="es-MX" smtClean="0"/>
              <a:t>07/08/2018</a:t>
            </a:fld>
            <a:endParaRPr lang="es-MX"/>
          </a:p>
        </p:txBody>
      </p:sp>
      <p:sp>
        <p:nvSpPr>
          <p:cNvPr id="8" name="Marcador de pie de página 7">
            <a:extLst>
              <a:ext uri="{FF2B5EF4-FFF2-40B4-BE49-F238E27FC236}">
                <a16:creationId xmlns:a16="http://schemas.microsoft.com/office/drawing/2014/main" id="{D8E6F72D-340F-4077-B508-A362AA47154F}"/>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728ADFED-973C-4FC3-A1D8-D155C211A1CD}"/>
              </a:ext>
            </a:extLst>
          </p:cNvPr>
          <p:cNvSpPr>
            <a:spLocks noGrp="1"/>
          </p:cNvSpPr>
          <p:nvPr>
            <p:ph type="sldNum" sz="quarter" idx="12"/>
          </p:nvPr>
        </p:nvSpPr>
        <p:spPr/>
        <p:txBody>
          <a:bodyPr/>
          <a:lstStyle/>
          <a:p>
            <a:fld id="{0D193E4A-3E6B-464C-BC1A-A3D12689316B}" type="slidenum">
              <a:rPr lang="es-MX" smtClean="0"/>
              <a:t>‹Nº›</a:t>
            </a:fld>
            <a:endParaRPr lang="es-MX"/>
          </a:p>
        </p:txBody>
      </p:sp>
    </p:spTree>
    <p:extLst>
      <p:ext uri="{BB962C8B-B14F-4D97-AF65-F5344CB8AC3E}">
        <p14:creationId xmlns:p14="http://schemas.microsoft.com/office/powerpoint/2010/main" val="3116512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883EA7-4CA9-4CDC-AC3A-50E34A1945F9}"/>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F7AFEF11-9A93-4C37-A104-5E55CDE14614}"/>
              </a:ext>
            </a:extLst>
          </p:cNvPr>
          <p:cNvSpPr>
            <a:spLocks noGrp="1"/>
          </p:cNvSpPr>
          <p:nvPr>
            <p:ph type="dt" sz="half" idx="10"/>
          </p:nvPr>
        </p:nvSpPr>
        <p:spPr/>
        <p:txBody>
          <a:bodyPr/>
          <a:lstStyle/>
          <a:p>
            <a:fld id="{D1D68DE8-CBFD-4373-8F1C-A9E28145F6E7}" type="datetimeFigureOut">
              <a:rPr lang="es-MX" smtClean="0"/>
              <a:t>07/08/2018</a:t>
            </a:fld>
            <a:endParaRPr lang="es-MX"/>
          </a:p>
        </p:txBody>
      </p:sp>
      <p:sp>
        <p:nvSpPr>
          <p:cNvPr id="4" name="Marcador de pie de página 3">
            <a:extLst>
              <a:ext uri="{FF2B5EF4-FFF2-40B4-BE49-F238E27FC236}">
                <a16:creationId xmlns:a16="http://schemas.microsoft.com/office/drawing/2014/main" id="{8AE561CC-3337-493C-94A2-A88BD3A9018A}"/>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447CED4C-B12C-472F-AEE7-EFDB0AB74AB2}"/>
              </a:ext>
            </a:extLst>
          </p:cNvPr>
          <p:cNvSpPr>
            <a:spLocks noGrp="1"/>
          </p:cNvSpPr>
          <p:nvPr>
            <p:ph type="sldNum" sz="quarter" idx="12"/>
          </p:nvPr>
        </p:nvSpPr>
        <p:spPr/>
        <p:txBody>
          <a:bodyPr/>
          <a:lstStyle/>
          <a:p>
            <a:fld id="{0D193E4A-3E6B-464C-BC1A-A3D12689316B}" type="slidenum">
              <a:rPr lang="es-MX" smtClean="0"/>
              <a:t>‹Nº›</a:t>
            </a:fld>
            <a:endParaRPr lang="es-MX"/>
          </a:p>
        </p:txBody>
      </p:sp>
    </p:spTree>
    <p:extLst>
      <p:ext uri="{BB962C8B-B14F-4D97-AF65-F5344CB8AC3E}">
        <p14:creationId xmlns:p14="http://schemas.microsoft.com/office/powerpoint/2010/main" val="3311017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B598DFC-7FBA-497E-A595-6DC196D23E71}"/>
              </a:ext>
            </a:extLst>
          </p:cNvPr>
          <p:cNvSpPr>
            <a:spLocks noGrp="1"/>
          </p:cNvSpPr>
          <p:nvPr>
            <p:ph type="dt" sz="half" idx="10"/>
          </p:nvPr>
        </p:nvSpPr>
        <p:spPr/>
        <p:txBody>
          <a:bodyPr/>
          <a:lstStyle/>
          <a:p>
            <a:fld id="{D1D68DE8-CBFD-4373-8F1C-A9E28145F6E7}" type="datetimeFigureOut">
              <a:rPr lang="es-MX" smtClean="0"/>
              <a:t>07/08/2018</a:t>
            </a:fld>
            <a:endParaRPr lang="es-MX"/>
          </a:p>
        </p:txBody>
      </p:sp>
      <p:sp>
        <p:nvSpPr>
          <p:cNvPr id="3" name="Marcador de pie de página 2">
            <a:extLst>
              <a:ext uri="{FF2B5EF4-FFF2-40B4-BE49-F238E27FC236}">
                <a16:creationId xmlns:a16="http://schemas.microsoft.com/office/drawing/2014/main" id="{25512F4A-80A5-4157-853D-0DD4B6004A4B}"/>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A17E8FED-8031-4A53-98B2-BBCB75D878A5}"/>
              </a:ext>
            </a:extLst>
          </p:cNvPr>
          <p:cNvSpPr>
            <a:spLocks noGrp="1"/>
          </p:cNvSpPr>
          <p:nvPr>
            <p:ph type="sldNum" sz="quarter" idx="12"/>
          </p:nvPr>
        </p:nvSpPr>
        <p:spPr/>
        <p:txBody>
          <a:bodyPr/>
          <a:lstStyle/>
          <a:p>
            <a:fld id="{0D193E4A-3E6B-464C-BC1A-A3D12689316B}" type="slidenum">
              <a:rPr lang="es-MX" smtClean="0"/>
              <a:t>‹Nº›</a:t>
            </a:fld>
            <a:endParaRPr lang="es-MX"/>
          </a:p>
        </p:txBody>
      </p:sp>
    </p:spTree>
    <p:extLst>
      <p:ext uri="{BB962C8B-B14F-4D97-AF65-F5344CB8AC3E}">
        <p14:creationId xmlns:p14="http://schemas.microsoft.com/office/powerpoint/2010/main" val="3570454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982C01-2F3D-4CDA-94A5-1E852F23645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11F56A84-18A1-47DC-A4D7-35E15193CD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393ECE03-296E-4742-BA7F-1FF927056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C1E883A0-5F51-4D20-A3B2-26657E6390E4}"/>
              </a:ext>
            </a:extLst>
          </p:cNvPr>
          <p:cNvSpPr>
            <a:spLocks noGrp="1"/>
          </p:cNvSpPr>
          <p:nvPr>
            <p:ph type="dt" sz="half" idx="10"/>
          </p:nvPr>
        </p:nvSpPr>
        <p:spPr/>
        <p:txBody>
          <a:bodyPr/>
          <a:lstStyle/>
          <a:p>
            <a:fld id="{D1D68DE8-CBFD-4373-8F1C-A9E28145F6E7}" type="datetimeFigureOut">
              <a:rPr lang="es-MX" smtClean="0"/>
              <a:t>07/08/2018</a:t>
            </a:fld>
            <a:endParaRPr lang="es-MX"/>
          </a:p>
        </p:txBody>
      </p:sp>
      <p:sp>
        <p:nvSpPr>
          <p:cNvPr id="6" name="Marcador de pie de página 5">
            <a:extLst>
              <a:ext uri="{FF2B5EF4-FFF2-40B4-BE49-F238E27FC236}">
                <a16:creationId xmlns:a16="http://schemas.microsoft.com/office/drawing/2014/main" id="{96C13881-379D-444B-87B4-8ED27AE4EED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A7792136-1817-4AFD-B001-3699BA40F09B}"/>
              </a:ext>
            </a:extLst>
          </p:cNvPr>
          <p:cNvSpPr>
            <a:spLocks noGrp="1"/>
          </p:cNvSpPr>
          <p:nvPr>
            <p:ph type="sldNum" sz="quarter" idx="12"/>
          </p:nvPr>
        </p:nvSpPr>
        <p:spPr/>
        <p:txBody>
          <a:bodyPr/>
          <a:lstStyle/>
          <a:p>
            <a:fld id="{0D193E4A-3E6B-464C-BC1A-A3D12689316B}" type="slidenum">
              <a:rPr lang="es-MX" smtClean="0"/>
              <a:t>‹Nº›</a:t>
            </a:fld>
            <a:endParaRPr lang="es-MX"/>
          </a:p>
        </p:txBody>
      </p:sp>
    </p:spTree>
    <p:extLst>
      <p:ext uri="{BB962C8B-B14F-4D97-AF65-F5344CB8AC3E}">
        <p14:creationId xmlns:p14="http://schemas.microsoft.com/office/powerpoint/2010/main" val="2148057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552337-EA82-47BA-AF25-922E71CB9B3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78BFE61E-F163-4C54-94F6-173A824FC7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C2C2B45A-3ADD-4E77-A357-57B9D0F63A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70D5F1CD-60FE-4C44-9998-302B0F511E8D}"/>
              </a:ext>
            </a:extLst>
          </p:cNvPr>
          <p:cNvSpPr>
            <a:spLocks noGrp="1"/>
          </p:cNvSpPr>
          <p:nvPr>
            <p:ph type="dt" sz="half" idx="10"/>
          </p:nvPr>
        </p:nvSpPr>
        <p:spPr/>
        <p:txBody>
          <a:bodyPr/>
          <a:lstStyle/>
          <a:p>
            <a:fld id="{D1D68DE8-CBFD-4373-8F1C-A9E28145F6E7}" type="datetimeFigureOut">
              <a:rPr lang="es-MX" smtClean="0"/>
              <a:t>07/08/2018</a:t>
            </a:fld>
            <a:endParaRPr lang="es-MX"/>
          </a:p>
        </p:txBody>
      </p:sp>
      <p:sp>
        <p:nvSpPr>
          <p:cNvPr id="6" name="Marcador de pie de página 5">
            <a:extLst>
              <a:ext uri="{FF2B5EF4-FFF2-40B4-BE49-F238E27FC236}">
                <a16:creationId xmlns:a16="http://schemas.microsoft.com/office/drawing/2014/main" id="{300A394C-7972-4064-AAD3-9A6268BB6C9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70FD3549-B722-47E9-AEEF-8801CB813D7D}"/>
              </a:ext>
            </a:extLst>
          </p:cNvPr>
          <p:cNvSpPr>
            <a:spLocks noGrp="1"/>
          </p:cNvSpPr>
          <p:nvPr>
            <p:ph type="sldNum" sz="quarter" idx="12"/>
          </p:nvPr>
        </p:nvSpPr>
        <p:spPr/>
        <p:txBody>
          <a:bodyPr/>
          <a:lstStyle/>
          <a:p>
            <a:fld id="{0D193E4A-3E6B-464C-BC1A-A3D12689316B}" type="slidenum">
              <a:rPr lang="es-MX" smtClean="0"/>
              <a:t>‹Nº›</a:t>
            </a:fld>
            <a:endParaRPr lang="es-MX"/>
          </a:p>
        </p:txBody>
      </p:sp>
    </p:spTree>
    <p:extLst>
      <p:ext uri="{BB962C8B-B14F-4D97-AF65-F5344CB8AC3E}">
        <p14:creationId xmlns:p14="http://schemas.microsoft.com/office/powerpoint/2010/main" val="293862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12BA0FB-1B5C-4107-9020-54A0700BC8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8498D539-6B81-4D34-872F-5E76AC489A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AEB3080-322D-432F-8281-F1645DB1C9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D68DE8-CBFD-4373-8F1C-A9E28145F6E7}" type="datetimeFigureOut">
              <a:rPr lang="es-MX" smtClean="0"/>
              <a:t>07/08/2018</a:t>
            </a:fld>
            <a:endParaRPr lang="es-MX"/>
          </a:p>
        </p:txBody>
      </p:sp>
      <p:sp>
        <p:nvSpPr>
          <p:cNvPr id="5" name="Marcador de pie de página 4">
            <a:extLst>
              <a:ext uri="{FF2B5EF4-FFF2-40B4-BE49-F238E27FC236}">
                <a16:creationId xmlns:a16="http://schemas.microsoft.com/office/drawing/2014/main" id="{CF6BC373-3994-4DCB-9970-E8150E61C1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C6CF0F04-37D6-49D1-A737-13F456958C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193E4A-3E6B-464C-BC1A-A3D12689316B}" type="slidenum">
              <a:rPr lang="es-MX" smtClean="0"/>
              <a:t>‹Nº›</a:t>
            </a:fld>
            <a:endParaRPr lang="es-MX"/>
          </a:p>
        </p:txBody>
      </p:sp>
    </p:spTree>
    <p:extLst>
      <p:ext uri="{BB962C8B-B14F-4D97-AF65-F5344CB8AC3E}">
        <p14:creationId xmlns:p14="http://schemas.microsoft.com/office/powerpoint/2010/main" val="1067024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1FDCB0-42D5-4D77-8F5F-6497B3FD0564}"/>
              </a:ext>
            </a:extLst>
          </p:cNvPr>
          <p:cNvSpPr>
            <a:spLocks noGrp="1"/>
          </p:cNvSpPr>
          <p:nvPr>
            <p:ph type="ctrTitle"/>
          </p:nvPr>
        </p:nvSpPr>
        <p:spPr/>
        <p:txBody>
          <a:bodyPr/>
          <a:lstStyle/>
          <a:p>
            <a:r>
              <a:rPr lang="es-MX" dirty="0"/>
              <a:t>Resumen artículos</a:t>
            </a:r>
          </a:p>
        </p:txBody>
      </p:sp>
      <p:sp>
        <p:nvSpPr>
          <p:cNvPr id="3" name="Subtítulo 2">
            <a:extLst>
              <a:ext uri="{FF2B5EF4-FFF2-40B4-BE49-F238E27FC236}">
                <a16:creationId xmlns:a16="http://schemas.microsoft.com/office/drawing/2014/main" id="{7D87DB26-F060-44E8-95D8-BDC0732264F1}"/>
              </a:ext>
            </a:extLst>
          </p:cNvPr>
          <p:cNvSpPr>
            <a:spLocks noGrp="1"/>
          </p:cNvSpPr>
          <p:nvPr>
            <p:ph type="subTitle" idx="1"/>
          </p:nvPr>
        </p:nvSpPr>
        <p:spPr/>
        <p:txBody>
          <a:bodyPr/>
          <a:lstStyle/>
          <a:p>
            <a:r>
              <a:rPr lang="es-MX" dirty="0"/>
              <a:t>Resumen de artículos que abordan el problema de Car </a:t>
            </a:r>
            <a:r>
              <a:rPr lang="es-MX" dirty="0" err="1"/>
              <a:t>Sequencing</a:t>
            </a:r>
            <a:r>
              <a:rPr lang="es-MX" dirty="0"/>
              <a:t> multi-objetivo, empleando técnicas exactas y heurísticas con un enfoque en Sentido de Pareto</a:t>
            </a:r>
          </a:p>
        </p:txBody>
      </p:sp>
    </p:spTree>
    <p:extLst>
      <p:ext uri="{BB962C8B-B14F-4D97-AF65-F5344CB8AC3E}">
        <p14:creationId xmlns:p14="http://schemas.microsoft.com/office/powerpoint/2010/main" val="1169719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63DE0A-451D-42B7-89D5-1AB69F7BA24E}"/>
              </a:ext>
            </a:extLst>
          </p:cNvPr>
          <p:cNvSpPr>
            <a:spLocks noGrp="1"/>
          </p:cNvSpPr>
          <p:nvPr>
            <p:ph type="title"/>
          </p:nvPr>
        </p:nvSpPr>
        <p:spPr/>
        <p:txBody>
          <a:bodyPr>
            <a:normAutofit fontScale="90000"/>
          </a:bodyPr>
          <a:lstStyle/>
          <a:p>
            <a:r>
              <a:rPr lang="es-MX" dirty="0"/>
              <a:t>(R. Zhang, 2017) - Clasificación de soluciones en un conjunto de soluciones no dominadas (Pareto)</a:t>
            </a:r>
          </a:p>
        </p:txBody>
      </p:sp>
      <p:pic>
        <p:nvPicPr>
          <p:cNvPr id="4" name="Marcador de contenido 3">
            <a:extLst>
              <a:ext uri="{FF2B5EF4-FFF2-40B4-BE49-F238E27FC236}">
                <a16:creationId xmlns:a16="http://schemas.microsoft.com/office/drawing/2014/main" id="{3955F291-030D-44D1-9851-B28001DE70EC}"/>
              </a:ext>
            </a:extLst>
          </p:cNvPr>
          <p:cNvPicPr>
            <a:picLocks noGrp="1" noChangeAspect="1"/>
          </p:cNvPicPr>
          <p:nvPr>
            <p:ph idx="1"/>
          </p:nvPr>
        </p:nvPicPr>
        <p:blipFill>
          <a:blip r:embed="rId3"/>
          <a:stretch>
            <a:fillRect/>
          </a:stretch>
        </p:blipFill>
        <p:spPr>
          <a:xfrm>
            <a:off x="338673" y="1819182"/>
            <a:ext cx="10410039" cy="4192151"/>
          </a:xfrm>
          <a:prstGeom prst="rect">
            <a:avLst/>
          </a:prstGeom>
        </p:spPr>
      </p:pic>
      <p:sp>
        <p:nvSpPr>
          <p:cNvPr id="5" name="CuadroTexto 4">
            <a:extLst>
              <a:ext uri="{FF2B5EF4-FFF2-40B4-BE49-F238E27FC236}">
                <a16:creationId xmlns:a16="http://schemas.microsoft.com/office/drawing/2014/main" id="{68D67D26-3519-46B4-A0DF-5436FAE39C67}"/>
              </a:ext>
            </a:extLst>
          </p:cNvPr>
          <p:cNvSpPr txBox="1"/>
          <p:nvPr/>
        </p:nvSpPr>
        <p:spPr>
          <a:xfrm>
            <a:off x="8026401" y="6011333"/>
            <a:ext cx="2252133" cy="369332"/>
          </a:xfrm>
          <a:prstGeom prst="rect">
            <a:avLst/>
          </a:prstGeom>
          <a:noFill/>
        </p:spPr>
        <p:txBody>
          <a:bodyPr wrap="square" rtlCol="0">
            <a:spAutoFit/>
          </a:bodyPr>
          <a:lstStyle/>
          <a:p>
            <a:r>
              <a:rPr lang="es-MX" dirty="0"/>
              <a:t>Medida de Saturación</a:t>
            </a:r>
          </a:p>
        </p:txBody>
      </p:sp>
    </p:spTree>
    <p:extLst>
      <p:ext uri="{BB962C8B-B14F-4D97-AF65-F5344CB8AC3E}">
        <p14:creationId xmlns:p14="http://schemas.microsoft.com/office/powerpoint/2010/main" val="1720200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BD6C77BE-F977-4537-99A4-E2E0A6EFD33B}"/>
              </a:ext>
            </a:extLst>
          </p:cNvPr>
          <p:cNvPicPr>
            <a:picLocks noGrp="1" noChangeAspect="1"/>
          </p:cNvPicPr>
          <p:nvPr>
            <p:ph idx="1"/>
          </p:nvPr>
        </p:nvPicPr>
        <p:blipFill>
          <a:blip r:embed="rId2"/>
          <a:stretch>
            <a:fillRect/>
          </a:stretch>
        </p:blipFill>
        <p:spPr>
          <a:xfrm>
            <a:off x="5215944" y="180304"/>
            <a:ext cx="6663538" cy="6587447"/>
          </a:xfrm>
          <a:prstGeom prst="rect">
            <a:avLst/>
          </a:prstGeom>
        </p:spPr>
      </p:pic>
      <p:sp>
        <p:nvSpPr>
          <p:cNvPr id="2" name="Título 1">
            <a:extLst>
              <a:ext uri="{FF2B5EF4-FFF2-40B4-BE49-F238E27FC236}">
                <a16:creationId xmlns:a16="http://schemas.microsoft.com/office/drawing/2014/main" id="{2835B001-BB26-4FA3-B0CA-F61DB063BBF4}"/>
              </a:ext>
            </a:extLst>
          </p:cNvPr>
          <p:cNvSpPr>
            <a:spLocks noGrp="1"/>
          </p:cNvSpPr>
          <p:nvPr>
            <p:ph type="title"/>
          </p:nvPr>
        </p:nvSpPr>
        <p:spPr>
          <a:xfrm>
            <a:off x="838200" y="365125"/>
            <a:ext cx="5588358" cy="1325563"/>
          </a:xfrm>
        </p:spPr>
        <p:txBody>
          <a:bodyPr/>
          <a:lstStyle/>
          <a:p>
            <a:r>
              <a:rPr lang="es-MX" dirty="0"/>
              <a:t>(R. Zhang, 2017) - MOPSO</a:t>
            </a:r>
          </a:p>
        </p:txBody>
      </p:sp>
    </p:spTree>
    <p:extLst>
      <p:ext uri="{BB962C8B-B14F-4D97-AF65-F5344CB8AC3E}">
        <p14:creationId xmlns:p14="http://schemas.microsoft.com/office/powerpoint/2010/main" val="840412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C85840-C7BD-42CC-A1E6-92244008EB28}"/>
              </a:ext>
            </a:extLst>
          </p:cNvPr>
          <p:cNvSpPr>
            <a:spLocks noGrp="1"/>
          </p:cNvSpPr>
          <p:nvPr>
            <p:ph type="title"/>
          </p:nvPr>
        </p:nvSpPr>
        <p:spPr/>
        <p:txBody>
          <a:bodyPr/>
          <a:lstStyle/>
          <a:p>
            <a:r>
              <a:rPr lang="es-MX" dirty="0"/>
              <a:t>(120) Instancias</a:t>
            </a:r>
          </a:p>
        </p:txBody>
      </p:sp>
      <p:sp>
        <p:nvSpPr>
          <p:cNvPr id="3" name="Marcador de contenido 2">
            <a:extLst>
              <a:ext uri="{FF2B5EF4-FFF2-40B4-BE49-F238E27FC236}">
                <a16:creationId xmlns:a16="http://schemas.microsoft.com/office/drawing/2014/main" id="{4A631CC6-BF1D-4587-99B3-FFB5EC5FAC80}"/>
              </a:ext>
            </a:extLst>
          </p:cNvPr>
          <p:cNvSpPr>
            <a:spLocks noGrp="1"/>
          </p:cNvSpPr>
          <p:nvPr>
            <p:ph idx="1"/>
          </p:nvPr>
        </p:nvSpPr>
        <p:spPr/>
        <p:txBody>
          <a:bodyPr>
            <a:normAutofit fontScale="92500" lnSpcReduction="10000"/>
          </a:bodyPr>
          <a:lstStyle/>
          <a:p>
            <a:r>
              <a:rPr lang="es-MX" dirty="0"/>
              <a:t>El número de automóviles (n) y el número de opciones de color (E) se consideran de forma coordinada en ocho niveles diferentes {(50, 3), (50, 6), (100 , 6), (100, 10), (150, 9), (150, 12), (200, 10), (200, 15)}.</a:t>
            </a:r>
          </a:p>
          <a:p>
            <a:r>
              <a:rPr lang="es-MX" dirty="0"/>
              <a:t>El número de líneas en el banco de selectividad se considera en tres niveles {10, 15, 20}. </a:t>
            </a:r>
          </a:p>
          <a:p>
            <a:r>
              <a:rPr lang="es-MX" dirty="0"/>
              <a:t>El color requerido para cada auto i se determina aleatoriamente.</a:t>
            </a:r>
          </a:p>
          <a:p>
            <a:r>
              <a:rPr lang="es-MX" dirty="0"/>
              <a:t>La fecha de vencimiento basada en la posición del auto i se establece </a:t>
            </a:r>
            <a:r>
              <a:rPr lang="es-MX" dirty="0" err="1"/>
              <a:t>siguiento</a:t>
            </a:r>
            <a:r>
              <a:rPr lang="es-MX" dirty="0"/>
              <a:t> una binomial [n-1, 0.5]. El peso </a:t>
            </a:r>
            <a:r>
              <a:rPr lang="es-MX" dirty="0" err="1"/>
              <a:t>wi</a:t>
            </a:r>
            <a:r>
              <a:rPr lang="es-MX" dirty="0"/>
              <a:t> del coche i se genera a partir de la distribución discreta uniforme [1,  10].</a:t>
            </a:r>
          </a:p>
          <a:p>
            <a:r>
              <a:rPr lang="es-MX" dirty="0"/>
              <a:t>El coeficiente de costo de emisión se genera a partir de la distribución uniforme [1, 2]</a:t>
            </a:r>
          </a:p>
          <a:p>
            <a:endParaRPr lang="es-MX" dirty="0"/>
          </a:p>
        </p:txBody>
      </p:sp>
    </p:spTree>
    <p:extLst>
      <p:ext uri="{BB962C8B-B14F-4D97-AF65-F5344CB8AC3E}">
        <p14:creationId xmlns:p14="http://schemas.microsoft.com/office/powerpoint/2010/main" val="364457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7E71AC-E5C0-4634-84A9-3AE77FB3D71B}"/>
              </a:ext>
            </a:extLst>
          </p:cNvPr>
          <p:cNvSpPr>
            <a:spLocks noGrp="1"/>
          </p:cNvSpPr>
          <p:nvPr>
            <p:ph type="title"/>
          </p:nvPr>
        </p:nvSpPr>
        <p:spPr/>
        <p:txBody>
          <a:bodyPr/>
          <a:lstStyle/>
          <a:p>
            <a:r>
              <a:rPr lang="es-MX" dirty="0"/>
              <a:t>(4) Indicadores de desempeño</a:t>
            </a:r>
          </a:p>
        </p:txBody>
      </p:sp>
      <p:sp>
        <p:nvSpPr>
          <p:cNvPr id="3" name="Marcador de contenido 2">
            <a:extLst>
              <a:ext uri="{FF2B5EF4-FFF2-40B4-BE49-F238E27FC236}">
                <a16:creationId xmlns:a16="http://schemas.microsoft.com/office/drawing/2014/main" id="{979D7290-375E-4230-9F1B-EA20CD669765}"/>
              </a:ext>
            </a:extLst>
          </p:cNvPr>
          <p:cNvSpPr>
            <a:spLocks noGrp="1"/>
          </p:cNvSpPr>
          <p:nvPr>
            <p:ph idx="1"/>
          </p:nvPr>
        </p:nvSpPr>
        <p:spPr/>
        <p:txBody>
          <a:bodyPr>
            <a:normAutofit lnSpcReduction="10000"/>
          </a:bodyPr>
          <a:lstStyle/>
          <a:p>
            <a:pPr marL="514350" indent="-514350">
              <a:buFont typeface="+mj-lt"/>
              <a:buAutoNum type="arabicPeriod"/>
            </a:pPr>
            <a:r>
              <a:rPr lang="es-MX" dirty="0"/>
              <a:t>Generación global de vectores no dominados  (ONVG - </a:t>
            </a:r>
            <a:r>
              <a:rPr lang="es-MX" dirty="0" err="1"/>
              <a:t>Overall</a:t>
            </a:r>
            <a:r>
              <a:rPr lang="es-MX" dirty="0"/>
              <a:t> Non-</a:t>
            </a:r>
            <a:r>
              <a:rPr lang="es-MX" dirty="0" err="1"/>
              <a:t>dominated</a:t>
            </a:r>
            <a:r>
              <a:rPr lang="es-MX" dirty="0"/>
              <a:t> Vector </a:t>
            </a:r>
            <a:r>
              <a:rPr lang="es-MX" dirty="0" err="1"/>
              <a:t>Generation</a:t>
            </a:r>
            <a:r>
              <a:rPr lang="es-MX" dirty="0"/>
              <a:t>), mide el número de soluciones en la solución no dominada.</a:t>
            </a:r>
          </a:p>
          <a:p>
            <a:pPr marL="514350" indent="-514350">
              <a:buFont typeface="+mj-lt"/>
              <a:buAutoNum type="arabicPeriod"/>
            </a:pPr>
            <a:r>
              <a:rPr lang="es-MX" dirty="0"/>
              <a:t>De cobertura (CM - </a:t>
            </a:r>
            <a:r>
              <a:rPr lang="es-MX" dirty="0" err="1"/>
              <a:t>Coverage</a:t>
            </a:r>
            <a:r>
              <a:rPr lang="es-MX" dirty="0"/>
              <a:t> </a:t>
            </a:r>
            <a:r>
              <a:rPr lang="es-MX" dirty="0" err="1"/>
              <a:t>Metric</a:t>
            </a:r>
            <a:r>
              <a:rPr lang="es-MX" dirty="0"/>
              <a:t>), se define sobre la base de otro conjunto de soluciones no dominado (Y) para su comparación con (X) y decir si  tiene vectores objetivos iguales.</a:t>
            </a:r>
          </a:p>
          <a:p>
            <a:pPr marL="514350" indent="-514350">
              <a:buFont typeface="+mj-lt"/>
              <a:buAutoNum type="arabicPeriod"/>
            </a:pPr>
            <a:r>
              <a:rPr lang="es-MX" dirty="0" err="1"/>
              <a:t>Dav</a:t>
            </a:r>
            <a:r>
              <a:rPr lang="es-MX" dirty="0"/>
              <a:t> y </a:t>
            </a:r>
            <a:r>
              <a:rPr lang="es-MX" dirty="0" err="1"/>
              <a:t>Dmax</a:t>
            </a:r>
            <a:r>
              <a:rPr lang="es-MX" dirty="0"/>
              <a:t>, describe la distancia entre las soluciones en X y una solución de referencia (idealmente, la frontera de Pareto exacta del problema) en el espacio objetivo.</a:t>
            </a:r>
          </a:p>
          <a:p>
            <a:pPr marL="514350" indent="-514350">
              <a:buFont typeface="+mj-lt"/>
              <a:buAutoNum type="arabicPeriod"/>
            </a:pPr>
            <a:r>
              <a:rPr lang="es-MX" dirty="0"/>
              <a:t>Espaciado de Tan (TS - </a:t>
            </a:r>
            <a:r>
              <a:rPr lang="es-MX" dirty="0" err="1"/>
              <a:t>Tan's</a:t>
            </a:r>
            <a:r>
              <a:rPr lang="es-MX" dirty="0"/>
              <a:t> </a:t>
            </a:r>
            <a:r>
              <a:rPr lang="es-MX" dirty="0" err="1"/>
              <a:t>Spacing</a:t>
            </a:r>
            <a:r>
              <a:rPr lang="es-MX" dirty="0"/>
              <a:t>), refleja cuán equitativamente se distribuyen las soluciones en X.</a:t>
            </a:r>
          </a:p>
          <a:p>
            <a:endParaRPr lang="es-MX" dirty="0"/>
          </a:p>
        </p:txBody>
      </p:sp>
    </p:spTree>
    <p:extLst>
      <p:ext uri="{BB962C8B-B14F-4D97-AF65-F5344CB8AC3E}">
        <p14:creationId xmlns:p14="http://schemas.microsoft.com/office/powerpoint/2010/main" val="2570521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E7E637-478C-4394-9636-3F8FECC12ABE}"/>
              </a:ext>
            </a:extLst>
          </p:cNvPr>
          <p:cNvSpPr>
            <a:spLocks noGrp="1"/>
          </p:cNvSpPr>
          <p:nvPr>
            <p:ph type="title"/>
          </p:nvPr>
        </p:nvSpPr>
        <p:spPr/>
        <p:txBody>
          <a:bodyPr/>
          <a:lstStyle/>
          <a:p>
            <a:r>
              <a:rPr lang="es-MX" dirty="0"/>
              <a:t>Resultados</a:t>
            </a:r>
          </a:p>
        </p:txBody>
      </p:sp>
      <p:sp>
        <p:nvSpPr>
          <p:cNvPr id="3" name="Marcador de contenido 2">
            <a:extLst>
              <a:ext uri="{FF2B5EF4-FFF2-40B4-BE49-F238E27FC236}">
                <a16:creationId xmlns:a16="http://schemas.microsoft.com/office/drawing/2014/main" id="{079397EB-D6B7-47FC-BE83-1ABAB6F667EE}"/>
              </a:ext>
            </a:extLst>
          </p:cNvPr>
          <p:cNvSpPr>
            <a:spLocks noGrp="1"/>
          </p:cNvSpPr>
          <p:nvPr>
            <p:ph idx="1"/>
          </p:nvPr>
        </p:nvSpPr>
        <p:spPr/>
        <p:txBody>
          <a:bodyPr/>
          <a:lstStyle/>
          <a:p>
            <a:r>
              <a:rPr lang="es-MX" dirty="0"/>
              <a:t>CPLEX basado en el enfoque de suma ponderada</a:t>
            </a:r>
          </a:p>
        </p:txBody>
      </p:sp>
      <p:pic>
        <p:nvPicPr>
          <p:cNvPr id="4" name="Imagen 3">
            <a:extLst>
              <a:ext uri="{FF2B5EF4-FFF2-40B4-BE49-F238E27FC236}">
                <a16:creationId xmlns:a16="http://schemas.microsoft.com/office/drawing/2014/main" id="{85E522C6-54FE-4760-8266-6C53F4628026}"/>
              </a:ext>
            </a:extLst>
          </p:cNvPr>
          <p:cNvPicPr>
            <a:picLocks noChangeAspect="1"/>
          </p:cNvPicPr>
          <p:nvPr/>
        </p:nvPicPr>
        <p:blipFill>
          <a:blip r:embed="rId3"/>
          <a:stretch>
            <a:fillRect/>
          </a:stretch>
        </p:blipFill>
        <p:spPr>
          <a:xfrm>
            <a:off x="658528" y="2433902"/>
            <a:ext cx="10695272" cy="3877998"/>
          </a:xfrm>
          <a:prstGeom prst="rect">
            <a:avLst/>
          </a:prstGeom>
        </p:spPr>
      </p:pic>
      <p:sp>
        <p:nvSpPr>
          <p:cNvPr id="5" name="Rectángulo 4">
            <a:extLst>
              <a:ext uri="{FF2B5EF4-FFF2-40B4-BE49-F238E27FC236}">
                <a16:creationId xmlns:a16="http://schemas.microsoft.com/office/drawing/2014/main" id="{087F9980-9740-411B-B5B5-1BBE59C2CEDD}"/>
              </a:ext>
            </a:extLst>
          </p:cNvPr>
          <p:cNvSpPr/>
          <p:nvPr/>
        </p:nvSpPr>
        <p:spPr>
          <a:xfrm>
            <a:off x="4826934" y="5486396"/>
            <a:ext cx="541867" cy="23706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5">
            <a:extLst>
              <a:ext uri="{FF2B5EF4-FFF2-40B4-BE49-F238E27FC236}">
                <a16:creationId xmlns:a16="http://schemas.microsoft.com/office/drawing/2014/main" id="{2011DDAE-AE06-4B44-8887-699D0261FCCD}"/>
              </a:ext>
            </a:extLst>
          </p:cNvPr>
          <p:cNvSpPr/>
          <p:nvPr/>
        </p:nvSpPr>
        <p:spPr>
          <a:xfrm>
            <a:off x="6988296" y="5486399"/>
            <a:ext cx="541867" cy="23706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a:extLst>
              <a:ext uri="{FF2B5EF4-FFF2-40B4-BE49-F238E27FC236}">
                <a16:creationId xmlns:a16="http://schemas.microsoft.com/office/drawing/2014/main" id="{8E1097E1-FE9A-4DA0-A89A-2DBE0D56DCDC}"/>
              </a:ext>
            </a:extLst>
          </p:cNvPr>
          <p:cNvSpPr/>
          <p:nvPr/>
        </p:nvSpPr>
        <p:spPr>
          <a:xfrm>
            <a:off x="2669584" y="5486398"/>
            <a:ext cx="541867" cy="23706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7">
            <a:extLst>
              <a:ext uri="{FF2B5EF4-FFF2-40B4-BE49-F238E27FC236}">
                <a16:creationId xmlns:a16="http://schemas.microsoft.com/office/drawing/2014/main" id="{B1527A33-9510-456A-B5A6-A173CF1ED67A}"/>
              </a:ext>
            </a:extLst>
          </p:cNvPr>
          <p:cNvSpPr/>
          <p:nvPr/>
        </p:nvSpPr>
        <p:spPr>
          <a:xfrm>
            <a:off x="9217616" y="5486397"/>
            <a:ext cx="541867" cy="23706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8">
            <a:extLst>
              <a:ext uri="{FF2B5EF4-FFF2-40B4-BE49-F238E27FC236}">
                <a16:creationId xmlns:a16="http://schemas.microsoft.com/office/drawing/2014/main" id="{C06C66EA-BCFC-4D75-846C-E4736E9FB20B}"/>
              </a:ext>
            </a:extLst>
          </p:cNvPr>
          <p:cNvSpPr/>
          <p:nvPr/>
        </p:nvSpPr>
        <p:spPr>
          <a:xfrm>
            <a:off x="10761134" y="5486396"/>
            <a:ext cx="541867" cy="23706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516124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E7E637-478C-4394-9636-3F8FECC12ABE}"/>
              </a:ext>
            </a:extLst>
          </p:cNvPr>
          <p:cNvSpPr>
            <a:spLocks noGrp="1"/>
          </p:cNvSpPr>
          <p:nvPr>
            <p:ph type="title"/>
          </p:nvPr>
        </p:nvSpPr>
        <p:spPr/>
        <p:txBody>
          <a:bodyPr/>
          <a:lstStyle/>
          <a:p>
            <a:r>
              <a:rPr lang="es-MX" dirty="0"/>
              <a:t>Resultados</a:t>
            </a:r>
          </a:p>
        </p:txBody>
      </p:sp>
      <p:sp>
        <p:nvSpPr>
          <p:cNvPr id="3" name="Marcador de contenido 2">
            <a:extLst>
              <a:ext uri="{FF2B5EF4-FFF2-40B4-BE49-F238E27FC236}">
                <a16:creationId xmlns:a16="http://schemas.microsoft.com/office/drawing/2014/main" id="{079397EB-D6B7-47FC-BE83-1ABAB6F667EE}"/>
              </a:ext>
            </a:extLst>
          </p:cNvPr>
          <p:cNvSpPr>
            <a:spLocks noGrp="1"/>
          </p:cNvSpPr>
          <p:nvPr>
            <p:ph idx="1"/>
          </p:nvPr>
        </p:nvSpPr>
        <p:spPr/>
        <p:txBody>
          <a:bodyPr/>
          <a:lstStyle/>
          <a:p>
            <a:r>
              <a:rPr lang="es-MX" dirty="0"/>
              <a:t>CPLEX basado en el enfoque de suma ponderada</a:t>
            </a:r>
          </a:p>
        </p:txBody>
      </p:sp>
      <p:pic>
        <p:nvPicPr>
          <p:cNvPr id="4" name="Imagen 3">
            <a:extLst>
              <a:ext uri="{FF2B5EF4-FFF2-40B4-BE49-F238E27FC236}">
                <a16:creationId xmlns:a16="http://schemas.microsoft.com/office/drawing/2014/main" id="{85E522C6-54FE-4760-8266-6C53F4628026}"/>
              </a:ext>
            </a:extLst>
          </p:cNvPr>
          <p:cNvPicPr>
            <a:picLocks noChangeAspect="1"/>
          </p:cNvPicPr>
          <p:nvPr/>
        </p:nvPicPr>
        <p:blipFill>
          <a:blip r:embed="rId3"/>
          <a:stretch>
            <a:fillRect/>
          </a:stretch>
        </p:blipFill>
        <p:spPr>
          <a:xfrm>
            <a:off x="658528" y="2433902"/>
            <a:ext cx="10695272" cy="3877998"/>
          </a:xfrm>
          <a:prstGeom prst="rect">
            <a:avLst/>
          </a:prstGeom>
        </p:spPr>
      </p:pic>
      <p:sp>
        <p:nvSpPr>
          <p:cNvPr id="5" name="Rectángulo 4">
            <a:extLst>
              <a:ext uri="{FF2B5EF4-FFF2-40B4-BE49-F238E27FC236}">
                <a16:creationId xmlns:a16="http://schemas.microsoft.com/office/drawing/2014/main" id="{087F9980-9740-411B-B5B5-1BBE59C2CEDD}"/>
              </a:ext>
            </a:extLst>
          </p:cNvPr>
          <p:cNvSpPr/>
          <p:nvPr/>
        </p:nvSpPr>
        <p:spPr>
          <a:xfrm>
            <a:off x="4826934" y="5486396"/>
            <a:ext cx="541867" cy="23706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5">
            <a:extLst>
              <a:ext uri="{FF2B5EF4-FFF2-40B4-BE49-F238E27FC236}">
                <a16:creationId xmlns:a16="http://schemas.microsoft.com/office/drawing/2014/main" id="{2011DDAE-AE06-4B44-8887-699D0261FCCD}"/>
              </a:ext>
            </a:extLst>
          </p:cNvPr>
          <p:cNvSpPr/>
          <p:nvPr/>
        </p:nvSpPr>
        <p:spPr>
          <a:xfrm>
            <a:off x="6988296" y="5486399"/>
            <a:ext cx="541867" cy="23706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a:extLst>
              <a:ext uri="{FF2B5EF4-FFF2-40B4-BE49-F238E27FC236}">
                <a16:creationId xmlns:a16="http://schemas.microsoft.com/office/drawing/2014/main" id="{8E1097E1-FE9A-4DA0-A89A-2DBE0D56DCDC}"/>
              </a:ext>
            </a:extLst>
          </p:cNvPr>
          <p:cNvSpPr/>
          <p:nvPr/>
        </p:nvSpPr>
        <p:spPr>
          <a:xfrm>
            <a:off x="2669584" y="5486398"/>
            <a:ext cx="541867" cy="23706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7">
            <a:extLst>
              <a:ext uri="{FF2B5EF4-FFF2-40B4-BE49-F238E27FC236}">
                <a16:creationId xmlns:a16="http://schemas.microsoft.com/office/drawing/2014/main" id="{B1527A33-9510-456A-B5A6-A173CF1ED67A}"/>
              </a:ext>
            </a:extLst>
          </p:cNvPr>
          <p:cNvSpPr/>
          <p:nvPr/>
        </p:nvSpPr>
        <p:spPr>
          <a:xfrm>
            <a:off x="9217616" y="5486397"/>
            <a:ext cx="541867" cy="23706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8">
            <a:extLst>
              <a:ext uri="{FF2B5EF4-FFF2-40B4-BE49-F238E27FC236}">
                <a16:creationId xmlns:a16="http://schemas.microsoft.com/office/drawing/2014/main" id="{C06C66EA-BCFC-4D75-846C-E4736E9FB20B}"/>
              </a:ext>
            </a:extLst>
          </p:cNvPr>
          <p:cNvSpPr/>
          <p:nvPr/>
        </p:nvSpPr>
        <p:spPr>
          <a:xfrm>
            <a:off x="10761134" y="5486396"/>
            <a:ext cx="541867" cy="23706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570586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6F7637-3F06-44FB-B072-F153C892143F}"/>
              </a:ext>
            </a:extLst>
          </p:cNvPr>
          <p:cNvSpPr>
            <a:spLocks noGrp="1"/>
          </p:cNvSpPr>
          <p:nvPr>
            <p:ph type="title"/>
          </p:nvPr>
        </p:nvSpPr>
        <p:spPr/>
        <p:txBody>
          <a:bodyPr/>
          <a:lstStyle/>
          <a:p>
            <a:r>
              <a:rPr lang="es-MX" dirty="0"/>
              <a:t>Aportaciones</a:t>
            </a:r>
          </a:p>
        </p:txBody>
      </p:sp>
      <p:sp>
        <p:nvSpPr>
          <p:cNvPr id="3" name="Marcador de contenido 2">
            <a:extLst>
              <a:ext uri="{FF2B5EF4-FFF2-40B4-BE49-F238E27FC236}">
                <a16:creationId xmlns:a16="http://schemas.microsoft.com/office/drawing/2014/main" id="{96051F65-0D90-49EE-964B-995EBB12587F}"/>
              </a:ext>
            </a:extLst>
          </p:cNvPr>
          <p:cNvSpPr>
            <a:spLocks noGrp="1"/>
          </p:cNvSpPr>
          <p:nvPr>
            <p:ph idx="1"/>
          </p:nvPr>
        </p:nvSpPr>
        <p:spPr/>
        <p:txBody>
          <a:bodyPr>
            <a:normAutofit lnSpcReduction="10000"/>
          </a:bodyPr>
          <a:lstStyle/>
          <a:p>
            <a:pPr marL="514350" indent="-514350">
              <a:buFont typeface="+mj-lt"/>
              <a:buAutoNum type="arabicPeriod"/>
            </a:pPr>
            <a:r>
              <a:rPr lang="es-MX" dirty="0"/>
              <a:t>Diseño de un algoritmo de optimización de enjambre de partículas multiobjetivo (MOPSO) para obtener programas de producción satisfactorios dentro de un tiempo razonable. (Destinado a optimizar la secuencia para el taller de pintura y la asignación de automóviles a las líneas del </a:t>
            </a:r>
            <a:r>
              <a:rPr lang="es-MX" dirty="0" err="1"/>
              <a:t>bufer</a:t>
            </a:r>
            <a:r>
              <a:rPr lang="es-MX" dirty="0"/>
              <a:t>)</a:t>
            </a:r>
          </a:p>
          <a:p>
            <a:pPr marL="971550" lvl="1" indent="-514350">
              <a:buFont typeface="+mj-lt"/>
              <a:buAutoNum type="alphaLcParenR"/>
            </a:pPr>
            <a:r>
              <a:rPr lang="es-MX" dirty="0"/>
              <a:t>Un esquema de codificación aleatorio basado en claves que facilita la implementación de PSO;</a:t>
            </a:r>
          </a:p>
          <a:p>
            <a:pPr marL="971550" lvl="1" indent="-514350">
              <a:buFont typeface="+mj-lt"/>
              <a:buAutoNum type="alphaLcParenR"/>
            </a:pPr>
            <a:r>
              <a:rPr lang="es-MX" dirty="0"/>
              <a:t>Un procedimiento dedicado para la inicialización de partículas mediante la explotación de información específica del problema;</a:t>
            </a:r>
          </a:p>
          <a:p>
            <a:pPr marL="971550" lvl="1" indent="-514350">
              <a:buFont typeface="+mj-lt"/>
              <a:buAutoNum type="alphaLcParenR"/>
            </a:pPr>
            <a:r>
              <a:rPr lang="es-MX" dirty="0"/>
              <a:t>Un conjunto de parámetros variables en el tiempo que ayudan a lograr un mejor equilibrio entre la exploración extensiva y la explotación intensiva mediante el ajuste dinámico de los patrones de búsqueda</a:t>
            </a:r>
          </a:p>
        </p:txBody>
      </p:sp>
    </p:spTree>
    <p:extLst>
      <p:ext uri="{BB962C8B-B14F-4D97-AF65-F5344CB8AC3E}">
        <p14:creationId xmlns:p14="http://schemas.microsoft.com/office/powerpoint/2010/main" val="1913046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6F7637-3F06-44FB-B072-F153C892143F}"/>
              </a:ext>
            </a:extLst>
          </p:cNvPr>
          <p:cNvSpPr>
            <a:spLocks noGrp="1"/>
          </p:cNvSpPr>
          <p:nvPr>
            <p:ph type="title"/>
          </p:nvPr>
        </p:nvSpPr>
        <p:spPr/>
        <p:txBody>
          <a:bodyPr/>
          <a:lstStyle/>
          <a:p>
            <a:r>
              <a:rPr lang="es-MX" dirty="0"/>
              <a:t>Aportaciones</a:t>
            </a:r>
          </a:p>
        </p:txBody>
      </p:sp>
      <p:sp>
        <p:nvSpPr>
          <p:cNvPr id="3" name="Marcador de contenido 2">
            <a:extLst>
              <a:ext uri="{FF2B5EF4-FFF2-40B4-BE49-F238E27FC236}">
                <a16:creationId xmlns:a16="http://schemas.microsoft.com/office/drawing/2014/main" id="{96051F65-0D90-49EE-964B-995EBB12587F}"/>
              </a:ext>
            </a:extLst>
          </p:cNvPr>
          <p:cNvSpPr>
            <a:spLocks noGrp="1"/>
          </p:cNvSpPr>
          <p:nvPr>
            <p:ph idx="1"/>
          </p:nvPr>
        </p:nvSpPr>
        <p:spPr/>
        <p:txBody>
          <a:bodyPr>
            <a:normAutofit/>
          </a:bodyPr>
          <a:lstStyle/>
          <a:p>
            <a:pPr marL="514350" indent="-514350">
              <a:buFont typeface="+mj-lt"/>
              <a:buAutoNum type="arabicPeriod" startAt="2"/>
            </a:pPr>
            <a:r>
              <a:rPr lang="es-MX" dirty="0"/>
              <a:t>Se propone un algoritmo de rama y limite (B&amp;B) para resolver la decisión de secuencia de automóviles asociada al taller de ensamblaje y se sugiere un método heurístico basado en reglas de despacho para producir soluciones rápidas para el subproblema.</a:t>
            </a:r>
          </a:p>
          <a:p>
            <a:pPr marL="514350" indent="-514350">
              <a:buFont typeface="+mj-lt"/>
              <a:buAutoNum type="arabicPeriod" startAt="2"/>
            </a:pPr>
            <a:r>
              <a:rPr lang="es-MX" dirty="0"/>
              <a:t>En cuanto a la optimización multiobjetivo: </a:t>
            </a:r>
          </a:p>
          <a:p>
            <a:pPr marL="971550" lvl="1" indent="-514350">
              <a:buFont typeface="+mj-lt"/>
              <a:buAutoNum type="alphaLcParenR"/>
            </a:pPr>
            <a:r>
              <a:rPr lang="es-MX" dirty="0"/>
              <a:t>Estrategia para clasificar soluciones basadas en una medida de distancia de concentración precisa</a:t>
            </a:r>
          </a:p>
          <a:p>
            <a:pPr marL="971550" lvl="1" indent="-514350">
              <a:buFont typeface="+mj-lt"/>
              <a:buAutoNum type="alphaLcParenR"/>
            </a:pPr>
            <a:r>
              <a:rPr lang="es-MX" dirty="0"/>
              <a:t>Técnicas para mantener las mejores soluciones personales / globales teniendo en cuenta tanto el dominio Pareto como la diversidad.</a:t>
            </a:r>
          </a:p>
        </p:txBody>
      </p:sp>
    </p:spTree>
    <p:extLst>
      <p:ext uri="{BB962C8B-B14F-4D97-AF65-F5344CB8AC3E}">
        <p14:creationId xmlns:p14="http://schemas.microsoft.com/office/powerpoint/2010/main" val="756091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6F7637-3F06-44FB-B072-F153C892143F}"/>
              </a:ext>
            </a:extLst>
          </p:cNvPr>
          <p:cNvSpPr>
            <a:spLocks noGrp="1"/>
          </p:cNvSpPr>
          <p:nvPr>
            <p:ph type="title"/>
          </p:nvPr>
        </p:nvSpPr>
        <p:spPr/>
        <p:txBody>
          <a:bodyPr/>
          <a:lstStyle/>
          <a:p>
            <a:r>
              <a:rPr lang="es-MX" dirty="0"/>
              <a:t>Aportaciones</a:t>
            </a:r>
          </a:p>
        </p:txBody>
      </p:sp>
      <p:sp>
        <p:nvSpPr>
          <p:cNvPr id="3" name="Marcador de contenido 2">
            <a:extLst>
              <a:ext uri="{FF2B5EF4-FFF2-40B4-BE49-F238E27FC236}">
                <a16:creationId xmlns:a16="http://schemas.microsoft.com/office/drawing/2014/main" id="{96051F65-0D90-49EE-964B-995EBB12587F}"/>
              </a:ext>
            </a:extLst>
          </p:cNvPr>
          <p:cNvSpPr>
            <a:spLocks noGrp="1"/>
          </p:cNvSpPr>
          <p:nvPr>
            <p:ph idx="1"/>
          </p:nvPr>
        </p:nvSpPr>
        <p:spPr/>
        <p:txBody>
          <a:bodyPr>
            <a:normAutofit/>
          </a:bodyPr>
          <a:lstStyle/>
          <a:p>
            <a:pPr marL="514350" indent="-514350">
              <a:buFont typeface="+mj-lt"/>
              <a:buAutoNum type="alphaLcParenR"/>
            </a:pPr>
            <a:endParaRPr lang="es-MX" dirty="0"/>
          </a:p>
        </p:txBody>
      </p:sp>
    </p:spTree>
    <p:extLst>
      <p:ext uri="{BB962C8B-B14F-4D97-AF65-F5344CB8AC3E}">
        <p14:creationId xmlns:p14="http://schemas.microsoft.com/office/powerpoint/2010/main" val="1460429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3A45CA-A79F-4F81-80FF-D77D3A2CC299}"/>
              </a:ext>
            </a:extLst>
          </p:cNvPr>
          <p:cNvSpPr>
            <a:spLocks noGrp="1"/>
          </p:cNvSpPr>
          <p:nvPr>
            <p:ph type="title"/>
          </p:nvPr>
        </p:nvSpPr>
        <p:spPr/>
        <p:txBody>
          <a:bodyPr>
            <a:noAutofit/>
          </a:bodyPr>
          <a:lstStyle/>
          <a:p>
            <a:r>
              <a:rPr lang="es-MX" sz="4800" dirty="0"/>
              <a:t>Programación de producción consciente del medio ambiente para talleres de pintura en la fabricación de automóviles: un enfoque de optimización multiobjetivo </a:t>
            </a:r>
          </a:p>
        </p:txBody>
      </p:sp>
      <p:sp>
        <p:nvSpPr>
          <p:cNvPr id="3" name="Marcador de texto 2">
            <a:extLst>
              <a:ext uri="{FF2B5EF4-FFF2-40B4-BE49-F238E27FC236}">
                <a16:creationId xmlns:a16="http://schemas.microsoft.com/office/drawing/2014/main" id="{124653EE-E674-4269-9F2C-0F7253179E0D}"/>
              </a:ext>
            </a:extLst>
          </p:cNvPr>
          <p:cNvSpPr>
            <a:spLocks noGrp="1"/>
          </p:cNvSpPr>
          <p:nvPr>
            <p:ph type="body" idx="1"/>
          </p:nvPr>
        </p:nvSpPr>
        <p:spPr/>
        <p:txBody>
          <a:bodyPr/>
          <a:lstStyle/>
          <a:p>
            <a:r>
              <a:rPr lang="es-MX" dirty="0"/>
              <a:t>(R. Zhang, 2017)</a:t>
            </a:r>
          </a:p>
        </p:txBody>
      </p:sp>
    </p:spTree>
    <p:extLst>
      <p:ext uri="{BB962C8B-B14F-4D97-AF65-F5344CB8AC3E}">
        <p14:creationId xmlns:p14="http://schemas.microsoft.com/office/powerpoint/2010/main" val="2281121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1498FF-95F0-4E3B-A9AE-9D884798DA3F}"/>
              </a:ext>
            </a:extLst>
          </p:cNvPr>
          <p:cNvSpPr>
            <a:spLocks noGrp="1"/>
          </p:cNvSpPr>
          <p:nvPr>
            <p:ph type="title"/>
          </p:nvPr>
        </p:nvSpPr>
        <p:spPr>
          <a:xfrm>
            <a:off x="838200" y="365125"/>
            <a:ext cx="10515600" cy="837157"/>
          </a:xfrm>
        </p:spPr>
        <p:txBody>
          <a:bodyPr>
            <a:noAutofit/>
          </a:bodyPr>
          <a:lstStyle/>
          <a:p>
            <a:r>
              <a:rPr lang="es-MX" sz="3200" dirty="0"/>
              <a:t>(R. Zhang, 2017) – Panorama General</a:t>
            </a:r>
          </a:p>
        </p:txBody>
      </p:sp>
      <p:pic>
        <p:nvPicPr>
          <p:cNvPr id="4" name="Marcador de contenido 3">
            <a:extLst>
              <a:ext uri="{FF2B5EF4-FFF2-40B4-BE49-F238E27FC236}">
                <a16:creationId xmlns:a16="http://schemas.microsoft.com/office/drawing/2014/main" id="{629A68AE-99F7-40A7-8B09-0A918D1714DF}"/>
              </a:ext>
            </a:extLst>
          </p:cNvPr>
          <p:cNvPicPr>
            <a:picLocks noGrp="1" noChangeAspect="1"/>
          </p:cNvPicPr>
          <p:nvPr>
            <p:ph idx="1"/>
          </p:nvPr>
        </p:nvPicPr>
        <p:blipFill>
          <a:blip r:embed="rId3"/>
          <a:stretch>
            <a:fillRect/>
          </a:stretch>
        </p:blipFill>
        <p:spPr>
          <a:xfrm>
            <a:off x="4604523" y="2289713"/>
            <a:ext cx="6843756" cy="4327324"/>
          </a:xfrm>
          <a:prstGeom prst="rect">
            <a:avLst/>
          </a:prstGeom>
        </p:spPr>
      </p:pic>
      <p:sp>
        <p:nvSpPr>
          <p:cNvPr id="5" name="CuadroTexto 4">
            <a:extLst>
              <a:ext uri="{FF2B5EF4-FFF2-40B4-BE49-F238E27FC236}">
                <a16:creationId xmlns:a16="http://schemas.microsoft.com/office/drawing/2014/main" id="{D003CACC-5B29-4387-B54B-9DB12563F101}"/>
              </a:ext>
            </a:extLst>
          </p:cNvPr>
          <p:cNvSpPr txBox="1"/>
          <p:nvPr/>
        </p:nvSpPr>
        <p:spPr>
          <a:xfrm>
            <a:off x="10004269" y="4202038"/>
            <a:ext cx="2136932" cy="923330"/>
          </a:xfrm>
          <a:prstGeom prst="rect">
            <a:avLst/>
          </a:prstGeom>
          <a:noFill/>
        </p:spPr>
        <p:txBody>
          <a:bodyPr wrap="square" rtlCol="0">
            <a:spAutoFit/>
          </a:bodyPr>
          <a:lstStyle/>
          <a:p>
            <a:r>
              <a:rPr lang="es-MX" dirty="0"/>
              <a:t>Salen con la misma secuencia con la que entraron</a:t>
            </a:r>
          </a:p>
        </p:txBody>
      </p:sp>
      <p:sp>
        <p:nvSpPr>
          <p:cNvPr id="6" name="CuadroTexto 5">
            <a:extLst>
              <a:ext uri="{FF2B5EF4-FFF2-40B4-BE49-F238E27FC236}">
                <a16:creationId xmlns:a16="http://schemas.microsoft.com/office/drawing/2014/main" id="{94A8946A-2C96-4A64-B4E6-EA8266BD80E4}"/>
              </a:ext>
            </a:extLst>
          </p:cNvPr>
          <p:cNvSpPr txBox="1"/>
          <p:nvPr/>
        </p:nvSpPr>
        <p:spPr>
          <a:xfrm>
            <a:off x="6306421" y="5616731"/>
            <a:ext cx="2312648" cy="646331"/>
          </a:xfrm>
          <a:prstGeom prst="rect">
            <a:avLst/>
          </a:prstGeom>
          <a:noFill/>
        </p:spPr>
        <p:txBody>
          <a:bodyPr wrap="square" rtlCol="0">
            <a:spAutoFit/>
          </a:bodyPr>
          <a:lstStyle/>
          <a:p>
            <a:r>
              <a:rPr lang="es-MX" dirty="0"/>
              <a:t>Entran con una nueva secuenciación</a:t>
            </a:r>
          </a:p>
        </p:txBody>
      </p:sp>
      <p:sp>
        <p:nvSpPr>
          <p:cNvPr id="8" name="Rectángulo 7">
            <a:extLst>
              <a:ext uri="{FF2B5EF4-FFF2-40B4-BE49-F238E27FC236}">
                <a16:creationId xmlns:a16="http://schemas.microsoft.com/office/drawing/2014/main" id="{3E64C93A-FC94-4723-B730-22D3FB6D39EC}"/>
              </a:ext>
            </a:extLst>
          </p:cNvPr>
          <p:cNvSpPr/>
          <p:nvPr/>
        </p:nvSpPr>
        <p:spPr>
          <a:xfrm>
            <a:off x="371701" y="1374719"/>
            <a:ext cx="11076577" cy="1477328"/>
          </a:xfrm>
          <a:prstGeom prst="rect">
            <a:avLst/>
          </a:prstGeom>
        </p:spPr>
        <p:txBody>
          <a:bodyPr wrap="square">
            <a:spAutoFit/>
          </a:bodyPr>
          <a:lstStyle/>
          <a:p>
            <a:pPr marL="285750" indent="-285750" algn="just">
              <a:buFont typeface="Arial" panose="020B0604020202020204" pitchFamily="34" charset="0"/>
              <a:buChar char="•"/>
            </a:pPr>
            <a:r>
              <a:rPr lang="es-MX" dirty="0"/>
              <a:t>Para cada auto (i) existe una fecha de entrega (di), expresada en términos de la última posición que puede ocupar en la secuencia de producción; lo que significa, que  se incurrirá en un costo en caso de que se coloque después de la décima posición en la secuencia. (línea de montaje marcada o de tiempo fijo).</a:t>
            </a:r>
          </a:p>
          <a:p>
            <a:pPr marL="285750" indent="-285750" algn="just">
              <a:buFont typeface="Arial" panose="020B0604020202020204" pitchFamily="34" charset="0"/>
              <a:buChar char="•"/>
            </a:pPr>
            <a:r>
              <a:rPr lang="es-MX" dirty="0"/>
              <a:t>Se asigna además,  un peso de prioridad (</a:t>
            </a:r>
            <a:r>
              <a:rPr lang="es-MX" dirty="0" err="1"/>
              <a:t>wi</a:t>
            </a:r>
            <a:r>
              <a:rPr lang="es-MX" dirty="0"/>
              <a:t>) asociado a cada auto (i)</a:t>
            </a:r>
          </a:p>
          <a:p>
            <a:pPr marL="285750" indent="-285750" algn="just">
              <a:buFont typeface="Arial" panose="020B0604020202020204" pitchFamily="34" charset="0"/>
              <a:buChar char="•"/>
            </a:pPr>
            <a:r>
              <a:rPr lang="es-MX" dirty="0"/>
              <a:t>Se ignoran las restricciones de capacidad.</a:t>
            </a:r>
          </a:p>
        </p:txBody>
      </p:sp>
      <p:pic>
        <p:nvPicPr>
          <p:cNvPr id="9" name="Marcador de contenido 3">
            <a:extLst>
              <a:ext uri="{FF2B5EF4-FFF2-40B4-BE49-F238E27FC236}">
                <a16:creationId xmlns:a16="http://schemas.microsoft.com/office/drawing/2014/main" id="{8B55FF0B-A2DA-42DF-8326-998A30874769}"/>
              </a:ext>
            </a:extLst>
          </p:cNvPr>
          <p:cNvPicPr>
            <a:picLocks noChangeAspect="1"/>
          </p:cNvPicPr>
          <p:nvPr/>
        </p:nvPicPr>
        <p:blipFill>
          <a:blip r:embed="rId4"/>
          <a:stretch>
            <a:fillRect/>
          </a:stretch>
        </p:blipFill>
        <p:spPr>
          <a:xfrm>
            <a:off x="1022569" y="4075281"/>
            <a:ext cx="3004187" cy="483725"/>
          </a:xfrm>
          <a:prstGeom prst="rect">
            <a:avLst/>
          </a:prstGeom>
        </p:spPr>
      </p:pic>
      <p:sp>
        <p:nvSpPr>
          <p:cNvPr id="10" name="CuadroTexto 9">
            <a:extLst>
              <a:ext uri="{FF2B5EF4-FFF2-40B4-BE49-F238E27FC236}">
                <a16:creationId xmlns:a16="http://schemas.microsoft.com/office/drawing/2014/main" id="{669B637E-667B-4A8E-8354-1732A2DAAA4E}"/>
              </a:ext>
            </a:extLst>
          </p:cNvPr>
          <p:cNvSpPr txBox="1"/>
          <p:nvPr/>
        </p:nvSpPr>
        <p:spPr>
          <a:xfrm>
            <a:off x="1022569" y="4559006"/>
            <a:ext cx="2728210" cy="369332"/>
          </a:xfrm>
          <a:prstGeom prst="rect">
            <a:avLst/>
          </a:prstGeom>
          <a:noFill/>
        </p:spPr>
        <p:txBody>
          <a:bodyPr wrap="square" rtlCol="0">
            <a:spAutoFit/>
          </a:bodyPr>
          <a:lstStyle/>
          <a:p>
            <a:r>
              <a:rPr lang="es-MX" dirty="0"/>
              <a:t>Donde:</a:t>
            </a:r>
          </a:p>
        </p:txBody>
      </p:sp>
      <p:pic>
        <p:nvPicPr>
          <p:cNvPr id="11" name="Imagen 10">
            <a:extLst>
              <a:ext uri="{FF2B5EF4-FFF2-40B4-BE49-F238E27FC236}">
                <a16:creationId xmlns:a16="http://schemas.microsoft.com/office/drawing/2014/main" id="{22F22CD5-25FC-4388-A48F-0FCDCE1CC61E}"/>
              </a:ext>
            </a:extLst>
          </p:cNvPr>
          <p:cNvPicPr>
            <a:picLocks noChangeAspect="1"/>
          </p:cNvPicPr>
          <p:nvPr/>
        </p:nvPicPr>
        <p:blipFill>
          <a:blip r:embed="rId5"/>
          <a:stretch>
            <a:fillRect/>
          </a:stretch>
        </p:blipFill>
        <p:spPr>
          <a:xfrm>
            <a:off x="1557687" y="4928338"/>
            <a:ext cx="2029240" cy="304386"/>
          </a:xfrm>
          <a:prstGeom prst="rect">
            <a:avLst/>
          </a:prstGeom>
        </p:spPr>
      </p:pic>
      <p:pic>
        <p:nvPicPr>
          <p:cNvPr id="12" name="Imagen 11">
            <a:extLst>
              <a:ext uri="{FF2B5EF4-FFF2-40B4-BE49-F238E27FC236}">
                <a16:creationId xmlns:a16="http://schemas.microsoft.com/office/drawing/2014/main" id="{07E17A1E-E4C6-4402-981A-A8EB26DABCAB}"/>
              </a:ext>
            </a:extLst>
          </p:cNvPr>
          <p:cNvPicPr>
            <a:picLocks noChangeAspect="1"/>
          </p:cNvPicPr>
          <p:nvPr/>
        </p:nvPicPr>
        <p:blipFill>
          <a:blip r:embed="rId6"/>
          <a:stretch>
            <a:fillRect/>
          </a:stretch>
        </p:blipFill>
        <p:spPr>
          <a:xfrm>
            <a:off x="1557687" y="5249508"/>
            <a:ext cx="325110" cy="325110"/>
          </a:xfrm>
          <a:prstGeom prst="rect">
            <a:avLst/>
          </a:prstGeom>
        </p:spPr>
      </p:pic>
      <p:sp>
        <p:nvSpPr>
          <p:cNvPr id="13" name="CuadroTexto 12">
            <a:extLst>
              <a:ext uri="{FF2B5EF4-FFF2-40B4-BE49-F238E27FC236}">
                <a16:creationId xmlns:a16="http://schemas.microsoft.com/office/drawing/2014/main" id="{6936391F-AC69-4BED-ABE5-E0DE12EA5CC3}"/>
              </a:ext>
            </a:extLst>
          </p:cNvPr>
          <p:cNvSpPr txBox="1"/>
          <p:nvPr/>
        </p:nvSpPr>
        <p:spPr>
          <a:xfrm>
            <a:off x="2032322" y="5232724"/>
            <a:ext cx="2728210" cy="369332"/>
          </a:xfrm>
          <a:prstGeom prst="rect">
            <a:avLst/>
          </a:prstGeom>
          <a:noFill/>
        </p:spPr>
        <p:txBody>
          <a:bodyPr wrap="square" rtlCol="0">
            <a:spAutoFit/>
          </a:bodyPr>
          <a:lstStyle/>
          <a:p>
            <a:r>
              <a:rPr lang="es-MX" dirty="0"/>
              <a:t>Posición actual del auto i</a:t>
            </a:r>
          </a:p>
        </p:txBody>
      </p:sp>
    </p:spTree>
    <p:extLst>
      <p:ext uri="{BB962C8B-B14F-4D97-AF65-F5344CB8AC3E}">
        <p14:creationId xmlns:p14="http://schemas.microsoft.com/office/powerpoint/2010/main" val="4223613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1498FF-95F0-4E3B-A9AE-9D884798DA3F}"/>
              </a:ext>
            </a:extLst>
          </p:cNvPr>
          <p:cNvSpPr>
            <a:spLocks noGrp="1"/>
          </p:cNvSpPr>
          <p:nvPr>
            <p:ph type="title"/>
          </p:nvPr>
        </p:nvSpPr>
        <p:spPr/>
        <p:txBody>
          <a:bodyPr>
            <a:noAutofit/>
          </a:bodyPr>
          <a:lstStyle/>
          <a:p>
            <a:r>
              <a:rPr lang="es-MX" sz="3200" dirty="0"/>
              <a:t>(R. Zhang, 2017) – Panorama General (Banco de Selectividad)</a:t>
            </a:r>
          </a:p>
        </p:txBody>
      </p:sp>
      <p:pic>
        <p:nvPicPr>
          <p:cNvPr id="4" name="Marcador de contenido 3">
            <a:extLst>
              <a:ext uri="{FF2B5EF4-FFF2-40B4-BE49-F238E27FC236}">
                <a16:creationId xmlns:a16="http://schemas.microsoft.com/office/drawing/2014/main" id="{629A68AE-99F7-40A7-8B09-0A918D1714DF}"/>
              </a:ext>
            </a:extLst>
          </p:cNvPr>
          <p:cNvPicPr>
            <a:picLocks noGrp="1" noChangeAspect="1"/>
          </p:cNvPicPr>
          <p:nvPr>
            <p:ph idx="1"/>
          </p:nvPr>
        </p:nvPicPr>
        <p:blipFill>
          <a:blip r:embed="rId3"/>
          <a:stretch>
            <a:fillRect/>
          </a:stretch>
        </p:blipFill>
        <p:spPr>
          <a:xfrm>
            <a:off x="4510044" y="2165551"/>
            <a:ext cx="6843756" cy="4327324"/>
          </a:xfrm>
          <a:prstGeom prst="rect">
            <a:avLst/>
          </a:prstGeom>
        </p:spPr>
      </p:pic>
      <p:sp>
        <p:nvSpPr>
          <p:cNvPr id="5" name="CuadroTexto 4">
            <a:extLst>
              <a:ext uri="{FF2B5EF4-FFF2-40B4-BE49-F238E27FC236}">
                <a16:creationId xmlns:a16="http://schemas.microsoft.com/office/drawing/2014/main" id="{D003CACC-5B29-4387-B54B-9DB12563F101}"/>
              </a:ext>
            </a:extLst>
          </p:cNvPr>
          <p:cNvSpPr txBox="1"/>
          <p:nvPr/>
        </p:nvSpPr>
        <p:spPr>
          <a:xfrm>
            <a:off x="5256550" y="3813095"/>
            <a:ext cx="1678899" cy="369332"/>
          </a:xfrm>
          <a:prstGeom prst="rect">
            <a:avLst/>
          </a:prstGeom>
          <a:noFill/>
        </p:spPr>
        <p:txBody>
          <a:bodyPr wrap="square" rtlCol="0">
            <a:spAutoFit/>
          </a:bodyPr>
          <a:lstStyle/>
          <a:p>
            <a:r>
              <a:rPr lang="es-MX" sz="1400" dirty="0"/>
              <a:t>c</a:t>
            </a:r>
            <a:r>
              <a:rPr lang="es-MX" sz="1400" baseline="-25000" dirty="0"/>
              <a:t>l</a:t>
            </a:r>
            <a:r>
              <a:rPr lang="es-MX" sz="1400" dirty="0"/>
              <a:t> </a:t>
            </a:r>
            <a:r>
              <a:rPr lang="es-MX" dirty="0"/>
              <a:t>espacios</a:t>
            </a:r>
            <a:endParaRPr lang="es-MX" sz="1400" dirty="0"/>
          </a:p>
        </p:txBody>
      </p:sp>
      <p:sp>
        <p:nvSpPr>
          <p:cNvPr id="6" name="CuadroTexto 5">
            <a:extLst>
              <a:ext uri="{FF2B5EF4-FFF2-40B4-BE49-F238E27FC236}">
                <a16:creationId xmlns:a16="http://schemas.microsoft.com/office/drawing/2014/main" id="{94A8946A-2C96-4A64-B4E6-EA8266BD80E4}"/>
              </a:ext>
            </a:extLst>
          </p:cNvPr>
          <p:cNvSpPr txBox="1"/>
          <p:nvPr/>
        </p:nvSpPr>
        <p:spPr>
          <a:xfrm>
            <a:off x="7433734" y="2737128"/>
            <a:ext cx="2177088" cy="369332"/>
          </a:xfrm>
          <a:prstGeom prst="rect">
            <a:avLst/>
          </a:prstGeom>
          <a:noFill/>
        </p:spPr>
        <p:txBody>
          <a:bodyPr wrap="square" rtlCol="0">
            <a:spAutoFit/>
          </a:bodyPr>
          <a:lstStyle/>
          <a:p>
            <a:r>
              <a:rPr lang="es-MX" dirty="0"/>
              <a:t>(L) carriles paralelos</a:t>
            </a:r>
          </a:p>
        </p:txBody>
      </p:sp>
      <p:sp>
        <p:nvSpPr>
          <p:cNvPr id="3" name="Rectángulo 2">
            <a:extLst>
              <a:ext uri="{FF2B5EF4-FFF2-40B4-BE49-F238E27FC236}">
                <a16:creationId xmlns:a16="http://schemas.microsoft.com/office/drawing/2014/main" id="{6671B131-7E2D-4EA4-9749-6959097149DA}"/>
              </a:ext>
            </a:extLst>
          </p:cNvPr>
          <p:cNvSpPr/>
          <p:nvPr/>
        </p:nvSpPr>
        <p:spPr>
          <a:xfrm>
            <a:off x="371512" y="1690688"/>
            <a:ext cx="3929555" cy="2031325"/>
          </a:xfrm>
          <a:prstGeom prst="rect">
            <a:avLst/>
          </a:prstGeom>
        </p:spPr>
        <p:txBody>
          <a:bodyPr wrap="square">
            <a:spAutoFit/>
          </a:bodyPr>
          <a:lstStyle/>
          <a:p>
            <a:pPr algn="just"/>
            <a:r>
              <a:rPr lang="es-MX" dirty="0"/>
              <a:t>Regla general: </a:t>
            </a:r>
          </a:p>
          <a:p>
            <a:pPr algn="just"/>
            <a:endParaRPr lang="es-MX" dirty="0"/>
          </a:p>
          <a:p>
            <a:pPr algn="just"/>
            <a:r>
              <a:rPr lang="es-MX" dirty="0"/>
              <a:t>No es posible cambiar el orden relativo de dos automóviles si han ingresado en el mismo carril (porque cada carril es equivalente a una estructura de cola de primero en entrar, primero en salir).</a:t>
            </a:r>
          </a:p>
        </p:txBody>
      </p:sp>
    </p:spTree>
    <p:extLst>
      <p:ext uri="{BB962C8B-B14F-4D97-AF65-F5344CB8AC3E}">
        <p14:creationId xmlns:p14="http://schemas.microsoft.com/office/powerpoint/2010/main" val="3499231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E18EB2-D008-4304-8DE1-3A3C13335F63}"/>
              </a:ext>
            </a:extLst>
          </p:cNvPr>
          <p:cNvSpPr>
            <a:spLocks noGrp="1"/>
          </p:cNvSpPr>
          <p:nvPr>
            <p:ph type="title"/>
          </p:nvPr>
        </p:nvSpPr>
        <p:spPr>
          <a:xfrm>
            <a:off x="838200" y="365125"/>
            <a:ext cx="10515600" cy="717993"/>
          </a:xfrm>
        </p:spPr>
        <p:txBody>
          <a:bodyPr>
            <a:noAutofit/>
          </a:bodyPr>
          <a:lstStyle/>
          <a:p>
            <a:r>
              <a:rPr lang="es-MX" sz="3200" dirty="0"/>
              <a:t>(R. Zhang, 2017) – Modelado como Programación Entera Mixta</a:t>
            </a:r>
          </a:p>
        </p:txBody>
      </p:sp>
      <p:pic>
        <p:nvPicPr>
          <p:cNvPr id="7" name="Marcador de contenido 6">
            <a:extLst>
              <a:ext uri="{FF2B5EF4-FFF2-40B4-BE49-F238E27FC236}">
                <a16:creationId xmlns:a16="http://schemas.microsoft.com/office/drawing/2014/main" id="{8E13A9C4-7E28-471E-8DAE-B49C21E0F2BF}"/>
              </a:ext>
            </a:extLst>
          </p:cNvPr>
          <p:cNvPicPr>
            <a:picLocks noChangeAspect="1"/>
          </p:cNvPicPr>
          <p:nvPr/>
        </p:nvPicPr>
        <p:blipFill>
          <a:blip r:embed="rId3"/>
          <a:stretch>
            <a:fillRect/>
          </a:stretch>
        </p:blipFill>
        <p:spPr>
          <a:xfrm>
            <a:off x="1175634" y="2804028"/>
            <a:ext cx="5456086" cy="3740794"/>
          </a:xfrm>
          <a:prstGeom prst="rect">
            <a:avLst/>
          </a:prstGeom>
        </p:spPr>
      </p:pic>
      <p:sp>
        <p:nvSpPr>
          <p:cNvPr id="8" name="Rectángulo 7">
            <a:extLst>
              <a:ext uri="{FF2B5EF4-FFF2-40B4-BE49-F238E27FC236}">
                <a16:creationId xmlns:a16="http://schemas.microsoft.com/office/drawing/2014/main" id="{27729572-CF58-4630-A79F-CBBEE1B65138}"/>
              </a:ext>
            </a:extLst>
          </p:cNvPr>
          <p:cNvSpPr/>
          <p:nvPr/>
        </p:nvSpPr>
        <p:spPr>
          <a:xfrm>
            <a:off x="6797148" y="2947261"/>
            <a:ext cx="5071737" cy="646331"/>
          </a:xfrm>
          <a:prstGeom prst="rect">
            <a:avLst/>
          </a:prstGeom>
        </p:spPr>
        <p:txBody>
          <a:bodyPr wrap="square">
            <a:spAutoFit/>
          </a:bodyPr>
          <a:lstStyle/>
          <a:p>
            <a:r>
              <a:rPr lang="es-MX" dirty="0"/>
              <a:t>Cada auto asignado exactamente a una posición en la secuencia</a:t>
            </a:r>
          </a:p>
        </p:txBody>
      </p:sp>
      <p:sp>
        <p:nvSpPr>
          <p:cNvPr id="9" name="Rectángulo 8">
            <a:extLst>
              <a:ext uri="{FF2B5EF4-FFF2-40B4-BE49-F238E27FC236}">
                <a16:creationId xmlns:a16="http://schemas.microsoft.com/office/drawing/2014/main" id="{AF18CF1F-396C-4BA1-B878-C088912F48E8}"/>
              </a:ext>
            </a:extLst>
          </p:cNvPr>
          <p:cNvSpPr/>
          <p:nvPr/>
        </p:nvSpPr>
        <p:spPr>
          <a:xfrm>
            <a:off x="6798527" y="3756685"/>
            <a:ext cx="5071737" cy="646331"/>
          </a:xfrm>
          <a:prstGeom prst="rect">
            <a:avLst/>
          </a:prstGeom>
        </p:spPr>
        <p:txBody>
          <a:bodyPr wrap="square">
            <a:spAutoFit/>
          </a:bodyPr>
          <a:lstStyle/>
          <a:p>
            <a:r>
              <a:rPr lang="es-MX" dirty="0"/>
              <a:t>Cada posición en la secuencia debe estar ocupada por exactamente un automóvil.</a:t>
            </a:r>
          </a:p>
        </p:txBody>
      </p:sp>
      <p:sp>
        <p:nvSpPr>
          <p:cNvPr id="10" name="Rectángulo 9">
            <a:extLst>
              <a:ext uri="{FF2B5EF4-FFF2-40B4-BE49-F238E27FC236}">
                <a16:creationId xmlns:a16="http://schemas.microsoft.com/office/drawing/2014/main" id="{2C5D1C1E-CBD2-4570-9C82-E42E9A871BD2}"/>
              </a:ext>
            </a:extLst>
          </p:cNvPr>
          <p:cNvSpPr/>
          <p:nvPr/>
        </p:nvSpPr>
        <p:spPr>
          <a:xfrm>
            <a:off x="6798528" y="4754035"/>
            <a:ext cx="5071738" cy="646331"/>
          </a:xfrm>
          <a:prstGeom prst="rect">
            <a:avLst/>
          </a:prstGeom>
        </p:spPr>
        <p:txBody>
          <a:bodyPr wrap="square">
            <a:spAutoFit/>
          </a:bodyPr>
          <a:lstStyle/>
          <a:p>
            <a:r>
              <a:rPr lang="es-MX" dirty="0"/>
              <a:t>cada auto solo puede elegir ingresar a un carril del banco de selectividad</a:t>
            </a:r>
          </a:p>
        </p:txBody>
      </p:sp>
      <p:sp>
        <p:nvSpPr>
          <p:cNvPr id="11" name="Rectángulo 10">
            <a:extLst>
              <a:ext uri="{FF2B5EF4-FFF2-40B4-BE49-F238E27FC236}">
                <a16:creationId xmlns:a16="http://schemas.microsoft.com/office/drawing/2014/main" id="{4BF35A2C-73A0-405F-BA43-FBF1B920AB1A}"/>
              </a:ext>
            </a:extLst>
          </p:cNvPr>
          <p:cNvSpPr/>
          <p:nvPr/>
        </p:nvSpPr>
        <p:spPr>
          <a:xfrm>
            <a:off x="6797147" y="5770151"/>
            <a:ext cx="5073119" cy="646331"/>
          </a:xfrm>
          <a:prstGeom prst="rect">
            <a:avLst/>
          </a:prstGeom>
        </p:spPr>
        <p:txBody>
          <a:bodyPr wrap="square">
            <a:spAutoFit/>
          </a:bodyPr>
          <a:lstStyle/>
          <a:p>
            <a:r>
              <a:rPr lang="es-MX" dirty="0"/>
              <a:t>El número de autos que ingresan al carril l no exceda su capacidad.</a:t>
            </a:r>
          </a:p>
        </p:txBody>
      </p:sp>
      <p:sp>
        <p:nvSpPr>
          <p:cNvPr id="12" name="Rectángulo 11">
            <a:extLst>
              <a:ext uri="{FF2B5EF4-FFF2-40B4-BE49-F238E27FC236}">
                <a16:creationId xmlns:a16="http://schemas.microsoft.com/office/drawing/2014/main" id="{21C134AD-623B-48A8-BB3F-4C588375794F}"/>
              </a:ext>
            </a:extLst>
          </p:cNvPr>
          <p:cNvSpPr/>
          <p:nvPr/>
        </p:nvSpPr>
        <p:spPr>
          <a:xfrm>
            <a:off x="3061119" y="3012350"/>
            <a:ext cx="444082" cy="47115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5" name="Marcador de contenido 14">
            <a:extLst>
              <a:ext uri="{FF2B5EF4-FFF2-40B4-BE49-F238E27FC236}">
                <a16:creationId xmlns:a16="http://schemas.microsoft.com/office/drawing/2014/main" id="{43842A47-5C93-4AE0-8BC4-1343A4FD7FF1}"/>
              </a:ext>
            </a:extLst>
          </p:cNvPr>
          <p:cNvPicPr>
            <a:picLocks noGrp="1" noChangeAspect="1"/>
          </p:cNvPicPr>
          <p:nvPr>
            <p:ph idx="1"/>
          </p:nvPr>
        </p:nvPicPr>
        <p:blipFill>
          <a:blip r:embed="rId4"/>
          <a:stretch>
            <a:fillRect/>
          </a:stretch>
        </p:blipFill>
        <p:spPr>
          <a:xfrm>
            <a:off x="140556" y="1075885"/>
            <a:ext cx="4533044" cy="1611047"/>
          </a:xfrm>
          <a:prstGeom prst="rect">
            <a:avLst/>
          </a:prstGeom>
        </p:spPr>
      </p:pic>
      <p:sp>
        <p:nvSpPr>
          <p:cNvPr id="16" name="Rectángulo 15">
            <a:extLst>
              <a:ext uri="{FF2B5EF4-FFF2-40B4-BE49-F238E27FC236}">
                <a16:creationId xmlns:a16="http://schemas.microsoft.com/office/drawing/2014/main" id="{FF6A364D-B9DD-4454-97E8-ED1937A5392A}"/>
              </a:ext>
            </a:extLst>
          </p:cNvPr>
          <p:cNvSpPr/>
          <p:nvPr/>
        </p:nvSpPr>
        <p:spPr>
          <a:xfrm>
            <a:off x="4161786" y="3924304"/>
            <a:ext cx="444082" cy="47115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Rectángulo 16">
            <a:extLst>
              <a:ext uri="{FF2B5EF4-FFF2-40B4-BE49-F238E27FC236}">
                <a16:creationId xmlns:a16="http://schemas.microsoft.com/office/drawing/2014/main" id="{5C74A758-4F0D-4F2E-AC41-1333F63140D9}"/>
              </a:ext>
            </a:extLst>
          </p:cNvPr>
          <p:cNvSpPr/>
          <p:nvPr/>
        </p:nvSpPr>
        <p:spPr>
          <a:xfrm>
            <a:off x="3027253" y="4915480"/>
            <a:ext cx="444082" cy="47115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365363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E18EB2-D008-4304-8DE1-3A3C13335F63}"/>
              </a:ext>
            </a:extLst>
          </p:cNvPr>
          <p:cNvSpPr>
            <a:spLocks noGrp="1"/>
          </p:cNvSpPr>
          <p:nvPr>
            <p:ph type="title"/>
          </p:nvPr>
        </p:nvSpPr>
        <p:spPr>
          <a:xfrm>
            <a:off x="838200" y="365125"/>
            <a:ext cx="10515600" cy="765361"/>
          </a:xfrm>
        </p:spPr>
        <p:txBody>
          <a:bodyPr>
            <a:noAutofit/>
          </a:bodyPr>
          <a:lstStyle/>
          <a:p>
            <a:r>
              <a:rPr lang="es-MX" sz="3200" dirty="0"/>
              <a:t>(R. Zhang, 2017) – Modelado como Programación Entera Mixta</a:t>
            </a:r>
          </a:p>
        </p:txBody>
      </p:sp>
      <p:pic>
        <p:nvPicPr>
          <p:cNvPr id="9" name="Marcador de contenido 8">
            <a:extLst>
              <a:ext uri="{FF2B5EF4-FFF2-40B4-BE49-F238E27FC236}">
                <a16:creationId xmlns:a16="http://schemas.microsoft.com/office/drawing/2014/main" id="{D173DAB3-7CAE-45C5-8481-0F3D865AE9B2}"/>
              </a:ext>
            </a:extLst>
          </p:cNvPr>
          <p:cNvPicPr>
            <a:picLocks noGrp="1" noChangeAspect="1"/>
          </p:cNvPicPr>
          <p:nvPr>
            <p:ph idx="1"/>
          </p:nvPr>
        </p:nvPicPr>
        <p:blipFill>
          <a:blip r:embed="rId3"/>
          <a:stretch>
            <a:fillRect/>
          </a:stretch>
        </p:blipFill>
        <p:spPr>
          <a:xfrm>
            <a:off x="296721" y="1147420"/>
            <a:ext cx="8253870" cy="5465826"/>
          </a:xfrm>
          <a:prstGeom prst="rect">
            <a:avLst/>
          </a:prstGeom>
        </p:spPr>
      </p:pic>
      <p:sp>
        <p:nvSpPr>
          <p:cNvPr id="11" name="Rectángulo 10">
            <a:extLst>
              <a:ext uri="{FF2B5EF4-FFF2-40B4-BE49-F238E27FC236}">
                <a16:creationId xmlns:a16="http://schemas.microsoft.com/office/drawing/2014/main" id="{61A63B30-F322-402D-8262-E3FFBC6A9567}"/>
              </a:ext>
            </a:extLst>
          </p:cNvPr>
          <p:cNvSpPr/>
          <p:nvPr/>
        </p:nvSpPr>
        <p:spPr>
          <a:xfrm>
            <a:off x="6548907" y="1259059"/>
            <a:ext cx="4269346" cy="369332"/>
          </a:xfrm>
          <a:prstGeom prst="rect">
            <a:avLst/>
          </a:prstGeom>
        </p:spPr>
        <p:txBody>
          <a:bodyPr wrap="square">
            <a:spAutoFit/>
          </a:bodyPr>
          <a:lstStyle/>
          <a:p>
            <a:r>
              <a:rPr lang="es-MX" dirty="0"/>
              <a:t>El auto k-</a:t>
            </a:r>
            <a:r>
              <a:rPr lang="es-MX" dirty="0" err="1"/>
              <a:t>ésimo</a:t>
            </a:r>
            <a:r>
              <a:rPr lang="es-MX" dirty="0"/>
              <a:t> debe pintarse con el color e</a:t>
            </a:r>
          </a:p>
        </p:txBody>
      </p:sp>
      <p:sp>
        <p:nvSpPr>
          <p:cNvPr id="12" name="Rectángulo 11">
            <a:extLst>
              <a:ext uri="{FF2B5EF4-FFF2-40B4-BE49-F238E27FC236}">
                <a16:creationId xmlns:a16="http://schemas.microsoft.com/office/drawing/2014/main" id="{090F333F-06BA-4F8B-80AD-789D1663BD2A}"/>
              </a:ext>
            </a:extLst>
          </p:cNvPr>
          <p:cNvSpPr/>
          <p:nvPr/>
        </p:nvSpPr>
        <p:spPr>
          <a:xfrm>
            <a:off x="6548907" y="2214451"/>
            <a:ext cx="3383924" cy="369332"/>
          </a:xfrm>
          <a:prstGeom prst="rect">
            <a:avLst/>
          </a:prstGeom>
        </p:spPr>
        <p:txBody>
          <a:bodyPr wrap="square">
            <a:spAutoFit/>
          </a:bodyPr>
          <a:lstStyle/>
          <a:p>
            <a:r>
              <a:rPr lang="es-MX" dirty="0"/>
              <a:t>Definen Y</a:t>
            </a:r>
            <a:r>
              <a:rPr lang="es-MX" baseline="-25000" dirty="0"/>
              <a:t>e1e2k</a:t>
            </a:r>
            <a:endParaRPr lang="es-MX" dirty="0"/>
          </a:p>
        </p:txBody>
      </p:sp>
      <p:sp>
        <p:nvSpPr>
          <p:cNvPr id="13" name="Rectángulo 12">
            <a:extLst>
              <a:ext uri="{FF2B5EF4-FFF2-40B4-BE49-F238E27FC236}">
                <a16:creationId xmlns:a16="http://schemas.microsoft.com/office/drawing/2014/main" id="{5E97C0BD-B944-442F-96F6-F2858E3B3184}"/>
              </a:ext>
            </a:extLst>
          </p:cNvPr>
          <p:cNvSpPr/>
          <p:nvPr/>
        </p:nvSpPr>
        <p:spPr>
          <a:xfrm>
            <a:off x="8670701" y="4395749"/>
            <a:ext cx="3383924" cy="646331"/>
          </a:xfrm>
          <a:prstGeom prst="rect">
            <a:avLst/>
          </a:prstGeom>
        </p:spPr>
        <p:txBody>
          <a:bodyPr wrap="square">
            <a:spAutoFit/>
          </a:bodyPr>
          <a:lstStyle/>
          <a:p>
            <a:r>
              <a:rPr lang="es-MX" dirty="0"/>
              <a:t>Describe la restricción impuesta por el banco de selectividad</a:t>
            </a:r>
          </a:p>
        </p:txBody>
      </p:sp>
      <p:sp>
        <p:nvSpPr>
          <p:cNvPr id="14" name="Rectángulo 13">
            <a:extLst>
              <a:ext uri="{FF2B5EF4-FFF2-40B4-BE49-F238E27FC236}">
                <a16:creationId xmlns:a16="http://schemas.microsoft.com/office/drawing/2014/main" id="{489EFD2F-D049-41C2-A8F4-8F1B459277EC}"/>
              </a:ext>
            </a:extLst>
          </p:cNvPr>
          <p:cNvSpPr/>
          <p:nvPr/>
        </p:nvSpPr>
        <p:spPr>
          <a:xfrm>
            <a:off x="6548906" y="3167390"/>
            <a:ext cx="5518597" cy="646331"/>
          </a:xfrm>
          <a:prstGeom prst="rect">
            <a:avLst/>
          </a:prstGeom>
        </p:spPr>
        <p:txBody>
          <a:bodyPr wrap="square">
            <a:spAutoFit/>
          </a:bodyPr>
          <a:lstStyle/>
          <a:p>
            <a:r>
              <a:rPr lang="es-MX" dirty="0"/>
              <a:t>Representa el orden relativo de dos autos i y j en el taller de pintura. </a:t>
            </a:r>
          </a:p>
        </p:txBody>
      </p:sp>
      <p:sp>
        <p:nvSpPr>
          <p:cNvPr id="15" name="Rectángulo 14">
            <a:extLst>
              <a:ext uri="{FF2B5EF4-FFF2-40B4-BE49-F238E27FC236}">
                <a16:creationId xmlns:a16="http://schemas.microsoft.com/office/drawing/2014/main" id="{224FC7B0-A3C4-4D90-968B-CC8C72F082E4}"/>
              </a:ext>
            </a:extLst>
          </p:cNvPr>
          <p:cNvSpPr/>
          <p:nvPr/>
        </p:nvSpPr>
        <p:spPr>
          <a:xfrm>
            <a:off x="6548907" y="5448970"/>
            <a:ext cx="5346372" cy="369332"/>
          </a:xfrm>
          <a:prstGeom prst="rect">
            <a:avLst/>
          </a:prstGeom>
        </p:spPr>
        <p:txBody>
          <a:bodyPr wrap="square">
            <a:spAutoFit/>
          </a:bodyPr>
          <a:lstStyle/>
          <a:p>
            <a:r>
              <a:rPr lang="es-MX" dirty="0"/>
              <a:t>Evalúan la tardanza del auto i en el taller de ensamblaje</a:t>
            </a:r>
          </a:p>
        </p:txBody>
      </p:sp>
      <p:sp>
        <p:nvSpPr>
          <p:cNvPr id="18" name="Rectángulo 17">
            <a:extLst>
              <a:ext uri="{FF2B5EF4-FFF2-40B4-BE49-F238E27FC236}">
                <a16:creationId xmlns:a16="http://schemas.microsoft.com/office/drawing/2014/main" id="{6EC06B8D-9C75-438D-AA7A-07DF12986C97}"/>
              </a:ext>
            </a:extLst>
          </p:cNvPr>
          <p:cNvSpPr/>
          <p:nvPr/>
        </p:nvSpPr>
        <p:spPr>
          <a:xfrm>
            <a:off x="245922" y="1250592"/>
            <a:ext cx="444082" cy="47115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716053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B25DA42F-4884-4356-97FF-1FEFD8DE0F4F}"/>
              </a:ext>
            </a:extLst>
          </p:cNvPr>
          <p:cNvPicPr>
            <a:picLocks noChangeAspect="1"/>
          </p:cNvPicPr>
          <p:nvPr/>
        </p:nvPicPr>
        <p:blipFill>
          <a:blip r:embed="rId3"/>
          <a:stretch>
            <a:fillRect/>
          </a:stretch>
        </p:blipFill>
        <p:spPr>
          <a:xfrm>
            <a:off x="6362463" y="2492448"/>
            <a:ext cx="5643390" cy="4102022"/>
          </a:xfrm>
          <a:prstGeom prst="rect">
            <a:avLst/>
          </a:prstGeom>
        </p:spPr>
      </p:pic>
      <p:sp>
        <p:nvSpPr>
          <p:cNvPr id="3" name="Marcador de contenido 2">
            <a:extLst>
              <a:ext uri="{FF2B5EF4-FFF2-40B4-BE49-F238E27FC236}">
                <a16:creationId xmlns:a16="http://schemas.microsoft.com/office/drawing/2014/main" id="{39559D8C-0642-4285-8330-AFC03A4E7866}"/>
              </a:ext>
            </a:extLst>
          </p:cNvPr>
          <p:cNvSpPr>
            <a:spLocks noGrp="1"/>
          </p:cNvSpPr>
          <p:nvPr>
            <p:ph idx="1"/>
          </p:nvPr>
        </p:nvSpPr>
        <p:spPr>
          <a:xfrm>
            <a:off x="258651" y="1171978"/>
            <a:ext cx="6644425" cy="5589430"/>
          </a:xfrm>
        </p:spPr>
        <p:txBody>
          <a:bodyPr>
            <a:normAutofit/>
          </a:bodyPr>
          <a:lstStyle/>
          <a:p>
            <a:r>
              <a:rPr lang="es-MX" dirty="0"/>
              <a:t>Taller de Pintura (</a:t>
            </a:r>
            <a:r>
              <a:rPr lang="es-MX" i="1" dirty="0"/>
              <a:t>TPE</a:t>
            </a:r>
            <a:r>
              <a:rPr lang="es-MX" dirty="0"/>
              <a:t>) :</a:t>
            </a:r>
            <a:r>
              <a:rPr lang="es-MX" dirty="0">
                <a:sym typeface="Symbol" panose="05050102010706020507" pitchFamily="18" charset="2"/>
              </a:rPr>
              <a:t></a:t>
            </a:r>
            <a:r>
              <a:rPr lang="es-MX" dirty="0"/>
              <a:t> (1|</a:t>
            </a:r>
            <a:r>
              <a:rPr lang="es-MX" i="1" dirty="0"/>
              <a:t>s</a:t>
            </a:r>
            <a:r>
              <a:rPr lang="es-MX" i="1" baseline="-25000" dirty="0"/>
              <a:t>ij</a:t>
            </a:r>
            <a:r>
              <a:rPr lang="es-MX" b="1" dirty="0"/>
              <a:t>|</a:t>
            </a:r>
            <a:r>
              <a:rPr lang="es-MX" i="1" dirty="0"/>
              <a:t>C</a:t>
            </a:r>
            <a:r>
              <a:rPr lang="es-MX" baseline="-25000" dirty="0"/>
              <a:t>max</a:t>
            </a:r>
            <a:r>
              <a:rPr lang="es-MX" dirty="0"/>
              <a:t>) </a:t>
            </a:r>
            <a:r>
              <a:rPr lang="es-MX" dirty="0" err="1"/>
              <a:t>Sequence</a:t>
            </a:r>
            <a:r>
              <a:rPr lang="es-MX" dirty="0"/>
              <a:t> </a:t>
            </a:r>
            <a:r>
              <a:rPr lang="es-MX" dirty="0" err="1"/>
              <a:t>Dependent</a:t>
            </a:r>
            <a:r>
              <a:rPr lang="es-MX" dirty="0"/>
              <a:t> </a:t>
            </a:r>
            <a:r>
              <a:rPr lang="es-MX" dirty="0" err="1"/>
              <a:t>Setup</a:t>
            </a:r>
            <a:r>
              <a:rPr lang="es-MX" dirty="0"/>
              <a:t> Times o Tiempos de configuración dependientes de la secuencia.</a:t>
            </a:r>
          </a:p>
          <a:p>
            <a:pPr marL="0" indent="0">
              <a:buNone/>
            </a:pPr>
            <a:endParaRPr lang="es-MX" dirty="0"/>
          </a:p>
          <a:p>
            <a:r>
              <a:rPr lang="es-MX" dirty="0"/>
              <a:t>Taller de </a:t>
            </a:r>
            <a:r>
              <a:rPr lang="es-MX" dirty="0" err="1"/>
              <a:t>Encamblaje</a:t>
            </a:r>
            <a:r>
              <a:rPr lang="es-MX" dirty="0"/>
              <a:t> (TWT) :</a:t>
            </a:r>
            <a:r>
              <a:rPr lang="es-MX" dirty="0">
                <a:sym typeface="Symbol" panose="05050102010706020507" pitchFamily="18" charset="2"/>
              </a:rPr>
              <a:t> (</a:t>
            </a:r>
            <a:r>
              <a:rPr lang="es-MX" dirty="0"/>
              <a:t>1</a:t>
            </a:r>
            <a:r>
              <a:rPr lang="es-MX" b="1" dirty="0"/>
              <a:t>|</a:t>
            </a:r>
            <a:r>
              <a:rPr lang="es-MX" dirty="0"/>
              <a:t>chains;</a:t>
            </a:r>
            <a:r>
              <a:rPr lang="es-MX" i="1" dirty="0"/>
              <a:t>p</a:t>
            </a:r>
            <a:r>
              <a:rPr lang="es-MX" i="1" baseline="-25000" dirty="0"/>
              <a:t>j</a:t>
            </a:r>
            <a:r>
              <a:rPr lang="es-MX" i="1" dirty="0"/>
              <a:t> </a:t>
            </a:r>
            <a:r>
              <a:rPr lang="es-MX" dirty="0"/>
              <a:t>= 1|</a:t>
            </a:r>
            <a:r>
              <a:rPr lang="es-MX" dirty="0">
                <a:sym typeface="Symbol" panose="05050102010706020507" pitchFamily="18" charset="2"/>
              </a:rPr>
              <a:t></a:t>
            </a:r>
            <a:r>
              <a:rPr lang="es-MX" i="1" dirty="0" err="1"/>
              <a:t>w</a:t>
            </a:r>
            <a:r>
              <a:rPr lang="es-MX" i="1" baseline="-25000" dirty="0" err="1"/>
              <a:t>j</a:t>
            </a:r>
            <a:r>
              <a:rPr lang="es-MX" i="1" dirty="0" err="1"/>
              <a:t>T</a:t>
            </a:r>
            <a:r>
              <a:rPr lang="es-MX" i="1" baseline="-25000" dirty="0" err="1"/>
              <a:t>j</a:t>
            </a:r>
            <a:r>
              <a:rPr lang="es-MX" dirty="0"/>
              <a:t>) </a:t>
            </a:r>
            <a:r>
              <a:rPr lang="es-MX" dirty="0" err="1"/>
              <a:t>Precedence</a:t>
            </a:r>
            <a:r>
              <a:rPr lang="es-MX" dirty="0"/>
              <a:t> </a:t>
            </a:r>
            <a:r>
              <a:rPr lang="es-MX" dirty="0" err="1"/>
              <a:t>constraints</a:t>
            </a:r>
            <a:r>
              <a:rPr lang="es-MX" dirty="0"/>
              <a:t> o Restricciones de precedencia. </a:t>
            </a:r>
          </a:p>
          <a:p>
            <a:pPr lvl="1"/>
            <a:r>
              <a:rPr lang="es-MX" dirty="0"/>
              <a:t>B&amp;B – La secuencia se construye hacia atrás en el tiempo</a:t>
            </a:r>
          </a:p>
          <a:p>
            <a:pPr lvl="1"/>
            <a:r>
              <a:rPr lang="es-MX" dirty="0"/>
              <a:t>B&amp;B - Usado para identificar las mejores soluciones globales, cuando la precisión es importante para distinguir entre las soluciones</a:t>
            </a:r>
          </a:p>
        </p:txBody>
      </p:sp>
      <p:sp>
        <p:nvSpPr>
          <p:cNvPr id="5" name="Título 1">
            <a:extLst>
              <a:ext uri="{FF2B5EF4-FFF2-40B4-BE49-F238E27FC236}">
                <a16:creationId xmlns:a16="http://schemas.microsoft.com/office/drawing/2014/main" id="{CDBE526B-BA64-4C4A-A90E-CE9CC5C4851A}"/>
              </a:ext>
            </a:extLst>
          </p:cNvPr>
          <p:cNvSpPr>
            <a:spLocks noGrp="1"/>
          </p:cNvSpPr>
          <p:nvPr>
            <p:ph type="title"/>
          </p:nvPr>
        </p:nvSpPr>
        <p:spPr>
          <a:xfrm>
            <a:off x="838200" y="365126"/>
            <a:ext cx="10515600" cy="806852"/>
          </a:xfrm>
        </p:spPr>
        <p:txBody>
          <a:bodyPr>
            <a:noAutofit/>
          </a:bodyPr>
          <a:lstStyle/>
          <a:p>
            <a:r>
              <a:rPr lang="es-MX" sz="3200" dirty="0"/>
              <a:t>(R. Zhang, 2017) – Similitud a otros problemas de </a:t>
            </a:r>
            <a:r>
              <a:rPr lang="es-MX" sz="3200" dirty="0" err="1"/>
              <a:t>Scheduling</a:t>
            </a:r>
            <a:endParaRPr lang="es-MX" sz="3200" dirty="0"/>
          </a:p>
        </p:txBody>
      </p:sp>
    </p:spTree>
    <p:extLst>
      <p:ext uri="{BB962C8B-B14F-4D97-AF65-F5344CB8AC3E}">
        <p14:creationId xmlns:p14="http://schemas.microsoft.com/office/powerpoint/2010/main" val="2752562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79F5890-95B0-475E-8C63-9AA0CDCFB956}"/>
              </a:ext>
            </a:extLst>
          </p:cNvPr>
          <p:cNvPicPr>
            <a:picLocks noChangeAspect="1"/>
          </p:cNvPicPr>
          <p:nvPr/>
        </p:nvPicPr>
        <p:blipFill>
          <a:blip r:embed="rId3"/>
          <a:stretch>
            <a:fillRect/>
          </a:stretch>
        </p:blipFill>
        <p:spPr>
          <a:xfrm>
            <a:off x="1450768" y="2271613"/>
            <a:ext cx="8659148" cy="1729681"/>
          </a:xfrm>
          <a:prstGeom prst="rect">
            <a:avLst/>
          </a:prstGeom>
        </p:spPr>
      </p:pic>
      <p:sp>
        <p:nvSpPr>
          <p:cNvPr id="2" name="Título 1">
            <a:extLst>
              <a:ext uri="{FF2B5EF4-FFF2-40B4-BE49-F238E27FC236}">
                <a16:creationId xmlns:a16="http://schemas.microsoft.com/office/drawing/2014/main" id="{B4C9DE94-5294-4339-A56E-FFE57AD02D8A}"/>
              </a:ext>
            </a:extLst>
          </p:cNvPr>
          <p:cNvSpPr>
            <a:spLocks noGrp="1"/>
          </p:cNvSpPr>
          <p:nvPr>
            <p:ph type="title"/>
          </p:nvPr>
        </p:nvSpPr>
        <p:spPr/>
        <p:txBody>
          <a:bodyPr/>
          <a:lstStyle/>
          <a:p>
            <a:r>
              <a:rPr lang="es-MX" dirty="0"/>
              <a:t>(R. Zhang, 2017) - MOPSO</a:t>
            </a:r>
          </a:p>
        </p:txBody>
      </p:sp>
      <p:sp>
        <p:nvSpPr>
          <p:cNvPr id="3" name="Marcador de contenido 2">
            <a:extLst>
              <a:ext uri="{FF2B5EF4-FFF2-40B4-BE49-F238E27FC236}">
                <a16:creationId xmlns:a16="http://schemas.microsoft.com/office/drawing/2014/main" id="{D3E08B2C-89C0-4E02-93AD-B6EE96235A32}"/>
              </a:ext>
            </a:extLst>
          </p:cNvPr>
          <p:cNvSpPr>
            <a:spLocks noGrp="1"/>
          </p:cNvSpPr>
          <p:nvPr>
            <p:ph idx="1"/>
          </p:nvPr>
        </p:nvSpPr>
        <p:spPr/>
        <p:txBody>
          <a:bodyPr>
            <a:normAutofit lnSpcReduction="10000"/>
          </a:bodyPr>
          <a:lstStyle/>
          <a:p>
            <a:pPr marL="0" indent="0">
              <a:buNone/>
            </a:pPr>
            <a:endParaRPr lang="es-MX" dirty="0"/>
          </a:p>
          <a:p>
            <a:pPr marL="0" indent="0">
              <a:buNone/>
            </a:pPr>
            <a:endParaRPr lang="es-MX" dirty="0"/>
          </a:p>
          <a:p>
            <a:endParaRPr lang="es-MX" dirty="0"/>
          </a:p>
          <a:p>
            <a:endParaRPr lang="es-MX" dirty="0"/>
          </a:p>
          <a:p>
            <a:endParaRPr lang="es-MX" dirty="0"/>
          </a:p>
          <a:p>
            <a:r>
              <a:rPr lang="es-MX" dirty="0"/>
              <a:t>Inicializa vector con un conjunto de soluciones estructuradas</a:t>
            </a:r>
          </a:p>
          <a:p>
            <a:pPr lvl="1"/>
            <a:r>
              <a:rPr lang="es-MX" dirty="0"/>
              <a:t>Regla Fecha de vencimiento más temprana o EDD - </a:t>
            </a:r>
            <a:r>
              <a:rPr lang="es-MX" dirty="0" err="1"/>
              <a:t>earliest</a:t>
            </a:r>
            <a:r>
              <a:rPr lang="es-MX" dirty="0"/>
              <a:t> </a:t>
            </a:r>
            <a:r>
              <a:rPr lang="es-MX" dirty="0" err="1"/>
              <a:t>due</a:t>
            </a:r>
            <a:r>
              <a:rPr lang="es-MX" dirty="0"/>
              <a:t> date, para el TPE y para el TWT resuelva el problema de programación de una sola máquina para n autos</a:t>
            </a:r>
            <a:br>
              <a:rPr lang="es-MX" dirty="0"/>
            </a:br>
            <a:endParaRPr lang="es-MX" dirty="0"/>
          </a:p>
          <a:p>
            <a:pPr lvl="2"/>
            <a:endParaRPr lang="es-MX" dirty="0"/>
          </a:p>
          <a:p>
            <a:pPr lvl="2"/>
            <a:endParaRPr lang="es-MX" dirty="0"/>
          </a:p>
        </p:txBody>
      </p:sp>
    </p:spTree>
    <p:extLst>
      <p:ext uri="{BB962C8B-B14F-4D97-AF65-F5344CB8AC3E}">
        <p14:creationId xmlns:p14="http://schemas.microsoft.com/office/powerpoint/2010/main" val="2764014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C9DE94-5294-4339-A56E-FFE57AD02D8A}"/>
              </a:ext>
            </a:extLst>
          </p:cNvPr>
          <p:cNvSpPr>
            <a:spLocks noGrp="1"/>
          </p:cNvSpPr>
          <p:nvPr>
            <p:ph type="title"/>
          </p:nvPr>
        </p:nvSpPr>
        <p:spPr/>
        <p:txBody>
          <a:bodyPr/>
          <a:lstStyle/>
          <a:p>
            <a:r>
              <a:rPr lang="es-MX" dirty="0"/>
              <a:t>(R. Zhang, 2017) - Etapa evaluación</a:t>
            </a:r>
          </a:p>
        </p:txBody>
      </p:sp>
      <p:sp>
        <p:nvSpPr>
          <p:cNvPr id="3" name="Marcador de contenido 2">
            <a:extLst>
              <a:ext uri="{FF2B5EF4-FFF2-40B4-BE49-F238E27FC236}">
                <a16:creationId xmlns:a16="http://schemas.microsoft.com/office/drawing/2014/main" id="{D3E08B2C-89C0-4E02-93AD-B6EE96235A32}"/>
              </a:ext>
            </a:extLst>
          </p:cNvPr>
          <p:cNvSpPr>
            <a:spLocks noGrp="1"/>
          </p:cNvSpPr>
          <p:nvPr>
            <p:ph idx="1"/>
          </p:nvPr>
        </p:nvSpPr>
        <p:spPr/>
        <p:txBody>
          <a:bodyPr/>
          <a:lstStyle/>
          <a:p>
            <a:pPr lvl="1"/>
            <a:r>
              <a:rPr lang="es-MX" dirty="0"/>
              <a:t>El valor objetivo (TPE) se obtiene en función de la secuencia de procesamiento decodificada para taller de pintura.</a:t>
            </a:r>
          </a:p>
          <a:p>
            <a:pPr lvl="1"/>
            <a:r>
              <a:rPr lang="es-MX" dirty="0"/>
              <a:t>El valor objetivo (TWT) utiliza la regla heurística Costo aparente de tardanza (ATC - </a:t>
            </a:r>
            <a:r>
              <a:rPr lang="es-MX" dirty="0" err="1"/>
              <a:t>Apparent</a:t>
            </a:r>
            <a:r>
              <a:rPr lang="es-MX" dirty="0"/>
              <a:t> </a:t>
            </a:r>
            <a:r>
              <a:rPr lang="es-MX" dirty="0" err="1"/>
              <a:t>Tardiness</a:t>
            </a:r>
            <a:r>
              <a:rPr lang="es-MX" dirty="0"/>
              <a:t> </a:t>
            </a:r>
            <a:r>
              <a:rPr lang="es-MX" dirty="0" err="1"/>
              <a:t>Cost</a:t>
            </a:r>
            <a:r>
              <a:rPr lang="es-MX" dirty="0"/>
              <a:t>)</a:t>
            </a:r>
          </a:p>
          <a:p>
            <a:pPr lvl="2"/>
            <a:r>
              <a:rPr lang="es-MX" dirty="0"/>
              <a:t>Cada vez, se calcula un índice de prioridad para cada trabajo elegible (en el caso de nuestro problema, el primer automóvil actualmente estacionado en cada carril), y el trabajo con el valor de índice más alto será seleccionado para ser procesado a continuación</a:t>
            </a:r>
          </a:p>
          <a:p>
            <a:pPr lvl="2"/>
            <a:endParaRPr lang="es-MX" dirty="0"/>
          </a:p>
          <a:p>
            <a:pPr lvl="2"/>
            <a:endParaRPr lang="es-MX" dirty="0"/>
          </a:p>
        </p:txBody>
      </p:sp>
      <p:pic>
        <p:nvPicPr>
          <p:cNvPr id="5" name="Imagen 4">
            <a:extLst>
              <a:ext uri="{FF2B5EF4-FFF2-40B4-BE49-F238E27FC236}">
                <a16:creationId xmlns:a16="http://schemas.microsoft.com/office/drawing/2014/main" id="{C06B87FE-775A-4DE8-8F2D-C3B94BA0369B}"/>
              </a:ext>
            </a:extLst>
          </p:cNvPr>
          <p:cNvPicPr>
            <a:picLocks noChangeAspect="1"/>
          </p:cNvPicPr>
          <p:nvPr/>
        </p:nvPicPr>
        <p:blipFill>
          <a:blip r:embed="rId3"/>
          <a:stretch>
            <a:fillRect/>
          </a:stretch>
        </p:blipFill>
        <p:spPr>
          <a:xfrm>
            <a:off x="3378236" y="4933413"/>
            <a:ext cx="5187691" cy="823443"/>
          </a:xfrm>
          <a:prstGeom prst="rect">
            <a:avLst/>
          </a:prstGeom>
        </p:spPr>
      </p:pic>
    </p:spTree>
    <p:extLst>
      <p:ext uri="{BB962C8B-B14F-4D97-AF65-F5344CB8AC3E}">
        <p14:creationId xmlns:p14="http://schemas.microsoft.com/office/powerpoint/2010/main" val="5355616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2877</TotalTime>
  <Words>2646</Words>
  <Application>Microsoft Office PowerPoint</Application>
  <PresentationFormat>Panorámica</PresentationFormat>
  <Paragraphs>142</Paragraphs>
  <Slides>18</Slides>
  <Notes>14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Calibri</vt:lpstr>
      <vt:lpstr>Calibri Light</vt:lpstr>
      <vt:lpstr>Symbol</vt:lpstr>
      <vt:lpstr>Tema de Office</vt:lpstr>
      <vt:lpstr>Resumen artículos</vt:lpstr>
      <vt:lpstr>Programación de producción consciente del medio ambiente para talleres de pintura en la fabricación de automóviles: un enfoque de optimización multiobjetivo </vt:lpstr>
      <vt:lpstr>(R. Zhang, 2017) – Panorama General</vt:lpstr>
      <vt:lpstr>(R. Zhang, 2017) – Panorama General (Banco de Selectividad)</vt:lpstr>
      <vt:lpstr>(R. Zhang, 2017) – Modelado como Programación Entera Mixta</vt:lpstr>
      <vt:lpstr>(R. Zhang, 2017) – Modelado como Programación Entera Mixta</vt:lpstr>
      <vt:lpstr>(R. Zhang, 2017) – Similitud a otros problemas de Scheduling</vt:lpstr>
      <vt:lpstr>(R. Zhang, 2017) - MOPSO</vt:lpstr>
      <vt:lpstr>(R. Zhang, 2017) - Etapa evaluación</vt:lpstr>
      <vt:lpstr>(R. Zhang, 2017) - Clasificación de soluciones en un conjunto de soluciones no dominadas (Pareto)</vt:lpstr>
      <vt:lpstr>(R. Zhang, 2017) - MOPSO</vt:lpstr>
      <vt:lpstr>(120) Instancias</vt:lpstr>
      <vt:lpstr>(4) Indicadores de desempeño</vt:lpstr>
      <vt:lpstr>Resultados</vt:lpstr>
      <vt:lpstr>Resultados</vt:lpstr>
      <vt:lpstr>Aportaciones</vt:lpstr>
      <vt:lpstr>Aportaciones</vt:lpstr>
      <vt:lpstr>Aportaciones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Javier Manzanares</dc:creator>
  <cp:lastModifiedBy>Javier Manzanares</cp:lastModifiedBy>
  <cp:revision>45</cp:revision>
  <dcterms:created xsi:type="dcterms:W3CDTF">2018-08-07T20:17:23Z</dcterms:created>
  <dcterms:modified xsi:type="dcterms:W3CDTF">2018-08-09T20:14:57Z</dcterms:modified>
</cp:coreProperties>
</file>