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7" r:id="rId6"/>
    <p:sldId id="260" r:id="rId7"/>
    <p:sldId id="268" r:id="rId8"/>
    <p:sldId id="261" r:id="rId9"/>
    <p:sldId id="269" r:id="rId10"/>
    <p:sldId id="270" r:id="rId11"/>
    <p:sldId id="264" r:id="rId12"/>
    <p:sldId id="271" r:id="rId13"/>
    <p:sldId id="272" r:id="rId14"/>
    <p:sldId id="26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29" userDrawn="1">
          <p15:clr>
            <a:srgbClr val="A4A3A4"/>
          </p15:clr>
        </p15:guide>
        <p15:guide id="2" pos="68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ui James" initials="CJ" lastIdx="1" clrIdx="0">
    <p:extLst>
      <p:ext uri="{19B8F6BF-5375-455C-9EA6-DF929625EA0E}">
        <p15:presenceInfo xmlns:p15="http://schemas.microsoft.com/office/powerpoint/2012/main" userId="8e5d21ff9b9667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725" y="67"/>
      </p:cViewPr>
      <p:guideLst>
        <p:guide orient="horz" pos="3929"/>
        <p:guide pos="6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186919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44657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345A5A-02FD-4B7E-9E04-159075F82089}"/>
              </a:ext>
            </a:extLst>
          </p:cNvPr>
          <p:cNvSpPr txBox="1"/>
          <p:nvPr/>
        </p:nvSpPr>
        <p:spPr>
          <a:xfrm>
            <a:off x="1218500" y="1859340"/>
            <a:ext cx="5136266" cy="1569660"/>
          </a:xfrm>
          <a:prstGeom prst="rect">
            <a:avLst/>
          </a:prstGeom>
          <a:noFill/>
        </p:spPr>
        <p:txBody>
          <a:bodyPr wrap="square">
            <a:spAutoFit/>
          </a:bodyPr>
          <a:lstStyle/>
          <a:p>
            <a:r>
              <a:rPr lang="zh-CN" altLang="en-US" sz="4800" b="1" dirty="0">
                <a:solidFill>
                  <a:srgbClr val="FF0000"/>
                </a:solidFill>
                <a:latin typeface="+mj-ea"/>
                <a:ea typeface="+mj-ea"/>
              </a:rPr>
              <a:t>分层抽样</a:t>
            </a:r>
            <a:r>
              <a:rPr lang="zh-CN" altLang="en-US" sz="4800" b="1" dirty="0">
                <a:latin typeface="+mj-ea"/>
                <a:ea typeface="+mj-ea"/>
              </a:rPr>
              <a:t>在</a:t>
            </a:r>
            <a:endParaRPr lang="en-US" altLang="zh-CN" sz="4800" b="1" dirty="0">
              <a:latin typeface="+mj-ea"/>
              <a:ea typeface="+mj-ea"/>
            </a:endParaRPr>
          </a:p>
          <a:p>
            <a:r>
              <a:rPr lang="zh-CN" altLang="en-US" sz="4800" b="1" dirty="0">
                <a:latin typeface="+mj-ea"/>
                <a:ea typeface="+mj-ea"/>
              </a:rPr>
              <a:t>冷链抽检中的应用</a:t>
            </a:r>
          </a:p>
        </p:txBody>
      </p:sp>
      <p:sp>
        <p:nvSpPr>
          <p:cNvPr id="2" name="文本框 1">
            <a:extLst>
              <a:ext uri="{FF2B5EF4-FFF2-40B4-BE49-F238E27FC236}">
                <a16:creationId xmlns:a16="http://schemas.microsoft.com/office/drawing/2014/main" id="{CE2E0160-BC8D-4A17-921B-2FEC8005F86F}"/>
              </a:ext>
            </a:extLst>
          </p:cNvPr>
          <p:cNvSpPr txBox="1"/>
          <p:nvPr/>
        </p:nvSpPr>
        <p:spPr>
          <a:xfrm>
            <a:off x="2573518" y="4006392"/>
            <a:ext cx="6438507" cy="1200329"/>
          </a:xfrm>
          <a:prstGeom prst="rect">
            <a:avLst/>
          </a:prstGeom>
          <a:noFill/>
        </p:spPr>
        <p:txBody>
          <a:bodyPr wrap="square" rtlCol="0">
            <a:spAutoFit/>
          </a:bodyPr>
          <a:lstStyle/>
          <a:p>
            <a:r>
              <a:rPr lang="zh-CN" altLang="en-US" sz="2400" dirty="0"/>
              <a:t>（学号） 朱能杰</a:t>
            </a:r>
            <a:endParaRPr lang="en-US" altLang="zh-CN" sz="2400" dirty="0"/>
          </a:p>
          <a:p>
            <a:r>
              <a:rPr lang="zh-CN" altLang="en-US" sz="2400" dirty="0"/>
              <a:t>（学号） 毛盾康</a:t>
            </a:r>
            <a:endParaRPr lang="en-US" altLang="zh-CN" sz="2400" dirty="0"/>
          </a:p>
          <a:p>
            <a:r>
              <a:rPr lang="en-US" altLang="zh-CN" sz="2400" dirty="0"/>
              <a:t>1710018 </a:t>
            </a:r>
            <a:r>
              <a:rPr lang="zh-CN" altLang="en-US" sz="2400" dirty="0"/>
              <a:t>崔嘉珩</a:t>
            </a:r>
            <a:endParaRPr lang="en-US" altLang="zh-CN" sz="2400" dirty="0"/>
          </a:p>
        </p:txBody>
      </p:sp>
      <p:sp>
        <p:nvSpPr>
          <p:cNvPr id="4" name="文本框 3">
            <a:extLst>
              <a:ext uri="{FF2B5EF4-FFF2-40B4-BE49-F238E27FC236}">
                <a16:creationId xmlns:a16="http://schemas.microsoft.com/office/drawing/2014/main" id="{C7520FC7-1FAA-493A-A992-6B64E9DB7D29}"/>
              </a:ext>
            </a:extLst>
          </p:cNvPr>
          <p:cNvSpPr txBox="1"/>
          <p:nvPr/>
        </p:nvSpPr>
        <p:spPr>
          <a:xfrm>
            <a:off x="1065229" y="1197204"/>
            <a:ext cx="4609707" cy="369332"/>
          </a:xfrm>
          <a:prstGeom prst="rect">
            <a:avLst/>
          </a:prstGeom>
          <a:noFill/>
        </p:spPr>
        <p:txBody>
          <a:bodyPr wrap="square" rtlCol="0">
            <a:spAutoFit/>
          </a:bodyPr>
          <a:lstStyle/>
          <a:p>
            <a:r>
              <a:rPr lang="zh-CN" altLang="en-US" dirty="0">
                <a:solidFill>
                  <a:srgbClr val="FF0000"/>
                </a:solidFill>
              </a:rPr>
              <a:t>是不是不只是分层抽样？↓</a:t>
            </a:r>
          </a:p>
        </p:txBody>
      </p:sp>
    </p:spTree>
    <p:extLst>
      <p:ext uri="{BB962C8B-B14F-4D97-AF65-F5344CB8AC3E}">
        <p14:creationId xmlns:p14="http://schemas.microsoft.com/office/powerpoint/2010/main" val="1684043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758EA93-545A-4AB7-8EBE-5F7205F6655D}"/>
              </a:ext>
            </a:extLst>
          </p:cNvPr>
          <p:cNvSpPr txBox="1"/>
          <p:nvPr/>
        </p:nvSpPr>
        <p:spPr>
          <a:xfrm>
            <a:off x="740780" y="756127"/>
            <a:ext cx="1574158" cy="461665"/>
          </a:xfrm>
          <a:prstGeom prst="rect">
            <a:avLst/>
          </a:prstGeom>
          <a:noFill/>
        </p:spPr>
        <p:txBody>
          <a:bodyPr wrap="square" rtlCol="0">
            <a:spAutoFit/>
          </a:bodyPr>
          <a:lstStyle/>
          <a:p>
            <a:r>
              <a:rPr lang="zh-CN" altLang="en-US" sz="2400" dirty="0"/>
              <a:t>研究过程</a:t>
            </a:r>
          </a:p>
        </p:txBody>
      </p:sp>
      <p:sp>
        <p:nvSpPr>
          <p:cNvPr id="6" name="文本框 5">
            <a:extLst>
              <a:ext uri="{FF2B5EF4-FFF2-40B4-BE49-F238E27FC236}">
                <a16:creationId xmlns:a16="http://schemas.microsoft.com/office/drawing/2014/main" id="{F0FA8BF7-6774-4D44-A037-3711F7932C40}"/>
              </a:ext>
            </a:extLst>
          </p:cNvPr>
          <p:cNvSpPr txBox="1"/>
          <p:nvPr/>
        </p:nvSpPr>
        <p:spPr>
          <a:xfrm>
            <a:off x="1009384" y="1217792"/>
            <a:ext cx="1574158" cy="400110"/>
          </a:xfrm>
          <a:prstGeom prst="rect">
            <a:avLst/>
          </a:prstGeom>
          <a:noFill/>
        </p:spPr>
        <p:txBody>
          <a:bodyPr wrap="square" rtlCol="0">
            <a:spAutoFit/>
          </a:bodyPr>
          <a:lstStyle/>
          <a:p>
            <a:r>
              <a:rPr lang="zh-CN" altLang="en-US" sz="2000" dirty="0"/>
              <a:t>模拟实验</a:t>
            </a:r>
          </a:p>
        </p:txBody>
      </p:sp>
      <p:pic>
        <p:nvPicPr>
          <p:cNvPr id="3" name="图片 2">
            <a:extLst>
              <a:ext uri="{FF2B5EF4-FFF2-40B4-BE49-F238E27FC236}">
                <a16:creationId xmlns:a16="http://schemas.microsoft.com/office/drawing/2014/main" id="{F7473C21-BE3C-4330-80FC-DF7BBD4ED55C}"/>
              </a:ext>
            </a:extLst>
          </p:cNvPr>
          <p:cNvPicPr>
            <a:picLocks noChangeAspect="1"/>
          </p:cNvPicPr>
          <p:nvPr/>
        </p:nvPicPr>
        <p:blipFill>
          <a:blip r:embed="rId2"/>
          <a:stretch>
            <a:fillRect/>
          </a:stretch>
        </p:blipFill>
        <p:spPr>
          <a:xfrm>
            <a:off x="1160454" y="1674014"/>
            <a:ext cx="9871092" cy="2669849"/>
          </a:xfrm>
          <a:prstGeom prst="rect">
            <a:avLst/>
          </a:prstGeom>
        </p:spPr>
      </p:pic>
      <p:sp>
        <p:nvSpPr>
          <p:cNvPr id="8" name="文本框 7">
            <a:extLst>
              <a:ext uri="{FF2B5EF4-FFF2-40B4-BE49-F238E27FC236}">
                <a16:creationId xmlns:a16="http://schemas.microsoft.com/office/drawing/2014/main" id="{D8BA420A-D180-4884-AB27-1035993A57F8}"/>
              </a:ext>
            </a:extLst>
          </p:cNvPr>
          <p:cNvSpPr txBox="1"/>
          <p:nvPr/>
        </p:nvSpPr>
        <p:spPr>
          <a:xfrm>
            <a:off x="740780" y="4535834"/>
            <a:ext cx="11113082" cy="2031325"/>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在保证相同的检出率（99%）的条件下，分层抽样所需的样本总量总是比简单随机抽样所需的样本总量要少，与第一部分的理论推导结果一致。​说明了相对于简单随机抽样而言，采用分层抽样不仅能够保证抽检的质量，也能减少抽检的样本总量，减少人力成本。</a:t>
            </a: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而对于整群抽样而言，我们可以看到整群抽样模拟所需的样本量比简单随机抽样还要多，究其原因，是由于冷链抽检本身的特性，由于病毒在总体中分布不均匀，群与群之间的差异很大，而群内的差异较小，导致每个群的代表性不足，使得整群抽样的结果比简单随机抽样要差。</a:t>
            </a:r>
          </a:p>
        </p:txBody>
      </p:sp>
    </p:spTree>
    <p:extLst>
      <p:ext uri="{BB962C8B-B14F-4D97-AF65-F5344CB8AC3E}">
        <p14:creationId xmlns:p14="http://schemas.microsoft.com/office/powerpoint/2010/main" val="208868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A2F6B33-C818-472D-94DF-F878FDED24BF}"/>
              </a:ext>
            </a:extLst>
          </p:cNvPr>
          <p:cNvSpPr txBox="1"/>
          <p:nvPr/>
        </p:nvSpPr>
        <p:spPr>
          <a:xfrm>
            <a:off x="740780" y="756127"/>
            <a:ext cx="1574158" cy="461665"/>
          </a:xfrm>
          <a:prstGeom prst="rect">
            <a:avLst/>
          </a:prstGeom>
          <a:noFill/>
        </p:spPr>
        <p:txBody>
          <a:bodyPr wrap="square" rtlCol="0">
            <a:spAutoFit/>
          </a:bodyPr>
          <a:lstStyle/>
          <a:p>
            <a:r>
              <a:rPr lang="zh-CN" altLang="en-US" sz="2400" dirty="0"/>
              <a:t>研究过程</a:t>
            </a:r>
          </a:p>
        </p:txBody>
      </p:sp>
      <p:sp>
        <p:nvSpPr>
          <p:cNvPr id="6" name="Rectangle 1">
            <a:extLst>
              <a:ext uri="{FF2B5EF4-FFF2-40B4-BE49-F238E27FC236}">
                <a16:creationId xmlns:a16="http://schemas.microsoft.com/office/drawing/2014/main" id="{48E727F9-1808-428B-93D1-EBDBE37F1FF2}"/>
              </a:ext>
            </a:extLst>
          </p:cNvPr>
          <p:cNvSpPr>
            <a:spLocks noChangeArrowheads="1"/>
          </p:cNvSpPr>
          <p:nvPr/>
        </p:nvSpPr>
        <p:spPr bwMode="auto">
          <a:xfrm>
            <a:off x="740780" y="2095271"/>
            <a:ext cx="107787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通过理论推导，我们证明了分层抽样在冷链抽检中相对于简单随机抽样的优越性；</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通过模拟实验，我们看到三种抽样方式中，分层抽样相对于简单随机抽样能够以更少的样本量达到相同的抽检率，而整群抽样比简单随机抽样表现会更差。</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因此在冷链抽检中，分层抽样所具有更优良的性质，可以尝试进行实际运用。 </a:t>
            </a:r>
          </a:p>
        </p:txBody>
      </p:sp>
    </p:spTree>
    <p:extLst>
      <p:ext uri="{BB962C8B-B14F-4D97-AF65-F5344CB8AC3E}">
        <p14:creationId xmlns:p14="http://schemas.microsoft.com/office/powerpoint/2010/main" val="34011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9F7B1A-CD63-4F6F-9387-8C6188C3E1CB}"/>
              </a:ext>
            </a:extLst>
          </p:cNvPr>
          <p:cNvSpPr txBox="1"/>
          <p:nvPr/>
        </p:nvSpPr>
        <p:spPr>
          <a:xfrm>
            <a:off x="740780" y="756127"/>
            <a:ext cx="2002420" cy="461665"/>
          </a:xfrm>
          <a:prstGeom prst="rect">
            <a:avLst/>
          </a:prstGeom>
          <a:noFill/>
        </p:spPr>
        <p:txBody>
          <a:bodyPr wrap="square" rtlCol="0">
            <a:spAutoFit/>
          </a:bodyPr>
          <a:lstStyle/>
          <a:p>
            <a:r>
              <a:rPr lang="zh-CN" altLang="en-US" sz="2400" dirty="0"/>
              <a:t>收获与反思</a:t>
            </a:r>
          </a:p>
        </p:txBody>
      </p:sp>
      <p:sp>
        <p:nvSpPr>
          <p:cNvPr id="5" name="Rectangle 1">
            <a:extLst>
              <a:ext uri="{FF2B5EF4-FFF2-40B4-BE49-F238E27FC236}">
                <a16:creationId xmlns:a16="http://schemas.microsoft.com/office/drawing/2014/main" id="{5066C0C5-4A43-422F-BFBF-2F3D6601CE73}"/>
              </a:ext>
            </a:extLst>
          </p:cNvPr>
          <p:cNvSpPr>
            <a:spLocks noChangeArrowheads="1"/>
          </p:cNvSpPr>
          <p:nvPr/>
        </p:nvSpPr>
        <p:spPr bwMode="auto">
          <a:xfrm>
            <a:off x="740780" y="2079567"/>
            <a:ext cx="1077877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课上学到的知识是可以用来解决实际问题的，这与之前学习的理论课程有所不同。</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可以利用计算机来对难以进行理论分析的事情进行模拟。</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38BA3FF2-5ED5-4CB7-A6F7-88CF2E384659}"/>
              </a:ext>
            </a:extLst>
          </p:cNvPr>
          <p:cNvSpPr txBox="1"/>
          <p:nvPr/>
        </p:nvSpPr>
        <p:spPr>
          <a:xfrm>
            <a:off x="1009384" y="1217792"/>
            <a:ext cx="1574158" cy="400110"/>
          </a:xfrm>
          <a:prstGeom prst="rect">
            <a:avLst/>
          </a:prstGeom>
          <a:noFill/>
        </p:spPr>
        <p:txBody>
          <a:bodyPr wrap="square" rtlCol="0">
            <a:spAutoFit/>
          </a:bodyPr>
          <a:lstStyle/>
          <a:p>
            <a:r>
              <a:rPr lang="zh-CN" altLang="en-US" sz="2000" dirty="0"/>
              <a:t>收获</a:t>
            </a:r>
          </a:p>
        </p:txBody>
      </p:sp>
    </p:spTree>
    <p:extLst>
      <p:ext uri="{BB962C8B-B14F-4D97-AF65-F5344CB8AC3E}">
        <p14:creationId xmlns:p14="http://schemas.microsoft.com/office/powerpoint/2010/main" val="1905285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9F7B1A-CD63-4F6F-9387-8C6188C3E1CB}"/>
              </a:ext>
            </a:extLst>
          </p:cNvPr>
          <p:cNvSpPr txBox="1"/>
          <p:nvPr/>
        </p:nvSpPr>
        <p:spPr>
          <a:xfrm>
            <a:off x="740780" y="756127"/>
            <a:ext cx="2002420" cy="461665"/>
          </a:xfrm>
          <a:prstGeom prst="rect">
            <a:avLst/>
          </a:prstGeom>
          <a:noFill/>
        </p:spPr>
        <p:txBody>
          <a:bodyPr wrap="square" rtlCol="0">
            <a:spAutoFit/>
          </a:bodyPr>
          <a:lstStyle/>
          <a:p>
            <a:r>
              <a:rPr lang="zh-CN" altLang="en-US" sz="2400" dirty="0"/>
              <a:t>收获与反思</a:t>
            </a:r>
          </a:p>
        </p:txBody>
      </p:sp>
      <p:sp>
        <p:nvSpPr>
          <p:cNvPr id="5" name="Rectangle 1">
            <a:extLst>
              <a:ext uri="{FF2B5EF4-FFF2-40B4-BE49-F238E27FC236}">
                <a16:creationId xmlns:a16="http://schemas.microsoft.com/office/drawing/2014/main" id="{5066C0C5-4A43-422F-BFBF-2F3D6601CE73}"/>
              </a:ext>
            </a:extLst>
          </p:cNvPr>
          <p:cNvSpPr>
            <a:spLocks noChangeArrowheads="1"/>
          </p:cNvSpPr>
          <p:nvPr/>
        </p:nvSpPr>
        <p:spPr bwMode="auto">
          <a:xfrm>
            <a:off x="740780" y="2079567"/>
            <a:ext cx="1077877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理论推导时我们使用了近似，因此会导致在感染率相同时，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SRS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结果与分层抽样结果有一定差别。模拟表明当</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xxx</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时（什么情况呢）</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才能对公式进行近似，因此使用分层抽样样本量公式时必须保证该情况成立。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分层抽样并非在感染率低时表现比感染率高时表现更优。能否找到一个更好的抽样方法？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38BA3FF2-5ED5-4CB7-A6F7-88CF2E384659}"/>
              </a:ext>
            </a:extLst>
          </p:cNvPr>
          <p:cNvSpPr txBox="1"/>
          <p:nvPr/>
        </p:nvSpPr>
        <p:spPr>
          <a:xfrm>
            <a:off x="1009384" y="1217792"/>
            <a:ext cx="1574158" cy="400110"/>
          </a:xfrm>
          <a:prstGeom prst="rect">
            <a:avLst/>
          </a:prstGeom>
          <a:noFill/>
        </p:spPr>
        <p:txBody>
          <a:bodyPr wrap="square" rtlCol="0">
            <a:spAutoFit/>
          </a:bodyPr>
          <a:lstStyle/>
          <a:p>
            <a:r>
              <a:rPr lang="zh-CN" altLang="en-US" sz="2000" dirty="0"/>
              <a:t>反思</a:t>
            </a:r>
          </a:p>
        </p:txBody>
      </p:sp>
    </p:spTree>
    <p:extLst>
      <p:ext uri="{BB962C8B-B14F-4D97-AF65-F5344CB8AC3E}">
        <p14:creationId xmlns:p14="http://schemas.microsoft.com/office/powerpoint/2010/main" val="307110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DBF8757-0FF4-4191-A058-9744B55E10DA}"/>
              </a:ext>
            </a:extLst>
          </p:cNvPr>
          <p:cNvSpPr txBox="1"/>
          <p:nvPr/>
        </p:nvSpPr>
        <p:spPr>
          <a:xfrm>
            <a:off x="740780" y="2177840"/>
            <a:ext cx="6094428" cy="1015663"/>
          </a:xfrm>
          <a:prstGeom prst="rect">
            <a:avLst/>
          </a:prstGeom>
          <a:noFill/>
        </p:spPr>
        <p:txBody>
          <a:bodyPr wrap="square">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朱能杰：理论推导、算法设计、模拟实验</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崔嘉珩：理论推导、程序实现、模拟实验</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毛盾康：理论推导、论文撰写、ppt与视频展示</a:t>
            </a:r>
          </a:p>
        </p:txBody>
      </p:sp>
      <p:sp>
        <p:nvSpPr>
          <p:cNvPr id="5" name="文本框 4">
            <a:extLst>
              <a:ext uri="{FF2B5EF4-FFF2-40B4-BE49-F238E27FC236}">
                <a16:creationId xmlns:a16="http://schemas.microsoft.com/office/drawing/2014/main" id="{5F8194EA-EC4B-461B-86FC-88B257D98E46}"/>
              </a:ext>
            </a:extLst>
          </p:cNvPr>
          <p:cNvSpPr txBox="1"/>
          <p:nvPr/>
        </p:nvSpPr>
        <p:spPr>
          <a:xfrm>
            <a:off x="740780" y="756127"/>
            <a:ext cx="2002420" cy="461665"/>
          </a:xfrm>
          <a:prstGeom prst="rect">
            <a:avLst/>
          </a:prstGeom>
          <a:noFill/>
        </p:spPr>
        <p:txBody>
          <a:bodyPr wrap="square" rtlCol="0">
            <a:spAutoFit/>
          </a:bodyPr>
          <a:lstStyle/>
          <a:p>
            <a:r>
              <a:rPr lang="zh-CN" altLang="en-US" sz="2400" dirty="0"/>
              <a:t>小组分工</a:t>
            </a:r>
          </a:p>
        </p:txBody>
      </p:sp>
    </p:spTree>
    <p:extLst>
      <p:ext uri="{BB962C8B-B14F-4D97-AF65-F5344CB8AC3E}">
        <p14:creationId xmlns:p14="http://schemas.microsoft.com/office/powerpoint/2010/main" val="395179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4728F27-44EB-42CC-A968-CB71E817D8DB}"/>
              </a:ext>
            </a:extLst>
          </p:cNvPr>
          <p:cNvSpPr txBox="1"/>
          <p:nvPr/>
        </p:nvSpPr>
        <p:spPr>
          <a:xfrm>
            <a:off x="785107" y="1441956"/>
            <a:ext cx="1251512" cy="707886"/>
          </a:xfrm>
          <a:prstGeom prst="rect">
            <a:avLst/>
          </a:prstGeom>
          <a:noFill/>
        </p:spPr>
        <p:txBody>
          <a:bodyPr wrap="square" rtlCol="0">
            <a:spAutoFit/>
          </a:bodyPr>
          <a:lstStyle/>
          <a:p>
            <a:pPr algn="dist"/>
            <a:r>
              <a:rPr lang="zh-CN" altLang="en-US" sz="4000" dirty="0">
                <a:latin typeface="+mj-ea"/>
                <a:ea typeface="+mj-ea"/>
              </a:rPr>
              <a:t>目录</a:t>
            </a:r>
          </a:p>
        </p:txBody>
      </p:sp>
      <p:sp>
        <p:nvSpPr>
          <p:cNvPr id="3" name="文本框 2">
            <a:extLst>
              <a:ext uri="{FF2B5EF4-FFF2-40B4-BE49-F238E27FC236}">
                <a16:creationId xmlns:a16="http://schemas.microsoft.com/office/drawing/2014/main" id="{1E6DDDCE-4E73-472B-B432-480F0AE91DAD}"/>
              </a:ext>
            </a:extLst>
          </p:cNvPr>
          <p:cNvSpPr txBox="1"/>
          <p:nvPr/>
        </p:nvSpPr>
        <p:spPr>
          <a:xfrm>
            <a:off x="3514843" y="1527320"/>
            <a:ext cx="1574158" cy="461665"/>
          </a:xfrm>
          <a:prstGeom prst="rect">
            <a:avLst/>
          </a:prstGeom>
          <a:noFill/>
        </p:spPr>
        <p:txBody>
          <a:bodyPr wrap="square" rtlCol="0">
            <a:spAutoFit/>
          </a:bodyPr>
          <a:lstStyle/>
          <a:p>
            <a:r>
              <a:rPr lang="zh-CN" altLang="en-US" sz="2400" dirty="0"/>
              <a:t>选题背景</a:t>
            </a:r>
          </a:p>
        </p:txBody>
      </p:sp>
      <p:sp>
        <p:nvSpPr>
          <p:cNvPr id="4" name="文本框 3">
            <a:extLst>
              <a:ext uri="{FF2B5EF4-FFF2-40B4-BE49-F238E27FC236}">
                <a16:creationId xmlns:a16="http://schemas.microsoft.com/office/drawing/2014/main" id="{22D10F5B-FCC8-4716-BFCD-7BFB28B942A9}"/>
              </a:ext>
            </a:extLst>
          </p:cNvPr>
          <p:cNvSpPr txBox="1"/>
          <p:nvPr/>
        </p:nvSpPr>
        <p:spPr>
          <a:xfrm>
            <a:off x="3514843" y="2273475"/>
            <a:ext cx="1574158" cy="461665"/>
          </a:xfrm>
          <a:prstGeom prst="rect">
            <a:avLst/>
          </a:prstGeom>
          <a:noFill/>
        </p:spPr>
        <p:txBody>
          <a:bodyPr wrap="square" rtlCol="0">
            <a:spAutoFit/>
          </a:bodyPr>
          <a:lstStyle/>
          <a:p>
            <a:r>
              <a:rPr lang="zh-CN" altLang="en-US" sz="2400" dirty="0"/>
              <a:t>研究过程</a:t>
            </a:r>
          </a:p>
        </p:txBody>
      </p:sp>
      <p:sp>
        <p:nvSpPr>
          <p:cNvPr id="5" name="文本框 4">
            <a:extLst>
              <a:ext uri="{FF2B5EF4-FFF2-40B4-BE49-F238E27FC236}">
                <a16:creationId xmlns:a16="http://schemas.microsoft.com/office/drawing/2014/main" id="{BA40DB4A-DF86-45AF-B14A-A97BD6E2D22C}"/>
              </a:ext>
            </a:extLst>
          </p:cNvPr>
          <p:cNvSpPr txBox="1"/>
          <p:nvPr/>
        </p:nvSpPr>
        <p:spPr>
          <a:xfrm>
            <a:off x="5424667" y="2073420"/>
            <a:ext cx="1342666" cy="400110"/>
          </a:xfrm>
          <a:prstGeom prst="rect">
            <a:avLst/>
          </a:prstGeom>
          <a:noFill/>
        </p:spPr>
        <p:txBody>
          <a:bodyPr wrap="square" rtlCol="0">
            <a:spAutoFit/>
          </a:bodyPr>
          <a:lstStyle/>
          <a:p>
            <a:r>
              <a:rPr lang="zh-CN" altLang="en-US" sz="2000" dirty="0"/>
              <a:t>理论推导</a:t>
            </a:r>
          </a:p>
        </p:txBody>
      </p:sp>
      <p:sp>
        <p:nvSpPr>
          <p:cNvPr id="6" name="文本框 5">
            <a:extLst>
              <a:ext uri="{FF2B5EF4-FFF2-40B4-BE49-F238E27FC236}">
                <a16:creationId xmlns:a16="http://schemas.microsoft.com/office/drawing/2014/main" id="{F79721F3-3D0C-4BD3-9665-500857B25AC3}"/>
              </a:ext>
            </a:extLst>
          </p:cNvPr>
          <p:cNvSpPr txBox="1"/>
          <p:nvPr/>
        </p:nvSpPr>
        <p:spPr>
          <a:xfrm>
            <a:off x="5424667" y="2700589"/>
            <a:ext cx="1342666" cy="400110"/>
          </a:xfrm>
          <a:prstGeom prst="rect">
            <a:avLst/>
          </a:prstGeom>
          <a:noFill/>
        </p:spPr>
        <p:txBody>
          <a:bodyPr wrap="square" rtlCol="0">
            <a:spAutoFit/>
          </a:bodyPr>
          <a:lstStyle/>
          <a:p>
            <a:r>
              <a:rPr lang="zh-CN" altLang="en-US" sz="2000" dirty="0"/>
              <a:t>模拟试验</a:t>
            </a:r>
          </a:p>
        </p:txBody>
      </p:sp>
      <p:sp>
        <p:nvSpPr>
          <p:cNvPr id="7" name="文本框 6">
            <a:extLst>
              <a:ext uri="{FF2B5EF4-FFF2-40B4-BE49-F238E27FC236}">
                <a16:creationId xmlns:a16="http://schemas.microsoft.com/office/drawing/2014/main" id="{1D08A2DD-F47C-429F-83BF-8CCEE80E1B64}"/>
              </a:ext>
            </a:extLst>
          </p:cNvPr>
          <p:cNvSpPr txBox="1"/>
          <p:nvPr/>
        </p:nvSpPr>
        <p:spPr>
          <a:xfrm>
            <a:off x="3514843" y="3596047"/>
            <a:ext cx="1574158" cy="461665"/>
          </a:xfrm>
          <a:prstGeom prst="rect">
            <a:avLst/>
          </a:prstGeom>
          <a:noFill/>
        </p:spPr>
        <p:txBody>
          <a:bodyPr wrap="square" rtlCol="0">
            <a:spAutoFit/>
          </a:bodyPr>
          <a:lstStyle/>
          <a:p>
            <a:r>
              <a:rPr lang="zh-CN" altLang="en-US" sz="2400" dirty="0"/>
              <a:t>研究结果</a:t>
            </a:r>
          </a:p>
        </p:txBody>
      </p:sp>
      <p:sp>
        <p:nvSpPr>
          <p:cNvPr id="8" name="文本框 7">
            <a:extLst>
              <a:ext uri="{FF2B5EF4-FFF2-40B4-BE49-F238E27FC236}">
                <a16:creationId xmlns:a16="http://schemas.microsoft.com/office/drawing/2014/main" id="{CF0EEC50-8CE8-4C01-8291-9C944A5C23C8}"/>
              </a:ext>
            </a:extLst>
          </p:cNvPr>
          <p:cNvSpPr txBox="1"/>
          <p:nvPr/>
        </p:nvSpPr>
        <p:spPr>
          <a:xfrm>
            <a:off x="3514843" y="4319071"/>
            <a:ext cx="1944545" cy="461665"/>
          </a:xfrm>
          <a:prstGeom prst="rect">
            <a:avLst/>
          </a:prstGeom>
          <a:noFill/>
        </p:spPr>
        <p:txBody>
          <a:bodyPr wrap="square" rtlCol="0">
            <a:spAutoFit/>
          </a:bodyPr>
          <a:lstStyle/>
          <a:p>
            <a:r>
              <a:rPr lang="zh-CN" altLang="en-US" sz="2400" dirty="0"/>
              <a:t>收获与反思</a:t>
            </a:r>
          </a:p>
        </p:txBody>
      </p:sp>
      <p:sp>
        <p:nvSpPr>
          <p:cNvPr id="9" name="文本框 8">
            <a:extLst>
              <a:ext uri="{FF2B5EF4-FFF2-40B4-BE49-F238E27FC236}">
                <a16:creationId xmlns:a16="http://schemas.microsoft.com/office/drawing/2014/main" id="{90D4A0B0-0F57-4789-A7D9-B1B4AC23E806}"/>
              </a:ext>
            </a:extLst>
          </p:cNvPr>
          <p:cNvSpPr txBox="1"/>
          <p:nvPr/>
        </p:nvSpPr>
        <p:spPr>
          <a:xfrm>
            <a:off x="3514843" y="5042095"/>
            <a:ext cx="1423686" cy="461665"/>
          </a:xfrm>
          <a:prstGeom prst="rect">
            <a:avLst/>
          </a:prstGeom>
          <a:noFill/>
        </p:spPr>
        <p:txBody>
          <a:bodyPr wrap="square" rtlCol="0">
            <a:spAutoFit/>
          </a:bodyPr>
          <a:lstStyle/>
          <a:p>
            <a:r>
              <a:rPr lang="zh-CN" altLang="en-US" sz="2400" dirty="0"/>
              <a:t>小组分工</a:t>
            </a:r>
          </a:p>
        </p:txBody>
      </p:sp>
      <p:sp>
        <p:nvSpPr>
          <p:cNvPr id="10" name="文本框 9">
            <a:extLst>
              <a:ext uri="{FF2B5EF4-FFF2-40B4-BE49-F238E27FC236}">
                <a16:creationId xmlns:a16="http://schemas.microsoft.com/office/drawing/2014/main" id="{E7F886B7-A30B-4AA7-824F-33E535C4D00E}"/>
              </a:ext>
            </a:extLst>
          </p:cNvPr>
          <p:cNvSpPr txBox="1"/>
          <p:nvPr/>
        </p:nvSpPr>
        <p:spPr>
          <a:xfrm>
            <a:off x="3179177" y="1522713"/>
            <a:ext cx="335666" cy="523220"/>
          </a:xfrm>
          <a:prstGeom prst="rect">
            <a:avLst/>
          </a:prstGeom>
          <a:noFill/>
        </p:spPr>
        <p:txBody>
          <a:bodyPr wrap="square" rtlCol="0">
            <a:spAutoFit/>
          </a:bodyPr>
          <a:lstStyle/>
          <a:p>
            <a:r>
              <a:rPr lang="en-US" altLang="zh-CN" sz="2800" dirty="0">
                <a:latin typeface="+mn-ea"/>
              </a:rPr>
              <a:t>1</a:t>
            </a:r>
            <a:endParaRPr lang="zh-CN" altLang="en-US" sz="2800" dirty="0">
              <a:latin typeface="+mn-ea"/>
            </a:endParaRPr>
          </a:p>
        </p:txBody>
      </p:sp>
      <p:sp>
        <p:nvSpPr>
          <p:cNvPr id="11" name="文本框 10">
            <a:extLst>
              <a:ext uri="{FF2B5EF4-FFF2-40B4-BE49-F238E27FC236}">
                <a16:creationId xmlns:a16="http://schemas.microsoft.com/office/drawing/2014/main" id="{440F5122-1977-42DA-B1D2-35E9A5F28DAC}"/>
              </a:ext>
            </a:extLst>
          </p:cNvPr>
          <p:cNvSpPr txBox="1"/>
          <p:nvPr/>
        </p:nvSpPr>
        <p:spPr>
          <a:xfrm>
            <a:off x="3179177" y="2275751"/>
            <a:ext cx="335666" cy="523220"/>
          </a:xfrm>
          <a:prstGeom prst="rect">
            <a:avLst/>
          </a:prstGeom>
          <a:noFill/>
        </p:spPr>
        <p:txBody>
          <a:bodyPr wrap="square" rtlCol="0">
            <a:spAutoFit/>
          </a:bodyPr>
          <a:lstStyle/>
          <a:p>
            <a:r>
              <a:rPr lang="en-US" altLang="zh-CN" sz="2800" dirty="0">
                <a:latin typeface="+mn-ea"/>
              </a:rPr>
              <a:t>2</a:t>
            </a:r>
            <a:endParaRPr lang="zh-CN" altLang="en-US" sz="2800" dirty="0">
              <a:latin typeface="+mn-ea"/>
            </a:endParaRPr>
          </a:p>
        </p:txBody>
      </p:sp>
      <p:sp>
        <p:nvSpPr>
          <p:cNvPr id="12" name="文本框 11">
            <a:extLst>
              <a:ext uri="{FF2B5EF4-FFF2-40B4-BE49-F238E27FC236}">
                <a16:creationId xmlns:a16="http://schemas.microsoft.com/office/drawing/2014/main" id="{111D567F-8C43-4144-99C2-5312C6CA0D70}"/>
              </a:ext>
            </a:extLst>
          </p:cNvPr>
          <p:cNvSpPr txBox="1"/>
          <p:nvPr/>
        </p:nvSpPr>
        <p:spPr>
          <a:xfrm>
            <a:off x="3179177" y="3576056"/>
            <a:ext cx="335666" cy="523220"/>
          </a:xfrm>
          <a:prstGeom prst="rect">
            <a:avLst/>
          </a:prstGeom>
          <a:noFill/>
        </p:spPr>
        <p:txBody>
          <a:bodyPr wrap="square" rtlCol="0">
            <a:spAutoFit/>
          </a:bodyPr>
          <a:lstStyle/>
          <a:p>
            <a:r>
              <a:rPr lang="en-US" altLang="zh-CN" sz="2800" dirty="0">
                <a:latin typeface="+mn-ea"/>
              </a:rPr>
              <a:t>3</a:t>
            </a:r>
            <a:endParaRPr lang="zh-CN" altLang="en-US" sz="2800" dirty="0">
              <a:latin typeface="+mn-ea"/>
            </a:endParaRPr>
          </a:p>
        </p:txBody>
      </p:sp>
      <p:sp>
        <p:nvSpPr>
          <p:cNvPr id="13" name="文本框 12">
            <a:extLst>
              <a:ext uri="{FF2B5EF4-FFF2-40B4-BE49-F238E27FC236}">
                <a16:creationId xmlns:a16="http://schemas.microsoft.com/office/drawing/2014/main" id="{BF774838-4966-46B9-AB48-DE36D4F6A2EB}"/>
              </a:ext>
            </a:extLst>
          </p:cNvPr>
          <p:cNvSpPr txBox="1"/>
          <p:nvPr/>
        </p:nvSpPr>
        <p:spPr>
          <a:xfrm>
            <a:off x="3179177" y="4281931"/>
            <a:ext cx="335666" cy="523220"/>
          </a:xfrm>
          <a:prstGeom prst="rect">
            <a:avLst/>
          </a:prstGeom>
          <a:noFill/>
        </p:spPr>
        <p:txBody>
          <a:bodyPr wrap="square" rtlCol="0">
            <a:spAutoFit/>
          </a:bodyPr>
          <a:lstStyle/>
          <a:p>
            <a:r>
              <a:rPr lang="en-US" altLang="zh-CN" sz="2800" dirty="0">
                <a:latin typeface="+mn-ea"/>
              </a:rPr>
              <a:t>4</a:t>
            </a:r>
            <a:endParaRPr lang="zh-CN" altLang="en-US" sz="2800" dirty="0">
              <a:latin typeface="+mn-ea"/>
            </a:endParaRPr>
          </a:p>
        </p:txBody>
      </p:sp>
      <p:sp>
        <p:nvSpPr>
          <p:cNvPr id="14" name="文本框 13">
            <a:extLst>
              <a:ext uri="{FF2B5EF4-FFF2-40B4-BE49-F238E27FC236}">
                <a16:creationId xmlns:a16="http://schemas.microsoft.com/office/drawing/2014/main" id="{8A50CD0C-A246-4B93-B441-F0AAB60E4A0B}"/>
              </a:ext>
            </a:extLst>
          </p:cNvPr>
          <p:cNvSpPr txBox="1"/>
          <p:nvPr/>
        </p:nvSpPr>
        <p:spPr>
          <a:xfrm>
            <a:off x="3179177" y="4911090"/>
            <a:ext cx="335666" cy="523220"/>
          </a:xfrm>
          <a:prstGeom prst="rect">
            <a:avLst/>
          </a:prstGeom>
          <a:noFill/>
        </p:spPr>
        <p:txBody>
          <a:bodyPr wrap="square" rtlCol="0">
            <a:spAutoFit/>
          </a:bodyPr>
          <a:lstStyle/>
          <a:p>
            <a:r>
              <a:rPr lang="en-US" altLang="zh-CN" sz="2800" dirty="0">
                <a:latin typeface="+mn-ea"/>
              </a:rPr>
              <a:t>5</a:t>
            </a:r>
            <a:endParaRPr lang="zh-CN" altLang="en-US" sz="2800" dirty="0">
              <a:latin typeface="+mn-ea"/>
            </a:endParaRPr>
          </a:p>
        </p:txBody>
      </p:sp>
      <p:sp>
        <p:nvSpPr>
          <p:cNvPr id="15" name="左大括号 14">
            <a:extLst>
              <a:ext uri="{FF2B5EF4-FFF2-40B4-BE49-F238E27FC236}">
                <a16:creationId xmlns:a16="http://schemas.microsoft.com/office/drawing/2014/main" id="{9158CC9D-834C-4985-B837-5658AB994BA1}"/>
              </a:ext>
            </a:extLst>
          </p:cNvPr>
          <p:cNvSpPr/>
          <p:nvPr/>
        </p:nvSpPr>
        <p:spPr>
          <a:xfrm>
            <a:off x="5193175" y="2139035"/>
            <a:ext cx="45719" cy="90242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18358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92797DD-BC7B-466E-A94A-6277F9D9BF56}"/>
              </a:ext>
            </a:extLst>
          </p:cNvPr>
          <p:cNvSpPr txBox="1"/>
          <p:nvPr/>
        </p:nvSpPr>
        <p:spPr>
          <a:xfrm>
            <a:off x="1097492" y="876259"/>
            <a:ext cx="1574158" cy="461665"/>
          </a:xfrm>
          <a:prstGeom prst="rect">
            <a:avLst/>
          </a:prstGeom>
          <a:noFill/>
        </p:spPr>
        <p:txBody>
          <a:bodyPr wrap="square" rtlCol="0">
            <a:spAutoFit/>
          </a:bodyPr>
          <a:lstStyle/>
          <a:p>
            <a:r>
              <a:rPr lang="zh-CN" altLang="en-US" sz="2400" dirty="0"/>
              <a:t>选题背景</a:t>
            </a:r>
          </a:p>
        </p:txBody>
      </p:sp>
      <p:sp>
        <p:nvSpPr>
          <p:cNvPr id="3" name="文本框 2">
            <a:extLst>
              <a:ext uri="{FF2B5EF4-FFF2-40B4-BE49-F238E27FC236}">
                <a16:creationId xmlns:a16="http://schemas.microsoft.com/office/drawing/2014/main" id="{E41FA04C-FF35-473F-8AC4-3FD56BA25443}"/>
              </a:ext>
            </a:extLst>
          </p:cNvPr>
          <p:cNvSpPr txBox="1"/>
          <p:nvPr/>
        </p:nvSpPr>
        <p:spPr>
          <a:xfrm>
            <a:off x="1187777" y="1564849"/>
            <a:ext cx="9964132" cy="1200329"/>
          </a:xfrm>
          <a:prstGeom prst="rect">
            <a:avLst/>
          </a:prstGeom>
          <a:noFill/>
        </p:spPr>
        <p:txBody>
          <a:bodyPr wrap="square" rtlCol="0">
            <a:spAutoFit/>
          </a:bodyPr>
          <a:lstStyle/>
          <a:p>
            <a:r>
              <a:rPr lang="en-US" altLang="zh-CN" sz="1800" dirty="0">
                <a:effectLst/>
                <a:latin typeface="Times New Roman" panose="02020603050405020304" pitchFamily="18" charset="0"/>
                <a:ea typeface="宋体" panose="02010600030101010101" pitchFamily="2" charset="-122"/>
              </a:rPr>
              <a:t>11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月份以来，进口冷链食品频频被发现新冠病毒核酸检测呈阳性</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对此，各地区疾控中心及海关总署迅速采取行动，出台应对之策，加强进口冷链食品新冠病毒风险检测以及检出为阳性后实施紧急预防性措施。</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对冷链食品的检测需要用到抽样，因此我们希望利用课程所学的知识对冷链食品的检测进行分析。</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3647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669C03AC-882C-4960-B56D-3EE15BF7C6CC}"/>
                  </a:ext>
                </a:extLst>
              </p:cNvPr>
              <p:cNvSpPr txBox="1"/>
              <p:nvPr/>
            </p:nvSpPr>
            <p:spPr>
              <a:xfrm>
                <a:off x="740780" y="1853706"/>
                <a:ext cx="9916042" cy="2308324"/>
              </a:xfrm>
              <a:prstGeom prst="rect">
                <a:avLst/>
              </a:prstGeom>
              <a:noFill/>
            </p:spPr>
            <p:txBody>
              <a:bodyPr wrap="square">
                <a:spAutoFit/>
              </a:bodyPr>
              <a:lstStyle/>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一批冷链食品若抽出阳性样本，则要全部销毁，但是</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冷链食品检测出阳性的比例比较低</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，因此我们希望尽可能在抽检中</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找到阳性样本</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因此</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我们</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在该问题中关</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注的是</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检出率，即如果被检样品中有携带新冠病毒的样本（阳性样本），那我们的抽检的样本中至少有一个阳性样本</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hangingPunct="0">
                  <a:spcBef>
                    <a:spcPct val="0"/>
                  </a:spcBef>
                  <a:spcAft>
                    <a:spcPct val="0"/>
                  </a:spcAft>
                </a:pPr>
                <a:r>
                  <a:rPr lang="zh-CN" altLang="zh-CN" dirty="0">
                    <a:latin typeface="Times New Roman" panose="02020603050405020304" pitchFamily="18" charset="0"/>
                    <a:ea typeface="宋体" panose="02010600030101010101" pitchFamily="2" charset="-122"/>
                    <a:cs typeface="Times New Roman" panose="02020603050405020304" pitchFamily="18" charset="0"/>
                  </a:rPr>
                  <a:t>记总体容量为</a:t>
                </a:r>
                <a14:m>
                  <m:oMath xmlns:m="http://schemas.openxmlformats.org/officeDocument/2006/math">
                    <m:r>
                      <a:rPr lang="en-US" altLang="zh-CN" dirty="0">
                        <a:latin typeface="Times New Roman" panose="02020603050405020304" pitchFamily="18" charset="0"/>
                        <a:ea typeface="宋体" panose="02010600030101010101" pitchFamily="2" charset="-122"/>
                        <a:cs typeface="Times New Roman" panose="02020603050405020304" pitchFamily="18" charset="0"/>
                      </a:rPr>
                      <m:t>𝑁</m:t>
                    </m:r>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，将总体分成</a:t>
                </a:r>
                <a14:m>
                  <m:oMath xmlns:m="http://schemas.openxmlformats.org/officeDocument/2006/math">
                    <m:r>
                      <a:rPr lang="en-US"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m:t>𝐿</m:t>
                    </m:r>
                  </m:oMath>
                </a14:m>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我看论文里也是</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，但是课上学的是</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，是否要改？</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层，每层的总体数分别为</a:t>
                </a:r>
                <a14:m>
                  <m:oMath xmlns:m="http://schemas.openxmlformats.org/officeDocument/2006/math">
                    <m:sSub>
                      <m:sSubPr>
                        <m:ctrlPr>
                          <a:rPr lang="en-US" altLang="zh-CN">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a:latin typeface="Times New Roman" panose="02020603050405020304" pitchFamily="18" charset="0"/>
                            <a:ea typeface="宋体" panose="02010600030101010101" pitchFamily="2" charset="-122"/>
                            <a:cs typeface="Times New Roman" panose="02020603050405020304" pitchFamily="18" charset="0"/>
                          </a:rPr>
                          <m:t>𝑁</m:t>
                        </m:r>
                      </m:e>
                      <m:sub>
                        <m:r>
                          <a:rPr lang="en-US" altLang="zh-CN">
                            <a:latin typeface="Times New Roman" panose="02020603050405020304" pitchFamily="18" charset="0"/>
                            <a:ea typeface="宋体" panose="02010600030101010101" pitchFamily="2" charset="-122"/>
                            <a:cs typeface="Times New Roman" panose="02020603050405020304" pitchFamily="18" charset="0"/>
                          </a:rPr>
                          <m:t>1</m:t>
                        </m:r>
                      </m:sub>
                    </m:sSub>
                    <m:r>
                      <a:rPr lang="en-US" altLang="zh-CN">
                        <a:latin typeface="Times New Roman" panose="02020603050405020304" pitchFamily="18" charset="0"/>
                        <a:ea typeface="宋体" panose="02010600030101010101" pitchFamily="2" charset="-122"/>
                        <a:cs typeface="Times New Roman" panose="02020603050405020304" pitchFamily="18" charset="0"/>
                      </a:rPr>
                      <m:t>,</m:t>
                    </m:r>
                    <m:sSub>
                      <m:sSubPr>
                        <m:ctrlPr>
                          <a:rPr lang="en-US" altLang="zh-CN">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a:latin typeface="Times New Roman" panose="02020603050405020304" pitchFamily="18" charset="0"/>
                            <a:ea typeface="宋体" panose="02010600030101010101" pitchFamily="2" charset="-122"/>
                            <a:cs typeface="Times New Roman" panose="02020603050405020304" pitchFamily="18" charset="0"/>
                          </a:rPr>
                          <m:t>𝑁</m:t>
                        </m:r>
                      </m:e>
                      <m:sub>
                        <m:r>
                          <a:rPr lang="en-US" altLang="zh-CN">
                            <a:latin typeface="Times New Roman" panose="02020603050405020304" pitchFamily="18" charset="0"/>
                            <a:ea typeface="宋体" panose="02010600030101010101" pitchFamily="2" charset="-122"/>
                            <a:cs typeface="Times New Roman" panose="02020603050405020304" pitchFamily="18" charset="0"/>
                          </a:rPr>
                          <m:t>2</m:t>
                        </m:r>
                      </m:sub>
                    </m:sSub>
                    <m:r>
                      <a:rPr lang="en-US" altLang="zh-CN">
                        <a:latin typeface="Times New Roman" panose="02020603050405020304" pitchFamily="18" charset="0"/>
                        <a:ea typeface="宋体" panose="02010600030101010101" pitchFamily="2" charset="-122"/>
                        <a:cs typeface="Times New Roman" panose="02020603050405020304" pitchFamily="18" charset="0"/>
                      </a:rPr>
                      <m:t>,…,</m:t>
                    </m:r>
                    <m:sSub>
                      <m:sSubPr>
                        <m:ctrlPr>
                          <a:rPr lang="en-US" altLang="zh-CN">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a:latin typeface="Times New Roman" panose="02020603050405020304" pitchFamily="18" charset="0"/>
                            <a:ea typeface="宋体" panose="02010600030101010101" pitchFamily="2" charset="-122"/>
                            <a:cs typeface="Times New Roman" panose="02020603050405020304" pitchFamily="18" charset="0"/>
                          </a:rPr>
                          <m:t>𝑁</m:t>
                        </m:r>
                      </m:e>
                      <m:sub>
                        <m:r>
                          <a:rPr lang="en-US" altLang="zh-CN">
                            <a:latin typeface="Times New Roman" panose="02020603050405020304" pitchFamily="18" charset="0"/>
                            <a:ea typeface="宋体" panose="02010600030101010101" pitchFamily="2" charset="-122"/>
                            <a:cs typeface="Times New Roman" panose="02020603050405020304" pitchFamily="18" charset="0"/>
                          </a:rPr>
                          <m:t>𝐿</m:t>
                        </m:r>
                      </m:sub>
                    </m:sSub>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，假设每层分别有假设每层分别有</a:t>
                </a:r>
                <a14:m>
                  <m:oMath xmlns:m="http://schemas.openxmlformats.org/officeDocument/2006/math">
                    <m:sSub>
                      <m:sSubPr>
                        <m:ctrlPr>
                          <a:rPr lang="en-US" altLang="zh-CN">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a:latin typeface="Times New Roman" panose="02020603050405020304" pitchFamily="18" charset="0"/>
                            <a:ea typeface="宋体" panose="02010600030101010101" pitchFamily="2" charset="-122"/>
                            <a:cs typeface="Times New Roman" panose="02020603050405020304" pitchFamily="18" charset="0"/>
                          </a:rPr>
                          <m:t>𝑘</m:t>
                        </m:r>
                      </m:e>
                      <m:sub>
                        <m:r>
                          <a:rPr lang="en-US" altLang="zh-CN">
                            <a:latin typeface="Times New Roman" panose="02020603050405020304" pitchFamily="18" charset="0"/>
                            <a:ea typeface="宋体" panose="02010600030101010101" pitchFamily="2" charset="-122"/>
                            <a:cs typeface="Times New Roman" panose="02020603050405020304" pitchFamily="18" charset="0"/>
                          </a:rPr>
                          <m:t>1</m:t>
                        </m:r>
                      </m:sub>
                    </m:sSub>
                    <m:r>
                      <a:rPr lang="en-US" altLang="zh-CN">
                        <a:latin typeface="Times New Roman" panose="02020603050405020304" pitchFamily="18" charset="0"/>
                        <a:ea typeface="宋体" panose="02010600030101010101" pitchFamily="2" charset="-122"/>
                        <a:cs typeface="Times New Roman" panose="02020603050405020304" pitchFamily="18" charset="0"/>
                      </a:rPr>
                      <m:t>,</m:t>
                    </m:r>
                    <m:sSub>
                      <m:sSubPr>
                        <m:ctrlPr>
                          <a:rPr lang="en-US" altLang="zh-CN">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a:latin typeface="Times New Roman" panose="02020603050405020304" pitchFamily="18" charset="0"/>
                            <a:ea typeface="宋体" panose="02010600030101010101" pitchFamily="2" charset="-122"/>
                            <a:cs typeface="Times New Roman" panose="02020603050405020304" pitchFamily="18" charset="0"/>
                          </a:rPr>
                          <m:t>𝑘</m:t>
                        </m:r>
                      </m:e>
                      <m:sub>
                        <m:r>
                          <a:rPr lang="en-US" altLang="zh-CN">
                            <a:latin typeface="Times New Roman" panose="02020603050405020304" pitchFamily="18" charset="0"/>
                            <a:ea typeface="宋体" panose="02010600030101010101" pitchFamily="2" charset="-122"/>
                            <a:cs typeface="Times New Roman" panose="02020603050405020304" pitchFamily="18" charset="0"/>
                          </a:rPr>
                          <m:t>2</m:t>
                        </m:r>
                      </m:sub>
                    </m:sSub>
                    <m:r>
                      <a:rPr lang="en-US" altLang="zh-CN">
                        <a:latin typeface="Times New Roman" panose="02020603050405020304" pitchFamily="18" charset="0"/>
                        <a:ea typeface="宋体" panose="02010600030101010101" pitchFamily="2" charset="-122"/>
                        <a:cs typeface="Times New Roman" panose="02020603050405020304" pitchFamily="18" charset="0"/>
                      </a:rPr>
                      <m:t>,…,</m:t>
                    </m:r>
                    <m:sSub>
                      <m:sSubPr>
                        <m:ctrlPr>
                          <a:rPr lang="en-US" altLang="zh-CN">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a:latin typeface="Times New Roman" panose="02020603050405020304" pitchFamily="18" charset="0"/>
                            <a:ea typeface="宋体" panose="02010600030101010101" pitchFamily="2" charset="-122"/>
                            <a:cs typeface="Times New Roman" panose="02020603050405020304" pitchFamily="18" charset="0"/>
                          </a:rPr>
                          <m:t>𝑘</m:t>
                        </m:r>
                      </m:e>
                      <m:sub>
                        <m:r>
                          <a:rPr lang="en-US" altLang="zh-CN">
                            <a:latin typeface="Times New Roman" panose="02020603050405020304" pitchFamily="18" charset="0"/>
                            <a:ea typeface="宋体" panose="02010600030101010101" pitchFamily="2" charset="-122"/>
                            <a:cs typeface="Times New Roman" panose="02020603050405020304" pitchFamily="18" charset="0"/>
                          </a:rPr>
                          <m:t>𝐿</m:t>
                        </m:r>
                      </m:sub>
                    </m:sSub>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个阳性个体，对每一层分别抽取</a:t>
                </a:r>
                <a14:m>
                  <m:oMath xmlns:m="http://schemas.openxmlformats.org/officeDocument/2006/math">
                    <m:sSub>
                      <m:sSubPr>
                        <m:ctrlPr>
                          <a:rPr lang="en-US" altLang="zh-CN">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a:latin typeface="Times New Roman" panose="02020603050405020304" pitchFamily="18" charset="0"/>
                            <a:ea typeface="宋体" panose="02010600030101010101" pitchFamily="2" charset="-122"/>
                            <a:cs typeface="Times New Roman" panose="02020603050405020304" pitchFamily="18" charset="0"/>
                          </a:rPr>
                          <m:t>𝑛</m:t>
                        </m:r>
                      </m:e>
                      <m:sub>
                        <m:r>
                          <a:rPr lang="en-US" altLang="zh-CN">
                            <a:latin typeface="Times New Roman" panose="02020603050405020304" pitchFamily="18" charset="0"/>
                            <a:ea typeface="宋体" panose="02010600030101010101" pitchFamily="2" charset="-122"/>
                            <a:cs typeface="Times New Roman" panose="02020603050405020304" pitchFamily="18" charset="0"/>
                          </a:rPr>
                          <m:t>1</m:t>
                        </m:r>
                      </m:sub>
                    </m:sSub>
                    <m:r>
                      <a:rPr lang="en-US" altLang="zh-CN">
                        <a:latin typeface="Times New Roman" panose="02020603050405020304" pitchFamily="18" charset="0"/>
                        <a:ea typeface="宋体" panose="02010600030101010101" pitchFamily="2" charset="-122"/>
                        <a:cs typeface="Times New Roman" panose="02020603050405020304" pitchFamily="18" charset="0"/>
                      </a:rPr>
                      <m:t>,</m:t>
                    </m:r>
                    <m:sSub>
                      <m:sSubPr>
                        <m:ctrlPr>
                          <a:rPr lang="en-US" altLang="zh-CN">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a:latin typeface="Times New Roman" panose="02020603050405020304" pitchFamily="18" charset="0"/>
                            <a:ea typeface="宋体" panose="02010600030101010101" pitchFamily="2" charset="-122"/>
                            <a:cs typeface="Times New Roman" panose="02020603050405020304" pitchFamily="18" charset="0"/>
                          </a:rPr>
                          <m:t>𝑛</m:t>
                        </m:r>
                      </m:e>
                      <m:sub>
                        <m:r>
                          <a:rPr lang="en-US" altLang="zh-CN">
                            <a:latin typeface="Times New Roman" panose="02020603050405020304" pitchFamily="18" charset="0"/>
                            <a:ea typeface="宋体" panose="02010600030101010101" pitchFamily="2" charset="-122"/>
                            <a:cs typeface="Times New Roman" panose="02020603050405020304" pitchFamily="18" charset="0"/>
                          </a:rPr>
                          <m:t>2</m:t>
                        </m:r>
                      </m:sub>
                    </m:sSub>
                    <m:r>
                      <a:rPr lang="en-US" altLang="zh-CN">
                        <a:latin typeface="Times New Roman" panose="02020603050405020304" pitchFamily="18" charset="0"/>
                        <a:ea typeface="宋体" panose="02010600030101010101" pitchFamily="2" charset="-122"/>
                        <a:cs typeface="Times New Roman" panose="02020603050405020304" pitchFamily="18" charset="0"/>
                      </a:rPr>
                      <m:t>,…,</m:t>
                    </m:r>
                    <m:sSub>
                      <m:sSubPr>
                        <m:ctrlPr>
                          <a:rPr lang="en-US" altLang="zh-CN">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a:latin typeface="Times New Roman" panose="02020603050405020304" pitchFamily="18" charset="0"/>
                            <a:ea typeface="宋体" panose="02010600030101010101" pitchFamily="2" charset="-122"/>
                            <a:cs typeface="Times New Roman" panose="02020603050405020304" pitchFamily="18" charset="0"/>
                          </a:rPr>
                          <m:t>𝑛</m:t>
                        </m:r>
                      </m:e>
                      <m:sub>
                        <m:r>
                          <a:rPr lang="en-US" altLang="zh-CN">
                            <a:latin typeface="Times New Roman" panose="02020603050405020304" pitchFamily="18" charset="0"/>
                            <a:ea typeface="宋体" panose="02010600030101010101" pitchFamily="2" charset="-122"/>
                            <a:cs typeface="Times New Roman" panose="02020603050405020304" pitchFamily="18" charset="0"/>
                          </a:rPr>
                          <m:t>𝐿</m:t>
                        </m:r>
                      </m:sub>
                    </m:sSub>
                    <m:r>
                      <a:rPr lang="en-US" altLang="zh-CN">
                        <a:latin typeface="Times New Roman" panose="02020603050405020304" pitchFamily="18" charset="0"/>
                        <a:ea typeface="宋体" panose="02010600030101010101" pitchFamily="2" charset="-122"/>
                        <a:cs typeface="Times New Roman" panose="02020603050405020304" pitchFamily="18" charset="0"/>
                      </a:rPr>
                      <m:t> </m:t>
                    </m:r>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，样本总量为</a:t>
                </a:r>
                <a14:m>
                  <m:oMath xmlns:m="http://schemas.openxmlformats.org/officeDocument/2006/math">
                    <m:r>
                      <a:rPr lang="zh-CN" altLang="zh-CN" dirty="0">
                        <a:latin typeface="Times New Roman" panose="02020603050405020304" pitchFamily="18" charset="0"/>
                        <a:ea typeface="宋体" panose="02010600030101010101" pitchFamily="2" charset="-122"/>
                        <a:cs typeface="Times New Roman" panose="02020603050405020304" pitchFamily="18" charset="0"/>
                      </a:rPr>
                      <m:t>𝑛</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mc:Choice>
        <mc:Fallback>
          <p:sp>
            <p:nvSpPr>
              <p:cNvPr id="4" name="文本框 3">
                <a:extLst>
                  <a:ext uri="{FF2B5EF4-FFF2-40B4-BE49-F238E27FC236}">
                    <a16:creationId xmlns:a16="http://schemas.microsoft.com/office/drawing/2014/main" id="{669C03AC-882C-4960-B56D-3EE15BF7C6CC}"/>
                  </a:ext>
                </a:extLst>
              </p:cNvPr>
              <p:cNvSpPr txBox="1">
                <a:spLocks noRot="1" noChangeAspect="1" noMove="1" noResize="1" noEditPoints="1" noAdjustHandles="1" noChangeArrowheads="1" noChangeShapeType="1" noTextEdit="1"/>
              </p:cNvSpPr>
              <p:nvPr/>
            </p:nvSpPr>
            <p:spPr>
              <a:xfrm>
                <a:off x="740780" y="1853706"/>
                <a:ext cx="9916042" cy="2308324"/>
              </a:xfrm>
              <a:prstGeom prst="rect">
                <a:avLst/>
              </a:prstGeom>
              <a:blipFill>
                <a:blip r:embed="rId2"/>
                <a:stretch>
                  <a:fillRect l="-554" t="-1319" r="-123"/>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C2FCEC3-3A8F-4FA9-980E-12CC100C7225}"/>
              </a:ext>
            </a:extLst>
          </p:cNvPr>
          <p:cNvSpPr txBox="1"/>
          <p:nvPr/>
        </p:nvSpPr>
        <p:spPr>
          <a:xfrm>
            <a:off x="1009384" y="1217792"/>
            <a:ext cx="1574158" cy="400110"/>
          </a:xfrm>
          <a:prstGeom prst="rect">
            <a:avLst/>
          </a:prstGeom>
          <a:noFill/>
        </p:spPr>
        <p:txBody>
          <a:bodyPr wrap="square" rtlCol="0">
            <a:spAutoFit/>
          </a:bodyPr>
          <a:lstStyle/>
          <a:p>
            <a:r>
              <a:rPr lang="zh-CN" altLang="en-US" sz="2000" dirty="0"/>
              <a:t>模型设计</a:t>
            </a:r>
          </a:p>
        </p:txBody>
      </p:sp>
      <p:sp>
        <p:nvSpPr>
          <p:cNvPr id="6" name="文本框 5">
            <a:extLst>
              <a:ext uri="{FF2B5EF4-FFF2-40B4-BE49-F238E27FC236}">
                <a16:creationId xmlns:a16="http://schemas.microsoft.com/office/drawing/2014/main" id="{7BEA08C5-AB59-4F60-B777-E56413FE05B7}"/>
              </a:ext>
            </a:extLst>
          </p:cNvPr>
          <p:cNvSpPr txBox="1"/>
          <p:nvPr/>
        </p:nvSpPr>
        <p:spPr>
          <a:xfrm>
            <a:off x="740780" y="756127"/>
            <a:ext cx="1574158" cy="461665"/>
          </a:xfrm>
          <a:prstGeom prst="rect">
            <a:avLst/>
          </a:prstGeom>
          <a:noFill/>
        </p:spPr>
        <p:txBody>
          <a:bodyPr wrap="square" rtlCol="0">
            <a:spAutoFit/>
          </a:bodyPr>
          <a:lstStyle/>
          <a:p>
            <a:r>
              <a:rPr lang="zh-CN" altLang="en-US" sz="2400" dirty="0"/>
              <a:t>研究过程</a:t>
            </a:r>
          </a:p>
        </p:txBody>
      </p:sp>
    </p:spTree>
    <p:extLst>
      <p:ext uri="{BB962C8B-B14F-4D97-AF65-F5344CB8AC3E}">
        <p14:creationId xmlns:p14="http://schemas.microsoft.com/office/powerpoint/2010/main" val="100482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669C03AC-882C-4960-B56D-3EE15BF7C6CC}"/>
                  </a:ext>
                </a:extLst>
              </p:cNvPr>
              <p:cNvSpPr txBox="1"/>
              <p:nvPr/>
            </p:nvSpPr>
            <p:spPr>
              <a:xfrm>
                <a:off x="740780" y="1863133"/>
                <a:ext cx="9916042" cy="646331"/>
              </a:xfrm>
              <a:prstGeom prst="rect">
                <a:avLst/>
              </a:prstGeom>
              <a:noFill/>
            </p:spPr>
            <p:txBody>
              <a:bodyPr wrap="square">
                <a:spAutoFit/>
              </a:bodyPr>
              <a:lstStyle/>
              <a:p>
                <a:pPr lvl="0" eaLnBrk="0" fontAlgn="base" hangingPunct="0">
                  <a:spcBef>
                    <a:spcPct val="0"/>
                  </a:spcBef>
                  <a:spcAft>
                    <a:spcPct val="0"/>
                  </a:spcAft>
                </a:pPr>
                <a:r>
                  <a:rPr lang="zh-CN" altLang="zh-CN" dirty="0">
                    <a:latin typeface="Times New Roman" panose="02020603050405020304" pitchFamily="18" charset="0"/>
                    <a:ea typeface="宋体" panose="02010600030101010101" pitchFamily="2" charset="-122"/>
                    <a:cs typeface="Times New Roman" panose="02020603050405020304" pitchFamily="18" charset="0"/>
                  </a:rPr>
                  <a:t>检出率</a:t>
                </a:r>
                <a14:m>
                  <m:oMath xmlns:m="http://schemas.openxmlformats.org/officeDocument/2006/math">
                    <m:r>
                      <a:rPr lang="zh-CN" altLang="zh-CN" dirty="0">
                        <a:latin typeface="Times New Roman" panose="02020603050405020304" pitchFamily="18" charset="0"/>
                        <a:ea typeface="宋体" panose="02010600030101010101" pitchFamily="2" charset="-122"/>
                        <a:cs typeface="Times New Roman" panose="02020603050405020304" pitchFamily="18" charset="0"/>
                      </a:rPr>
                      <m:t>𝑝</m:t>
                    </m:r>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的计算：</a:t>
                </a:r>
              </a:p>
              <a:p>
                <a:pPr lvl="0" eaLnBrk="0" fontAlgn="base" hangingPunct="0">
                  <a:spcBef>
                    <a:spcPct val="0"/>
                  </a:spcBef>
                  <a:spcAft>
                    <a:spcPct val="0"/>
                  </a:spcAft>
                </a:pPr>
                <a:r>
                  <a:rPr lang="zh-CN" altLang="zh-CN" dirty="0">
                    <a:latin typeface="Times New Roman" panose="02020603050405020304" pitchFamily="18" charset="0"/>
                    <a:ea typeface="宋体" panose="02010600030101010101" pitchFamily="2" charset="-122"/>
                    <a:cs typeface="Times New Roman" panose="02020603050405020304" pitchFamily="18" charset="0"/>
                  </a:rPr>
                  <a:t>其中</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对于任意 </a:t>
                </a:r>
                <a14:m>
                  <m:oMath xmlns:m="http://schemas.openxmlformats.org/officeDocument/2006/math">
                    <m:r>
                      <a:rPr lang="zh-CN" altLang="zh-CN" dirty="0">
                        <a:latin typeface="Times New Roman" panose="02020603050405020304" pitchFamily="18" charset="0"/>
                        <a:ea typeface="宋体" panose="02010600030101010101" pitchFamily="2" charset="-122"/>
                        <a:cs typeface="Times New Roman" panose="02020603050405020304" pitchFamily="18" charset="0"/>
                      </a:rPr>
                      <m:t>𝑖</m:t>
                    </m:r>
                    <m:r>
                      <a:rPr lang="zh-CN" altLang="zh-CN" dirty="0">
                        <a:latin typeface="Times New Roman" panose="02020603050405020304" pitchFamily="18" charset="0"/>
                        <a:ea typeface="宋体" panose="02010600030101010101" pitchFamily="2" charset="-122"/>
                        <a:cs typeface="Times New Roman" panose="02020603050405020304" pitchFamily="18" charset="0"/>
                      </a:rPr>
                      <m:t>∈{1,2,…,</m:t>
                    </m:r>
                    <m:r>
                      <a:rPr lang="zh-CN" altLang="zh-CN" dirty="0">
                        <a:latin typeface="Times New Roman" panose="02020603050405020304" pitchFamily="18" charset="0"/>
                        <a:ea typeface="宋体" panose="02010600030101010101" pitchFamily="2" charset="-122"/>
                        <a:cs typeface="Times New Roman" panose="02020603050405020304" pitchFamily="18" charset="0"/>
                      </a:rPr>
                      <m:t>𝐿</m:t>
                    </m:r>
                    <m:r>
                      <a:rPr lang="zh-CN" altLang="zh-CN" dirty="0">
                        <a:latin typeface="Times New Roman" panose="02020603050405020304" pitchFamily="18" charset="0"/>
                        <a:ea typeface="宋体" panose="02010600030101010101" pitchFamily="2" charset="-122"/>
                        <a:cs typeface="Times New Roman" panose="02020603050405020304" pitchFamily="18" charset="0"/>
                      </a:rPr>
                      <m:t>}​</m:t>
                    </m:r>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,有</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4" name="文本框 3">
                <a:extLst>
                  <a:ext uri="{FF2B5EF4-FFF2-40B4-BE49-F238E27FC236}">
                    <a16:creationId xmlns:a16="http://schemas.microsoft.com/office/drawing/2014/main" id="{669C03AC-882C-4960-B56D-3EE15BF7C6CC}"/>
                  </a:ext>
                </a:extLst>
              </p:cNvPr>
              <p:cNvSpPr txBox="1">
                <a:spLocks noRot="1" noChangeAspect="1" noMove="1" noResize="1" noEditPoints="1" noAdjustHandles="1" noChangeArrowheads="1" noChangeShapeType="1" noTextEdit="1"/>
              </p:cNvSpPr>
              <p:nvPr/>
            </p:nvSpPr>
            <p:spPr>
              <a:xfrm>
                <a:off x="740780" y="1863133"/>
                <a:ext cx="9916042" cy="646331"/>
              </a:xfrm>
              <a:prstGeom prst="rect">
                <a:avLst/>
              </a:prstGeom>
              <a:blipFill>
                <a:blip r:embed="rId2"/>
                <a:stretch>
                  <a:fillRect l="-554" t="-7547" b="-1509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C2FCEC3-3A8F-4FA9-980E-12CC100C7225}"/>
              </a:ext>
            </a:extLst>
          </p:cNvPr>
          <p:cNvSpPr txBox="1"/>
          <p:nvPr/>
        </p:nvSpPr>
        <p:spPr>
          <a:xfrm>
            <a:off x="1009384" y="1217792"/>
            <a:ext cx="1574158" cy="400110"/>
          </a:xfrm>
          <a:prstGeom prst="rect">
            <a:avLst/>
          </a:prstGeom>
          <a:noFill/>
        </p:spPr>
        <p:txBody>
          <a:bodyPr wrap="square" rtlCol="0">
            <a:spAutoFit/>
          </a:bodyPr>
          <a:lstStyle/>
          <a:p>
            <a:r>
              <a:rPr lang="zh-CN" altLang="en-US" sz="2000" dirty="0"/>
              <a:t>模型设计</a:t>
            </a:r>
          </a:p>
        </p:txBody>
      </p:sp>
      <p:sp>
        <p:nvSpPr>
          <p:cNvPr id="6" name="文本框 5">
            <a:extLst>
              <a:ext uri="{FF2B5EF4-FFF2-40B4-BE49-F238E27FC236}">
                <a16:creationId xmlns:a16="http://schemas.microsoft.com/office/drawing/2014/main" id="{7BEA08C5-AB59-4F60-B777-E56413FE05B7}"/>
              </a:ext>
            </a:extLst>
          </p:cNvPr>
          <p:cNvSpPr txBox="1"/>
          <p:nvPr/>
        </p:nvSpPr>
        <p:spPr>
          <a:xfrm>
            <a:off x="740780" y="756127"/>
            <a:ext cx="1574158" cy="461665"/>
          </a:xfrm>
          <a:prstGeom prst="rect">
            <a:avLst/>
          </a:prstGeom>
          <a:noFill/>
        </p:spPr>
        <p:txBody>
          <a:bodyPr wrap="square" rtlCol="0">
            <a:spAutoFit/>
          </a:bodyPr>
          <a:lstStyle/>
          <a:p>
            <a:r>
              <a:rPr lang="zh-CN" altLang="en-US" sz="2400" dirty="0"/>
              <a:t>研究过程</a:t>
            </a:r>
          </a:p>
        </p:txBody>
      </p:sp>
      <p:pic>
        <p:nvPicPr>
          <p:cNvPr id="8" name="图片 7">
            <a:extLst>
              <a:ext uri="{FF2B5EF4-FFF2-40B4-BE49-F238E27FC236}">
                <a16:creationId xmlns:a16="http://schemas.microsoft.com/office/drawing/2014/main" id="{27D82ADA-DED5-41DB-BE87-F711E9AFB6C2}"/>
              </a:ext>
            </a:extLst>
          </p:cNvPr>
          <p:cNvPicPr>
            <a:picLocks noChangeAspect="1"/>
          </p:cNvPicPr>
          <p:nvPr/>
        </p:nvPicPr>
        <p:blipFill>
          <a:blip r:embed="rId3"/>
          <a:stretch>
            <a:fillRect/>
          </a:stretch>
        </p:blipFill>
        <p:spPr>
          <a:xfrm>
            <a:off x="740780" y="2618344"/>
            <a:ext cx="6810090" cy="788974"/>
          </a:xfrm>
          <a:prstGeom prst="rect">
            <a:avLst/>
          </a:prstGeom>
        </p:spPr>
      </p:pic>
      <p:sp>
        <p:nvSpPr>
          <p:cNvPr id="7" name="文本框 6">
            <a:extLst>
              <a:ext uri="{FF2B5EF4-FFF2-40B4-BE49-F238E27FC236}">
                <a16:creationId xmlns:a16="http://schemas.microsoft.com/office/drawing/2014/main" id="{F882C498-7F8F-4BF3-9A4F-DC6C6399AF1A}"/>
              </a:ext>
            </a:extLst>
          </p:cNvPr>
          <p:cNvSpPr txBox="1"/>
          <p:nvPr/>
        </p:nvSpPr>
        <p:spPr>
          <a:xfrm>
            <a:off x="740780" y="3349293"/>
            <a:ext cx="1039227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latin typeface="Times New Roman" panose="02020603050405020304" pitchFamily="18" charset="0"/>
                <a:ea typeface="宋体" panose="02010600030101010101" pitchFamily="2" charset="-122"/>
                <a:cs typeface="Times New Roman" panose="02020603050405020304" pitchFamily="18" charset="0"/>
              </a:rPr>
              <a:t>当每一层的总体容量远大于抽取的样本量时，有如下近似</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E6186082-279A-4D53-85C6-3669026560D9}"/>
                  </a:ext>
                </a:extLst>
              </p:cNvPr>
              <p:cNvSpPr txBox="1"/>
              <p:nvPr/>
            </p:nvSpPr>
            <p:spPr>
              <a:xfrm>
                <a:off x="740780" y="4512834"/>
                <a:ext cx="609442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latin typeface="Times New Roman" panose="02020603050405020304" pitchFamily="18" charset="0"/>
                    <a:ea typeface="宋体" panose="02010600030101010101" pitchFamily="2" charset="-122"/>
                    <a:cs typeface="Times New Roman" panose="02020603050405020304" pitchFamily="18" charset="0"/>
                  </a:rPr>
                  <a:t>因此，检出率</a:t>
                </a:r>
                <a14:m>
                  <m:oMath xmlns:m="http://schemas.openxmlformats.org/officeDocument/2006/math">
                    <m:r>
                      <a:rPr lang="zh-CN" altLang="zh-CN" i="1" dirty="0" smtClean="0">
                        <a:latin typeface="Cambria Math" panose="02040503050406030204" pitchFamily="18" charset="0"/>
                        <a:ea typeface="宋体" panose="02010600030101010101" pitchFamily="2" charset="-122"/>
                        <a:cs typeface="Times New Roman" panose="02020603050405020304" pitchFamily="18" charset="0"/>
                      </a:rPr>
                      <m:t>𝑝</m:t>
                    </m:r>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​可以近似计算为</a:t>
                </a:r>
              </a:p>
            </p:txBody>
          </p:sp>
        </mc:Choice>
        <mc:Fallback>
          <p:sp>
            <p:nvSpPr>
              <p:cNvPr id="9" name="文本框 8">
                <a:extLst>
                  <a:ext uri="{FF2B5EF4-FFF2-40B4-BE49-F238E27FC236}">
                    <a16:creationId xmlns:a16="http://schemas.microsoft.com/office/drawing/2014/main" id="{E6186082-279A-4D53-85C6-3669026560D9}"/>
                  </a:ext>
                </a:extLst>
              </p:cNvPr>
              <p:cNvSpPr txBox="1">
                <a:spLocks noRot="1" noChangeAspect="1" noMove="1" noResize="1" noEditPoints="1" noAdjustHandles="1" noChangeArrowheads="1" noChangeShapeType="1" noTextEdit="1"/>
              </p:cNvSpPr>
              <p:nvPr/>
            </p:nvSpPr>
            <p:spPr>
              <a:xfrm>
                <a:off x="740780" y="4512834"/>
                <a:ext cx="6094428" cy="369332"/>
              </a:xfrm>
              <a:prstGeom prst="rect">
                <a:avLst/>
              </a:prstGeom>
              <a:blipFill>
                <a:blip r:embed="rId4"/>
                <a:stretch>
                  <a:fillRect l="-901" t="-11475" b="-26230"/>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CD8D306F-E711-4704-9937-C1AECE1A3620}"/>
              </a:ext>
            </a:extLst>
          </p:cNvPr>
          <p:cNvPicPr>
            <a:picLocks noChangeAspect="1"/>
          </p:cNvPicPr>
          <p:nvPr/>
        </p:nvPicPr>
        <p:blipFill>
          <a:blip r:embed="rId5"/>
          <a:stretch>
            <a:fillRect/>
          </a:stretch>
        </p:blipFill>
        <p:spPr>
          <a:xfrm>
            <a:off x="740780" y="3819657"/>
            <a:ext cx="4594791" cy="744875"/>
          </a:xfrm>
          <a:prstGeom prst="rect">
            <a:avLst/>
          </a:prstGeom>
        </p:spPr>
      </p:pic>
      <p:pic>
        <p:nvPicPr>
          <p:cNvPr id="13" name="图片 12">
            <a:extLst>
              <a:ext uri="{FF2B5EF4-FFF2-40B4-BE49-F238E27FC236}">
                <a16:creationId xmlns:a16="http://schemas.microsoft.com/office/drawing/2014/main" id="{00B8338D-F7A1-4057-8BC8-015B83CB9365}"/>
              </a:ext>
            </a:extLst>
          </p:cNvPr>
          <p:cNvPicPr>
            <a:picLocks noChangeAspect="1"/>
          </p:cNvPicPr>
          <p:nvPr/>
        </p:nvPicPr>
        <p:blipFill>
          <a:blip r:embed="rId6"/>
          <a:stretch>
            <a:fillRect/>
          </a:stretch>
        </p:blipFill>
        <p:spPr>
          <a:xfrm>
            <a:off x="740780" y="4925353"/>
            <a:ext cx="4867275" cy="866775"/>
          </a:xfrm>
          <a:prstGeom prst="rect">
            <a:avLst/>
          </a:prstGeom>
        </p:spPr>
      </p:pic>
    </p:spTree>
    <p:extLst>
      <p:ext uri="{BB962C8B-B14F-4D97-AF65-F5344CB8AC3E}">
        <p14:creationId xmlns:p14="http://schemas.microsoft.com/office/powerpoint/2010/main" val="328392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C2A9D9-6F1A-4CAA-B8A9-FB27D5A8A01F}"/>
              </a:ext>
            </a:extLst>
          </p:cNvPr>
          <p:cNvSpPr txBox="1"/>
          <p:nvPr/>
        </p:nvSpPr>
        <p:spPr>
          <a:xfrm>
            <a:off x="740780" y="756127"/>
            <a:ext cx="1574158" cy="461665"/>
          </a:xfrm>
          <a:prstGeom prst="rect">
            <a:avLst/>
          </a:prstGeom>
          <a:noFill/>
        </p:spPr>
        <p:txBody>
          <a:bodyPr wrap="square" rtlCol="0">
            <a:spAutoFit/>
          </a:bodyPr>
          <a:lstStyle/>
          <a:p>
            <a:r>
              <a:rPr lang="zh-CN" altLang="en-US" sz="2400" dirty="0"/>
              <a:t>研究过程</a:t>
            </a:r>
          </a:p>
        </p:txBody>
      </p:sp>
      <p:sp>
        <p:nvSpPr>
          <p:cNvPr id="3" name="文本框 2">
            <a:extLst>
              <a:ext uri="{FF2B5EF4-FFF2-40B4-BE49-F238E27FC236}">
                <a16:creationId xmlns:a16="http://schemas.microsoft.com/office/drawing/2014/main" id="{733F35EB-573A-40D5-9D07-CD607D5DE669}"/>
              </a:ext>
            </a:extLst>
          </p:cNvPr>
          <p:cNvSpPr txBox="1"/>
          <p:nvPr/>
        </p:nvSpPr>
        <p:spPr>
          <a:xfrm>
            <a:off x="1009384" y="1217792"/>
            <a:ext cx="1574158" cy="400110"/>
          </a:xfrm>
          <a:prstGeom prst="rect">
            <a:avLst/>
          </a:prstGeom>
          <a:noFill/>
        </p:spPr>
        <p:txBody>
          <a:bodyPr wrap="square" rtlCol="0">
            <a:spAutoFit/>
          </a:bodyPr>
          <a:lstStyle/>
          <a:p>
            <a:r>
              <a:rPr lang="zh-CN" altLang="en-US" sz="2000" dirty="0"/>
              <a:t>理论推导</a:t>
            </a:r>
          </a:p>
        </p:txBody>
      </p:sp>
      <p:sp>
        <p:nvSpPr>
          <p:cNvPr id="4" name="Rectangle 1">
            <a:extLst>
              <a:ext uri="{FF2B5EF4-FFF2-40B4-BE49-F238E27FC236}">
                <a16:creationId xmlns:a16="http://schemas.microsoft.com/office/drawing/2014/main" id="{22C2362F-F984-43B9-9CD6-D1369DEDB393}"/>
              </a:ext>
            </a:extLst>
          </p:cNvPr>
          <p:cNvSpPr>
            <a:spLocks noChangeArrowheads="1"/>
          </p:cNvSpPr>
          <p:nvPr/>
        </p:nvSpPr>
        <p:spPr bwMode="auto">
          <a:xfrm>
            <a:off x="740780" y="1839573"/>
            <a:ext cx="110615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CN" altLang="zh-CN" dirty="0">
                <a:latin typeface="Times New Roman" panose="02020603050405020304" pitchFamily="18" charset="0"/>
                <a:ea typeface="宋体" panose="02010600030101010101" pitchFamily="2" charset="-122"/>
                <a:cs typeface="Times New Roman" panose="02020603050405020304" pitchFamily="18" charset="0"/>
              </a:rPr>
              <a:t>我们将分层抽样与简单随机抽样进行比较，</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关于冷链食品新冠病毒核酸检测阳性的抽样方法的分析与建议</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一文可知</a:t>
            </a:r>
            <a:r>
              <a:rPr lang="zh-CN" altLang="zh-CN" dirty="0">
                <a:latin typeface="Times New Roman" panose="02020603050405020304" pitchFamily="18" charset="0"/>
                <a:ea typeface="宋体" panose="02010600030101010101" pitchFamily="2" charset="-122"/>
                <a:cs typeface="Times New Roman" panose="02020603050405020304" pitchFamily="18" charset="0"/>
              </a:rPr>
              <a:t>简单随机抽样的抽出率为</a:t>
            </a:r>
          </a:p>
        </p:txBody>
      </p:sp>
      <p:pic>
        <p:nvPicPr>
          <p:cNvPr id="6" name="图片 5">
            <a:extLst>
              <a:ext uri="{FF2B5EF4-FFF2-40B4-BE49-F238E27FC236}">
                <a16:creationId xmlns:a16="http://schemas.microsoft.com/office/drawing/2014/main" id="{BA5D8AA0-A515-43C4-88E1-836FC57CFFE7}"/>
              </a:ext>
            </a:extLst>
          </p:cNvPr>
          <p:cNvPicPr>
            <a:picLocks noChangeAspect="1"/>
          </p:cNvPicPr>
          <p:nvPr/>
        </p:nvPicPr>
        <p:blipFill>
          <a:blip r:embed="rId2"/>
          <a:stretch>
            <a:fillRect/>
          </a:stretch>
        </p:blipFill>
        <p:spPr>
          <a:xfrm>
            <a:off x="740780" y="2485903"/>
            <a:ext cx="4736193" cy="795065"/>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B8684F1F-13E0-4B56-A2D7-6F02910512E5}"/>
                  </a:ext>
                </a:extLst>
              </p:cNvPr>
              <p:cNvSpPr txBox="1"/>
              <p:nvPr/>
            </p:nvSpPr>
            <p:spPr>
              <a:xfrm>
                <a:off x="740780" y="3160012"/>
                <a:ext cx="10953662"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latin typeface="Times New Roman" panose="02020603050405020304" pitchFamily="18" charset="0"/>
                    <a:ea typeface="宋体" panose="02010600030101010101" pitchFamily="2" charset="-122"/>
                    <a:cs typeface="Times New Roman" panose="02020603050405020304" pitchFamily="18" charset="0"/>
                  </a:rPr>
                  <a:t>我们只需比较样本总量相同时， </a:t>
                </a:r>
                <a14:m>
                  <m:oMath xmlns:m="http://schemas.openxmlformats.org/officeDocument/2006/math">
                    <m:r>
                      <a:rPr lang="zh-CN" altLang="zh-CN" i="1" dirty="0" smtClean="0">
                        <a:latin typeface="Cambria Math" panose="02040503050406030204" pitchFamily="18" charset="0"/>
                        <a:ea typeface="宋体" panose="02010600030101010101" pitchFamily="2" charset="-122"/>
                        <a:cs typeface="Times New Roman" panose="02020603050405020304" pitchFamily="18" charset="0"/>
                      </a:rPr>
                      <m:t>𝑝</m:t>
                    </m:r>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与 </a:t>
                </a:r>
                <a14:m>
                  <m:oMath xmlns:m="http://schemas.openxmlformats.org/officeDocument/2006/math">
                    <m:sSub>
                      <m:sSubPr>
                        <m:ctrlPr>
                          <a:rPr lang="zh-CN" altLang="zh-CN"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zh-CN" i="1" dirty="0" smtClean="0">
                            <a:latin typeface="Cambria Math" panose="02040503050406030204" pitchFamily="18" charset="0"/>
                            <a:ea typeface="宋体" panose="02010600030101010101" pitchFamily="2" charset="-122"/>
                            <a:cs typeface="Times New Roman" panose="02020603050405020304" pitchFamily="18" charset="0"/>
                          </a:rPr>
                          <m:t>𝑝</m:t>
                        </m:r>
                      </m:e>
                      <m:sub>
                        <m:r>
                          <a:rPr lang="zh-CN" altLang="zh-CN" i="1" dirty="0" smtClean="0">
                            <a:latin typeface="Cambria Math" panose="02040503050406030204" pitchFamily="18" charset="0"/>
                            <a:ea typeface="宋体" panose="02010600030101010101" pitchFamily="2" charset="-122"/>
                            <a:cs typeface="Times New Roman" panose="02020603050405020304" pitchFamily="18" charset="0"/>
                          </a:rPr>
                          <m:t>𝑆𝑅𝑆</m:t>
                        </m:r>
                      </m:sub>
                    </m:sSub>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的大小即可得知两种抽样方法的优劣。我们考虑按比例分配的情形，即</a:t>
                </a:r>
              </a:p>
            </p:txBody>
          </p:sp>
        </mc:Choice>
        <mc:Fallback>
          <p:sp>
            <p:nvSpPr>
              <p:cNvPr id="8" name="文本框 7">
                <a:extLst>
                  <a:ext uri="{FF2B5EF4-FFF2-40B4-BE49-F238E27FC236}">
                    <a16:creationId xmlns:a16="http://schemas.microsoft.com/office/drawing/2014/main" id="{B8684F1F-13E0-4B56-A2D7-6F02910512E5}"/>
                  </a:ext>
                </a:extLst>
              </p:cNvPr>
              <p:cNvSpPr txBox="1">
                <a:spLocks noRot="1" noChangeAspect="1" noMove="1" noResize="1" noEditPoints="1" noAdjustHandles="1" noChangeArrowheads="1" noChangeShapeType="1" noTextEdit="1"/>
              </p:cNvSpPr>
              <p:nvPr/>
            </p:nvSpPr>
            <p:spPr>
              <a:xfrm>
                <a:off x="740780" y="3160012"/>
                <a:ext cx="10953662" cy="646331"/>
              </a:xfrm>
              <a:prstGeom prst="rect">
                <a:avLst/>
              </a:prstGeom>
              <a:blipFill>
                <a:blip r:embed="rId3"/>
                <a:stretch>
                  <a:fillRect l="-501" t="-6604" r="-278" b="-12264"/>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A0152665-FA18-4009-B6C0-DDB80F5314E5}"/>
              </a:ext>
            </a:extLst>
          </p:cNvPr>
          <p:cNvPicPr>
            <a:picLocks noChangeAspect="1"/>
          </p:cNvPicPr>
          <p:nvPr/>
        </p:nvPicPr>
        <p:blipFill>
          <a:blip r:embed="rId4"/>
          <a:stretch>
            <a:fillRect/>
          </a:stretch>
        </p:blipFill>
        <p:spPr>
          <a:xfrm>
            <a:off x="497558" y="3806344"/>
            <a:ext cx="4979415" cy="677146"/>
          </a:xfrm>
          <a:prstGeom prst="rect">
            <a:avLst/>
          </a:prstGeom>
        </p:spPr>
      </p:pic>
    </p:spTree>
    <p:extLst>
      <p:ext uri="{BB962C8B-B14F-4D97-AF65-F5344CB8AC3E}">
        <p14:creationId xmlns:p14="http://schemas.microsoft.com/office/powerpoint/2010/main" val="416823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C2A9D9-6F1A-4CAA-B8A9-FB27D5A8A01F}"/>
              </a:ext>
            </a:extLst>
          </p:cNvPr>
          <p:cNvSpPr txBox="1"/>
          <p:nvPr/>
        </p:nvSpPr>
        <p:spPr>
          <a:xfrm>
            <a:off x="740780" y="756127"/>
            <a:ext cx="1574158" cy="461665"/>
          </a:xfrm>
          <a:prstGeom prst="rect">
            <a:avLst/>
          </a:prstGeom>
          <a:noFill/>
        </p:spPr>
        <p:txBody>
          <a:bodyPr wrap="square" rtlCol="0">
            <a:spAutoFit/>
          </a:bodyPr>
          <a:lstStyle/>
          <a:p>
            <a:r>
              <a:rPr lang="zh-CN" altLang="en-US" sz="2400" dirty="0"/>
              <a:t>研究过程</a:t>
            </a:r>
          </a:p>
        </p:txBody>
      </p:sp>
      <p:sp>
        <p:nvSpPr>
          <p:cNvPr id="3" name="文本框 2">
            <a:extLst>
              <a:ext uri="{FF2B5EF4-FFF2-40B4-BE49-F238E27FC236}">
                <a16:creationId xmlns:a16="http://schemas.microsoft.com/office/drawing/2014/main" id="{733F35EB-573A-40D5-9D07-CD607D5DE669}"/>
              </a:ext>
            </a:extLst>
          </p:cNvPr>
          <p:cNvSpPr txBox="1"/>
          <p:nvPr/>
        </p:nvSpPr>
        <p:spPr>
          <a:xfrm>
            <a:off x="1009384" y="1217792"/>
            <a:ext cx="1574158" cy="400110"/>
          </a:xfrm>
          <a:prstGeom prst="rect">
            <a:avLst/>
          </a:prstGeom>
          <a:noFill/>
        </p:spPr>
        <p:txBody>
          <a:bodyPr wrap="square" rtlCol="0">
            <a:spAutoFit/>
          </a:bodyPr>
          <a:lstStyle/>
          <a:p>
            <a:r>
              <a:rPr lang="zh-CN" altLang="en-US" sz="2000" dirty="0"/>
              <a:t>理论推导</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01CB7CAA-E498-4229-909C-2313ADAEDDC8}"/>
                  </a:ext>
                </a:extLst>
              </p:cNvPr>
              <p:cNvSpPr txBox="1"/>
              <p:nvPr/>
            </p:nvSpPr>
            <p:spPr>
              <a:xfrm>
                <a:off x="740780" y="2079567"/>
                <a:ext cx="1095366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latin typeface="Times New Roman" panose="02020603050405020304" pitchFamily="18" charset="0"/>
                    <a:ea typeface="宋体" panose="02010600030101010101" pitchFamily="2" charset="-122"/>
                    <a:cs typeface="Times New Roman" panose="02020603050405020304" pitchFamily="18" charset="0"/>
                  </a:rPr>
                  <a:t>因为函数</a:t>
                </a:r>
                <a14:m>
                  <m:oMath xmlns:m="http://schemas.openxmlformats.org/officeDocument/2006/math">
                    <m:r>
                      <a:rPr lang="zh-CN" altLang="zh-CN" i="1" dirty="0" smtClean="0">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dirty="0">
                            <a:latin typeface="Cambria Math" panose="02040503050406030204" pitchFamily="18" charset="0"/>
                            <a:ea typeface="宋体" panose="02010600030101010101" pitchFamily="2" charset="-122"/>
                            <a:cs typeface="Times New Roman" panose="02020603050405020304" pitchFamily="18" charset="0"/>
                          </a:rPr>
                        </m:ctrlPr>
                      </m:dPr>
                      <m:e>
                        <m:r>
                          <a:rPr lang="zh-CN" altLang="zh-CN" i="1" dirty="0">
                            <a:latin typeface="Cambria Math" panose="02040503050406030204" pitchFamily="18" charset="0"/>
                            <a:ea typeface="宋体" panose="02010600030101010101" pitchFamily="2" charset="-122"/>
                            <a:cs typeface="Times New Roman" panose="02020603050405020304" pitchFamily="18" charset="0"/>
                          </a:rPr>
                          <m:t>𝑥</m:t>
                        </m:r>
                      </m:e>
                    </m:d>
                    <m:r>
                      <a:rPr lang="zh-CN" altLang="zh-CN" i="1" dirty="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i="1" dirty="0">
                        <a:latin typeface="Cambria Math" panose="02040503050406030204" pitchFamily="18" charset="0"/>
                        <a:ea typeface="宋体" panose="02010600030101010101" pitchFamily="2" charset="-122"/>
                        <a:cs typeface="Times New Roman" panose="02020603050405020304" pitchFamily="18" charset="0"/>
                      </a:rPr>
                      <m:t>ln</m:t>
                    </m:r>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 </m:t>
                    </m:r>
                    <m:r>
                      <a:rPr lang="zh-CN" altLang="zh-CN" i="1" dirty="0">
                        <a:latin typeface="Cambria Math" panose="02040503050406030204" pitchFamily="18" charset="0"/>
                        <a:ea typeface="宋体" panose="02010600030101010101" pitchFamily="2" charset="-122"/>
                        <a:cs typeface="Times New Roman" panose="02020603050405020304" pitchFamily="18" charset="0"/>
                      </a:rPr>
                      <m:t>(1−</m:t>
                    </m:r>
                    <m:r>
                      <a:rPr lang="zh-CN" altLang="zh-CN" i="1" dirty="0">
                        <a:latin typeface="Cambria Math" panose="02040503050406030204" pitchFamily="18" charset="0"/>
                        <a:ea typeface="宋体" panose="02010600030101010101" pitchFamily="2" charset="-122"/>
                        <a:cs typeface="Times New Roman" panose="02020603050405020304" pitchFamily="18" charset="0"/>
                      </a:rPr>
                      <m:t>𝑥</m:t>
                    </m:r>
                    <m:r>
                      <a:rPr lang="zh-CN" altLang="zh-CN" i="1" dirty="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为上凸函数，所以由Jensen不等式,结合</a:t>
                </a:r>
                <a:r>
                  <a:rPr lang="zh-CN"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（3）,（4）和（5），</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（这里在论文里没有编号，在这里也没有编号）</a:t>
                </a:r>
                <a:r>
                  <a:rPr lang="zh-CN" altLang="zh-CN" dirty="0">
                    <a:latin typeface="Times New Roman" panose="02020603050405020304" pitchFamily="18" charset="0"/>
                    <a:ea typeface="宋体" panose="02010600030101010101" pitchFamily="2" charset="-122"/>
                    <a:cs typeface="Times New Roman" panose="02020603050405020304" pitchFamily="18" charset="0"/>
                  </a:rPr>
                  <a:t>有如下不等式成立：</a:t>
                </a:r>
              </a:p>
            </p:txBody>
          </p:sp>
        </mc:Choice>
        <mc:Fallback>
          <p:sp>
            <p:nvSpPr>
              <p:cNvPr id="12" name="文本框 11">
                <a:extLst>
                  <a:ext uri="{FF2B5EF4-FFF2-40B4-BE49-F238E27FC236}">
                    <a16:creationId xmlns:a16="http://schemas.microsoft.com/office/drawing/2014/main" id="{01CB7CAA-E498-4229-909C-2313ADAEDDC8}"/>
                  </a:ext>
                </a:extLst>
              </p:cNvPr>
              <p:cNvSpPr txBox="1">
                <a:spLocks noRot="1" noChangeAspect="1" noMove="1" noResize="1" noEditPoints="1" noAdjustHandles="1" noChangeArrowheads="1" noChangeShapeType="1" noTextEdit="1"/>
              </p:cNvSpPr>
              <p:nvPr/>
            </p:nvSpPr>
            <p:spPr>
              <a:xfrm>
                <a:off x="740780" y="2079567"/>
                <a:ext cx="10953661" cy="646331"/>
              </a:xfrm>
              <a:prstGeom prst="rect">
                <a:avLst/>
              </a:prstGeom>
              <a:blipFill>
                <a:blip r:embed="rId2"/>
                <a:stretch>
                  <a:fillRect l="-501" t="-6604" b="-12264"/>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34E728CB-8D36-4DD5-A43D-D0643F4E3A5C}"/>
              </a:ext>
            </a:extLst>
          </p:cNvPr>
          <p:cNvPicPr>
            <a:picLocks noChangeAspect="1"/>
          </p:cNvPicPr>
          <p:nvPr/>
        </p:nvPicPr>
        <p:blipFill>
          <a:blip r:embed="rId3"/>
          <a:stretch>
            <a:fillRect/>
          </a:stretch>
        </p:blipFill>
        <p:spPr>
          <a:xfrm>
            <a:off x="830157" y="2812178"/>
            <a:ext cx="6099338" cy="2083313"/>
          </a:xfrm>
          <a:prstGeom prst="rect">
            <a:avLst/>
          </a:prstGeom>
        </p:spPr>
      </p:pic>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D0B64718-BCA3-4493-9322-B4972294915C}"/>
                  </a:ext>
                </a:extLst>
              </p:cNvPr>
              <p:cNvSpPr txBox="1"/>
              <p:nvPr/>
            </p:nvSpPr>
            <p:spPr>
              <a:xfrm>
                <a:off x="633953" y="4816626"/>
                <a:ext cx="10727890" cy="1355115"/>
              </a:xfrm>
              <a:prstGeom prst="rect">
                <a:avLst/>
              </a:prstGeom>
              <a:noFill/>
            </p:spPr>
            <p:txBody>
              <a:bodyPr wrap="square">
                <a:spAutoFit/>
              </a:bodyPr>
              <a:lstStyle/>
              <a:p>
                <a:pPr lvl="0" eaLnBrk="0" fontAlgn="base" hangingPunct="0">
                  <a:spcBef>
                    <a:spcPct val="0"/>
                  </a:spcBef>
                  <a:spcAft>
                    <a:spcPct val="0"/>
                  </a:spcAft>
                </a:pPr>
                <a:r>
                  <a:rPr lang="zh-CN" altLang="zh-CN" dirty="0">
                    <a:latin typeface="Times New Roman" panose="02020603050405020304" pitchFamily="18" charset="0"/>
                    <a:ea typeface="宋体" panose="02010600030101010101" pitchFamily="2" charset="-122"/>
                    <a:cs typeface="Times New Roman" panose="02020603050405020304" pitchFamily="18" charset="0"/>
                  </a:rPr>
                  <a:t>再由函数</a:t>
                </a:r>
                <a14:m>
                  <m:oMath xmlns:m="http://schemas.openxmlformats.org/officeDocument/2006/math">
                    <m:r>
                      <a:rPr lang="zh-CN" altLang="zh-CN" i="1" dirty="0" smtClean="0">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dirty="0">
                            <a:latin typeface="Cambria Math" panose="02040503050406030204" pitchFamily="18" charset="0"/>
                            <a:ea typeface="宋体" panose="02010600030101010101" pitchFamily="2" charset="-122"/>
                            <a:cs typeface="Times New Roman" panose="02020603050405020304" pitchFamily="18" charset="0"/>
                          </a:rPr>
                        </m:ctrlPr>
                      </m:dPr>
                      <m:e>
                        <m:r>
                          <a:rPr lang="zh-CN" altLang="zh-CN" i="1" dirty="0">
                            <a:latin typeface="Cambria Math" panose="02040503050406030204" pitchFamily="18" charset="0"/>
                            <a:ea typeface="宋体" panose="02010600030101010101" pitchFamily="2" charset="-122"/>
                            <a:cs typeface="Times New Roman" panose="02020603050405020304" pitchFamily="18" charset="0"/>
                          </a:rPr>
                          <m:t>𝑥</m:t>
                        </m:r>
                      </m:e>
                    </m:d>
                    <m:r>
                      <a:rPr lang="zh-CN" altLang="zh-CN" i="1" dirty="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i="1" dirty="0">
                        <a:latin typeface="Cambria Math" panose="02040503050406030204" pitchFamily="18" charset="0"/>
                        <a:ea typeface="宋体" panose="02010600030101010101" pitchFamily="2" charset="-122"/>
                        <a:cs typeface="Times New Roman" panose="02020603050405020304" pitchFamily="18" charset="0"/>
                      </a:rPr>
                      <m:t>ln</m:t>
                    </m:r>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 </m:t>
                    </m:r>
                    <m:r>
                      <a:rPr lang="zh-CN" altLang="zh-CN" i="1" dirty="0">
                        <a:latin typeface="Cambria Math" panose="02040503050406030204" pitchFamily="18" charset="0"/>
                        <a:ea typeface="宋体" panose="02010600030101010101" pitchFamily="2" charset="-122"/>
                        <a:cs typeface="Times New Roman" panose="02020603050405020304" pitchFamily="18" charset="0"/>
                      </a:rPr>
                      <m:t>(1−</m:t>
                    </m:r>
                    <m:r>
                      <a:rPr lang="zh-CN" altLang="zh-CN" i="1" dirty="0">
                        <a:latin typeface="Cambria Math" panose="02040503050406030204" pitchFamily="18" charset="0"/>
                        <a:ea typeface="宋体" panose="02010600030101010101" pitchFamily="2" charset="-122"/>
                        <a:cs typeface="Times New Roman" panose="02020603050405020304" pitchFamily="18" charset="0"/>
                      </a:rPr>
                      <m:t>𝑥</m:t>
                    </m:r>
                    <m:r>
                      <a:rPr lang="zh-CN" altLang="zh-CN" i="1" dirty="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单调递减可知，总有</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𝑆𝑅𝑆</m:t>
                        </m:r>
                      </m:sub>
                    </m:sSub>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成立，等号当且仅当</a:t>
                </a:r>
                <a14:m>
                  <m:oMath xmlns:m="http://schemas.openxmlformats.org/officeDocument/2006/math">
                    <m:f>
                      <m:fPr>
                        <m:ctrlP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zh-CN" altLang="zh-CN" i="1" dirty="0">
                                <a:latin typeface="Cambria Math" panose="02040503050406030204" pitchFamily="18" charset="0"/>
                                <a:ea typeface="宋体" panose="02010600030101010101" pitchFamily="2" charset="-122"/>
                                <a:cs typeface="Times New Roman" panose="02020603050405020304" pitchFamily="18" charset="0"/>
                              </a:rPr>
                            </m:ctrlPr>
                          </m:sSubPr>
                          <m:e>
                            <m:r>
                              <a:rPr lang="zh-CN" altLang="zh-CN" i="1" dirty="0">
                                <a:latin typeface="Cambria Math" panose="02040503050406030204" pitchFamily="18" charset="0"/>
                                <a:ea typeface="宋体" panose="02010600030101010101" pitchFamily="2" charset="-122"/>
                                <a:cs typeface="Times New Roman" panose="02020603050405020304" pitchFamily="18" charset="0"/>
                              </a:rPr>
                              <m:t>𝑘</m:t>
                            </m:r>
                          </m:e>
                          <m:sub>
                            <m:r>
                              <a:rPr lang="zh-CN" altLang="zh-CN" i="1" dirty="0">
                                <a:latin typeface="Cambria Math" panose="02040503050406030204" pitchFamily="18" charset="0"/>
                                <a:ea typeface="宋体" panose="02010600030101010101" pitchFamily="2" charset="-122"/>
                                <a:cs typeface="Times New Roman" panose="02020603050405020304" pitchFamily="18" charset="0"/>
                              </a:rPr>
                              <m:t>1</m:t>
                            </m:r>
                          </m:sub>
                        </m:sSub>
                      </m:num>
                      <m:den>
                        <m:sSub>
                          <m:sSubPr>
                            <m:ctrlPr>
                              <a:rPr lang="zh-CN" altLang="zh-CN" i="1" dirty="0">
                                <a:latin typeface="Cambria Math" panose="02040503050406030204" pitchFamily="18" charset="0"/>
                                <a:ea typeface="宋体" panose="02010600030101010101" pitchFamily="2" charset="-122"/>
                                <a:cs typeface="Times New Roman" panose="02020603050405020304" pitchFamily="18" charset="0"/>
                              </a:rPr>
                            </m:ctrlPr>
                          </m:sSubPr>
                          <m:e>
                            <m:r>
                              <a:rPr lang="zh-CN" altLang="zh-CN" i="1" dirty="0">
                                <a:latin typeface="Cambria Math" panose="02040503050406030204" pitchFamily="18" charset="0"/>
                                <a:ea typeface="宋体" panose="02010600030101010101" pitchFamily="2" charset="-122"/>
                                <a:cs typeface="Times New Roman" panose="02020603050405020304" pitchFamily="18" charset="0"/>
                              </a:rPr>
                              <m:t>𝑁</m:t>
                            </m:r>
                          </m:e>
                          <m:sub>
                            <m:r>
                              <a:rPr lang="zh-CN" altLang="zh-CN" i="1" dirty="0">
                                <a:latin typeface="Cambria Math" panose="02040503050406030204" pitchFamily="18" charset="0"/>
                                <a:ea typeface="宋体" panose="02010600030101010101" pitchFamily="2" charset="-122"/>
                                <a:cs typeface="Times New Roman" panose="02020603050405020304" pitchFamily="18" charset="0"/>
                              </a:rPr>
                              <m:t>1</m:t>
                            </m:r>
                          </m:sub>
                        </m:sSub>
                      </m:den>
                    </m:f>
                    <m:r>
                      <a:rPr lang="zh-CN" altLang="zh-CN" i="1" dirty="0"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i="1" dirty="0">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zh-CN" altLang="zh-CN" i="1" dirty="0">
                                <a:latin typeface="Cambria Math" panose="02040503050406030204" pitchFamily="18" charset="0"/>
                                <a:ea typeface="宋体" panose="02010600030101010101" pitchFamily="2" charset="-122"/>
                                <a:cs typeface="Times New Roman" panose="02020603050405020304" pitchFamily="18" charset="0"/>
                              </a:rPr>
                            </m:ctrlPr>
                          </m:sSubPr>
                          <m:e>
                            <m:r>
                              <a:rPr lang="zh-CN" altLang="zh-CN" i="1" dirty="0">
                                <a:latin typeface="Cambria Math" panose="02040503050406030204" pitchFamily="18" charset="0"/>
                                <a:ea typeface="宋体" panose="02010600030101010101" pitchFamily="2" charset="-122"/>
                                <a:cs typeface="Times New Roman" panose="02020603050405020304" pitchFamily="18" charset="0"/>
                              </a:rPr>
                              <m:t>𝑘</m:t>
                            </m:r>
                          </m:e>
                          <m:sub>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2</m:t>
                            </m:r>
                          </m:sub>
                        </m:sSub>
                      </m:num>
                      <m:den>
                        <m:sSub>
                          <m:sSubPr>
                            <m:ctrlPr>
                              <a:rPr lang="zh-CN" altLang="zh-CN" i="1" dirty="0">
                                <a:latin typeface="Cambria Math" panose="02040503050406030204" pitchFamily="18" charset="0"/>
                                <a:ea typeface="宋体" panose="02010600030101010101" pitchFamily="2" charset="-122"/>
                                <a:cs typeface="Times New Roman" panose="02020603050405020304" pitchFamily="18" charset="0"/>
                              </a:rPr>
                            </m:ctrlPr>
                          </m:sSubPr>
                          <m:e>
                            <m:r>
                              <a:rPr lang="zh-CN" altLang="zh-CN" i="1" dirty="0">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2</m:t>
                            </m:r>
                          </m:sub>
                        </m:sSub>
                      </m:den>
                    </m:f>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m:t>
                    </m:r>
                    <m:r>
                      <a:rPr lang="zh-CN" altLang="zh-CN" i="1" dirty="0"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i="1" dirty="0">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zh-CN" altLang="zh-CN" i="1" dirty="0">
                                <a:latin typeface="Cambria Math" panose="02040503050406030204" pitchFamily="18" charset="0"/>
                                <a:ea typeface="宋体" panose="02010600030101010101" pitchFamily="2" charset="-122"/>
                                <a:cs typeface="Times New Roman" panose="02020603050405020304" pitchFamily="18" charset="0"/>
                              </a:rPr>
                            </m:ctrlPr>
                          </m:sSubPr>
                          <m:e>
                            <m:r>
                              <a:rPr lang="zh-CN" altLang="zh-CN" i="1" dirty="0">
                                <a:latin typeface="Cambria Math" panose="02040503050406030204" pitchFamily="18" charset="0"/>
                                <a:ea typeface="宋体" panose="02010600030101010101" pitchFamily="2" charset="-122"/>
                                <a:cs typeface="Times New Roman" panose="02020603050405020304" pitchFamily="18" charset="0"/>
                              </a:rPr>
                              <m:t>𝑘</m:t>
                            </m:r>
                          </m:e>
                          <m:sub>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𝐿</m:t>
                            </m:r>
                          </m:sub>
                        </m:sSub>
                      </m:num>
                      <m:den>
                        <m:sSub>
                          <m:sSubPr>
                            <m:ctrlPr>
                              <a:rPr lang="zh-CN" altLang="zh-CN" i="1" dirty="0">
                                <a:latin typeface="Cambria Math" panose="02040503050406030204" pitchFamily="18" charset="0"/>
                                <a:ea typeface="宋体" panose="02010600030101010101" pitchFamily="2" charset="-122"/>
                                <a:cs typeface="Times New Roman" panose="02020603050405020304" pitchFamily="18" charset="0"/>
                              </a:rPr>
                            </m:ctrlPr>
                          </m:sSubPr>
                          <m:e>
                            <m:r>
                              <a:rPr lang="zh-CN" altLang="zh-CN" i="1" dirty="0">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𝐿</m:t>
                            </m:r>
                          </m:sub>
                        </m:sSub>
                      </m:den>
                    </m:f>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时成立，即所有类型的货物感染病毒概率相同时，两种抽样方法抽出率相同。</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eaLnBrk="0" fontAlgn="base" hangingPunct="0">
                  <a:spcBef>
                    <a:spcPct val="0"/>
                  </a:spcBef>
                  <a:spcAft>
                    <a:spcPct val="0"/>
                  </a:spcAft>
                </a:pPr>
                <a:r>
                  <a:rPr lang="zh-CN" altLang="zh-CN" dirty="0">
                    <a:latin typeface="Times New Roman" panose="02020603050405020304" pitchFamily="18" charset="0"/>
                    <a:ea typeface="宋体" panose="02010600030101010101" pitchFamily="2" charset="-122"/>
                    <a:cs typeface="Times New Roman" panose="02020603050405020304" pitchFamily="18" charset="0"/>
                  </a:rPr>
                  <a:t>从上述推导过程可以看出，在</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相同样本数，</a:t>
                </a:r>
                <a:r>
                  <a:rPr lang="zh-CN" altLang="zh-CN" dirty="0">
                    <a:latin typeface="Times New Roman" panose="02020603050405020304" pitchFamily="18" charset="0"/>
                    <a:ea typeface="宋体" panose="02010600030101010101" pitchFamily="2" charset="-122"/>
                    <a:cs typeface="Times New Roman" panose="02020603050405020304" pitchFamily="18" charset="0"/>
                  </a:rPr>
                  <a:t>按比例分配</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的分层抽样</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的抽出率总是不低于简单随机抽样的抽出率，这说明分层抽样的方法比简单随机抽样的方法更加高效</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1" name="文本框 10">
                <a:extLst>
                  <a:ext uri="{FF2B5EF4-FFF2-40B4-BE49-F238E27FC236}">
                    <a16:creationId xmlns:a16="http://schemas.microsoft.com/office/drawing/2014/main" id="{D0B64718-BCA3-4493-9322-B4972294915C}"/>
                  </a:ext>
                </a:extLst>
              </p:cNvPr>
              <p:cNvSpPr txBox="1">
                <a:spLocks noRot="1" noChangeAspect="1" noMove="1" noResize="1" noEditPoints="1" noAdjustHandles="1" noChangeArrowheads="1" noChangeShapeType="1" noTextEdit="1"/>
              </p:cNvSpPr>
              <p:nvPr/>
            </p:nvSpPr>
            <p:spPr>
              <a:xfrm>
                <a:off x="633953" y="4816626"/>
                <a:ext cx="10727890" cy="1355115"/>
              </a:xfrm>
              <a:prstGeom prst="rect">
                <a:avLst/>
              </a:prstGeom>
              <a:blipFill>
                <a:blip r:embed="rId4"/>
                <a:stretch>
                  <a:fillRect l="-511" r="-341" b="-54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886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B635143-353F-4579-AF2C-1FA705D869CA}"/>
              </a:ext>
            </a:extLst>
          </p:cNvPr>
          <p:cNvSpPr>
            <a:spLocks noChangeArrowheads="1"/>
          </p:cNvSpPr>
          <p:nvPr/>
        </p:nvSpPr>
        <p:spPr bwMode="auto">
          <a:xfrm>
            <a:off x="740780" y="2079567"/>
            <a:ext cx="1077877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latin typeface="Times New Roman" panose="02020603050405020304" pitchFamily="18" charset="0"/>
                <a:ea typeface="宋体" panose="02010600030101010101" pitchFamily="2" charset="-122"/>
                <a:cs typeface="Times New Roman" panose="02020603050405020304" pitchFamily="18" charset="0"/>
              </a:rPr>
              <a:t>我们通过</a:t>
            </a:r>
            <a:r>
              <a:rPr lang="en-US" altLang="zh-CN"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a:t>
            </a:r>
            <a:r>
              <a:rPr lang="zh-CN" altLang="zh-CN" dirty="0">
                <a:latin typeface="Times New Roman" panose="02020603050405020304" pitchFamily="18" charset="0"/>
                <a:ea typeface="宋体" panose="02010600030101010101" pitchFamily="2" charset="-122"/>
                <a:cs typeface="Times New Roman" panose="02020603050405020304" pitchFamily="18" charset="0"/>
              </a:rPr>
              <a:t>模拟实验，研究在保证检出率达到99%以上的条件下，各层用按比例分配的方式选取样本所需的样本总量的大小，并且与简单随机抽样和</a:t>
            </a:r>
            <a:r>
              <a:rPr lang="zh-CN"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整群抽样</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（论文里好像也没有给出整群的抽样方式、结果和代码）</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进行比较。</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latin typeface="Times New Roman" panose="02020603050405020304" pitchFamily="18" charset="0"/>
                <a:ea typeface="宋体" panose="02010600030101010101" pitchFamily="2" charset="-122"/>
                <a:cs typeface="Times New Roman" panose="02020603050405020304" pitchFamily="18" charset="0"/>
              </a:rPr>
              <a:t>假设总体个数N=10000，分10层，每层的总体个数为1000, 考虑以下几种情形：</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latin typeface="Times New Roman" panose="02020603050405020304" pitchFamily="18" charset="0"/>
                <a:ea typeface="宋体" panose="02010600030101010101" pitchFamily="2" charset="-122"/>
                <a:cs typeface="Times New Roman" panose="02020603050405020304" pitchFamily="18" charset="0"/>
              </a:rPr>
              <a:t>情形一：每种货物感染病毒概率相同。</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latin typeface="Times New Roman" panose="02020603050405020304" pitchFamily="18" charset="0"/>
                <a:ea typeface="宋体" panose="02010600030101010101" pitchFamily="2" charset="-122"/>
                <a:cs typeface="Times New Roman" panose="02020603050405020304" pitchFamily="18" charset="0"/>
              </a:rPr>
              <a:t>情形二：感染病毒概率不同的货物放在一起，而存在某一种货物感染概率较高时，其余货物感染率相同。</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latin typeface="Times New Roman" panose="02020603050405020304" pitchFamily="18" charset="0"/>
                <a:ea typeface="宋体" panose="02010600030101010101" pitchFamily="2" charset="-122"/>
                <a:cs typeface="Times New Roman" panose="02020603050405020304" pitchFamily="18" charset="0"/>
              </a:rPr>
              <a:t>情形三：病毒存在扩散性质，货物感染率与离感染源的距离成正相关。</a:t>
            </a:r>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0758EA93-545A-4AB7-8EBE-5F7205F6655D}"/>
              </a:ext>
            </a:extLst>
          </p:cNvPr>
          <p:cNvSpPr txBox="1"/>
          <p:nvPr/>
        </p:nvSpPr>
        <p:spPr>
          <a:xfrm>
            <a:off x="740780" y="756127"/>
            <a:ext cx="1574158" cy="461665"/>
          </a:xfrm>
          <a:prstGeom prst="rect">
            <a:avLst/>
          </a:prstGeom>
          <a:noFill/>
        </p:spPr>
        <p:txBody>
          <a:bodyPr wrap="square" rtlCol="0">
            <a:spAutoFit/>
          </a:bodyPr>
          <a:lstStyle/>
          <a:p>
            <a:r>
              <a:rPr lang="zh-CN" altLang="en-US" sz="2400" dirty="0"/>
              <a:t>研究过程</a:t>
            </a:r>
          </a:p>
        </p:txBody>
      </p:sp>
      <p:sp>
        <p:nvSpPr>
          <p:cNvPr id="6" name="文本框 5">
            <a:extLst>
              <a:ext uri="{FF2B5EF4-FFF2-40B4-BE49-F238E27FC236}">
                <a16:creationId xmlns:a16="http://schemas.microsoft.com/office/drawing/2014/main" id="{F0FA8BF7-6774-4D44-A037-3711F7932C40}"/>
              </a:ext>
            </a:extLst>
          </p:cNvPr>
          <p:cNvSpPr txBox="1"/>
          <p:nvPr/>
        </p:nvSpPr>
        <p:spPr>
          <a:xfrm>
            <a:off x="1009384" y="1217792"/>
            <a:ext cx="1574158" cy="400110"/>
          </a:xfrm>
          <a:prstGeom prst="rect">
            <a:avLst/>
          </a:prstGeom>
          <a:noFill/>
        </p:spPr>
        <p:txBody>
          <a:bodyPr wrap="square" rtlCol="0">
            <a:spAutoFit/>
          </a:bodyPr>
          <a:lstStyle/>
          <a:p>
            <a:r>
              <a:rPr lang="zh-CN" altLang="en-US" sz="2000" dirty="0"/>
              <a:t>模拟实验</a:t>
            </a:r>
          </a:p>
        </p:txBody>
      </p:sp>
    </p:spTree>
    <p:extLst>
      <p:ext uri="{BB962C8B-B14F-4D97-AF65-F5344CB8AC3E}">
        <p14:creationId xmlns:p14="http://schemas.microsoft.com/office/powerpoint/2010/main" val="1406938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758EA93-545A-4AB7-8EBE-5F7205F6655D}"/>
              </a:ext>
            </a:extLst>
          </p:cNvPr>
          <p:cNvSpPr txBox="1"/>
          <p:nvPr/>
        </p:nvSpPr>
        <p:spPr>
          <a:xfrm>
            <a:off x="740780" y="756127"/>
            <a:ext cx="1574158" cy="461665"/>
          </a:xfrm>
          <a:prstGeom prst="rect">
            <a:avLst/>
          </a:prstGeom>
          <a:noFill/>
        </p:spPr>
        <p:txBody>
          <a:bodyPr wrap="square" rtlCol="0">
            <a:spAutoFit/>
          </a:bodyPr>
          <a:lstStyle/>
          <a:p>
            <a:r>
              <a:rPr lang="zh-CN" altLang="en-US" sz="2400" dirty="0"/>
              <a:t>研究过程</a:t>
            </a:r>
          </a:p>
        </p:txBody>
      </p:sp>
      <p:sp>
        <p:nvSpPr>
          <p:cNvPr id="6" name="文本框 5">
            <a:extLst>
              <a:ext uri="{FF2B5EF4-FFF2-40B4-BE49-F238E27FC236}">
                <a16:creationId xmlns:a16="http://schemas.microsoft.com/office/drawing/2014/main" id="{F0FA8BF7-6774-4D44-A037-3711F7932C40}"/>
              </a:ext>
            </a:extLst>
          </p:cNvPr>
          <p:cNvSpPr txBox="1"/>
          <p:nvPr/>
        </p:nvSpPr>
        <p:spPr>
          <a:xfrm>
            <a:off x="1009384" y="1217792"/>
            <a:ext cx="1574158" cy="400110"/>
          </a:xfrm>
          <a:prstGeom prst="rect">
            <a:avLst/>
          </a:prstGeom>
          <a:noFill/>
        </p:spPr>
        <p:txBody>
          <a:bodyPr wrap="square" rtlCol="0">
            <a:spAutoFit/>
          </a:bodyPr>
          <a:lstStyle/>
          <a:p>
            <a:r>
              <a:rPr lang="zh-CN" altLang="en-US" sz="2000" dirty="0"/>
              <a:t>模拟实验</a:t>
            </a:r>
          </a:p>
        </p:txBody>
      </p:sp>
      <p:graphicFrame>
        <p:nvGraphicFramePr>
          <p:cNvPr id="7" name="表格 6">
            <a:extLst>
              <a:ext uri="{FF2B5EF4-FFF2-40B4-BE49-F238E27FC236}">
                <a16:creationId xmlns:a16="http://schemas.microsoft.com/office/drawing/2014/main" id="{4C31690D-9B26-4D92-8C51-AC9AD9A13A53}"/>
              </a:ext>
            </a:extLst>
          </p:cNvPr>
          <p:cNvGraphicFramePr>
            <a:graphicFrameLocks noGrp="1"/>
          </p:cNvGraphicFramePr>
          <p:nvPr>
            <p:extLst>
              <p:ext uri="{D42A27DB-BD31-4B8C-83A1-F6EECF244321}">
                <p14:modId xmlns:p14="http://schemas.microsoft.com/office/powerpoint/2010/main" val="2952555275"/>
              </p:ext>
            </p:extLst>
          </p:nvPr>
        </p:nvGraphicFramePr>
        <p:xfrm>
          <a:off x="589950" y="2214648"/>
          <a:ext cx="11231259" cy="2922959"/>
        </p:xfrm>
        <a:graphic>
          <a:graphicData uri="http://schemas.openxmlformats.org/drawingml/2006/table">
            <a:tbl>
              <a:tblPr firstRow="1" firstCol="1" bandRow="1">
                <a:tableStyleId>{5C22544A-7EE6-4342-B048-85BDC9FD1C3A}</a:tableStyleId>
              </a:tblPr>
              <a:tblGrid>
                <a:gridCol w="951915">
                  <a:extLst>
                    <a:ext uri="{9D8B030D-6E8A-4147-A177-3AD203B41FA5}">
                      <a16:colId xmlns:a16="http://schemas.microsoft.com/office/drawing/2014/main" val="2669344782"/>
                    </a:ext>
                  </a:extLst>
                </a:gridCol>
                <a:gridCol w="951915">
                  <a:extLst>
                    <a:ext uri="{9D8B030D-6E8A-4147-A177-3AD203B41FA5}">
                      <a16:colId xmlns:a16="http://schemas.microsoft.com/office/drawing/2014/main" val="2845904727"/>
                    </a:ext>
                  </a:extLst>
                </a:gridCol>
                <a:gridCol w="1036381">
                  <a:extLst>
                    <a:ext uri="{9D8B030D-6E8A-4147-A177-3AD203B41FA5}">
                      <a16:colId xmlns:a16="http://schemas.microsoft.com/office/drawing/2014/main" val="3743583459"/>
                    </a:ext>
                  </a:extLst>
                </a:gridCol>
                <a:gridCol w="1036381">
                  <a:extLst>
                    <a:ext uri="{9D8B030D-6E8A-4147-A177-3AD203B41FA5}">
                      <a16:colId xmlns:a16="http://schemas.microsoft.com/office/drawing/2014/main" val="2719651399"/>
                    </a:ext>
                  </a:extLst>
                </a:gridCol>
                <a:gridCol w="1036381">
                  <a:extLst>
                    <a:ext uri="{9D8B030D-6E8A-4147-A177-3AD203B41FA5}">
                      <a16:colId xmlns:a16="http://schemas.microsoft.com/office/drawing/2014/main" val="139867183"/>
                    </a:ext>
                  </a:extLst>
                </a:gridCol>
                <a:gridCol w="1036381">
                  <a:extLst>
                    <a:ext uri="{9D8B030D-6E8A-4147-A177-3AD203B41FA5}">
                      <a16:colId xmlns:a16="http://schemas.microsoft.com/office/drawing/2014/main" val="238853317"/>
                    </a:ext>
                  </a:extLst>
                </a:gridCol>
                <a:gridCol w="1036381">
                  <a:extLst>
                    <a:ext uri="{9D8B030D-6E8A-4147-A177-3AD203B41FA5}">
                      <a16:colId xmlns:a16="http://schemas.microsoft.com/office/drawing/2014/main" val="2842708591"/>
                    </a:ext>
                  </a:extLst>
                </a:gridCol>
                <a:gridCol w="1036381">
                  <a:extLst>
                    <a:ext uri="{9D8B030D-6E8A-4147-A177-3AD203B41FA5}">
                      <a16:colId xmlns:a16="http://schemas.microsoft.com/office/drawing/2014/main" val="1889863856"/>
                    </a:ext>
                  </a:extLst>
                </a:gridCol>
                <a:gridCol w="1036381">
                  <a:extLst>
                    <a:ext uri="{9D8B030D-6E8A-4147-A177-3AD203B41FA5}">
                      <a16:colId xmlns:a16="http://schemas.microsoft.com/office/drawing/2014/main" val="4012935835"/>
                    </a:ext>
                  </a:extLst>
                </a:gridCol>
                <a:gridCol w="1036381">
                  <a:extLst>
                    <a:ext uri="{9D8B030D-6E8A-4147-A177-3AD203B41FA5}">
                      <a16:colId xmlns:a16="http://schemas.microsoft.com/office/drawing/2014/main" val="316235263"/>
                    </a:ext>
                  </a:extLst>
                </a:gridCol>
                <a:gridCol w="1036381">
                  <a:extLst>
                    <a:ext uri="{9D8B030D-6E8A-4147-A177-3AD203B41FA5}">
                      <a16:colId xmlns:a16="http://schemas.microsoft.com/office/drawing/2014/main" val="4065691550"/>
                    </a:ext>
                  </a:extLst>
                </a:gridCol>
              </a:tblGrid>
              <a:tr h="771837">
                <a:tc>
                  <a:txBody>
                    <a:bodyPr/>
                    <a:lstStyle/>
                    <a:p>
                      <a:pPr algn="ctr">
                        <a:lnSpc>
                          <a:spcPct val="150000"/>
                        </a:lnSpc>
                      </a:pPr>
                      <a:r>
                        <a:rPr lang="en-US" sz="1000" kern="100" dirty="0">
                          <a:effectLst/>
                        </a:rPr>
                        <a: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zh-CN" sz="1200" kern="100" dirty="0">
                          <a:effectLst/>
                        </a:rPr>
                        <a:t>第一层</a:t>
                      </a:r>
                      <a:endParaRPr lang="zh-CN" sz="1600" kern="100" dirty="0">
                        <a:effectLst/>
                      </a:endParaRPr>
                    </a:p>
                    <a:p>
                      <a:pPr algn="ctr"/>
                      <a:r>
                        <a:rPr lang="zh-CN" sz="1200" kern="100" dirty="0">
                          <a:effectLst/>
                        </a:rPr>
                        <a:t>感染率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zh-CN" sz="1200" kern="100" dirty="0">
                          <a:effectLst/>
                        </a:rPr>
                        <a:t>第二层</a:t>
                      </a:r>
                      <a:endParaRPr lang="zh-CN" sz="1600" kern="100" dirty="0">
                        <a:effectLst/>
                      </a:endParaRPr>
                    </a:p>
                    <a:p>
                      <a:pPr algn="ctr"/>
                      <a:r>
                        <a:rPr lang="zh-CN" sz="1200" kern="100" dirty="0">
                          <a:effectLst/>
                        </a:rPr>
                        <a:t>感染率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zh-CN" sz="1200" kern="100" dirty="0">
                          <a:effectLst/>
                        </a:rPr>
                        <a:t>第三层</a:t>
                      </a:r>
                      <a:endParaRPr lang="zh-CN" sz="1600" kern="100" dirty="0">
                        <a:effectLst/>
                      </a:endParaRPr>
                    </a:p>
                    <a:p>
                      <a:pPr algn="ctr"/>
                      <a:r>
                        <a:rPr lang="zh-CN" sz="1200" kern="100" dirty="0">
                          <a:effectLst/>
                        </a:rPr>
                        <a:t>感染率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zh-CN" sz="1200" kern="100" dirty="0">
                          <a:effectLst/>
                        </a:rPr>
                        <a:t>第四层</a:t>
                      </a:r>
                      <a:endParaRPr lang="zh-CN" sz="1600" kern="100" dirty="0">
                        <a:effectLst/>
                      </a:endParaRPr>
                    </a:p>
                    <a:p>
                      <a:pPr algn="ctr"/>
                      <a:r>
                        <a:rPr lang="zh-CN" sz="1200" kern="100" dirty="0">
                          <a:effectLst/>
                        </a:rPr>
                        <a:t>感染率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zh-CN" sz="1200" kern="100" dirty="0">
                          <a:effectLst/>
                        </a:rPr>
                        <a:t>第五层</a:t>
                      </a:r>
                      <a:endParaRPr lang="zh-CN" sz="1600" kern="100" dirty="0">
                        <a:effectLst/>
                      </a:endParaRPr>
                    </a:p>
                    <a:p>
                      <a:pPr algn="ctr"/>
                      <a:r>
                        <a:rPr lang="zh-CN" sz="1200" kern="100" dirty="0">
                          <a:effectLst/>
                        </a:rPr>
                        <a:t>感染率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zh-CN" sz="1200" kern="100" dirty="0">
                          <a:effectLst/>
                        </a:rPr>
                        <a:t>第六层</a:t>
                      </a:r>
                      <a:endParaRPr lang="zh-CN" sz="1600" kern="100" dirty="0">
                        <a:effectLst/>
                      </a:endParaRPr>
                    </a:p>
                    <a:p>
                      <a:pPr algn="ctr"/>
                      <a:r>
                        <a:rPr lang="zh-CN" sz="1200" kern="100" dirty="0">
                          <a:effectLst/>
                        </a:rPr>
                        <a:t>感染率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zh-CN" sz="1200" kern="100" dirty="0">
                          <a:effectLst/>
                        </a:rPr>
                        <a:t>第七层</a:t>
                      </a:r>
                      <a:endParaRPr lang="zh-CN" sz="1600" kern="100" dirty="0">
                        <a:effectLst/>
                      </a:endParaRPr>
                    </a:p>
                    <a:p>
                      <a:pPr algn="ctr"/>
                      <a:r>
                        <a:rPr lang="zh-CN" sz="1200" kern="100" dirty="0">
                          <a:effectLst/>
                        </a:rPr>
                        <a:t>感染率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zh-CN" sz="1200" kern="100" dirty="0">
                          <a:effectLst/>
                        </a:rPr>
                        <a:t>第八层</a:t>
                      </a:r>
                      <a:endParaRPr lang="zh-CN" sz="1600" kern="100" dirty="0">
                        <a:effectLst/>
                      </a:endParaRPr>
                    </a:p>
                    <a:p>
                      <a:pPr algn="ctr"/>
                      <a:r>
                        <a:rPr lang="zh-CN" sz="1200" kern="100" dirty="0">
                          <a:effectLst/>
                        </a:rPr>
                        <a:t>感染率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zh-CN" sz="1200" kern="100">
                          <a:effectLst/>
                        </a:rPr>
                        <a:t>第九层</a:t>
                      </a:r>
                      <a:endParaRPr lang="zh-CN" sz="1600" kern="100">
                        <a:effectLst/>
                      </a:endParaRPr>
                    </a:p>
                    <a:p>
                      <a:pPr algn="ctr"/>
                      <a:r>
                        <a:rPr lang="zh-CN" sz="1200" kern="100">
                          <a:effectLst/>
                        </a:rPr>
                        <a:t>感染率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zh-CN" sz="1200" kern="100" dirty="0">
                          <a:effectLst/>
                        </a:rPr>
                        <a:t>第十层</a:t>
                      </a:r>
                      <a:endParaRPr lang="zh-CN" sz="1600" kern="100" dirty="0">
                        <a:effectLst/>
                      </a:endParaRPr>
                    </a:p>
                    <a:p>
                      <a:pPr algn="ctr"/>
                      <a:r>
                        <a:rPr lang="zh-CN" sz="1200" kern="100" dirty="0">
                          <a:effectLst/>
                        </a:rPr>
                        <a:t>感染率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62164896"/>
                  </a:ext>
                </a:extLst>
              </a:tr>
              <a:tr h="307569">
                <a:tc>
                  <a:txBody>
                    <a:bodyPr/>
                    <a:lstStyle/>
                    <a:p>
                      <a:pPr marL="0" algn="ctr" defTabSz="914400" rtl="0" eaLnBrk="1" latinLnBrk="0" hangingPunct="1">
                        <a:lnSpc>
                          <a:spcPct val="150000"/>
                        </a:lnSpc>
                      </a:pPr>
                      <a:r>
                        <a:rPr lang="zh-CN" altLang="en-US" sz="1200" b="1" kern="100" dirty="0">
                          <a:solidFill>
                            <a:schemeClr val="lt1"/>
                          </a:solidFill>
                          <a:effectLst/>
                          <a:latin typeface="+mn-lt"/>
                          <a:ea typeface="+mn-ea"/>
                          <a:cs typeface="+mn-cs"/>
                        </a:rPr>
                        <a:t>情形一</a:t>
                      </a:r>
                    </a:p>
                  </a:txBody>
                  <a:tcPr marL="68580" marR="68580" marT="0" marB="0" anchor="ctr"/>
                </a:tc>
                <a:tc>
                  <a:txBody>
                    <a:bodyPr/>
                    <a:lstStyle/>
                    <a:p>
                      <a:pPr algn="ctr">
                        <a:lnSpc>
                          <a:spcPct val="150000"/>
                        </a:lnSpc>
                      </a:pPr>
                      <a:r>
                        <a:rPr lang="en-US" sz="1400" kern="100" dirty="0">
                          <a:effectLst/>
                        </a:rPr>
                        <a:t>0.005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0.005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0.005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0.005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0.005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0.005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66514647"/>
                  </a:ext>
                </a:extLst>
              </a:tr>
              <a:tr h="307569">
                <a:tc rowSpan="4">
                  <a:txBody>
                    <a:bodyPr/>
                    <a:lstStyle/>
                    <a:p>
                      <a:pPr algn="ctr">
                        <a:lnSpc>
                          <a:spcPct val="150000"/>
                        </a:lnSpc>
                      </a:pPr>
                      <a:r>
                        <a:rPr lang="zh-CN" altLang="en-US" sz="1200" b="1" kern="100" dirty="0">
                          <a:solidFill>
                            <a:schemeClr val="lt1"/>
                          </a:solidFill>
                          <a:effectLst/>
                          <a:latin typeface="+mn-lt"/>
                          <a:ea typeface="+mn-ea"/>
                          <a:cs typeface="+mn-cs"/>
                        </a:rPr>
                        <a:t>情形二</a:t>
                      </a:r>
                    </a:p>
                  </a:txBody>
                  <a:tcPr marL="68580" marR="68580" marT="0" marB="0" anchor="ctr"/>
                </a:tc>
                <a:tc>
                  <a:txBody>
                    <a:bodyPr/>
                    <a:lstStyle/>
                    <a:p>
                      <a:pPr algn="ctr">
                        <a:lnSpc>
                          <a:spcPct val="150000"/>
                        </a:lnSpc>
                      </a:pPr>
                      <a:r>
                        <a:rPr lang="en-US" sz="1400" kern="100">
                          <a:effectLst/>
                        </a:rPr>
                        <a:t>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0.005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0.005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28709296"/>
                  </a:ext>
                </a:extLst>
              </a:tr>
              <a:tr h="307569">
                <a:tc vMerge="1">
                  <a:txBody>
                    <a:bodyPr/>
                    <a:lstStyle/>
                    <a:p>
                      <a:endParaRPr lang="zh-CN" altLang="en-US"/>
                    </a:p>
                  </a:txBody>
                  <a:tcPr/>
                </a:tc>
                <a:tc>
                  <a:txBody>
                    <a:bodyPr/>
                    <a:lstStyle/>
                    <a:p>
                      <a:pPr algn="ctr">
                        <a:lnSpc>
                          <a:spcPct val="150000"/>
                        </a:lnSpc>
                      </a:pPr>
                      <a:r>
                        <a:rPr lang="en-US" sz="1400" kern="100" dirty="0">
                          <a:effectLst/>
                        </a:rPr>
                        <a:t>0.01</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0.001</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0.001</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30144575"/>
                  </a:ext>
                </a:extLst>
              </a:tr>
              <a:tr h="307569">
                <a:tc vMerge="1">
                  <a:txBody>
                    <a:bodyPr/>
                    <a:lstStyle/>
                    <a:p>
                      <a:endParaRPr lang="zh-CN" altLang="en-US"/>
                    </a:p>
                  </a:txBody>
                  <a:tcPr/>
                </a:tc>
                <a:tc>
                  <a:txBody>
                    <a:bodyPr/>
                    <a:lstStyle/>
                    <a:p>
                      <a:pPr algn="ctr">
                        <a:lnSpc>
                          <a:spcPct val="150000"/>
                        </a:lnSpc>
                      </a:pPr>
                      <a:r>
                        <a:rPr lang="en-US" sz="1400" kern="100" dirty="0">
                          <a:effectLst/>
                        </a:rPr>
                        <a:t>0.01</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0.0005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0.0005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0.0005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5742771"/>
                  </a:ext>
                </a:extLst>
              </a:tr>
              <a:tr h="313553">
                <a:tc vMerge="1">
                  <a:txBody>
                    <a:bodyPr/>
                    <a:lstStyle/>
                    <a:p>
                      <a:endParaRPr lang="zh-CN" altLang="en-US"/>
                    </a:p>
                  </a:txBody>
                  <a:tcPr/>
                </a:tc>
                <a:tc>
                  <a:txBody>
                    <a:bodyPr/>
                    <a:lstStyle/>
                    <a:p>
                      <a:pPr algn="ctr">
                        <a:lnSpc>
                          <a:spcPct val="150000"/>
                        </a:lnSpc>
                      </a:pPr>
                      <a:r>
                        <a:rPr lang="en-US" sz="1400" kern="100">
                          <a:effectLst/>
                        </a:rPr>
                        <a:t>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0.0001</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0.0001</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0.0001</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5565587"/>
                  </a:ext>
                </a:extLst>
              </a:tr>
              <a:tr h="607293">
                <a:tc>
                  <a:txBody>
                    <a:bodyPr/>
                    <a:lstStyle/>
                    <a:p>
                      <a:pPr algn="ctr">
                        <a:lnSpc>
                          <a:spcPct val="150000"/>
                        </a:lnSpc>
                      </a:pPr>
                      <a:r>
                        <a:rPr lang="zh-CN" altLang="en-US" sz="1200" b="1" kern="100" dirty="0">
                          <a:solidFill>
                            <a:schemeClr val="lt1"/>
                          </a:solidFill>
                          <a:effectLst/>
                          <a:latin typeface="+mn-lt"/>
                          <a:ea typeface="+mn-ea"/>
                          <a:cs typeface="+mn-cs"/>
                        </a:rPr>
                        <a:t>情形三</a:t>
                      </a:r>
                    </a:p>
                  </a:txBody>
                  <a:tcPr marL="68580" marR="68580" marT="0" marB="0" anchor="ctr"/>
                </a:tc>
                <a:tc>
                  <a:txBody>
                    <a:bodyPr/>
                    <a:lstStyle/>
                    <a:p>
                      <a:pPr algn="ctr">
                        <a:lnSpc>
                          <a:spcPct val="150000"/>
                        </a:lnSpc>
                      </a:pPr>
                      <a:r>
                        <a:rPr lang="en-US" sz="1400" kern="100">
                          <a:effectLst/>
                        </a:rPr>
                        <a:t>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0.01*0.9^1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a:effectLst/>
                        </a:rPr>
                        <a: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400" kern="100" dirty="0">
                          <a:effectLst/>
                        </a:rPr>
                        <a:t>0.01*0.9^9</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45143713"/>
                  </a:ext>
                </a:extLst>
              </a:tr>
            </a:tbl>
          </a:graphicData>
        </a:graphic>
      </p:graphicFrame>
    </p:spTree>
    <p:extLst>
      <p:ext uri="{BB962C8B-B14F-4D97-AF65-F5344CB8AC3E}">
        <p14:creationId xmlns:p14="http://schemas.microsoft.com/office/powerpoint/2010/main" val="20421038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邵大推荐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1189</Words>
  <Application>Microsoft Office PowerPoint</Application>
  <PresentationFormat>宽屏</PresentationFormat>
  <Paragraphs>167</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毛 盾康</dc:creator>
  <cp:lastModifiedBy>Cui James</cp:lastModifiedBy>
  <cp:revision>20</cp:revision>
  <dcterms:created xsi:type="dcterms:W3CDTF">2020-12-30T08:38:47Z</dcterms:created>
  <dcterms:modified xsi:type="dcterms:W3CDTF">2021-01-01T10:37:01Z</dcterms:modified>
</cp:coreProperties>
</file>