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9AB85-8A2E-4D0B-B1D4-DE8115E3BDFA}" v="1" dt="2022-12-12T05:07:50.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3" autoAdjust="0"/>
    <p:restoredTop sz="94660"/>
  </p:normalViewPr>
  <p:slideViewPr>
    <p:cSldViewPr snapToGrid="0">
      <p:cViewPr varScale="1">
        <p:scale>
          <a:sx n="80" d="100"/>
          <a:sy n="80" d="100"/>
        </p:scale>
        <p:origin x="120" y="18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ah Smith" userId="e18457a79e91d07b" providerId="LiveId" clId="{2839AB85-8A2E-4D0B-B1D4-DE8115E3BDFA}"/>
    <pc:docChg chg="custSel addSld delSld modSld">
      <pc:chgData name="Micah Smith" userId="e18457a79e91d07b" providerId="LiveId" clId="{2839AB85-8A2E-4D0B-B1D4-DE8115E3BDFA}" dt="2022-12-12T05:10:57.381" v="807" actId="2696"/>
      <pc:docMkLst>
        <pc:docMk/>
      </pc:docMkLst>
      <pc:sldChg chg="modSp mod">
        <pc:chgData name="Micah Smith" userId="e18457a79e91d07b" providerId="LiveId" clId="{2839AB85-8A2E-4D0B-B1D4-DE8115E3BDFA}" dt="2022-12-12T05:08:57.721" v="588" actId="1076"/>
        <pc:sldMkLst>
          <pc:docMk/>
          <pc:sldMk cId="198989621" sldId="260"/>
        </pc:sldMkLst>
        <pc:spChg chg="mod">
          <ac:chgData name="Micah Smith" userId="e18457a79e91d07b" providerId="LiveId" clId="{2839AB85-8A2E-4D0B-B1D4-DE8115E3BDFA}" dt="2022-12-12T05:08:57.721" v="588" actId="1076"/>
          <ac:spMkLst>
            <pc:docMk/>
            <pc:sldMk cId="198989621" sldId="260"/>
            <ac:spMk id="2" creationId="{9B0D3E85-FA18-9A27-8B13-B650B7FFF4B4}"/>
          </ac:spMkLst>
        </pc:spChg>
      </pc:sldChg>
      <pc:sldChg chg="addSp modSp mod">
        <pc:chgData name="Micah Smith" userId="e18457a79e91d07b" providerId="LiveId" clId="{2839AB85-8A2E-4D0B-B1D4-DE8115E3BDFA}" dt="2022-12-12T05:07:55.416" v="585" actId="1076"/>
        <pc:sldMkLst>
          <pc:docMk/>
          <pc:sldMk cId="599954614" sldId="262"/>
        </pc:sldMkLst>
        <pc:spChg chg="mod">
          <ac:chgData name="Micah Smith" userId="e18457a79e91d07b" providerId="LiveId" clId="{2839AB85-8A2E-4D0B-B1D4-DE8115E3BDFA}" dt="2022-12-12T05:07:40.503" v="582" actId="20577"/>
          <ac:spMkLst>
            <pc:docMk/>
            <pc:sldMk cId="599954614" sldId="262"/>
            <ac:spMk id="3" creationId="{4FFC1427-4B64-9F06-49D2-A7444EE247B7}"/>
          </ac:spMkLst>
        </pc:spChg>
        <pc:picChg chg="add mod">
          <ac:chgData name="Micah Smith" userId="e18457a79e91d07b" providerId="LiveId" clId="{2839AB85-8A2E-4D0B-B1D4-DE8115E3BDFA}" dt="2022-12-12T05:07:55.416" v="585" actId="1076"/>
          <ac:picMkLst>
            <pc:docMk/>
            <pc:sldMk cId="599954614" sldId="262"/>
            <ac:picMk id="4" creationId="{4311B27A-57FC-E9EB-5200-0CF638B95A58}"/>
          </ac:picMkLst>
        </pc:picChg>
      </pc:sldChg>
      <pc:sldChg chg="modSp new del mod">
        <pc:chgData name="Micah Smith" userId="e18457a79e91d07b" providerId="LiveId" clId="{2839AB85-8A2E-4D0B-B1D4-DE8115E3BDFA}" dt="2022-12-12T05:10:57.381" v="807" actId="2696"/>
        <pc:sldMkLst>
          <pc:docMk/>
          <pc:sldMk cId="4179797329" sldId="263"/>
        </pc:sldMkLst>
        <pc:spChg chg="mod">
          <ac:chgData name="Micah Smith" userId="e18457a79e91d07b" providerId="LiveId" clId="{2839AB85-8A2E-4D0B-B1D4-DE8115E3BDFA}" dt="2022-12-12T05:09:25.685" v="600" actId="20577"/>
          <ac:spMkLst>
            <pc:docMk/>
            <pc:sldMk cId="4179797329" sldId="263"/>
            <ac:spMk id="2" creationId="{DE215DD0-7243-B47F-6D14-F173F066ED76}"/>
          </ac:spMkLst>
        </pc:spChg>
        <pc:spChg chg="mod">
          <ac:chgData name="Micah Smith" userId="e18457a79e91d07b" providerId="LiveId" clId="{2839AB85-8A2E-4D0B-B1D4-DE8115E3BDFA}" dt="2022-12-12T05:10:10.592" v="806" actId="20577"/>
          <ac:spMkLst>
            <pc:docMk/>
            <pc:sldMk cId="4179797329" sldId="263"/>
            <ac:spMk id="3" creationId="{3D169B63-B0F4-D9F9-6057-237C9B6B906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2251AD8-B3DE-4C40-A8A7-F8F3AC118C43}" type="datetimeFigureOut">
              <a:rPr lang="en-US" smtClean="0"/>
              <a:t>12/11/2022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BD3DB4-DA2A-437C-AA35-1DE4E29BF2C5}" type="slidenum">
              <a:rPr lang="en-US" smtClean="0"/>
              <a:t>‹#›</a:t>
            </a:fld>
            <a:endParaRPr lang="en-US"/>
          </a:p>
        </p:txBody>
      </p:sp>
    </p:spTree>
    <p:extLst>
      <p:ext uri="{BB962C8B-B14F-4D97-AF65-F5344CB8AC3E}">
        <p14:creationId xmlns:p14="http://schemas.microsoft.com/office/powerpoint/2010/main" val="372342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251AD8-B3DE-4C40-A8A7-F8F3AC118C43}"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D3DB4-DA2A-437C-AA35-1DE4E29BF2C5}" type="slidenum">
              <a:rPr lang="en-US" smtClean="0"/>
              <a:t>‹#›</a:t>
            </a:fld>
            <a:endParaRPr lang="en-US"/>
          </a:p>
        </p:txBody>
      </p:sp>
    </p:spTree>
    <p:extLst>
      <p:ext uri="{BB962C8B-B14F-4D97-AF65-F5344CB8AC3E}">
        <p14:creationId xmlns:p14="http://schemas.microsoft.com/office/powerpoint/2010/main" val="156386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2251AD8-B3DE-4C40-A8A7-F8F3AC118C43}" type="datetimeFigureOut">
              <a:rPr lang="en-US" smtClean="0"/>
              <a:t>12/11/2022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BD3DB4-DA2A-437C-AA35-1DE4E29BF2C5}" type="slidenum">
              <a:rPr lang="en-US" smtClean="0"/>
              <a:t>‹#›</a:t>
            </a:fld>
            <a:endParaRPr lang="en-US"/>
          </a:p>
        </p:txBody>
      </p:sp>
    </p:spTree>
    <p:extLst>
      <p:ext uri="{BB962C8B-B14F-4D97-AF65-F5344CB8AC3E}">
        <p14:creationId xmlns:p14="http://schemas.microsoft.com/office/powerpoint/2010/main" val="250866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2251AD8-B3DE-4C40-A8A7-F8F3AC118C43}" type="datetimeFigureOut">
              <a:rPr lang="en-US" smtClean="0"/>
              <a:t>12/11/2022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BD3DB4-DA2A-437C-AA35-1DE4E29BF2C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6086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2251AD8-B3DE-4C40-A8A7-F8F3AC118C43}" type="datetimeFigureOut">
              <a:rPr lang="en-US" smtClean="0"/>
              <a:t>12/11/2022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BD3DB4-DA2A-437C-AA35-1DE4E29BF2C5}" type="slidenum">
              <a:rPr lang="en-US" smtClean="0"/>
              <a:t>‹#›</a:t>
            </a:fld>
            <a:endParaRPr lang="en-US"/>
          </a:p>
        </p:txBody>
      </p:sp>
    </p:spTree>
    <p:extLst>
      <p:ext uri="{BB962C8B-B14F-4D97-AF65-F5344CB8AC3E}">
        <p14:creationId xmlns:p14="http://schemas.microsoft.com/office/powerpoint/2010/main" val="3474273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251AD8-B3DE-4C40-A8A7-F8F3AC118C43}"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BD3DB4-DA2A-437C-AA35-1DE4E29BF2C5}" type="slidenum">
              <a:rPr lang="en-US" smtClean="0"/>
              <a:t>‹#›</a:t>
            </a:fld>
            <a:endParaRPr lang="en-US"/>
          </a:p>
        </p:txBody>
      </p:sp>
    </p:spTree>
    <p:extLst>
      <p:ext uri="{BB962C8B-B14F-4D97-AF65-F5344CB8AC3E}">
        <p14:creationId xmlns:p14="http://schemas.microsoft.com/office/powerpoint/2010/main" val="3140451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251AD8-B3DE-4C40-A8A7-F8F3AC118C43}"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BD3DB4-DA2A-437C-AA35-1DE4E29BF2C5}" type="slidenum">
              <a:rPr lang="en-US" smtClean="0"/>
              <a:t>‹#›</a:t>
            </a:fld>
            <a:endParaRPr lang="en-US"/>
          </a:p>
        </p:txBody>
      </p:sp>
    </p:spTree>
    <p:extLst>
      <p:ext uri="{BB962C8B-B14F-4D97-AF65-F5344CB8AC3E}">
        <p14:creationId xmlns:p14="http://schemas.microsoft.com/office/powerpoint/2010/main" val="1679002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51AD8-B3DE-4C40-A8A7-F8F3AC118C43}"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D3DB4-DA2A-437C-AA35-1DE4E29BF2C5}" type="slidenum">
              <a:rPr lang="en-US" smtClean="0"/>
              <a:t>‹#›</a:t>
            </a:fld>
            <a:endParaRPr lang="en-US"/>
          </a:p>
        </p:txBody>
      </p:sp>
    </p:spTree>
    <p:extLst>
      <p:ext uri="{BB962C8B-B14F-4D97-AF65-F5344CB8AC3E}">
        <p14:creationId xmlns:p14="http://schemas.microsoft.com/office/powerpoint/2010/main" val="2391443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2251AD8-B3DE-4C40-A8A7-F8F3AC118C43}" type="datetimeFigureOut">
              <a:rPr lang="en-US" smtClean="0"/>
              <a:t>12/11/2022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BD3DB4-DA2A-437C-AA35-1DE4E29BF2C5}" type="slidenum">
              <a:rPr lang="en-US" smtClean="0"/>
              <a:t>‹#›</a:t>
            </a:fld>
            <a:endParaRPr lang="en-US"/>
          </a:p>
        </p:txBody>
      </p:sp>
    </p:spTree>
    <p:extLst>
      <p:ext uri="{BB962C8B-B14F-4D97-AF65-F5344CB8AC3E}">
        <p14:creationId xmlns:p14="http://schemas.microsoft.com/office/powerpoint/2010/main" val="251263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51AD8-B3DE-4C40-A8A7-F8F3AC118C43}"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D3DB4-DA2A-437C-AA35-1DE4E29BF2C5}" type="slidenum">
              <a:rPr lang="en-US" smtClean="0"/>
              <a:t>‹#›</a:t>
            </a:fld>
            <a:endParaRPr lang="en-US"/>
          </a:p>
        </p:txBody>
      </p:sp>
    </p:spTree>
    <p:extLst>
      <p:ext uri="{BB962C8B-B14F-4D97-AF65-F5344CB8AC3E}">
        <p14:creationId xmlns:p14="http://schemas.microsoft.com/office/powerpoint/2010/main" val="76344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2251AD8-B3DE-4C40-A8A7-F8F3AC118C43}" type="datetimeFigureOut">
              <a:rPr lang="en-US" smtClean="0"/>
              <a:t>12/11/2022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BD3DB4-DA2A-437C-AA35-1DE4E29BF2C5}" type="slidenum">
              <a:rPr lang="en-US" smtClean="0"/>
              <a:t>‹#›</a:t>
            </a:fld>
            <a:endParaRPr lang="en-US"/>
          </a:p>
        </p:txBody>
      </p:sp>
    </p:spTree>
    <p:extLst>
      <p:ext uri="{BB962C8B-B14F-4D97-AF65-F5344CB8AC3E}">
        <p14:creationId xmlns:p14="http://schemas.microsoft.com/office/powerpoint/2010/main" val="2324128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251AD8-B3DE-4C40-A8A7-F8F3AC118C43}"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D3DB4-DA2A-437C-AA35-1DE4E29BF2C5}" type="slidenum">
              <a:rPr lang="en-US" smtClean="0"/>
              <a:t>‹#›</a:t>
            </a:fld>
            <a:endParaRPr lang="en-US"/>
          </a:p>
        </p:txBody>
      </p:sp>
    </p:spTree>
    <p:extLst>
      <p:ext uri="{BB962C8B-B14F-4D97-AF65-F5344CB8AC3E}">
        <p14:creationId xmlns:p14="http://schemas.microsoft.com/office/powerpoint/2010/main" val="110530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51AD8-B3DE-4C40-A8A7-F8F3AC118C43}" type="datetimeFigureOut">
              <a:rPr lang="en-US" smtClean="0"/>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BD3DB4-DA2A-437C-AA35-1DE4E29BF2C5}" type="slidenum">
              <a:rPr lang="en-US" smtClean="0"/>
              <a:t>‹#›</a:t>
            </a:fld>
            <a:endParaRPr lang="en-US"/>
          </a:p>
        </p:txBody>
      </p:sp>
    </p:spTree>
    <p:extLst>
      <p:ext uri="{BB962C8B-B14F-4D97-AF65-F5344CB8AC3E}">
        <p14:creationId xmlns:p14="http://schemas.microsoft.com/office/powerpoint/2010/main" val="170143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51AD8-B3DE-4C40-A8A7-F8F3AC118C43}"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BD3DB4-DA2A-437C-AA35-1DE4E29BF2C5}" type="slidenum">
              <a:rPr lang="en-US" smtClean="0"/>
              <a:t>‹#›</a:t>
            </a:fld>
            <a:endParaRPr lang="en-US"/>
          </a:p>
        </p:txBody>
      </p:sp>
    </p:spTree>
    <p:extLst>
      <p:ext uri="{BB962C8B-B14F-4D97-AF65-F5344CB8AC3E}">
        <p14:creationId xmlns:p14="http://schemas.microsoft.com/office/powerpoint/2010/main" val="2143702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51AD8-B3DE-4C40-A8A7-F8F3AC118C43}" type="datetimeFigureOut">
              <a:rPr lang="en-US" smtClean="0"/>
              <a:t>12/11/2022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BD3DB4-DA2A-437C-AA35-1DE4E29BF2C5}" type="slidenum">
              <a:rPr lang="en-US" smtClean="0"/>
              <a:t>‹#›</a:t>
            </a:fld>
            <a:endParaRPr lang="en-US"/>
          </a:p>
        </p:txBody>
      </p:sp>
    </p:spTree>
    <p:extLst>
      <p:ext uri="{BB962C8B-B14F-4D97-AF65-F5344CB8AC3E}">
        <p14:creationId xmlns:p14="http://schemas.microsoft.com/office/powerpoint/2010/main" val="728631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251AD8-B3DE-4C40-A8A7-F8F3AC118C43}"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D3DB4-DA2A-437C-AA35-1DE4E29BF2C5}" type="slidenum">
              <a:rPr lang="en-US" smtClean="0"/>
              <a:t>‹#›</a:t>
            </a:fld>
            <a:endParaRPr lang="en-US"/>
          </a:p>
        </p:txBody>
      </p:sp>
    </p:spTree>
    <p:extLst>
      <p:ext uri="{BB962C8B-B14F-4D97-AF65-F5344CB8AC3E}">
        <p14:creationId xmlns:p14="http://schemas.microsoft.com/office/powerpoint/2010/main" val="389214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251AD8-B3DE-4C40-A8A7-F8F3AC118C43}"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D3DB4-DA2A-437C-AA35-1DE4E29BF2C5}" type="slidenum">
              <a:rPr lang="en-US" smtClean="0"/>
              <a:t>‹#›</a:t>
            </a:fld>
            <a:endParaRPr lang="en-US"/>
          </a:p>
        </p:txBody>
      </p:sp>
    </p:spTree>
    <p:extLst>
      <p:ext uri="{BB962C8B-B14F-4D97-AF65-F5344CB8AC3E}">
        <p14:creationId xmlns:p14="http://schemas.microsoft.com/office/powerpoint/2010/main" val="59069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251AD8-B3DE-4C40-A8A7-F8F3AC118C43}" type="datetimeFigureOut">
              <a:rPr lang="en-US" smtClean="0"/>
              <a:t>12/11/2022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BD3DB4-DA2A-437C-AA35-1DE4E29BF2C5}" type="slidenum">
              <a:rPr lang="en-US" smtClean="0"/>
              <a:t>‹#›</a:t>
            </a:fld>
            <a:endParaRPr lang="en-US"/>
          </a:p>
        </p:txBody>
      </p:sp>
    </p:spTree>
    <p:extLst>
      <p:ext uri="{BB962C8B-B14F-4D97-AF65-F5344CB8AC3E}">
        <p14:creationId xmlns:p14="http://schemas.microsoft.com/office/powerpoint/2010/main" val="40307646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69DD-3CD1-01D2-0DA7-3500BFBD0ECE}"/>
              </a:ext>
            </a:extLst>
          </p:cNvPr>
          <p:cNvSpPr>
            <a:spLocks noGrp="1"/>
          </p:cNvSpPr>
          <p:nvPr>
            <p:ph type="ctrTitle"/>
          </p:nvPr>
        </p:nvSpPr>
        <p:spPr/>
        <p:txBody>
          <a:bodyPr/>
          <a:lstStyle/>
          <a:p>
            <a:r>
              <a:rPr lang="en-US" dirty="0"/>
              <a:t>BACCHUS WINERY</a:t>
            </a:r>
          </a:p>
        </p:txBody>
      </p:sp>
      <p:sp>
        <p:nvSpPr>
          <p:cNvPr id="3" name="Subtitle 2">
            <a:extLst>
              <a:ext uri="{FF2B5EF4-FFF2-40B4-BE49-F238E27FC236}">
                <a16:creationId xmlns:a16="http://schemas.microsoft.com/office/drawing/2014/main" id="{29B35CAD-C401-3288-0448-10213FA7315F}"/>
              </a:ext>
            </a:extLst>
          </p:cNvPr>
          <p:cNvSpPr>
            <a:spLocks noGrp="1"/>
          </p:cNvSpPr>
          <p:nvPr>
            <p:ph type="subTitle" idx="1"/>
          </p:nvPr>
        </p:nvSpPr>
        <p:spPr/>
        <p:txBody>
          <a:bodyPr>
            <a:normAutofit fontScale="92500" lnSpcReduction="10000"/>
          </a:bodyPr>
          <a:lstStyle/>
          <a:p>
            <a:r>
              <a:rPr lang="en-US" dirty="0"/>
              <a:t>A CASE STUDY ON BUSINESS ACTIVITIES</a:t>
            </a:r>
          </a:p>
          <a:p>
            <a:r>
              <a:rPr lang="en-US" dirty="0"/>
              <a:t>BY THE CSD310 GREEN TEAM</a:t>
            </a:r>
          </a:p>
        </p:txBody>
      </p:sp>
    </p:spTree>
    <p:extLst>
      <p:ext uri="{BB962C8B-B14F-4D97-AF65-F5344CB8AC3E}">
        <p14:creationId xmlns:p14="http://schemas.microsoft.com/office/powerpoint/2010/main" val="303104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38402-8241-6D05-4ACA-63DD98EE8BDB}"/>
              </a:ext>
            </a:extLst>
          </p:cNvPr>
          <p:cNvSpPr>
            <a:spLocks noGrp="1"/>
          </p:cNvSpPr>
          <p:nvPr>
            <p:ph type="title"/>
          </p:nvPr>
        </p:nvSpPr>
        <p:spPr/>
        <p:txBody>
          <a:bodyPr/>
          <a:lstStyle/>
          <a:p>
            <a:r>
              <a:rPr lang="en-US" dirty="0"/>
              <a:t>GREEN TEAM MEMBERS</a:t>
            </a:r>
          </a:p>
        </p:txBody>
      </p:sp>
      <p:sp>
        <p:nvSpPr>
          <p:cNvPr id="3" name="Content Placeholder 2">
            <a:extLst>
              <a:ext uri="{FF2B5EF4-FFF2-40B4-BE49-F238E27FC236}">
                <a16:creationId xmlns:a16="http://schemas.microsoft.com/office/drawing/2014/main" id="{DC75DCC2-92CC-C4C7-F1EA-28954E964C48}"/>
              </a:ext>
            </a:extLst>
          </p:cNvPr>
          <p:cNvSpPr>
            <a:spLocks noGrp="1"/>
          </p:cNvSpPr>
          <p:nvPr>
            <p:ph idx="1"/>
          </p:nvPr>
        </p:nvSpPr>
        <p:spPr>
          <a:xfrm>
            <a:off x="589547" y="2194560"/>
            <a:ext cx="11012905" cy="4024125"/>
          </a:xfrm>
        </p:spPr>
        <p:txBody>
          <a:bodyPr>
            <a:normAutofit/>
          </a:bodyPr>
          <a:lstStyle/>
          <a:p>
            <a:pPr marL="0" indent="0" algn="ctr">
              <a:buNone/>
            </a:pPr>
            <a:r>
              <a:rPr lang="en-US" sz="5400" dirty="0"/>
              <a:t>Joseph Youskievicz (The Brains)</a:t>
            </a:r>
          </a:p>
          <a:p>
            <a:pPr marL="0" indent="0" algn="ctr">
              <a:buNone/>
            </a:pPr>
            <a:r>
              <a:rPr lang="en-US" sz="5400" dirty="0"/>
              <a:t>Angela Tracy (The Brawn)</a:t>
            </a:r>
          </a:p>
          <a:p>
            <a:pPr marL="0" indent="0" algn="ctr">
              <a:buNone/>
            </a:pPr>
            <a:r>
              <a:rPr lang="en-US" sz="5400" dirty="0"/>
              <a:t>James Lilley (The Technician)</a:t>
            </a:r>
          </a:p>
          <a:p>
            <a:pPr marL="0" indent="0" algn="ctr">
              <a:buNone/>
            </a:pPr>
            <a:r>
              <a:rPr lang="en-US" sz="5400" dirty="0"/>
              <a:t>Micah Smith (The Meme Guy)</a:t>
            </a:r>
          </a:p>
        </p:txBody>
      </p:sp>
    </p:spTree>
    <p:extLst>
      <p:ext uri="{BB962C8B-B14F-4D97-AF65-F5344CB8AC3E}">
        <p14:creationId xmlns:p14="http://schemas.microsoft.com/office/powerpoint/2010/main" val="230909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56E4E-E3B9-9011-8259-D89E8A5CFCB7}"/>
              </a:ext>
            </a:extLst>
          </p:cNvPr>
          <p:cNvSpPr>
            <a:spLocks noGrp="1"/>
          </p:cNvSpPr>
          <p:nvPr>
            <p:ph type="title"/>
          </p:nvPr>
        </p:nvSpPr>
        <p:spPr/>
        <p:txBody>
          <a:bodyPr/>
          <a:lstStyle/>
          <a:p>
            <a:r>
              <a:rPr lang="en-US" dirty="0"/>
              <a:t>The case study</a:t>
            </a:r>
          </a:p>
        </p:txBody>
      </p:sp>
      <p:sp>
        <p:nvSpPr>
          <p:cNvPr id="3" name="Content Placeholder 2">
            <a:extLst>
              <a:ext uri="{FF2B5EF4-FFF2-40B4-BE49-F238E27FC236}">
                <a16:creationId xmlns:a16="http://schemas.microsoft.com/office/drawing/2014/main" id="{0F041373-89BE-A2F8-60F2-4AA363637091}"/>
              </a:ext>
            </a:extLst>
          </p:cNvPr>
          <p:cNvSpPr>
            <a:spLocks noGrp="1"/>
          </p:cNvSpPr>
          <p:nvPr>
            <p:ph idx="1"/>
          </p:nvPr>
        </p:nvSpPr>
        <p:spPr/>
        <p:txBody>
          <a:bodyPr/>
          <a:lstStyle/>
          <a:p>
            <a:pPr marL="0" indent="0" algn="just">
              <a:buNone/>
            </a:pPr>
            <a:r>
              <a:rPr lang="en-US" dirty="0"/>
              <a:t>Stan and Davis Bacchus, the owners and operators of Bacchus winery, have commissioned the Green Team to perform an analysis of their business’ data. The aim was to produce reports based on the results of our analysis to guide Bacchus Winery in its next steps to improve operational efficiency. The winery needs to know several things about its data, such as:</a:t>
            </a:r>
          </a:p>
          <a:p>
            <a:pPr algn="just"/>
            <a:r>
              <a:rPr lang="en-US" dirty="0"/>
              <a:t>The efficiency of supply procurement for winery supplier orders</a:t>
            </a:r>
          </a:p>
          <a:p>
            <a:pPr algn="just"/>
            <a:r>
              <a:rPr lang="en-US" dirty="0"/>
              <a:t>Overall and specific sales strength of the products that the winery offers</a:t>
            </a:r>
          </a:p>
          <a:p>
            <a:pPr algn="just"/>
            <a:r>
              <a:rPr lang="en-US" dirty="0"/>
              <a:t>The number of hours that the winery’s employees have worked during each quarter in the last fiscal year</a:t>
            </a:r>
          </a:p>
        </p:txBody>
      </p:sp>
    </p:spTree>
    <p:extLst>
      <p:ext uri="{BB962C8B-B14F-4D97-AF65-F5344CB8AC3E}">
        <p14:creationId xmlns:p14="http://schemas.microsoft.com/office/powerpoint/2010/main" val="147463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D3E85-FA18-9A27-8B13-B650B7FFF4B4}"/>
              </a:ext>
            </a:extLst>
          </p:cNvPr>
          <p:cNvSpPr>
            <a:spLocks noGrp="1"/>
          </p:cNvSpPr>
          <p:nvPr>
            <p:ph type="title"/>
          </p:nvPr>
        </p:nvSpPr>
        <p:spPr>
          <a:xfrm>
            <a:off x="3292643" y="0"/>
            <a:ext cx="8610600" cy="1293028"/>
          </a:xfrm>
        </p:spPr>
        <p:txBody>
          <a:bodyPr>
            <a:normAutofit/>
          </a:bodyPr>
          <a:lstStyle/>
          <a:p>
            <a:r>
              <a:rPr lang="en-US" sz="3600" dirty="0"/>
              <a:t>Entity relationship diagram</a:t>
            </a:r>
          </a:p>
        </p:txBody>
      </p:sp>
      <p:pic>
        <p:nvPicPr>
          <p:cNvPr id="5" name="Picture 4" descr="Diagram&#10;&#10;Description automatically generated">
            <a:extLst>
              <a:ext uri="{FF2B5EF4-FFF2-40B4-BE49-F238E27FC236}">
                <a16:creationId xmlns:a16="http://schemas.microsoft.com/office/drawing/2014/main" id="{E85B5516-943A-5D69-05DB-A0627603E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239" y="1085149"/>
            <a:ext cx="7293521" cy="5622089"/>
          </a:xfrm>
          <a:prstGeom prst="rect">
            <a:avLst/>
          </a:prstGeom>
        </p:spPr>
      </p:pic>
    </p:spTree>
    <p:extLst>
      <p:ext uri="{BB962C8B-B14F-4D97-AF65-F5344CB8AC3E}">
        <p14:creationId xmlns:p14="http://schemas.microsoft.com/office/powerpoint/2010/main" val="19898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47CC6-82BC-E21F-2104-489771027BC8}"/>
              </a:ext>
            </a:extLst>
          </p:cNvPr>
          <p:cNvSpPr>
            <a:spLocks noGrp="1"/>
          </p:cNvSpPr>
          <p:nvPr>
            <p:ph type="title"/>
          </p:nvPr>
        </p:nvSpPr>
        <p:spPr>
          <a:xfrm>
            <a:off x="2895600" y="632422"/>
            <a:ext cx="8610600" cy="1293028"/>
          </a:xfrm>
        </p:spPr>
        <p:txBody>
          <a:bodyPr/>
          <a:lstStyle/>
          <a:p>
            <a:r>
              <a:rPr lang="en-US" dirty="0"/>
              <a:t>Report 1: supply procurement</a:t>
            </a:r>
          </a:p>
        </p:txBody>
      </p:sp>
      <p:sp>
        <p:nvSpPr>
          <p:cNvPr id="3" name="Content Placeholder 2">
            <a:extLst>
              <a:ext uri="{FF2B5EF4-FFF2-40B4-BE49-F238E27FC236}">
                <a16:creationId xmlns:a16="http://schemas.microsoft.com/office/drawing/2014/main" id="{4FFC1427-4B64-9F06-49D2-A7444EE247B7}"/>
              </a:ext>
            </a:extLst>
          </p:cNvPr>
          <p:cNvSpPr>
            <a:spLocks noGrp="1"/>
          </p:cNvSpPr>
          <p:nvPr>
            <p:ph idx="1"/>
          </p:nvPr>
        </p:nvSpPr>
        <p:spPr>
          <a:xfrm>
            <a:off x="685800" y="1714929"/>
            <a:ext cx="10820400" cy="1714072"/>
          </a:xfrm>
        </p:spPr>
        <p:txBody>
          <a:bodyPr>
            <a:normAutofit lnSpcReduction="10000"/>
          </a:bodyPr>
          <a:lstStyle/>
          <a:p>
            <a:pPr marL="0" indent="0" algn="just">
              <a:buNone/>
            </a:pPr>
            <a:r>
              <a:rPr lang="en-US" sz="2000" dirty="0"/>
              <a:t>The winery was interested in seeing how timely its suppliers were in fulfilling and shipping orders for the parts needed to execute day-to-day operations. The report for this analysis included the date of order placement; date of order receipt by the winery; and the names of the individual products ordered. Most of the orders placed were processed and shipped in a reasonable window of time, with one outlier for tubing:</a:t>
            </a:r>
          </a:p>
        </p:txBody>
      </p:sp>
      <p:grpSp>
        <p:nvGrpSpPr>
          <p:cNvPr id="6" name="Group 5">
            <a:extLst>
              <a:ext uri="{FF2B5EF4-FFF2-40B4-BE49-F238E27FC236}">
                <a16:creationId xmlns:a16="http://schemas.microsoft.com/office/drawing/2014/main" id="{D183D85E-25F3-6C29-A09B-296DFED6BA79}"/>
              </a:ext>
            </a:extLst>
          </p:cNvPr>
          <p:cNvGrpSpPr/>
          <p:nvPr/>
        </p:nvGrpSpPr>
        <p:grpSpPr>
          <a:xfrm>
            <a:off x="4304584" y="3429000"/>
            <a:ext cx="3582832" cy="3353598"/>
            <a:chOff x="3359066" y="3429000"/>
            <a:chExt cx="3582832" cy="3353598"/>
          </a:xfrm>
        </p:grpSpPr>
        <p:pic>
          <p:nvPicPr>
            <p:cNvPr id="4" name="Picture 3" descr="Text&#10;&#10;Description automatically generated">
              <a:extLst>
                <a:ext uri="{FF2B5EF4-FFF2-40B4-BE49-F238E27FC236}">
                  <a16:creationId xmlns:a16="http://schemas.microsoft.com/office/drawing/2014/main" id="{714ADE8B-ADE6-CE95-8441-0BFA5DFC3EC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9066" y="3429000"/>
              <a:ext cx="1908033" cy="3353598"/>
            </a:xfrm>
            <a:prstGeom prst="rect">
              <a:avLst/>
            </a:prstGeom>
            <a:noFill/>
            <a:ln>
              <a:noFill/>
            </a:ln>
          </p:spPr>
        </p:pic>
        <p:pic>
          <p:nvPicPr>
            <p:cNvPr id="5" name="Picture 4" descr="Text&#10;&#10;Description automatically generated">
              <a:extLst>
                <a:ext uri="{FF2B5EF4-FFF2-40B4-BE49-F238E27FC236}">
                  <a16:creationId xmlns:a16="http://schemas.microsoft.com/office/drawing/2014/main" id="{2DD91260-0718-3BD1-1FA7-CF2C10C3D20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5098" y="3429000"/>
              <a:ext cx="1676800" cy="3353598"/>
            </a:xfrm>
            <a:prstGeom prst="rect">
              <a:avLst/>
            </a:prstGeom>
            <a:noFill/>
            <a:ln>
              <a:noFill/>
            </a:ln>
          </p:spPr>
        </p:pic>
      </p:grpSp>
    </p:spTree>
    <p:extLst>
      <p:ext uri="{BB962C8B-B14F-4D97-AF65-F5344CB8AC3E}">
        <p14:creationId xmlns:p14="http://schemas.microsoft.com/office/powerpoint/2010/main" val="3881271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47CC6-82BC-E21F-2104-489771027BC8}"/>
              </a:ext>
            </a:extLst>
          </p:cNvPr>
          <p:cNvSpPr>
            <a:spLocks noGrp="1"/>
          </p:cNvSpPr>
          <p:nvPr>
            <p:ph type="title"/>
          </p:nvPr>
        </p:nvSpPr>
        <p:spPr>
          <a:xfrm>
            <a:off x="2895600" y="632422"/>
            <a:ext cx="8610600" cy="1293028"/>
          </a:xfrm>
        </p:spPr>
        <p:txBody>
          <a:bodyPr/>
          <a:lstStyle/>
          <a:p>
            <a:r>
              <a:rPr lang="en-US" dirty="0"/>
              <a:t>Report 2: sales</a:t>
            </a:r>
          </a:p>
        </p:txBody>
      </p:sp>
      <p:sp>
        <p:nvSpPr>
          <p:cNvPr id="3" name="Content Placeholder 2">
            <a:extLst>
              <a:ext uri="{FF2B5EF4-FFF2-40B4-BE49-F238E27FC236}">
                <a16:creationId xmlns:a16="http://schemas.microsoft.com/office/drawing/2014/main" id="{4FFC1427-4B64-9F06-49D2-A7444EE247B7}"/>
              </a:ext>
            </a:extLst>
          </p:cNvPr>
          <p:cNvSpPr>
            <a:spLocks noGrp="1"/>
          </p:cNvSpPr>
          <p:nvPr>
            <p:ph idx="1"/>
          </p:nvPr>
        </p:nvSpPr>
        <p:spPr>
          <a:xfrm>
            <a:off x="685800" y="1714928"/>
            <a:ext cx="10820400" cy="1521567"/>
          </a:xfrm>
        </p:spPr>
        <p:txBody>
          <a:bodyPr>
            <a:normAutofit/>
          </a:bodyPr>
          <a:lstStyle/>
          <a:p>
            <a:pPr marL="0" indent="0" algn="just">
              <a:buNone/>
            </a:pPr>
            <a:r>
              <a:rPr lang="en-US" sz="2000" dirty="0"/>
              <a:t>The winery also asked us to produce a report detailing its most important data: the strength of sales for its wine offerings. The sales were divided by distributor and included a ship date for each distributor’s orders. Sales at distributor locations were not evaluated as it is assumed by Bacchus and the Green Team that poorly performing wines would be ordered in fewer quantities by distributors.</a:t>
            </a:r>
          </a:p>
        </p:txBody>
      </p:sp>
      <p:grpSp>
        <p:nvGrpSpPr>
          <p:cNvPr id="9" name="Group 8">
            <a:extLst>
              <a:ext uri="{FF2B5EF4-FFF2-40B4-BE49-F238E27FC236}">
                <a16:creationId xmlns:a16="http://schemas.microsoft.com/office/drawing/2014/main" id="{81D2410B-D426-F041-CA16-95F14A0F7177}"/>
              </a:ext>
            </a:extLst>
          </p:cNvPr>
          <p:cNvGrpSpPr/>
          <p:nvPr/>
        </p:nvGrpSpPr>
        <p:grpSpPr>
          <a:xfrm>
            <a:off x="4646747" y="3371781"/>
            <a:ext cx="2898505" cy="3486219"/>
            <a:chOff x="4844715" y="3236495"/>
            <a:chExt cx="2898505" cy="3486219"/>
          </a:xfrm>
        </p:grpSpPr>
        <p:pic>
          <p:nvPicPr>
            <p:cNvPr id="7" name="Picture 6" descr="Text&#10;&#10;Description automatically generated">
              <a:extLst>
                <a:ext uri="{FF2B5EF4-FFF2-40B4-BE49-F238E27FC236}">
                  <a16:creationId xmlns:a16="http://schemas.microsoft.com/office/drawing/2014/main" id="{8B2DC1B7-C250-EE67-B87E-582820CB4B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44715" y="3236495"/>
              <a:ext cx="1251285" cy="3486219"/>
            </a:xfrm>
            <a:prstGeom prst="rect">
              <a:avLst/>
            </a:prstGeom>
            <a:noFill/>
            <a:ln>
              <a:noFill/>
            </a:ln>
          </p:spPr>
        </p:pic>
        <p:pic>
          <p:nvPicPr>
            <p:cNvPr id="8" name="Picture 7" descr="Text&#10;&#10;Description automatically generated">
              <a:extLst>
                <a:ext uri="{FF2B5EF4-FFF2-40B4-BE49-F238E27FC236}">
                  <a16:creationId xmlns:a16="http://schemas.microsoft.com/office/drawing/2014/main" id="{FF1E5C14-EC91-6BA4-DB56-35D682E7AE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36495"/>
              <a:ext cx="1647220" cy="3486219"/>
            </a:xfrm>
            <a:prstGeom prst="rect">
              <a:avLst/>
            </a:prstGeom>
            <a:noFill/>
            <a:ln>
              <a:noFill/>
            </a:ln>
          </p:spPr>
        </p:pic>
      </p:grpSp>
    </p:spTree>
    <p:extLst>
      <p:ext uri="{BB962C8B-B14F-4D97-AF65-F5344CB8AC3E}">
        <p14:creationId xmlns:p14="http://schemas.microsoft.com/office/powerpoint/2010/main" val="213699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47CC6-82BC-E21F-2104-489771027BC8}"/>
              </a:ext>
            </a:extLst>
          </p:cNvPr>
          <p:cNvSpPr>
            <a:spLocks noGrp="1"/>
          </p:cNvSpPr>
          <p:nvPr>
            <p:ph type="title"/>
          </p:nvPr>
        </p:nvSpPr>
        <p:spPr>
          <a:xfrm>
            <a:off x="2895600" y="632422"/>
            <a:ext cx="8610600" cy="1293028"/>
          </a:xfrm>
        </p:spPr>
        <p:txBody>
          <a:bodyPr/>
          <a:lstStyle/>
          <a:p>
            <a:r>
              <a:rPr lang="en-US" dirty="0"/>
              <a:t>Report 3: employees</a:t>
            </a:r>
          </a:p>
        </p:txBody>
      </p:sp>
      <p:sp>
        <p:nvSpPr>
          <p:cNvPr id="3" name="Content Placeholder 2">
            <a:extLst>
              <a:ext uri="{FF2B5EF4-FFF2-40B4-BE49-F238E27FC236}">
                <a16:creationId xmlns:a16="http://schemas.microsoft.com/office/drawing/2014/main" id="{4FFC1427-4B64-9F06-49D2-A7444EE247B7}"/>
              </a:ext>
            </a:extLst>
          </p:cNvPr>
          <p:cNvSpPr>
            <a:spLocks noGrp="1"/>
          </p:cNvSpPr>
          <p:nvPr>
            <p:ph idx="1"/>
          </p:nvPr>
        </p:nvSpPr>
        <p:spPr>
          <a:xfrm>
            <a:off x="685800" y="1714928"/>
            <a:ext cx="10820400" cy="1521567"/>
          </a:xfrm>
        </p:spPr>
        <p:txBody>
          <a:bodyPr>
            <a:normAutofit fontScale="92500"/>
          </a:bodyPr>
          <a:lstStyle/>
          <a:p>
            <a:pPr marL="0" indent="0" algn="just">
              <a:buNone/>
            </a:pPr>
            <a:r>
              <a:rPr lang="en-US" sz="2000" dirty="0"/>
              <a:t>Finally, the winery asked us to provide an analysis of the number of hours that each of its employees worked during each quarter for the previous fiscal year. The report generated the total hours worked during each fiscal quarter (13 weeks). The function of the report was primarily to show whether the hours worked among employees was equitable, as this may show potential opportunities for attendance, performance, or overtime management.</a:t>
            </a:r>
          </a:p>
        </p:txBody>
      </p:sp>
      <p:pic>
        <p:nvPicPr>
          <p:cNvPr id="4" name="Picture 3" descr="Text&#10;&#10;Description automatically generated">
            <a:extLst>
              <a:ext uri="{FF2B5EF4-FFF2-40B4-BE49-F238E27FC236}">
                <a16:creationId xmlns:a16="http://schemas.microsoft.com/office/drawing/2014/main" id="{4311B27A-57FC-E9EB-5200-0CF638B95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677" y="3236495"/>
            <a:ext cx="1674646" cy="3478563"/>
          </a:xfrm>
          <a:prstGeom prst="rect">
            <a:avLst/>
          </a:prstGeom>
        </p:spPr>
      </p:pic>
    </p:spTree>
    <p:extLst>
      <p:ext uri="{BB962C8B-B14F-4D97-AF65-F5344CB8AC3E}">
        <p14:creationId xmlns:p14="http://schemas.microsoft.com/office/powerpoint/2010/main" val="59995461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41</TotalTime>
  <Words>391</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Vapor Trail</vt:lpstr>
      <vt:lpstr>BACCHUS WINERY</vt:lpstr>
      <vt:lpstr>GREEN TEAM MEMBERS</vt:lpstr>
      <vt:lpstr>The case study</vt:lpstr>
      <vt:lpstr>Entity relationship diagram</vt:lpstr>
      <vt:lpstr>Report 1: supply procurement</vt:lpstr>
      <vt:lpstr>Report 2: sales</vt:lpstr>
      <vt:lpstr>Report 3: employees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BACCHUS WINERY</dc:title>
  <dc:creator>Micah Smith</dc:creator>
  <cp:lastModifiedBy>Micah Smith</cp:lastModifiedBy>
  <cp:revision>1</cp:revision>
  <dcterms:created xsi:type="dcterms:W3CDTF">2022-12-12T04:29:34Z</dcterms:created>
  <dcterms:modified xsi:type="dcterms:W3CDTF">2022-12-12T05:11:06Z</dcterms:modified>
</cp:coreProperties>
</file>