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5" r:id="rId9"/>
    <p:sldId id="274" r:id="rId10"/>
    <p:sldId id="273" r:id="rId11"/>
    <p:sldId id="276" r:id="rId12"/>
    <p:sldId id="277" r:id="rId13"/>
    <p:sldId id="278" r:id="rId14"/>
    <p:sldId id="279" r:id="rId15"/>
    <p:sldId id="280" r:id="rId16"/>
    <p:sldId id="281" r:id="rId17"/>
    <p:sldId id="26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412776"/>
            <a:ext cx="6408712" cy="1728192"/>
          </a:xfrm>
        </p:spPr>
        <p:txBody>
          <a:bodyPr>
            <a:normAutofit fontScale="90000"/>
          </a:bodyPr>
          <a:lstStyle/>
          <a:p>
            <a:pPr algn="r"/>
            <a:r>
              <a:rPr lang="zh-CN" altLang="en-US" sz="6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集合预报工具箱</a:t>
            </a:r>
            <a:r>
              <a:rPr lang="en-US" altLang="zh-C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en-US" altLang="zh-CN" sz="4900" b="1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4900" b="1" dirty="0" smtClean="0">
                <a:latin typeface="黑体" pitchFamily="49" charset="-122"/>
                <a:ea typeface="黑体" pitchFamily="49" charset="-122"/>
              </a:rPr>
              <a:t>操作指南</a:t>
            </a:r>
            <a:endParaRPr lang="zh-CN" altLang="en-US" sz="49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5976" y="3356992"/>
            <a:ext cx="3600400" cy="1368152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代  刊</a:t>
            </a:r>
            <a:endParaRPr lang="en-US" altLang="zh-CN" sz="24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国家气象中心天气预报室</a:t>
            </a:r>
            <a:endParaRPr lang="en-US" altLang="zh-CN" sz="20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2012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24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2400" b="1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月</a:t>
            </a:r>
            <a:endParaRPr lang="zh-CN" altLang="en-US" sz="24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01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985" y="0"/>
            <a:ext cx="6532015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线形标注 2 2"/>
          <p:cNvSpPr/>
          <p:nvPr/>
        </p:nvSpPr>
        <p:spPr>
          <a:xfrm>
            <a:off x="395536" y="1052736"/>
            <a:ext cx="1989504" cy="1728192"/>
          </a:xfrm>
          <a:prstGeom prst="borderCallout2">
            <a:avLst>
              <a:gd name="adj1" fmla="val 33212"/>
              <a:gd name="adj2" fmla="val 102331"/>
              <a:gd name="adj3" fmla="val 33212"/>
              <a:gd name="adj4" fmla="val 125679"/>
              <a:gd name="adj5" fmla="val -30061"/>
              <a:gd name="adj6" fmla="val 2166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选择起始和终止预报时效，可得到降水累加、温度平均、高度场平均等变量显示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39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对于面条图产品，用右键双击地图上某一点，则会以该点的平均值为等值线值，画出面条图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或者直接输入等值线值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44824"/>
            <a:ext cx="4283968" cy="385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740" y="3018367"/>
            <a:ext cx="4252623" cy="382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3995936" y="3933056"/>
            <a:ext cx="1111498" cy="43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63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3600944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2114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55416"/>
            <a:ext cx="2114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947" y="3501008"/>
            <a:ext cx="3600944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右箭头 5"/>
          <p:cNvSpPr/>
          <p:nvPr/>
        </p:nvSpPr>
        <p:spPr>
          <a:xfrm>
            <a:off x="3995936" y="3933056"/>
            <a:ext cx="1111498" cy="43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33265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如果控制区有“等值线”按钮，则可手工输入等值线，注意等值线值为数字，用逗号间隔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74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851" y="0"/>
            <a:ext cx="6031149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线形标注 2 2"/>
          <p:cNvSpPr/>
          <p:nvPr/>
        </p:nvSpPr>
        <p:spPr>
          <a:xfrm>
            <a:off x="395536" y="1772816"/>
            <a:ext cx="1989504" cy="1008112"/>
          </a:xfrm>
          <a:prstGeom prst="borderCallout2">
            <a:avLst>
              <a:gd name="adj1" fmla="val 33212"/>
              <a:gd name="adj2" fmla="val 102331"/>
              <a:gd name="adj3" fmla="val 33212"/>
              <a:gd name="adj4" fmla="val 125679"/>
              <a:gd name="adj5" fmla="val -125168"/>
              <a:gd name="adj6" fmla="val 37903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输入任意概率预报的阈值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47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336" y="476672"/>
            <a:ext cx="6970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用鼠标右键单击某一个箱须柱，则选中的箱须柱会改变颜色，同时状态栏中会显示出相应的信息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两种方式改变站点：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一种是直接在文本框中输入站号，然后回车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61" y="2204864"/>
            <a:ext cx="659241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60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336" y="476672"/>
            <a:ext cx="6970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另一种是单击选择站点按钮，出现“选择站点”窗口，用鼠标右键单击所要选择的站点即可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“选择站点”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窗口的地图导航同样是拖动鼠标左键完成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02289"/>
            <a:ext cx="4464496" cy="486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75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98" y="1916832"/>
            <a:ext cx="4668861" cy="420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9336" y="476672"/>
            <a:ext cx="8051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改变探点“五角星”符号的位置，有两种方式：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2400" b="1" dirty="0">
                <a:latin typeface="华文楷体" pitchFamily="2" charset="-122"/>
                <a:ea typeface="华文楷体" pitchFamily="2" charset="-122"/>
              </a:rPr>
            </a:b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、直接点击“探点位置”按钮，输入经度，纬度值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2400" b="1" dirty="0">
                <a:latin typeface="华文楷体" pitchFamily="2" charset="-122"/>
                <a:ea typeface="华文楷体" pitchFamily="2" charset="-122"/>
              </a:rPr>
            </a:b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、直接在地图上用鼠标右键点击地图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627042"/>
            <a:ext cx="2114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815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2348880"/>
            <a:ext cx="48061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谢谢！</a:t>
            </a:r>
            <a:endParaRPr lang="zh-CN" altLang="en-US" sz="1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91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1732106"/>
            <a:ext cx="4680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开始使用</a:t>
            </a:r>
            <a:endParaRPr lang="en-US" altLang="zh-CN" sz="4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典型界面介绍</a:t>
            </a:r>
            <a:endParaRPr lang="en-US" altLang="zh-CN" sz="4400" b="1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地图操作</a:t>
            </a:r>
            <a:endParaRPr lang="en-US" altLang="zh-CN" sz="4400" b="1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交互显示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75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458" y="548680"/>
            <a:ext cx="7837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双击“集合预报工具箱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v0.4.exe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”打开，会出现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IDL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虚拟机的启动界面，鼠标单击继续。</a:t>
            </a:r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这时在屏幕的左上角会出现主菜单栏。</a:t>
            </a:r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32" y="1916832"/>
            <a:ext cx="47244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2780928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文件</a:t>
            </a:r>
            <a:r>
              <a:rPr lang="zh-CN" altLang="en-US" sz="2400" b="1" dirty="0" smtClean="0">
                <a:solidFill>
                  <a:srgbClr val="3366FF"/>
                </a:solidFill>
                <a:latin typeface="+mn-ea"/>
              </a:rPr>
              <a:t>：用于打开数据库中的数据文件夹，若不选择，则会自动选择最新的模式预报产品</a:t>
            </a:r>
            <a:endParaRPr lang="en-US" altLang="zh-CN" sz="2400" b="1" dirty="0" smtClean="0">
              <a:solidFill>
                <a:srgbClr val="3366FF"/>
              </a:solidFill>
              <a:latin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环流形势</a:t>
            </a:r>
            <a:r>
              <a:rPr lang="zh-CN" altLang="en-US" sz="2400" b="1" dirty="0" smtClean="0">
                <a:solidFill>
                  <a:srgbClr val="3366FF"/>
                </a:solidFill>
                <a:latin typeface="+mn-ea"/>
              </a:rPr>
              <a:t>：主要包括高空各层次变量和海平面气压的集合预报产品</a:t>
            </a:r>
            <a:endParaRPr lang="en-US" altLang="zh-CN" sz="2400" b="1" dirty="0" smtClean="0">
              <a:solidFill>
                <a:srgbClr val="3366FF"/>
              </a:solidFill>
              <a:latin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地面要素</a:t>
            </a:r>
            <a:r>
              <a:rPr lang="zh-CN" altLang="en-US" sz="2400" b="1" dirty="0" smtClean="0">
                <a:solidFill>
                  <a:srgbClr val="3366FF"/>
                </a:solidFill>
                <a:latin typeface="+mn-ea"/>
              </a:rPr>
              <a:t>：主要包括地面降水、</a:t>
            </a:r>
            <a:r>
              <a:rPr lang="en-US" altLang="zh-CN" sz="2400" b="1" dirty="0" smtClean="0">
                <a:solidFill>
                  <a:srgbClr val="3366FF"/>
                </a:solidFill>
                <a:latin typeface="+mn-ea"/>
              </a:rPr>
              <a:t>2m</a:t>
            </a:r>
            <a:r>
              <a:rPr lang="zh-CN" altLang="en-US" sz="2400" b="1" dirty="0" smtClean="0">
                <a:solidFill>
                  <a:srgbClr val="3366FF"/>
                </a:solidFill>
                <a:latin typeface="+mn-ea"/>
              </a:rPr>
              <a:t>温度、</a:t>
            </a:r>
            <a:r>
              <a:rPr lang="en-US" altLang="zh-CN" sz="2400" b="1" dirty="0" smtClean="0">
                <a:solidFill>
                  <a:srgbClr val="3366FF"/>
                </a:solidFill>
                <a:latin typeface="+mn-ea"/>
              </a:rPr>
              <a:t>2m</a:t>
            </a:r>
            <a:r>
              <a:rPr lang="zh-CN" altLang="en-US" sz="2400" b="1" dirty="0" smtClean="0">
                <a:solidFill>
                  <a:srgbClr val="3366FF"/>
                </a:solidFill>
                <a:latin typeface="+mn-ea"/>
              </a:rPr>
              <a:t>湿度、</a:t>
            </a:r>
            <a:r>
              <a:rPr lang="en-US" altLang="zh-CN" sz="2400" b="1" dirty="0" smtClean="0">
                <a:solidFill>
                  <a:srgbClr val="3366FF"/>
                </a:solidFill>
                <a:latin typeface="+mn-ea"/>
              </a:rPr>
              <a:t>10m</a:t>
            </a:r>
            <a:r>
              <a:rPr lang="zh-CN" altLang="en-US" sz="2400" b="1" dirty="0" smtClean="0">
                <a:solidFill>
                  <a:srgbClr val="3366FF"/>
                </a:solidFill>
                <a:latin typeface="+mn-ea"/>
              </a:rPr>
              <a:t>风、天空云量等要素变量的集合预报产品</a:t>
            </a:r>
            <a:endParaRPr lang="en-US" altLang="zh-CN" sz="2400" b="1" dirty="0">
              <a:solidFill>
                <a:srgbClr val="3366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30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1732106"/>
            <a:ext cx="42484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4400" b="1" dirty="0">
                <a:latin typeface="黑体" pitchFamily="49" charset="-122"/>
                <a:ea typeface="黑体" pitchFamily="49" charset="-122"/>
              </a:rPr>
              <a:t>开始使用</a:t>
            </a:r>
            <a:endParaRPr lang="en-US" altLang="zh-CN" sz="4400" b="1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典型界面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介绍</a:t>
            </a:r>
            <a:endParaRPr lang="en-US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地图操作</a:t>
            </a:r>
            <a:endParaRPr lang="en-US" altLang="zh-CN" sz="4400" b="1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交互显示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64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68" y="188640"/>
            <a:ext cx="5940152" cy="534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线形标注 2 4"/>
          <p:cNvSpPr/>
          <p:nvPr/>
        </p:nvSpPr>
        <p:spPr>
          <a:xfrm>
            <a:off x="131168" y="188640"/>
            <a:ext cx="2208583" cy="728355"/>
          </a:xfrm>
          <a:prstGeom prst="borderCallout2">
            <a:avLst>
              <a:gd name="adj1" fmla="val 33212"/>
              <a:gd name="adj2" fmla="val 102331"/>
              <a:gd name="adj3" fmla="val 35623"/>
              <a:gd name="adj4" fmla="val 122109"/>
              <a:gd name="adj5" fmla="val 32302"/>
              <a:gd name="adj6" fmla="val 1443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菜单</a:t>
            </a:r>
            <a:r>
              <a:rPr lang="zh-CN" altLang="en-US" dirty="0" smtClean="0"/>
              <a:t>栏，包括图形复制和软件退出</a:t>
            </a:r>
            <a:endParaRPr lang="zh-CN" altLang="en-US" dirty="0"/>
          </a:p>
        </p:txBody>
      </p:sp>
      <p:sp>
        <p:nvSpPr>
          <p:cNvPr id="6" name="线形标注 2 5"/>
          <p:cNvSpPr/>
          <p:nvPr/>
        </p:nvSpPr>
        <p:spPr>
          <a:xfrm>
            <a:off x="131169" y="1196752"/>
            <a:ext cx="2397887" cy="2520280"/>
          </a:xfrm>
          <a:prstGeom prst="borderCallout2">
            <a:avLst>
              <a:gd name="adj1" fmla="val 33212"/>
              <a:gd name="adj2" fmla="val 102331"/>
              <a:gd name="adj3" fmla="val 30801"/>
              <a:gd name="adj4" fmla="val 123001"/>
              <a:gd name="adj5" fmla="val -21487"/>
              <a:gd name="adj6" fmla="val 14422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控制按钮区：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数据集用于选择所要选择的短期、中期或延伸期数据集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时间选择用于选择预报时效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地图重置用于将地图范围设为原始值</a:t>
            </a:r>
            <a:endParaRPr lang="zh-CN" altLang="en-US" dirty="0"/>
          </a:p>
        </p:txBody>
      </p:sp>
      <p:sp>
        <p:nvSpPr>
          <p:cNvPr id="7" name="线形标注 2 6"/>
          <p:cNvSpPr/>
          <p:nvPr/>
        </p:nvSpPr>
        <p:spPr>
          <a:xfrm>
            <a:off x="131169" y="4077072"/>
            <a:ext cx="1989504" cy="368315"/>
          </a:xfrm>
          <a:prstGeom prst="borderCallout2">
            <a:avLst>
              <a:gd name="adj1" fmla="val 33212"/>
              <a:gd name="adj2" fmla="val 102331"/>
              <a:gd name="adj3" fmla="val 33212"/>
              <a:gd name="adj4" fmla="val 125679"/>
              <a:gd name="adj5" fmla="val -81532"/>
              <a:gd name="adj6" fmla="val 2331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图形显示区</a:t>
            </a:r>
            <a:endParaRPr lang="zh-CN" altLang="en-US" dirty="0"/>
          </a:p>
        </p:txBody>
      </p:sp>
      <p:sp>
        <p:nvSpPr>
          <p:cNvPr id="8" name="线形标注 2 7"/>
          <p:cNvSpPr/>
          <p:nvPr/>
        </p:nvSpPr>
        <p:spPr>
          <a:xfrm>
            <a:off x="131169" y="5373216"/>
            <a:ext cx="1989504" cy="1152128"/>
          </a:xfrm>
          <a:prstGeom prst="borderCallout2">
            <a:avLst>
              <a:gd name="adj1" fmla="val 33212"/>
              <a:gd name="adj2" fmla="val 102331"/>
              <a:gd name="adj3" fmla="val 33212"/>
              <a:gd name="adj4" fmla="val 125679"/>
              <a:gd name="adj5" fmla="val 9450"/>
              <a:gd name="adj6" fmla="val 17153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信息</a:t>
            </a:r>
            <a:r>
              <a:rPr lang="zh-CN" altLang="en-US" dirty="0" smtClean="0"/>
              <a:t>显示区，显示鼠标所在位置的数据信息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4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1732106"/>
            <a:ext cx="42484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4400" b="1" dirty="0">
                <a:latin typeface="黑体" pitchFamily="49" charset="-122"/>
                <a:ea typeface="黑体" pitchFamily="49" charset="-122"/>
              </a:rPr>
              <a:t>开始使用</a:t>
            </a:r>
            <a:endParaRPr lang="en-US" altLang="zh-CN" sz="4400" b="1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400" b="1" dirty="0">
                <a:latin typeface="黑体" pitchFamily="49" charset="-122"/>
                <a:ea typeface="黑体" pitchFamily="49" charset="-122"/>
              </a:rPr>
              <a:t>典型界面介绍</a:t>
            </a:r>
            <a:endParaRPr lang="en-US" altLang="zh-CN" sz="4400" b="1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地图操作</a:t>
            </a:r>
            <a:endParaRPr lang="en-US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交互显示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57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6181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大部分图形产品可以直接用鼠标进行地图放大缩小和移动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点中地图，用鼠标滑轮前后滑动进行地图放大缩小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在地图上按住鼠标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滑轮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键，可拖动地图</a:t>
            </a:r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780928"/>
            <a:ext cx="414508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52936"/>
            <a:ext cx="3779554" cy="3020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>
            <a:off x="4396606" y="3933056"/>
            <a:ext cx="1111498" cy="43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0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44470"/>
            <a:ext cx="4054525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3265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当有地图参数按钮时，可以手动设置地图参数，包括中心经纬度，地图比例系数（值越小，地图越放大）。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3738083" y="3933056"/>
            <a:ext cx="1111498" cy="43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6170"/>
            <a:ext cx="20193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388" y="3359713"/>
            <a:ext cx="4054526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1628800"/>
            <a:ext cx="20193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27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1732106"/>
            <a:ext cx="42484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4400" b="1" dirty="0">
                <a:latin typeface="黑体" pitchFamily="49" charset="-122"/>
                <a:ea typeface="黑体" pitchFamily="49" charset="-122"/>
              </a:rPr>
              <a:t>开始使用</a:t>
            </a:r>
            <a:endParaRPr lang="en-US" altLang="zh-CN" sz="4400" b="1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400" b="1" dirty="0">
                <a:latin typeface="黑体" pitchFamily="49" charset="-122"/>
                <a:ea typeface="黑体" pitchFamily="49" charset="-122"/>
              </a:rPr>
              <a:t>典型界面介绍</a:t>
            </a:r>
            <a:endParaRPr lang="en-US" altLang="zh-CN" sz="4400" b="1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400" b="1" dirty="0">
                <a:latin typeface="黑体" pitchFamily="49" charset="-122"/>
                <a:ea typeface="黑体" pitchFamily="49" charset="-122"/>
              </a:rPr>
              <a:t>地图操作</a:t>
            </a:r>
            <a:endParaRPr lang="en-US" altLang="zh-CN" sz="4400" b="1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交互显示</a:t>
            </a:r>
          </a:p>
        </p:txBody>
      </p:sp>
    </p:spTree>
    <p:extLst>
      <p:ext uri="{BB962C8B-B14F-4D97-AF65-F5344CB8AC3E}">
        <p14:creationId xmlns:p14="http://schemas.microsoft.com/office/powerpoint/2010/main" val="330868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435</Words>
  <Application>Microsoft Office PowerPoint</Application>
  <PresentationFormat>全屏显示(4:3)</PresentationFormat>
  <Paragraphs>47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集合预报工具箱 —操作指南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daikan</dc:creator>
  <cp:lastModifiedBy>daikan</cp:lastModifiedBy>
  <cp:revision>98</cp:revision>
  <dcterms:created xsi:type="dcterms:W3CDTF">2012-03-23T03:32:00Z</dcterms:created>
  <dcterms:modified xsi:type="dcterms:W3CDTF">2013-05-20T01:26:15Z</dcterms:modified>
</cp:coreProperties>
</file>