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412776"/>
            <a:ext cx="6408712" cy="1728192"/>
          </a:xfrm>
        </p:spPr>
        <p:txBody>
          <a:bodyPr>
            <a:normAutofit fontScale="90000"/>
          </a:bodyPr>
          <a:lstStyle/>
          <a:p>
            <a:pPr algn="r"/>
            <a:r>
              <a:rPr lang="zh-CN" altLang="en-US" sz="6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集合预报工具箱</a:t>
            </a:r>
            <a:r>
              <a:rPr lang="en-US" altLang="zh-CN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lang="en-US" altLang="zh-CN" sz="4900" b="1" dirty="0" smtClean="0">
                <a:latin typeface="黑体" pitchFamily="49" charset="-122"/>
                <a:ea typeface="黑体" pitchFamily="49" charset="-122"/>
              </a:rPr>
              <a:t>—EC</a:t>
            </a:r>
            <a:r>
              <a:rPr lang="zh-CN" altLang="en-US" sz="4900" b="1" dirty="0" smtClean="0">
                <a:latin typeface="黑体" pitchFamily="49" charset="-122"/>
                <a:ea typeface="黑体" pitchFamily="49" charset="-122"/>
              </a:rPr>
              <a:t>月预报产品</a:t>
            </a:r>
            <a:r>
              <a:rPr lang="zh-CN" altLang="en-US" sz="4900" b="1" dirty="0" smtClean="0">
                <a:latin typeface="黑体" pitchFamily="49" charset="-122"/>
                <a:ea typeface="黑体" pitchFamily="49" charset="-122"/>
              </a:rPr>
              <a:t>简介</a:t>
            </a:r>
            <a:endParaRPr lang="zh-CN" altLang="en-US" sz="49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5976" y="3356992"/>
            <a:ext cx="3600400" cy="1368152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代  刊</a:t>
            </a:r>
            <a:endParaRPr lang="en-US" altLang="zh-CN" sz="2400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国家气象中心天气预报室</a:t>
            </a:r>
            <a:endParaRPr lang="en-US" altLang="zh-CN" sz="2000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2013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sz="24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月</a:t>
            </a:r>
            <a:endParaRPr lang="zh-CN" altLang="en-US" sz="24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01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16632"/>
            <a:ext cx="6336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ECMWF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的月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预报产品显示界面：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9552" y="840712"/>
            <a:ext cx="5211210" cy="735244"/>
            <a:chOff x="539552" y="980728"/>
            <a:chExt cx="5211210" cy="735244"/>
          </a:xfrm>
        </p:grpSpPr>
        <p:pic>
          <p:nvPicPr>
            <p:cNvPr id="1028" name="Picture 4" descr="C:\Users\daikan\AppData\Local\Temp\SNAGHTML5204ddb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980728"/>
              <a:ext cx="4724400" cy="552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0387" y="1449272"/>
              <a:ext cx="30003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4" name="Picture 10" descr="C:\Users\daikan\AppData\Local\Temp\SNAGHTML52064c8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97476"/>
            <a:ext cx="5472608" cy="516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线形标注 2 4"/>
          <p:cNvSpPr/>
          <p:nvPr/>
        </p:nvSpPr>
        <p:spPr>
          <a:xfrm>
            <a:off x="107504" y="2492896"/>
            <a:ext cx="1512168" cy="792088"/>
          </a:xfrm>
          <a:prstGeom prst="borderCallout2">
            <a:avLst>
              <a:gd name="adj1" fmla="val 35562"/>
              <a:gd name="adj2" fmla="val 102626"/>
              <a:gd name="adj3" fmla="val 32200"/>
              <a:gd name="adj4" fmla="val 130691"/>
              <a:gd name="adj5" fmla="val -41048"/>
              <a:gd name="adj6" fmla="val 1770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选择月预报产品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35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16632"/>
            <a:ext cx="6336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ECMWF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的月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预报产品：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541102"/>
            <a:ext cx="5438722" cy="462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1844824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等值线为集合平均值，填色等值线为距平值；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距平值</a:t>
            </a:r>
            <a:r>
              <a:rPr lang="zh-CN" altLang="en-US" dirty="0" smtClean="0"/>
              <a:t>为集合平均相对</a:t>
            </a:r>
            <a:r>
              <a:rPr lang="zh-CN" altLang="en-US" dirty="0"/>
              <a:t>模式气候</a:t>
            </a:r>
            <a:r>
              <a:rPr lang="zh-CN" altLang="en-US" dirty="0" smtClean="0"/>
              <a:t>的距平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27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16632"/>
            <a:ext cx="6336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ECMWF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的月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预报产品：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844824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根据回算模式气候的距平分布计算各种百分位值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不</a:t>
            </a:r>
            <a:r>
              <a:rPr lang="zh-CN" altLang="en-US" dirty="0" smtClean="0"/>
              <a:t>包括实时预报信息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结合实时预报数据可用于计算各种距平概率预报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601" y="0"/>
            <a:ext cx="4235294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68" y="3258000"/>
            <a:ext cx="4235294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95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16632"/>
            <a:ext cx="6336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ECMWF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的月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预报产品：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844824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距平分布概率预报产品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反映实时</a:t>
            </a:r>
            <a:r>
              <a:rPr lang="zh-CN" altLang="en-US" dirty="0" smtClean="0"/>
              <a:t>预报距平相对于模式气候距平分布的状况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08"/>
            <a:ext cx="4235294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94224"/>
            <a:ext cx="4235294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15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16632"/>
            <a:ext cx="6336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ECMWF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的月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预报产品：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84482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由集合成员计算的距平概率预报值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0"/>
            <a:ext cx="4235294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58000"/>
            <a:ext cx="4235294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48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2348880"/>
            <a:ext cx="48061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谢谢！</a:t>
            </a:r>
            <a:endParaRPr lang="zh-CN" altLang="en-US" sz="12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491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2060848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800" b="1" dirty="0" smtClean="0">
                <a:solidFill>
                  <a:srgbClr val="FF0000"/>
                </a:solidFill>
                <a:latin typeface="+mj-ea"/>
                <a:ea typeface="+mj-ea"/>
              </a:rPr>
              <a:t>模式简介</a:t>
            </a:r>
            <a:endParaRPr lang="en-US" altLang="zh-CN" sz="48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800" b="1" dirty="0" smtClean="0">
                <a:latin typeface="+mj-ea"/>
                <a:ea typeface="+mj-ea"/>
              </a:rPr>
              <a:t>产品介绍</a:t>
            </a:r>
            <a:endParaRPr lang="zh-CN" altLang="en-US" sz="4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687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060848"/>
            <a:ext cx="633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ECMWF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的月预报系统由两个部分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组成：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实时预报系统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回算统计量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用于构建模式气候以订正实时预报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73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1628799"/>
            <a:ext cx="6696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实时月预报系统：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51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个集合成员，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天积分；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0-10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天采用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TL639L62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分辨率，主要由海温异常强迫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天之后耦合海洋模式，采用</a:t>
            </a:r>
            <a:r>
              <a:rPr lang="en-US" altLang="zh-CN" sz="2000" dirty="0" smtClean="0"/>
              <a:t>TL319L62</a:t>
            </a:r>
            <a:r>
              <a:rPr lang="zh-CN" altLang="en-US" sz="2000" dirty="0" smtClean="0"/>
              <a:t>分辨率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变分同化系统在每个星期一和星期四运行一次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51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628800"/>
            <a:ext cx="669674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回算统计量：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在模式积分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天之后，模式漂移开始显著，集合离散度也非常大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采用过去年份的模式预报来评估漂移的影响（回算统计），再采用后处理技术来消除模式漂移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回算采用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个集合成员，在实时每个星期四计算过去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18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年同月同日的预报，积分同样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天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45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2060848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800" b="1" dirty="0" smtClean="0">
                <a:latin typeface="+mj-ea"/>
                <a:ea typeface="+mj-ea"/>
              </a:rPr>
              <a:t>模式简介</a:t>
            </a:r>
            <a:endParaRPr lang="en-US" altLang="zh-CN" sz="48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800" b="1" dirty="0" smtClean="0">
                <a:solidFill>
                  <a:srgbClr val="FF0000"/>
                </a:solidFill>
                <a:latin typeface="+mj-ea"/>
                <a:ea typeface="+mj-ea"/>
              </a:rPr>
              <a:t>产品介绍</a:t>
            </a:r>
            <a:endParaRPr lang="zh-CN" altLang="en-US" sz="4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425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908720"/>
            <a:ext cx="6336704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ECMWF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的月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预报每个星期运行两次：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65690"/>
              </p:ext>
            </p:extLst>
          </p:nvPr>
        </p:nvGraphicFramePr>
        <p:xfrm>
          <a:off x="755576" y="1988840"/>
          <a:ext cx="7848872" cy="19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962"/>
                <a:gridCol w="1813962"/>
                <a:gridCol w="2060708"/>
                <a:gridCol w="2160240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起报时间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获得时间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预报时效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空间分辨率</a:t>
                      </a:r>
                      <a:endParaRPr lang="zh-CN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每周一</a:t>
                      </a:r>
                      <a:r>
                        <a:rPr lang="en-US" altLang="zh-CN" dirty="0" smtClean="0"/>
                        <a:t>08</a:t>
                      </a:r>
                      <a:r>
                        <a:rPr lang="zh-CN" altLang="en-US" dirty="0" smtClean="0"/>
                        <a:t>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每周二</a:t>
                      </a:r>
                      <a:r>
                        <a:rPr lang="en-US" altLang="zh-CN" dirty="0" smtClean="0"/>
                        <a:t>07:30</a:t>
                      </a:r>
                      <a:r>
                        <a:rPr lang="zh-CN" altLang="en-US" dirty="0" smtClean="0"/>
                        <a:t>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0~168, 168~336,</a:t>
                      </a:r>
                    </a:p>
                    <a:p>
                      <a:r>
                        <a:rPr lang="en-US" altLang="zh-CN" dirty="0" smtClean="0"/>
                        <a:t>336~504, 504~672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地面要素：</a:t>
                      </a:r>
                      <a:r>
                        <a:rPr lang="en-US" altLang="zh-CN" dirty="0" smtClean="0"/>
                        <a:t>0.5X0.5</a:t>
                      </a:r>
                    </a:p>
                    <a:p>
                      <a:r>
                        <a:rPr lang="zh-CN" altLang="en-US" dirty="0" smtClean="0"/>
                        <a:t>高空要素</a:t>
                      </a:r>
                      <a:r>
                        <a:rPr lang="en-US" altLang="zh-CN" dirty="0" smtClean="0"/>
                        <a:t>:   1.0X1.0</a:t>
                      </a:r>
                      <a:endParaRPr lang="zh-CN" altLang="en-US" dirty="0"/>
                    </a:p>
                  </a:txBody>
                  <a:tcPr/>
                </a:tc>
              </a:tr>
              <a:tr h="88209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</a:t>
                      </a:r>
                      <a:r>
                        <a:rPr lang="zh-CN" altLang="en-US" dirty="0" smtClean="0"/>
                        <a:t>周四</a:t>
                      </a:r>
                      <a:r>
                        <a:rPr lang="en-US" altLang="zh-CN" dirty="0" smtClean="0"/>
                        <a:t>08</a:t>
                      </a:r>
                      <a:r>
                        <a:rPr lang="zh-CN" altLang="en-US" dirty="0" smtClean="0"/>
                        <a:t>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</a:t>
                      </a:r>
                      <a:r>
                        <a:rPr lang="zh-CN" altLang="en-US" dirty="0" smtClean="0"/>
                        <a:t>周五</a:t>
                      </a:r>
                      <a:r>
                        <a:rPr lang="en-US" altLang="zh-CN" dirty="0" smtClean="0"/>
                        <a:t>07:30</a:t>
                      </a:r>
                      <a:r>
                        <a:rPr lang="zh-CN" altLang="en-US" dirty="0" smtClean="0"/>
                        <a:t>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96~264, 264~432,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432~600, 600~768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地面要素：</a:t>
                      </a:r>
                      <a:r>
                        <a:rPr lang="en-US" altLang="zh-CN" dirty="0" smtClean="0"/>
                        <a:t>0.5X0.5</a:t>
                      </a:r>
                    </a:p>
                    <a:p>
                      <a:r>
                        <a:rPr lang="zh-CN" altLang="en-US" dirty="0" smtClean="0"/>
                        <a:t>高空要素</a:t>
                      </a:r>
                      <a:r>
                        <a:rPr lang="en-US" altLang="zh-CN" dirty="0" smtClean="0"/>
                        <a:t>:   1.0X1.0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2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16632"/>
            <a:ext cx="6336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ECMWF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的月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预报产品列表：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25949"/>
              </p:ext>
            </p:extLst>
          </p:nvPr>
        </p:nvGraphicFramePr>
        <p:xfrm>
          <a:off x="24653" y="764704"/>
          <a:ext cx="9083851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794"/>
                <a:gridCol w="1163337"/>
                <a:gridCol w="6480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要素</a:t>
                      </a:r>
                      <a:endParaRPr lang="zh-CN" altLang="en-US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层次</a:t>
                      </a:r>
                      <a:endParaRPr lang="zh-CN" altLang="en-US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产品名称</a:t>
                      </a:r>
                      <a:endParaRPr lang="zh-CN" altLang="en-US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降水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地面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p"/>
                      </a:pPr>
                      <a:r>
                        <a:rPr lang="zh-CN" altLang="en-US" sz="1200" dirty="0" smtClean="0"/>
                        <a:t>一周累积降水量集合平均及距平值；</a:t>
                      </a:r>
                      <a:endParaRPr lang="en-US" altLang="zh-CN" sz="1200" dirty="0" smtClean="0"/>
                    </a:p>
                    <a:p>
                      <a:pPr marL="285750" indent="-285750">
                        <a:buFont typeface="Wingdings" pitchFamily="2" charset="2"/>
                        <a:buChar char="p"/>
                      </a:pPr>
                      <a:r>
                        <a:rPr lang="zh-CN" altLang="en-US" sz="1200" dirty="0" smtClean="0"/>
                        <a:t>一周累积降水量气候距平</a:t>
                      </a:r>
                      <a:r>
                        <a:rPr lang="en-US" altLang="zh-CN" sz="1200" dirty="0" smtClean="0"/>
                        <a:t>10%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baseline="0" dirty="0" smtClean="0"/>
                        <a:t>90%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baseline="0" dirty="0" smtClean="0"/>
                        <a:t>33%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baseline="0" dirty="0" smtClean="0"/>
                        <a:t>66%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baseline="0" dirty="0" smtClean="0"/>
                        <a:t>20%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baseline="0" dirty="0" smtClean="0"/>
                        <a:t>40%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baseline="0" dirty="0" smtClean="0"/>
                        <a:t>60%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baseline="0" dirty="0" smtClean="0"/>
                        <a:t>80%</a:t>
                      </a:r>
                      <a:r>
                        <a:rPr lang="zh-CN" altLang="en-US" sz="1200" baseline="0" dirty="0" smtClean="0"/>
                        <a:t>分位值；</a:t>
                      </a:r>
                      <a:endParaRPr lang="en-US" altLang="zh-CN" sz="1200" baseline="0" dirty="0" smtClean="0"/>
                    </a:p>
                    <a:p>
                      <a:pPr marL="285750" indent="-285750">
                        <a:buFont typeface="Wingdings" pitchFamily="2" charset="2"/>
                        <a:buChar char="p"/>
                      </a:pPr>
                      <a:r>
                        <a:rPr lang="zh-CN" altLang="en-US" sz="1200" baseline="0" dirty="0" smtClean="0"/>
                        <a:t>一周累积降水量概率值：低于正常</a:t>
                      </a:r>
                      <a:r>
                        <a:rPr lang="en-US" altLang="zh-CN" sz="1200" baseline="0" dirty="0" smtClean="0"/>
                        <a:t>(0~33%)</a:t>
                      </a:r>
                      <a:r>
                        <a:rPr lang="zh-CN" altLang="en-US" sz="1200" dirty="0" smtClean="0"/>
                        <a:t> 、</a:t>
                      </a:r>
                      <a:r>
                        <a:rPr lang="zh-CN" altLang="en-US" sz="1200" baseline="0" dirty="0" smtClean="0"/>
                        <a:t>正常</a:t>
                      </a:r>
                      <a:r>
                        <a:rPr lang="en-US" altLang="zh-CN" sz="1200" baseline="0" dirty="0" smtClean="0"/>
                        <a:t>(33~66%) 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zh-CN" altLang="en-US" sz="1200" baseline="0" dirty="0" smtClean="0"/>
                        <a:t>高于正常</a:t>
                      </a:r>
                      <a:r>
                        <a:rPr lang="en-US" altLang="zh-CN" sz="1200" baseline="0" dirty="0" smtClean="0"/>
                        <a:t>(66~100%) 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zh-CN" altLang="en-US" sz="1200" baseline="0" dirty="0" smtClean="0"/>
                        <a:t>异常低</a:t>
                      </a:r>
                      <a:r>
                        <a:rPr lang="en-US" altLang="zh-CN" sz="1200" baseline="0" dirty="0" smtClean="0"/>
                        <a:t>(0~10%)</a:t>
                      </a:r>
                      <a:r>
                        <a:rPr lang="zh-CN" altLang="en-US" sz="1200" dirty="0" smtClean="0"/>
                        <a:t> 、</a:t>
                      </a:r>
                      <a:r>
                        <a:rPr lang="zh-CN" altLang="en-US" sz="1200" baseline="0" dirty="0" smtClean="0"/>
                        <a:t>异常高</a:t>
                      </a:r>
                      <a:r>
                        <a:rPr lang="en-US" altLang="zh-CN" sz="1200" baseline="0" dirty="0" smtClean="0"/>
                        <a:t>(90~100%)</a:t>
                      </a:r>
                      <a:r>
                        <a:rPr lang="zh-CN" altLang="en-US" sz="1200" dirty="0" smtClean="0"/>
                        <a:t> 、</a:t>
                      </a:r>
                      <a:r>
                        <a:rPr lang="zh-CN" altLang="en-US" sz="1200" baseline="0" dirty="0" smtClean="0"/>
                        <a:t>气候分布</a:t>
                      </a:r>
                      <a:r>
                        <a:rPr lang="en-US" altLang="zh-CN" sz="1200" baseline="0" dirty="0" smtClean="0"/>
                        <a:t>(0~20%)</a:t>
                      </a:r>
                      <a:r>
                        <a:rPr lang="zh-CN" altLang="en-US" sz="1200" dirty="0" smtClean="0"/>
                        <a:t> 、</a:t>
                      </a:r>
                      <a:r>
                        <a:rPr lang="zh-CN" altLang="en-US" sz="1200" baseline="0" dirty="0" smtClean="0"/>
                        <a:t>气候分布</a:t>
                      </a:r>
                      <a:r>
                        <a:rPr lang="en-US" altLang="zh-CN" sz="1200" baseline="0" dirty="0" smtClean="0"/>
                        <a:t>(20~40%)</a:t>
                      </a:r>
                      <a:r>
                        <a:rPr lang="zh-CN" altLang="en-US" sz="1200" dirty="0" smtClean="0"/>
                        <a:t> 、</a:t>
                      </a:r>
                      <a:r>
                        <a:rPr lang="zh-CN" altLang="en-US" sz="1200" baseline="0" dirty="0" smtClean="0"/>
                        <a:t>气候分布</a:t>
                      </a:r>
                      <a:r>
                        <a:rPr lang="en-US" altLang="zh-CN" sz="1200" baseline="0" dirty="0" smtClean="0"/>
                        <a:t>(40~60%)</a:t>
                      </a:r>
                      <a:r>
                        <a:rPr lang="zh-CN" altLang="en-US" sz="1200" dirty="0" smtClean="0"/>
                        <a:t> 、</a:t>
                      </a:r>
                      <a:r>
                        <a:rPr lang="zh-CN" altLang="en-US" sz="1200" baseline="0" dirty="0" smtClean="0"/>
                        <a:t>气候分布</a:t>
                      </a:r>
                      <a:r>
                        <a:rPr lang="en-US" altLang="zh-CN" sz="1200" baseline="0" dirty="0" smtClean="0"/>
                        <a:t>(60~80%)</a:t>
                      </a:r>
                      <a:r>
                        <a:rPr lang="zh-CN" altLang="en-US" sz="1200" dirty="0" smtClean="0"/>
                        <a:t> 、</a:t>
                      </a:r>
                      <a:r>
                        <a:rPr lang="zh-CN" altLang="en-US" sz="1200" baseline="0" dirty="0" smtClean="0"/>
                        <a:t>气候分布</a:t>
                      </a:r>
                      <a:r>
                        <a:rPr lang="en-US" altLang="zh-CN" sz="1200" baseline="0" dirty="0" smtClean="0"/>
                        <a:t>(80~100%)</a:t>
                      </a:r>
                      <a:r>
                        <a:rPr lang="zh-CN" altLang="en-US" sz="1200" baseline="0" dirty="0" smtClean="0"/>
                        <a:t>；</a:t>
                      </a:r>
                      <a:endParaRPr lang="en-US" altLang="zh-CN" sz="1200" baseline="0" dirty="0" smtClean="0"/>
                    </a:p>
                    <a:p>
                      <a:pPr marL="285750" indent="-285750">
                        <a:buFont typeface="Wingdings" pitchFamily="2" charset="2"/>
                        <a:buChar char="p"/>
                      </a:pPr>
                      <a:r>
                        <a:rPr lang="zh-CN" altLang="en-US" sz="1200" baseline="0" dirty="0" smtClean="0"/>
                        <a:t>一周累积降水量距平概率值：距平值至少</a:t>
                      </a:r>
                      <a:r>
                        <a:rPr lang="en-US" altLang="zh-CN" sz="1200" baseline="0" dirty="0" smtClean="0"/>
                        <a:t>10mm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zh-CN" altLang="en-US" sz="1200" baseline="0" dirty="0" smtClean="0"/>
                        <a:t>距平值至少</a:t>
                      </a:r>
                      <a:r>
                        <a:rPr lang="en-US" altLang="zh-CN" sz="1200" baseline="0" dirty="0" smtClean="0"/>
                        <a:t>20mm</a:t>
                      </a:r>
                      <a:r>
                        <a:rPr lang="zh-CN" altLang="en-US" sz="1200" baseline="0" dirty="0" smtClean="0"/>
                        <a:t>。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2m</a:t>
                      </a:r>
                      <a:r>
                        <a:rPr lang="zh-CN" altLang="en-US" sz="1200" dirty="0" smtClean="0"/>
                        <a:t>温度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p"/>
                      </a:pPr>
                      <a:r>
                        <a:rPr lang="zh-CN" altLang="en-US" sz="1200" dirty="0" smtClean="0"/>
                        <a:t>一周</a:t>
                      </a:r>
                      <a:r>
                        <a:rPr lang="en-US" altLang="zh-CN" sz="1200" dirty="0" smtClean="0"/>
                        <a:t>2m</a:t>
                      </a:r>
                      <a:r>
                        <a:rPr lang="zh-CN" altLang="en-US" sz="1200" dirty="0" smtClean="0"/>
                        <a:t>温度集合平均及距平值；</a:t>
                      </a:r>
                      <a:endParaRPr lang="en-US" altLang="zh-CN" sz="1200" dirty="0" smtClean="0"/>
                    </a:p>
                    <a:p>
                      <a:pPr marL="285750" indent="-285750">
                        <a:buFont typeface="Wingdings" pitchFamily="2" charset="2"/>
                        <a:buChar char="p"/>
                      </a:pPr>
                      <a:r>
                        <a:rPr lang="zh-CN" altLang="en-US" sz="1200" dirty="0" smtClean="0"/>
                        <a:t>一周</a:t>
                      </a:r>
                      <a:r>
                        <a:rPr lang="en-US" altLang="zh-CN" sz="1200" dirty="0" smtClean="0"/>
                        <a:t>2m</a:t>
                      </a:r>
                      <a:r>
                        <a:rPr lang="zh-CN" altLang="en-US" sz="1200" dirty="0" smtClean="0"/>
                        <a:t>温度气候距平</a:t>
                      </a:r>
                      <a:r>
                        <a:rPr lang="en-US" altLang="zh-CN" sz="1200" dirty="0" smtClean="0"/>
                        <a:t>10%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baseline="0" dirty="0" smtClean="0"/>
                        <a:t>90%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baseline="0" dirty="0" smtClean="0"/>
                        <a:t>33%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baseline="0" dirty="0" smtClean="0"/>
                        <a:t>66%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baseline="0" dirty="0" smtClean="0"/>
                        <a:t>20%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baseline="0" dirty="0" smtClean="0"/>
                        <a:t>40%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baseline="0" dirty="0" smtClean="0"/>
                        <a:t>60%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baseline="0" dirty="0" smtClean="0"/>
                        <a:t>80%</a:t>
                      </a:r>
                      <a:r>
                        <a:rPr lang="zh-CN" altLang="en-US" sz="1200" baseline="0" dirty="0" smtClean="0"/>
                        <a:t>分位值；</a:t>
                      </a:r>
                      <a:endParaRPr lang="en-US" altLang="zh-CN" sz="1200" baseline="0" dirty="0" smtClean="0"/>
                    </a:p>
                    <a:p>
                      <a:pPr marL="285750" indent="-285750">
                        <a:buFont typeface="Wingdings" pitchFamily="2" charset="2"/>
                        <a:buChar char="p"/>
                      </a:pPr>
                      <a:r>
                        <a:rPr lang="zh-CN" altLang="en-US" sz="1200" baseline="0" dirty="0" smtClean="0"/>
                        <a:t>一周</a:t>
                      </a:r>
                      <a:r>
                        <a:rPr lang="en-US" altLang="zh-CN" sz="1200" dirty="0" smtClean="0"/>
                        <a:t>2m</a:t>
                      </a:r>
                      <a:r>
                        <a:rPr lang="zh-CN" altLang="en-US" sz="1200" dirty="0" smtClean="0"/>
                        <a:t>温度</a:t>
                      </a:r>
                      <a:r>
                        <a:rPr lang="zh-CN" altLang="en-US" sz="1200" baseline="0" dirty="0" smtClean="0"/>
                        <a:t>概率值：低于正常</a:t>
                      </a:r>
                      <a:r>
                        <a:rPr lang="en-US" altLang="zh-CN" sz="1200" baseline="0" dirty="0" smtClean="0"/>
                        <a:t>(0~33%)</a:t>
                      </a:r>
                      <a:r>
                        <a:rPr lang="zh-CN" altLang="en-US" sz="1200" dirty="0" smtClean="0"/>
                        <a:t> 、</a:t>
                      </a:r>
                      <a:r>
                        <a:rPr lang="zh-CN" altLang="en-US" sz="1200" baseline="0" dirty="0" smtClean="0"/>
                        <a:t>正常</a:t>
                      </a:r>
                      <a:r>
                        <a:rPr lang="en-US" altLang="zh-CN" sz="1200" baseline="0" dirty="0" smtClean="0"/>
                        <a:t>(33~66%) 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zh-CN" altLang="en-US" sz="1200" baseline="0" dirty="0" smtClean="0"/>
                        <a:t>高于正常</a:t>
                      </a:r>
                      <a:r>
                        <a:rPr lang="en-US" altLang="zh-CN" sz="1200" baseline="0" dirty="0" smtClean="0"/>
                        <a:t>(66~100%) 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zh-CN" altLang="en-US" sz="1200" baseline="0" dirty="0" smtClean="0"/>
                        <a:t>异常低</a:t>
                      </a:r>
                      <a:r>
                        <a:rPr lang="en-US" altLang="zh-CN" sz="1200" baseline="0" dirty="0" smtClean="0"/>
                        <a:t>(0~10%)</a:t>
                      </a:r>
                      <a:r>
                        <a:rPr lang="zh-CN" altLang="en-US" sz="1200" dirty="0" smtClean="0"/>
                        <a:t> 、</a:t>
                      </a:r>
                      <a:r>
                        <a:rPr lang="zh-CN" altLang="en-US" sz="1200" baseline="0" dirty="0" smtClean="0"/>
                        <a:t>异常高</a:t>
                      </a:r>
                      <a:r>
                        <a:rPr lang="en-US" altLang="zh-CN" sz="1200" baseline="0" dirty="0" smtClean="0"/>
                        <a:t>(90~100%)</a:t>
                      </a:r>
                      <a:r>
                        <a:rPr lang="zh-CN" altLang="en-US" sz="1200" dirty="0" smtClean="0"/>
                        <a:t> 、</a:t>
                      </a:r>
                      <a:r>
                        <a:rPr lang="zh-CN" altLang="en-US" sz="1200" baseline="0" dirty="0" smtClean="0"/>
                        <a:t>气候分布</a:t>
                      </a:r>
                      <a:r>
                        <a:rPr lang="en-US" altLang="zh-CN" sz="1200" baseline="0" dirty="0" smtClean="0"/>
                        <a:t>(0~20%)</a:t>
                      </a:r>
                      <a:r>
                        <a:rPr lang="zh-CN" altLang="en-US" sz="1200" dirty="0" smtClean="0"/>
                        <a:t> 、</a:t>
                      </a:r>
                      <a:r>
                        <a:rPr lang="zh-CN" altLang="en-US" sz="1200" baseline="0" dirty="0" smtClean="0"/>
                        <a:t>气候分布</a:t>
                      </a:r>
                      <a:r>
                        <a:rPr lang="en-US" altLang="zh-CN" sz="1200" baseline="0" dirty="0" smtClean="0"/>
                        <a:t>(20~40%)</a:t>
                      </a:r>
                      <a:r>
                        <a:rPr lang="zh-CN" altLang="en-US" sz="1200" dirty="0" smtClean="0"/>
                        <a:t> 、</a:t>
                      </a:r>
                      <a:r>
                        <a:rPr lang="zh-CN" altLang="en-US" sz="1200" baseline="0" dirty="0" smtClean="0"/>
                        <a:t>气候分布</a:t>
                      </a:r>
                      <a:r>
                        <a:rPr lang="en-US" altLang="zh-CN" sz="1200" baseline="0" dirty="0" smtClean="0"/>
                        <a:t>(40~60%)</a:t>
                      </a:r>
                      <a:r>
                        <a:rPr lang="zh-CN" altLang="en-US" sz="1200" dirty="0" smtClean="0"/>
                        <a:t> 、</a:t>
                      </a:r>
                      <a:r>
                        <a:rPr lang="zh-CN" altLang="en-US" sz="1200" baseline="0" dirty="0" smtClean="0"/>
                        <a:t>气候分布</a:t>
                      </a:r>
                      <a:r>
                        <a:rPr lang="en-US" altLang="zh-CN" sz="1200" baseline="0" dirty="0" smtClean="0"/>
                        <a:t>(60~80%)</a:t>
                      </a:r>
                      <a:r>
                        <a:rPr lang="zh-CN" altLang="en-US" sz="1200" dirty="0" smtClean="0"/>
                        <a:t> 、</a:t>
                      </a:r>
                      <a:r>
                        <a:rPr lang="zh-CN" altLang="en-US" sz="1200" baseline="0" dirty="0" smtClean="0"/>
                        <a:t>气候分布</a:t>
                      </a:r>
                      <a:r>
                        <a:rPr lang="en-US" altLang="zh-CN" sz="1200" baseline="0" dirty="0" smtClean="0"/>
                        <a:t>(80~100%)</a:t>
                      </a:r>
                      <a:r>
                        <a:rPr lang="zh-CN" altLang="en-US" sz="1200" baseline="0" dirty="0" smtClean="0"/>
                        <a:t>；</a:t>
                      </a:r>
                      <a:endParaRPr lang="en-US" altLang="zh-CN" sz="1200" baseline="0" dirty="0" smtClean="0"/>
                    </a:p>
                    <a:p>
                      <a:pPr marL="285750" indent="-285750">
                        <a:buFont typeface="Wingdings" pitchFamily="2" charset="2"/>
                        <a:buChar char="p"/>
                      </a:pPr>
                      <a:r>
                        <a:rPr lang="zh-CN" altLang="en-US" sz="1200" baseline="0" dirty="0" smtClean="0"/>
                        <a:t>一周</a:t>
                      </a:r>
                      <a:r>
                        <a:rPr lang="en-US" altLang="zh-CN" sz="1200" dirty="0" smtClean="0"/>
                        <a:t>2m</a:t>
                      </a:r>
                      <a:r>
                        <a:rPr lang="zh-CN" altLang="en-US" sz="1200" dirty="0" smtClean="0"/>
                        <a:t>温度</a:t>
                      </a:r>
                      <a:r>
                        <a:rPr lang="zh-CN" altLang="en-US" sz="1200" baseline="0" dirty="0" smtClean="0"/>
                        <a:t>距平概率值：距平值至多</a:t>
                      </a:r>
                      <a:r>
                        <a:rPr lang="en-US" altLang="zh-CN" sz="1200" baseline="0" dirty="0" smtClean="0"/>
                        <a:t>-2K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zh-CN" altLang="en-US" sz="1200" baseline="0" dirty="0" smtClean="0"/>
                        <a:t>距平值至多</a:t>
                      </a:r>
                      <a:r>
                        <a:rPr lang="en-US" altLang="zh-CN" sz="1200" baseline="0" dirty="0" smtClean="0"/>
                        <a:t>-1K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zh-CN" altLang="en-US" sz="1200" baseline="0" dirty="0" smtClean="0"/>
                        <a:t>距平值至少</a:t>
                      </a:r>
                      <a:r>
                        <a:rPr lang="en-US" altLang="zh-CN" sz="1200" baseline="0" dirty="0" smtClean="0"/>
                        <a:t>1K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zh-CN" altLang="en-US" sz="1200" baseline="0" dirty="0" smtClean="0"/>
                        <a:t>距平值至少</a:t>
                      </a:r>
                      <a:r>
                        <a:rPr lang="en-US" altLang="zh-CN" sz="1200" baseline="0" dirty="0" smtClean="0"/>
                        <a:t>2K</a:t>
                      </a:r>
                      <a:r>
                        <a:rPr lang="zh-CN" altLang="en-US" sz="1200" baseline="0" dirty="0" smtClean="0"/>
                        <a:t>。</a:t>
                      </a:r>
                      <a:endParaRPr lang="zh-CN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2m</a:t>
                      </a:r>
                      <a:r>
                        <a:rPr lang="zh-CN" altLang="en-US" sz="1200" dirty="0" smtClean="0"/>
                        <a:t>最高温度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p"/>
                        <a:tabLst/>
                        <a:defRPr/>
                      </a:pPr>
                      <a:r>
                        <a:rPr lang="zh-CN" altLang="en-US" sz="1200" dirty="0" smtClean="0"/>
                        <a:t>一周</a:t>
                      </a:r>
                      <a:r>
                        <a:rPr lang="en-US" altLang="zh-CN" sz="1200" dirty="0" smtClean="0"/>
                        <a:t>2m</a:t>
                      </a:r>
                      <a:r>
                        <a:rPr lang="zh-CN" altLang="en-US" sz="1200" dirty="0" smtClean="0"/>
                        <a:t>最高温度集合平均及距平值；</a:t>
                      </a:r>
                      <a:endParaRPr lang="en-US" altLang="zh-CN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2m</a:t>
                      </a:r>
                      <a:r>
                        <a:rPr lang="zh-CN" altLang="en-US" sz="1200" dirty="0" smtClean="0"/>
                        <a:t>最低温度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p"/>
                        <a:tabLst/>
                        <a:defRPr/>
                      </a:pPr>
                      <a:r>
                        <a:rPr lang="zh-CN" altLang="en-US" sz="1200" dirty="0" smtClean="0"/>
                        <a:t>一周</a:t>
                      </a:r>
                      <a:r>
                        <a:rPr lang="en-US" altLang="zh-CN" sz="1200" dirty="0" smtClean="0"/>
                        <a:t>2m</a:t>
                      </a:r>
                      <a:r>
                        <a:rPr lang="zh-CN" altLang="en-US" sz="1200" dirty="0" smtClean="0"/>
                        <a:t>最低温度</a:t>
                      </a:r>
                      <a:r>
                        <a:rPr lang="zh-CN" altLang="en-US" sz="1200" dirty="0" smtClean="0"/>
                        <a:t>集合平均及距平值；</a:t>
                      </a:r>
                      <a:endParaRPr lang="en-US" altLang="zh-CN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2m</a:t>
                      </a:r>
                      <a:r>
                        <a:rPr lang="zh-CN" altLang="en-US" sz="1200" dirty="0" smtClean="0"/>
                        <a:t>露点温度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p"/>
                        <a:tabLst/>
                        <a:defRPr/>
                      </a:pPr>
                      <a:r>
                        <a:rPr lang="zh-CN" altLang="en-US" sz="1200" dirty="0" smtClean="0"/>
                        <a:t>一周</a:t>
                      </a:r>
                      <a:r>
                        <a:rPr lang="en-US" altLang="zh-CN" sz="1200" dirty="0" smtClean="0"/>
                        <a:t>2m</a:t>
                      </a:r>
                      <a:r>
                        <a:rPr lang="zh-CN" altLang="en-US" sz="1200" dirty="0" smtClean="0"/>
                        <a:t>露点温度</a:t>
                      </a:r>
                      <a:r>
                        <a:rPr lang="zh-CN" altLang="en-US" sz="1200" dirty="0" smtClean="0"/>
                        <a:t>集合平均及距平值；</a:t>
                      </a:r>
                      <a:endParaRPr lang="en-US" altLang="zh-CN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总云量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整层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p"/>
                        <a:tabLst/>
                        <a:defRPr/>
                      </a:pPr>
                      <a:r>
                        <a:rPr lang="zh-CN" altLang="en-US" sz="1200" dirty="0" smtClean="0"/>
                        <a:t>一周</a:t>
                      </a:r>
                      <a:r>
                        <a:rPr lang="en-US" altLang="zh-CN" sz="1200" dirty="0" smtClean="0"/>
                        <a:t>2m</a:t>
                      </a:r>
                      <a:r>
                        <a:rPr lang="zh-CN" altLang="en-US" sz="1200" dirty="0" smtClean="0"/>
                        <a:t>总云量集合平均及距平值；</a:t>
                      </a:r>
                      <a:endParaRPr lang="en-US" altLang="zh-CN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降雪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地面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p"/>
                        <a:tabLst/>
                        <a:defRPr/>
                      </a:pPr>
                      <a:r>
                        <a:rPr lang="zh-CN" altLang="en-US" sz="1200" dirty="0" smtClean="0"/>
                        <a:t>一周累积降雪量集合</a:t>
                      </a:r>
                      <a:r>
                        <a:rPr lang="zh-CN" altLang="en-US" sz="1200" dirty="0" smtClean="0"/>
                        <a:t>平均及距平值；</a:t>
                      </a:r>
                      <a:endParaRPr lang="en-US" altLang="zh-CN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雪深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地面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p"/>
                        <a:tabLst/>
                        <a:defRPr/>
                      </a:pPr>
                      <a:r>
                        <a:rPr lang="zh-CN" altLang="en-US" sz="1200" dirty="0" smtClean="0"/>
                        <a:t>一周雪深集合</a:t>
                      </a:r>
                      <a:r>
                        <a:rPr lang="zh-CN" altLang="en-US" sz="1200" dirty="0" smtClean="0"/>
                        <a:t>平均及距平值；</a:t>
                      </a:r>
                      <a:endParaRPr lang="en-US" altLang="zh-CN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雪密度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地面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p"/>
                        <a:tabLst/>
                        <a:defRPr/>
                      </a:pPr>
                      <a:r>
                        <a:rPr lang="zh-CN" altLang="en-US" sz="1200" dirty="0" smtClean="0"/>
                        <a:t>一周雪密度集合</a:t>
                      </a:r>
                      <a:r>
                        <a:rPr lang="zh-CN" altLang="en-US" sz="1200" dirty="0" smtClean="0"/>
                        <a:t>平均及距平值；</a:t>
                      </a:r>
                      <a:endParaRPr lang="en-US" altLang="zh-CN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10m</a:t>
                      </a:r>
                      <a:r>
                        <a:rPr lang="zh-CN" altLang="en-US" sz="1200" dirty="0" smtClean="0"/>
                        <a:t>风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p"/>
                        <a:tabLst/>
                        <a:defRPr/>
                      </a:pPr>
                      <a:r>
                        <a:rPr lang="zh-CN" altLang="en-US" sz="1200" dirty="0" smtClean="0"/>
                        <a:t>一周集合平均风矢量场和距平风速度</a:t>
                      </a:r>
                      <a:endParaRPr lang="en-US" altLang="zh-CN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39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16632"/>
            <a:ext cx="6336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ECMWF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的月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预报产品列表：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60227"/>
              </p:ext>
            </p:extLst>
          </p:nvPr>
        </p:nvGraphicFramePr>
        <p:xfrm>
          <a:off x="24653" y="764704"/>
          <a:ext cx="90838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794"/>
                <a:gridCol w="2819521"/>
                <a:gridCol w="48245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要素</a:t>
                      </a:r>
                      <a:endParaRPr lang="zh-CN" altLang="en-US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层次</a:t>
                      </a:r>
                      <a:endParaRPr lang="zh-CN" altLang="en-US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产品名称</a:t>
                      </a:r>
                      <a:endParaRPr lang="zh-CN" altLang="en-US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海平面气压场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海平面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p"/>
                      </a:pPr>
                      <a:r>
                        <a:rPr lang="zh-CN" altLang="en-US" sz="1200" dirty="0" smtClean="0"/>
                        <a:t>一周海平面气压场集合距平值；</a:t>
                      </a:r>
                      <a:endParaRPr lang="en-US" altLang="zh-CN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高度场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200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500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700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850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925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1000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p"/>
                        <a:tabLst/>
                        <a:defRPr/>
                      </a:pPr>
                      <a:r>
                        <a:rPr lang="zh-CN" altLang="en-US" sz="1200" dirty="0" smtClean="0"/>
                        <a:t>一周高空高度场集合平均及距平值；</a:t>
                      </a:r>
                      <a:endParaRPr lang="en-US" altLang="zh-CN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温度场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200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500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700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850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925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1000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p"/>
                        <a:tabLst/>
                        <a:defRPr/>
                      </a:pPr>
                      <a:r>
                        <a:rPr lang="zh-CN" altLang="en-US" sz="1200" dirty="0" smtClean="0"/>
                        <a:t>一周</a:t>
                      </a:r>
                      <a:r>
                        <a:rPr lang="zh-CN" altLang="en-US" sz="1200" dirty="0" smtClean="0"/>
                        <a:t>高空温度场</a:t>
                      </a:r>
                      <a:r>
                        <a:rPr lang="zh-CN" altLang="en-US" sz="1200" dirty="0" smtClean="0"/>
                        <a:t>集合平均及距平值；</a:t>
                      </a:r>
                      <a:endParaRPr lang="en-US" altLang="zh-CN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风场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200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500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700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850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925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1000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p"/>
                        <a:tabLst/>
                        <a:defRPr/>
                      </a:pPr>
                      <a:r>
                        <a:rPr lang="zh-CN" altLang="en-US" sz="1200" dirty="0" smtClean="0"/>
                        <a:t>一周</a:t>
                      </a:r>
                      <a:r>
                        <a:rPr lang="zh-CN" altLang="en-US" sz="1200" dirty="0" smtClean="0"/>
                        <a:t>高空风场</a:t>
                      </a:r>
                      <a:r>
                        <a:rPr lang="zh-CN" altLang="en-US" sz="1200" dirty="0" smtClean="0"/>
                        <a:t>集合平均及距平值；</a:t>
                      </a:r>
                      <a:endParaRPr lang="en-US" altLang="zh-CN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48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6142</TotalTime>
  <Words>834</Words>
  <Application>Microsoft Office PowerPoint</Application>
  <PresentationFormat>全屏显示(4:3)</PresentationFormat>
  <Paragraphs>108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集合预报工具箱 —EC月预报产品简介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daikan</dc:creator>
  <cp:lastModifiedBy>daikan</cp:lastModifiedBy>
  <cp:revision>233</cp:revision>
  <dcterms:created xsi:type="dcterms:W3CDTF">2012-03-23T03:32:00Z</dcterms:created>
  <dcterms:modified xsi:type="dcterms:W3CDTF">2013-07-23T03:19:45Z</dcterms:modified>
</cp:coreProperties>
</file>