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Advent Pro SemiBold"/>
      <p:regular r:id="rId40"/>
      <p:bold r:id="rId41"/>
      <p:italic r:id="rId42"/>
      <p:boldItalic r:id="rId43"/>
    </p:embeddedFont>
    <p:embeddedFont>
      <p:font typeface="Fira Sans Extra Condensed Medium"/>
      <p:regular r:id="rId44"/>
      <p:bold r:id="rId45"/>
      <p:italic r:id="rId46"/>
      <p:boldItalic r:id="rId47"/>
    </p:embeddedFont>
    <p:embeddedFont>
      <p:font typeface="Fira Sans Condensed Medium"/>
      <p:regular r:id="rId48"/>
      <p:bold r:id="rId49"/>
      <p:italic r:id="rId50"/>
      <p:boldItalic r:id="rId51"/>
    </p:embeddedFont>
    <p:embeddedFont>
      <p:font typeface="Maven Pro"/>
      <p:regular r:id="rId52"/>
      <p:bold r:id="rId53"/>
    </p:embeddedFont>
    <p:embeddedFont>
      <p:font typeface="Share Tech"/>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jHR0ZxFqhLcTHgFeeS7gFcNsa1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dventProSemiBold-regular.fntdata"/><Relationship Id="rId42" Type="http://schemas.openxmlformats.org/officeDocument/2006/relationships/font" Target="fonts/AdventProSemiBold-italic.fntdata"/><Relationship Id="rId41" Type="http://schemas.openxmlformats.org/officeDocument/2006/relationships/font" Target="fonts/AdventProSemiBold-bold.fntdata"/><Relationship Id="rId44" Type="http://schemas.openxmlformats.org/officeDocument/2006/relationships/font" Target="fonts/FiraSansExtraCondensedMedium-regular.fntdata"/><Relationship Id="rId43" Type="http://schemas.openxmlformats.org/officeDocument/2006/relationships/font" Target="fonts/AdventProSemiBold-boldItalic.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FiraSansCondensedMedium-regular.fntdata"/><Relationship Id="rId47" Type="http://schemas.openxmlformats.org/officeDocument/2006/relationships/font" Target="fonts/FiraSansExtraCondensedMedium-boldItalic.fntdata"/><Relationship Id="rId49" Type="http://schemas.openxmlformats.org/officeDocument/2006/relationships/font" Target="fonts/FiraSansCondensedMedium-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CondensedMedium-boldItalic.fntdata"/><Relationship Id="rId50" Type="http://schemas.openxmlformats.org/officeDocument/2006/relationships/font" Target="fonts/FiraSansCondensedMedium-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ShareTech-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a144829c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2a144829c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a1060351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a1060351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a1060351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a1060351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63294d48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63294d48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63294d48d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63294d48d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63294d48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63294d48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a1060351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a1060351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a13c61db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a13c61db1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a3f5a08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a3f5a08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a3f5a08d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a3f5a08d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a4042c92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2a4042c92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a4042c92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2a4042c927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a5517a7be0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a5517a7be0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a5517a7be0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a5517a7be0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a5517a7be0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2a5517a7be0_4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63294d48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g263294d48d9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63294d48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g263294d48d9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a3ff0e66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a3ff0e66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Clr>
                <a:schemeClr val="dk1"/>
              </a:buClr>
              <a:buSzPts val="1200"/>
              <a:buFont typeface="Arial"/>
              <a:buNone/>
            </a:pPr>
            <a:r>
              <a:rPr lang="en" sz="1500">
                <a:solidFill>
                  <a:schemeClr val="lt1"/>
                </a:solidFill>
                <a:latin typeface="Maven Pro"/>
                <a:ea typeface="Maven Pro"/>
                <a:cs typeface="Maven Pro"/>
                <a:sym typeface="Maven Pro"/>
              </a:rPr>
              <a:t>SVM. Resultó ser efectivo con su alto rendimiento de .89, la capacidad de SVM para manejar espacios de características de alta dimensión y su capacidad para encontrar hiperplanos de separación óptimos pueden hacerlo particularmente útil en tareas como el análisis de sentimientos en textos.</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a3ea296c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a3ea296c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600"/>
              </a:spcBef>
              <a:spcAft>
                <a:spcPts val="0"/>
              </a:spcAft>
              <a:buClr>
                <a:schemeClr val="dk1"/>
              </a:buClr>
              <a:buSzPts val="1200"/>
              <a:buFont typeface="Arial"/>
              <a:buNone/>
            </a:pPr>
            <a:r>
              <a:rPr lang="en" sz="1500">
                <a:solidFill>
                  <a:schemeClr val="lt1"/>
                </a:solidFill>
                <a:latin typeface="Maven Pro"/>
                <a:ea typeface="Maven Pro"/>
                <a:cs typeface="Maven Pro"/>
                <a:sym typeface="Maven Pro"/>
              </a:rPr>
              <a:t>SVM. Resultó ser efectivo con su alto rendimiento de .89, la capacidad de SVM para manejar espacios de características de alta dimensión y su capacidad para encontrar hiperplanos de separación óptimos pueden hacerlo particularmente útil en tareas como el análisis de sentimientos en textos.</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a3ff0e66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g2a3ff0e664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a68eca67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g2a68eca678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a6aea6ffb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2a6aea6ffb4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2898c61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2898c61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a13c61db1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a13c61db1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2898c61a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2898c61a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62898c61a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62898c61a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a13c61db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2a13c61db1e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a13c61db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a13c61d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43"/>
          <p:cNvGrpSpPr/>
          <p:nvPr/>
        </p:nvGrpSpPr>
        <p:grpSpPr>
          <a:xfrm>
            <a:off x="8263682" y="-434366"/>
            <a:ext cx="188886" cy="1181532"/>
            <a:chOff x="2877432" y="975334"/>
            <a:chExt cx="188886" cy="1181532"/>
          </a:xfrm>
        </p:grpSpPr>
        <p:sp>
          <p:nvSpPr>
            <p:cNvPr id="18" name="Google Shape;18;p4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43"/>
          <p:cNvGrpSpPr/>
          <p:nvPr/>
        </p:nvGrpSpPr>
        <p:grpSpPr>
          <a:xfrm>
            <a:off x="3090746" y="-533657"/>
            <a:ext cx="98059" cy="1147595"/>
            <a:chOff x="3347921" y="16006"/>
            <a:chExt cx="98059" cy="1147595"/>
          </a:xfrm>
        </p:grpSpPr>
        <p:sp>
          <p:nvSpPr>
            <p:cNvPr id="23" name="Google Shape;23;p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43"/>
          <p:cNvGrpSpPr/>
          <p:nvPr/>
        </p:nvGrpSpPr>
        <p:grpSpPr>
          <a:xfrm>
            <a:off x="4892771" y="-340112"/>
            <a:ext cx="121172" cy="760495"/>
            <a:chOff x="5245196" y="3136513"/>
            <a:chExt cx="121172" cy="760495"/>
          </a:xfrm>
        </p:grpSpPr>
        <p:sp>
          <p:nvSpPr>
            <p:cNvPr id="26" name="Google Shape;26;p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3"/>
          <p:cNvGrpSpPr/>
          <p:nvPr/>
        </p:nvGrpSpPr>
        <p:grpSpPr>
          <a:xfrm>
            <a:off x="250617" y="2402301"/>
            <a:ext cx="188650" cy="2468355"/>
            <a:chOff x="250617" y="2402301"/>
            <a:chExt cx="188650" cy="2468355"/>
          </a:xfrm>
        </p:grpSpPr>
        <p:sp>
          <p:nvSpPr>
            <p:cNvPr id="29" name="Google Shape;29;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3"/>
          <p:cNvGrpSpPr/>
          <p:nvPr/>
        </p:nvGrpSpPr>
        <p:grpSpPr>
          <a:xfrm>
            <a:off x="2038689" y="173907"/>
            <a:ext cx="57599" cy="831799"/>
            <a:chOff x="2038689" y="173907"/>
            <a:chExt cx="57599" cy="831799"/>
          </a:xfrm>
        </p:grpSpPr>
        <p:sp>
          <p:nvSpPr>
            <p:cNvPr id="36" name="Google Shape;36;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52"/>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7" name="Google Shape;167;p5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 name="Google Shape;173;p52"/>
          <p:cNvGrpSpPr/>
          <p:nvPr/>
        </p:nvGrpSpPr>
        <p:grpSpPr>
          <a:xfrm>
            <a:off x="8263682" y="-434366"/>
            <a:ext cx="188886" cy="1181532"/>
            <a:chOff x="2877432" y="975334"/>
            <a:chExt cx="188886" cy="1181532"/>
          </a:xfrm>
        </p:grpSpPr>
        <p:sp>
          <p:nvSpPr>
            <p:cNvPr id="174" name="Google Shape;174;p5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5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p52"/>
          <p:cNvGrpSpPr/>
          <p:nvPr/>
        </p:nvGrpSpPr>
        <p:grpSpPr>
          <a:xfrm>
            <a:off x="3090746" y="-533657"/>
            <a:ext cx="98059" cy="1147595"/>
            <a:chOff x="3347921" y="16006"/>
            <a:chExt cx="98059" cy="1147595"/>
          </a:xfrm>
        </p:grpSpPr>
        <p:sp>
          <p:nvSpPr>
            <p:cNvPr id="181" name="Google Shape;181;p5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2"/>
          <p:cNvGrpSpPr/>
          <p:nvPr/>
        </p:nvGrpSpPr>
        <p:grpSpPr>
          <a:xfrm>
            <a:off x="4892771" y="-340112"/>
            <a:ext cx="121172" cy="760495"/>
            <a:chOff x="5245196" y="3136513"/>
            <a:chExt cx="121172" cy="760495"/>
          </a:xfrm>
        </p:grpSpPr>
        <p:sp>
          <p:nvSpPr>
            <p:cNvPr id="184" name="Google Shape;184;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52"/>
          <p:cNvGrpSpPr/>
          <p:nvPr/>
        </p:nvGrpSpPr>
        <p:grpSpPr>
          <a:xfrm>
            <a:off x="6967836" y="85439"/>
            <a:ext cx="133252" cy="1952377"/>
            <a:chOff x="6780548" y="337714"/>
            <a:chExt cx="133252" cy="1952377"/>
          </a:xfrm>
        </p:grpSpPr>
        <p:sp>
          <p:nvSpPr>
            <p:cNvPr id="187" name="Google Shape;187;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52"/>
          <p:cNvGrpSpPr/>
          <p:nvPr/>
        </p:nvGrpSpPr>
        <p:grpSpPr>
          <a:xfrm>
            <a:off x="250617" y="2402301"/>
            <a:ext cx="188650" cy="2468355"/>
            <a:chOff x="250617" y="2402301"/>
            <a:chExt cx="188650" cy="2468355"/>
          </a:xfrm>
        </p:grpSpPr>
        <p:sp>
          <p:nvSpPr>
            <p:cNvPr id="190" name="Google Shape;190;p5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52"/>
          <p:cNvGrpSpPr/>
          <p:nvPr/>
        </p:nvGrpSpPr>
        <p:grpSpPr>
          <a:xfrm>
            <a:off x="982417" y="1695096"/>
            <a:ext cx="199237" cy="2828935"/>
            <a:chOff x="1608717" y="1280046"/>
            <a:chExt cx="199237" cy="2828935"/>
          </a:xfrm>
        </p:grpSpPr>
        <p:sp>
          <p:nvSpPr>
            <p:cNvPr id="195" name="Google Shape;195;p5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5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p52"/>
          <p:cNvGrpSpPr/>
          <p:nvPr/>
        </p:nvGrpSpPr>
        <p:grpSpPr>
          <a:xfrm>
            <a:off x="2038689" y="173907"/>
            <a:ext cx="57599" cy="831799"/>
            <a:chOff x="2038689" y="173907"/>
            <a:chExt cx="57599" cy="831799"/>
          </a:xfrm>
        </p:grpSpPr>
        <p:sp>
          <p:nvSpPr>
            <p:cNvPr id="200" name="Google Shape;200;p5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52"/>
          <p:cNvGrpSpPr/>
          <p:nvPr/>
        </p:nvGrpSpPr>
        <p:grpSpPr>
          <a:xfrm>
            <a:off x="8008096" y="2108910"/>
            <a:ext cx="199001" cy="2139770"/>
            <a:chOff x="8008096" y="2108910"/>
            <a:chExt cx="199001" cy="2139770"/>
          </a:xfrm>
        </p:grpSpPr>
        <p:sp>
          <p:nvSpPr>
            <p:cNvPr id="203" name="Google Shape;203;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5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52"/>
          <p:cNvGrpSpPr/>
          <p:nvPr/>
        </p:nvGrpSpPr>
        <p:grpSpPr>
          <a:xfrm>
            <a:off x="4095146" y="-859690"/>
            <a:ext cx="199001" cy="2139770"/>
            <a:chOff x="8008096" y="2108910"/>
            <a:chExt cx="199001" cy="2139770"/>
          </a:xfrm>
        </p:grpSpPr>
        <p:sp>
          <p:nvSpPr>
            <p:cNvPr id="207" name="Google Shape;207;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52"/>
          <p:cNvGrpSpPr/>
          <p:nvPr/>
        </p:nvGrpSpPr>
        <p:grpSpPr>
          <a:xfrm>
            <a:off x="6333286" y="3704939"/>
            <a:ext cx="133252" cy="1952377"/>
            <a:chOff x="6780548" y="337714"/>
            <a:chExt cx="133252" cy="1952377"/>
          </a:xfrm>
        </p:grpSpPr>
        <p:sp>
          <p:nvSpPr>
            <p:cNvPr id="210" name="Google Shape;210;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52"/>
          <p:cNvGrpSpPr/>
          <p:nvPr/>
        </p:nvGrpSpPr>
        <p:grpSpPr>
          <a:xfrm>
            <a:off x="2702021" y="3612763"/>
            <a:ext cx="121172" cy="760495"/>
            <a:chOff x="5245196" y="3136513"/>
            <a:chExt cx="121172" cy="760495"/>
          </a:xfrm>
        </p:grpSpPr>
        <p:sp>
          <p:nvSpPr>
            <p:cNvPr id="213" name="Google Shape;213;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5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17" name="Shape 217"/>
        <p:cNvGrpSpPr/>
        <p:nvPr/>
      </p:nvGrpSpPr>
      <p:grpSpPr>
        <a:xfrm>
          <a:off x="0" y="0"/>
          <a:ext cx="0" cy="0"/>
          <a:chOff x="0" y="0"/>
          <a:chExt cx="0" cy="0"/>
        </a:xfrm>
      </p:grpSpPr>
      <p:sp>
        <p:nvSpPr>
          <p:cNvPr id="218" name="Google Shape;218;p5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9" name="Google Shape;219;p5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0" name="Google Shape;220;p5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1" name="Google Shape;221;p5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2" name="Google Shape;222;p5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53"/>
          <p:cNvGrpSpPr/>
          <p:nvPr/>
        </p:nvGrpSpPr>
        <p:grpSpPr>
          <a:xfrm>
            <a:off x="6626134" y="-164562"/>
            <a:ext cx="121172" cy="760495"/>
            <a:chOff x="5245196" y="3136513"/>
            <a:chExt cx="121172" cy="760495"/>
          </a:xfrm>
        </p:grpSpPr>
        <p:sp>
          <p:nvSpPr>
            <p:cNvPr id="227" name="Google Shape;227;p5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5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32" name="Shape 232"/>
        <p:cNvGrpSpPr/>
        <p:nvPr/>
      </p:nvGrpSpPr>
      <p:grpSpPr>
        <a:xfrm>
          <a:off x="0" y="0"/>
          <a:ext cx="0" cy="0"/>
          <a:chOff x="0" y="0"/>
          <a:chExt cx="0" cy="0"/>
        </a:xfrm>
      </p:grpSpPr>
      <p:sp>
        <p:nvSpPr>
          <p:cNvPr id="233" name="Google Shape;233;p54"/>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4" name="Google Shape;234;p54"/>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5" name="Google Shape;235;p54"/>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54"/>
          <p:cNvGrpSpPr/>
          <p:nvPr/>
        </p:nvGrpSpPr>
        <p:grpSpPr>
          <a:xfrm>
            <a:off x="8217007" y="3576772"/>
            <a:ext cx="188886" cy="1181532"/>
            <a:chOff x="2877432" y="975334"/>
            <a:chExt cx="188886" cy="1181532"/>
          </a:xfrm>
        </p:grpSpPr>
        <p:sp>
          <p:nvSpPr>
            <p:cNvPr id="241" name="Google Shape;241;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54"/>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54"/>
          <p:cNvGrpSpPr/>
          <p:nvPr/>
        </p:nvGrpSpPr>
        <p:grpSpPr>
          <a:xfrm>
            <a:off x="7519346" y="3243318"/>
            <a:ext cx="98059" cy="1147595"/>
            <a:chOff x="3347921" y="16006"/>
            <a:chExt cx="98059" cy="1147595"/>
          </a:xfrm>
        </p:grpSpPr>
        <p:sp>
          <p:nvSpPr>
            <p:cNvPr id="246" name="Google Shape;246;p5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54"/>
          <p:cNvGrpSpPr/>
          <p:nvPr/>
        </p:nvGrpSpPr>
        <p:grpSpPr>
          <a:xfrm>
            <a:off x="805821" y="2953663"/>
            <a:ext cx="121172" cy="760495"/>
            <a:chOff x="5245196" y="3136513"/>
            <a:chExt cx="121172" cy="760495"/>
          </a:xfrm>
        </p:grpSpPr>
        <p:sp>
          <p:nvSpPr>
            <p:cNvPr id="249" name="Google Shape;249;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4"/>
          <p:cNvGrpSpPr/>
          <p:nvPr/>
        </p:nvGrpSpPr>
        <p:grpSpPr>
          <a:xfrm>
            <a:off x="250617" y="2402301"/>
            <a:ext cx="188650" cy="2468355"/>
            <a:chOff x="250617" y="2402301"/>
            <a:chExt cx="188650" cy="2468355"/>
          </a:xfrm>
        </p:grpSpPr>
        <p:sp>
          <p:nvSpPr>
            <p:cNvPr id="252" name="Google Shape;252;p5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54"/>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54"/>
          <p:cNvGrpSpPr/>
          <p:nvPr/>
        </p:nvGrpSpPr>
        <p:grpSpPr>
          <a:xfrm>
            <a:off x="2038689" y="173907"/>
            <a:ext cx="57599" cy="831799"/>
            <a:chOff x="2038689" y="173907"/>
            <a:chExt cx="57599" cy="831799"/>
          </a:xfrm>
        </p:grpSpPr>
        <p:sp>
          <p:nvSpPr>
            <p:cNvPr id="259" name="Google Shape;259;p5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54"/>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54"/>
          <p:cNvGrpSpPr/>
          <p:nvPr/>
        </p:nvGrpSpPr>
        <p:grpSpPr>
          <a:xfrm>
            <a:off x="4920170" y="-496491"/>
            <a:ext cx="188886" cy="1181532"/>
            <a:chOff x="2877432" y="975334"/>
            <a:chExt cx="188886" cy="1181532"/>
          </a:xfrm>
        </p:grpSpPr>
        <p:sp>
          <p:nvSpPr>
            <p:cNvPr id="263" name="Google Shape;263;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p54"/>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54"/>
          <p:cNvGrpSpPr/>
          <p:nvPr/>
        </p:nvGrpSpPr>
        <p:grpSpPr>
          <a:xfrm>
            <a:off x="3030471" y="-223849"/>
            <a:ext cx="121172" cy="760495"/>
            <a:chOff x="5245196" y="3136513"/>
            <a:chExt cx="121172" cy="760495"/>
          </a:xfrm>
        </p:grpSpPr>
        <p:sp>
          <p:nvSpPr>
            <p:cNvPr id="268" name="Google Shape;268;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 name="Google Shape;270;p54"/>
          <p:cNvGrpSpPr/>
          <p:nvPr/>
        </p:nvGrpSpPr>
        <p:grpSpPr>
          <a:xfrm>
            <a:off x="2306292" y="2569221"/>
            <a:ext cx="199237" cy="2828935"/>
            <a:chOff x="1608717" y="1280046"/>
            <a:chExt cx="199237" cy="2828935"/>
          </a:xfrm>
        </p:grpSpPr>
        <p:sp>
          <p:nvSpPr>
            <p:cNvPr id="271" name="Google Shape;271;p5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74" name="Shape 274"/>
        <p:cNvGrpSpPr/>
        <p:nvPr/>
      </p:nvGrpSpPr>
      <p:grpSpPr>
        <a:xfrm>
          <a:off x="0" y="0"/>
          <a:ext cx="0" cy="0"/>
          <a:chOff x="0" y="0"/>
          <a:chExt cx="0" cy="0"/>
        </a:xfrm>
      </p:grpSpPr>
      <p:sp>
        <p:nvSpPr>
          <p:cNvPr id="275" name="Google Shape;275;p55"/>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6" name="Google Shape;276;p55"/>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7" name="Google Shape;277;p55"/>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8" name="Google Shape;278;p55"/>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9" name="Google Shape;279;p55"/>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80" name="Google Shape;280;p55"/>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55"/>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82" name="Google Shape;282;p55"/>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55"/>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4" name="Google Shape;284;p5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94" name="Shape 294"/>
        <p:cNvGrpSpPr/>
        <p:nvPr/>
      </p:nvGrpSpPr>
      <p:grpSpPr>
        <a:xfrm>
          <a:off x="0" y="0"/>
          <a:ext cx="0" cy="0"/>
          <a:chOff x="0" y="0"/>
          <a:chExt cx="0" cy="0"/>
        </a:xfrm>
      </p:grpSpPr>
      <p:sp>
        <p:nvSpPr>
          <p:cNvPr id="295" name="Google Shape;295;p56"/>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6" name="Google Shape;296;p56"/>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7" name="Google Shape;297;p56"/>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8" name="Google Shape;298;p56"/>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9" name="Google Shape;299;p56"/>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0" name="Google Shape;300;p56"/>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1" name="Google Shape;301;p5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02" name="Google Shape;302;p56"/>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3" name="Google Shape;303;p56"/>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4" name="Google Shape;304;p56"/>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56"/>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56"/>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56"/>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5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7" name="Shape 317"/>
        <p:cNvGrpSpPr/>
        <p:nvPr/>
      </p:nvGrpSpPr>
      <p:grpSpPr>
        <a:xfrm>
          <a:off x="0" y="0"/>
          <a:ext cx="0" cy="0"/>
          <a:chOff x="0" y="0"/>
          <a:chExt cx="0" cy="0"/>
        </a:xfrm>
      </p:grpSpPr>
      <p:sp>
        <p:nvSpPr>
          <p:cNvPr id="318" name="Google Shape;318;p57"/>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9" name="Google Shape;319;p57"/>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320" name="Google Shape;320;p57"/>
          <p:cNvGrpSpPr/>
          <p:nvPr/>
        </p:nvGrpSpPr>
        <p:grpSpPr>
          <a:xfrm>
            <a:off x="722446" y="3412541"/>
            <a:ext cx="7699120" cy="1883463"/>
            <a:chOff x="4558950" y="838825"/>
            <a:chExt cx="2813800" cy="688350"/>
          </a:xfrm>
        </p:grpSpPr>
        <p:sp>
          <p:nvSpPr>
            <p:cNvPr id="321" name="Google Shape;321;p57"/>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7"/>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7"/>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7"/>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7"/>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7"/>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7"/>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7"/>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7"/>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7"/>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7"/>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7"/>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7"/>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56" name="Shape 356"/>
        <p:cNvGrpSpPr/>
        <p:nvPr/>
      </p:nvGrpSpPr>
      <p:grpSpPr>
        <a:xfrm>
          <a:off x="0" y="0"/>
          <a:ext cx="0" cy="0"/>
          <a:chOff x="0" y="0"/>
          <a:chExt cx="0" cy="0"/>
        </a:xfrm>
      </p:grpSpPr>
      <p:sp>
        <p:nvSpPr>
          <p:cNvPr id="357" name="Google Shape;357;p5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58"/>
          <p:cNvGrpSpPr/>
          <p:nvPr/>
        </p:nvGrpSpPr>
        <p:grpSpPr>
          <a:xfrm>
            <a:off x="6626134" y="-164562"/>
            <a:ext cx="121172" cy="760495"/>
            <a:chOff x="5245196" y="3136513"/>
            <a:chExt cx="121172" cy="760495"/>
          </a:xfrm>
        </p:grpSpPr>
        <p:sp>
          <p:nvSpPr>
            <p:cNvPr id="362" name="Google Shape;362;p5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 name="Google Shape;364;p5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7" name="Google Shape;367;p5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8" name="Google Shape;368;p5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9" name="Google Shape;369;p5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0" name="Google Shape;370;p5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1" name="Google Shape;371;p5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2" name="Google Shape;372;p5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3" name="Shape 373"/>
        <p:cNvGrpSpPr/>
        <p:nvPr/>
      </p:nvGrpSpPr>
      <p:grpSpPr>
        <a:xfrm>
          <a:off x="0" y="0"/>
          <a:ext cx="0" cy="0"/>
          <a:chOff x="0" y="0"/>
          <a:chExt cx="0" cy="0"/>
        </a:xfrm>
      </p:grpSpPr>
      <p:sp>
        <p:nvSpPr>
          <p:cNvPr id="374" name="Google Shape;374;p5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5" name="Google Shape;375;p5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6" name="Google Shape;376;p5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p59"/>
          <p:cNvGrpSpPr/>
          <p:nvPr/>
        </p:nvGrpSpPr>
        <p:grpSpPr>
          <a:xfrm>
            <a:off x="6626134" y="-164562"/>
            <a:ext cx="121172" cy="760495"/>
            <a:chOff x="5245196" y="3136513"/>
            <a:chExt cx="121172" cy="760495"/>
          </a:xfrm>
        </p:grpSpPr>
        <p:sp>
          <p:nvSpPr>
            <p:cNvPr id="381" name="Google Shape;381;p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 name="Google Shape;383;p5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5" name="Shape 385"/>
        <p:cNvGrpSpPr/>
        <p:nvPr/>
      </p:nvGrpSpPr>
      <p:grpSpPr>
        <a:xfrm>
          <a:off x="0" y="0"/>
          <a:ext cx="0" cy="0"/>
          <a:chOff x="0" y="0"/>
          <a:chExt cx="0" cy="0"/>
        </a:xfrm>
      </p:grpSpPr>
      <p:sp>
        <p:nvSpPr>
          <p:cNvPr id="386" name="Google Shape;386;p6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7" name="Google Shape;387;p6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8" name="Google Shape;388;p6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9" name="Google Shape;389;p6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60"/>
          <p:cNvGrpSpPr/>
          <p:nvPr/>
        </p:nvGrpSpPr>
        <p:grpSpPr>
          <a:xfrm>
            <a:off x="6669747" y="-389684"/>
            <a:ext cx="143766" cy="2106420"/>
            <a:chOff x="6780548" y="337714"/>
            <a:chExt cx="133252" cy="1952377"/>
          </a:xfrm>
        </p:grpSpPr>
        <p:sp>
          <p:nvSpPr>
            <p:cNvPr id="398" name="Google Shape;398;p6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60"/>
          <p:cNvGrpSpPr/>
          <p:nvPr/>
        </p:nvGrpSpPr>
        <p:grpSpPr>
          <a:xfrm>
            <a:off x="1510029" y="507749"/>
            <a:ext cx="203534" cy="2663108"/>
            <a:chOff x="250617" y="2402301"/>
            <a:chExt cx="188650" cy="2468355"/>
          </a:xfrm>
        </p:grpSpPr>
        <p:sp>
          <p:nvSpPr>
            <p:cNvPr id="401" name="Google Shape;401;p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60"/>
          <p:cNvGrpSpPr/>
          <p:nvPr/>
        </p:nvGrpSpPr>
        <p:grpSpPr>
          <a:xfrm>
            <a:off x="385355" y="1380671"/>
            <a:ext cx="199237" cy="2828935"/>
            <a:chOff x="1608717" y="1280046"/>
            <a:chExt cx="199237" cy="2828935"/>
          </a:xfrm>
        </p:grpSpPr>
        <p:sp>
          <p:nvSpPr>
            <p:cNvPr id="406" name="Google Shape;406;p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p6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60"/>
          <p:cNvGrpSpPr/>
          <p:nvPr/>
        </p:nvGrpSpPr>
        <p:grpSpPr>
          <a:xfrm>
            <a:off x="989005" y="-389666"/>
            <a:ext cx="62143" cy="897428"/>
            <a:chOff x="2038689" y="173907"/>
            <a:chExt cx="57599" cy="831799"/>
          </a:xfrm>
        </p:grpSpPr>
        <p:sp>
          <p:nvSpPr>
            <p:cNvPr id="412" name="Google Shape;412;p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60"/>
          <p:cNvGrpSpPr/>
          <p:nvPr/>
        </p:nvGrpSpPr>
        <p:grpSpPr>
          <a:xfrm>
            <a:off x="8568723" y="2184809"/>
            <a:ext cx="214702" cy="2308598"/>
            <a:chOff x="8008096" y="2108910"/>
            <a:chExt cx="199001" cy="2139770"/>
          </a:xfrm>
        </p:grpSpPr>
        <p:sp>
          <p:nvSpPr>
            <p:cNvPr id="415" name="Google Shape;415;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 name="Google Shape;417;p6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8" name="Google Shape;418;p60"/>
          <p:cNvGrpSpPr/>
          <p:nvPr/>
        </p:nvGrpSpPr>
        <p:grpSpPr>
          <a:xfrm>
            <a:off x="8221223" y="9"/>
            <a:ext cx="214702" cy="2308598"/>
            <a:chOff x="8008096" y="2108910"/>
            <a:chExt cx="199001" cy="2139770"/>
          </a:xfrm>
        </p:grpSpPr>
        <p:sp>
          <p:nvSpPr>
            <p:cNvPr id="419" name="Google Shape;419;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1" name="Shape 421"/>
        <p:cNvGrpSpPr/>
        <p:nvPr/>
      </p:nvGrpSpPr>
      <p:grpSpPr>
        <a:xfrm>
          <a:off x="0" y="0"/>
          <a:ext cx="0" cy="0"/>
          <a:chOff x="0" y="0"/>
          <a:chExt cx="0" cy="0"/>
        </a:xfrm>
      </p:grpSpPr>
      <p:sp>
        <p:nvSpPr>
          <p:cNvPr id="422" name="Google Shape;422;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3" name="Google Shape;423;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4" name="Google Shape;424;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44"/>
          <p:cNvSpPr txBox="1"/>
          <p:nvPr>
            <p:ph idx="1" type="body"/>
          </p:nvPr>
        </p:nvSpPr>
        <p:spPr>
          <a:xfrm>
            <a:off x="597375" y="1438003"/>
            <a:ext cx="3908700" cy="2547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4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44"/>
          <p:cNvSpPr txBox="1"/>
          <p:nvPr>
            <p:ph idx="2" type="body"/>
          </p:nvPr>
        </p:nvSpPr>
        <p:spPr>
          <a:xfrm>
            <a:off x="4690125" y="2069712"/>
            <a:ext cx="3908700" cy="1915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3"/>
              </a:buClr>
              <a:buSzPts val="1200"/>
              <a:buChar char="●"/>
              <a:defRPr sz="1200"/>
            </a:lvl1pPr>
            <a:lvl2pPr indent="-292100" lvl="1" marL="914400" algn="l">
              <a:lnSpc>
                <a:spcPct val="115000"/>
              </a:lnSpc>
              <a:spcBef>
                <a:spcPts val="0"/>
              </a:spcBef>
              <a:spcAft>
                <a:spcPts val="0"/>
              </a:spcAft>
              <a:buClr>
                <a:schemeClr val="dk1"/>
              </a:buClr>
              <a:buSzPts val="1000"/>
              <a:buFont typeface="Nunito Light"/>
              <a:buChar char="○"/>
              <a:defRPr/>
            </a:lvl2pPr>
            <a:lvl3pPr indent="-292100" lvl="2" marL="1371600" algn="l">
              <a:lnSpc>
                <a:spcPct val="115000"/>
              </a:lnSpc>
              <a:spcBef>
                <a:spcPts val="1600"/>
              </a:spcBef>
              <a:spcAft>
                <a:spcPts val="0"/>
              </a:spcAft>
              <a:buClr>
                <a:schemeClr val="dk1"/>
              </a:buClr>
              <a:buSzPts val="1000"/>
              <a:buFont typeface="Nunito Light"/>
              <a:buChar char="■"/>
              <a:defRPr/>
            </a:lvl3pPr>
            <a:lvl4pPr indent="-292100" lvl="3" marL="1828800" algn="l">
              <a:lnSpc>
                <a:spcPct val="115000"/>
              </a:lnSpc>
              <a:spcBef>
                <a:spcPts val="1600"/>
              </a:spcBef>
              <a:spcAft>
                <a:spcPts val="0"/>
              </a:spcAft>
              <a:buClr>
                <a:schemeClr val="dk1"/>
              </a:buClr>
              <a:buSzPts val="1000"/>
              <a:buFont typeface="Nunito Light"/>
              <a:buChar char="●"/>
              <a:defRPr/>
            </a:lvl4pPr>
            <a:lvl5pPr indent="-292100" lvl="4" marL="2286000" algn="l">
              <a:lnSpc>
                <a:spcPct val="115000"/>
              </a:lnSpc>
              <a:spcBef>
                <a:spcPts val="1600"/>
              </a:spcBef>
              <a:spcAft>
                <a:spcPts val="0"/>
              </a:spcAft>
              <a:buClr>
                <a:schemeClr val="dk1"/>
              </a:buClr>
              <a:buSzPts val="1000"/>
              <a:buFont typeface="Nunito Light"/>
              <a:buChar char="○"/>
              <a:defRPr/>
            </a:lvl5pPr>
            <a:lvl6pPr indent="-292100" lvl="5" marL="2743200" algn="l">
              <a:lnSpc>
                <a:spcPct val="115000"/>
              </a:lnSpc>
              <a:spcBef>
                <a:spcPts val="1600"/>
              </a:spcBef>
              <a:spcAft>
                <a:spcPts val="0"/>
              </a:spcAft>
              <a:buClr>
                <a:schemeClr val="dk1"/>
              </a:buClr>
              <a:buSzPts val="1000"/>
              <a:buFont typeface="Nunito Light"/>
              <a:buChar char="■"/>
              <a:defRPr/>
            </a:lvl6pPr>
            <a:lvl7pPr indent="-292100" lvl="6" marL="3200400" algn="l">
              <a:lnSpc>
                <a:spcPct val="115000"/>
              </a:lnSpc>
              <a:spcBef>
                <a:spcPts val="1600"/>
              </a:spcBef>
              <a:spcAft>
                <a:spcPts val="0"/>
              </a:spcAft>
              <a:buClr>
                <a:schemeClr val="dk1"/>
              </a:buClr>
              <a:buSzPts val="1000"/>
              <a:buFont typeface="Nunito Light"/>
              <a:buChar char="●"/>
              <a:defRPr/>
            </a:lvl7pPr>
            <a:lvl8pPr indent="-292100" lvl="7" marL="3657600" algn="l">
              <a:lnSpc>
                <a:spcPct val="115000"/>
              </a:lnSpc>
              <a:spcBef>
                <a:spcPts val="1600"/>
              </a:spcBef>
              <a:spcAft>
                <a:spcPts val="0"/>
              </a:spcAft>
              <a:buClr>
                <a:schemeClr val="dk1"/>
              </a:buClr>
              <a:buSzPts val="1000"/>
              <a:buFont typeface="Nunito Light"/>
              <a:buChar char="○"/>
              <a:defRPr/>
            </a:lvl8pPr>
            <a:lvl9pPr indent="-292100" lvl="8" marL="4114800" algn="l">
              <a:lnSpc>
                <a:spcPct val="115000"/>
              </a:lnSpc>
              <a:spcBef>
                <a:spcPts val="1600"/>
              </a:spcBef>
              <a:spcAft>
                <a:spcPts val="1600"/>
              </a:spcAft>
              <a:buClr>
                <a:schemeClr val="dk1"/>
              </a:buClr>
              <a:buSzPts val="1000"/>
              <a:buFont typeface="Nunito Light"/>
              <a:buChar char="■"/>
              <a:defRPr/>
            </a:lvl9pPr>
          </a:lstStyle>
          <a:p/>
        </p:txBody>
      </p:sp>
      <p:sp>
        <p:nvSpPr>
          <p:cNvPr id="42" name="Google Shape;42;p4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4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4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4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4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4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4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4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4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4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4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4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4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4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4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46"/>
          <p:cNvGrpSpPr/>
          <p:nvPr/>
        </p:nvGrpSpPr>
        <p:grpSpPr>
          <a:xfrm>
            <a:off x="8148521" y="3004593"/>
            <a:ext cx="98059" cy="1147595"/>
            <a:chOff x="3347921" y="16006"/>
            <a:chExt cx="98059" cy="1147595"/>
          </a:xfrm>
        </p:grpSpPr>
        <p:sp>
          <p:nvSpPr>
            <p:cNvPr id="84" name="Google Shape;84;p4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6"/>
          <p:cNvGrpSpPr/>
          <p:nvPr/>
        </p:nvGrpSpPr>
        <p:grpSpPr>
          <a:xfrm>
            <a:off x="281421" y="3769263"/>
            <a:ext cx="121172" cy="760495"/>
            <a:chOff x="5245196" y="3136513"/>
            <a:chExt cx="121172" cy="760495"/>
          </a:xfrm>
        </p:grpSpPr>
        <p:sp>
          <p:nvSpPr>
            <p:cNvPr id="87" name="Google Shape;87;p4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6"/>
          <p:cNvGrpSpPr/>
          <p:nvPr/>
        </p:nvGrpSpPr>
        <p:grpSpPr>
          <a:xfrm>
            <a:off x="8534739" y="4069632"/>
            <a:ext cx="57599" cy="831799"/>
            <a:chOff x="2038689" y="173907"/>
            <a:chExt cx="57599" cy="831799"/>
          </a:xfrm>
        </p:grpSpPr>
        <p:sp>
          <p:nvSpPr>
            <p:cNvPr id="90" name="Google Shape;90;p4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4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4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4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4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4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4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4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47"/>
          <p:cNvGrpSpPr/>
          <p:nvPr/>
        </p:nvGrpSpPr>
        <p:grpSpPr>
          <a:xfrm>
            <a:off x="6626134" y="-164562"/>
            <a:ext cx="121172" cy="760495"/>
            <a:chOff x="5245196" y="3136513"/>
            <a:chExt cx="121172" cy="760495"/>
          </a:xfrm>
        </p:grpSpPr>
        <p:sp>
          <p:nvSpPr>
            <p:cNvPr id="105" name="Google Shape;105;p4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4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09" name="Shape 109"/>
        <p:cNvGrpSpPr/>
        <p:nvPr/>
      </p:nvGrpSpPr>
      <p:grpSpPr>
        <a:xfrm>
          <a:off x="0" y="0"/>
          <a:ext cx="0" cy="0"/>
          <a:chOff x="0" y="0"/>
          <a:chExt cx="0" cy="0"/>
        </a:xfrm>
      </p:grpSpPr>
      <p:sp>
        <p:nvSpPr>
          <p:cNvPr id="110" name="Google Shape;110;p4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1" name="Google Shape;111;p4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4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4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4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4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4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4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4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p4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4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1" name="Google Shape;131;p49"/>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50"/>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0"/>
          <p:cNvGrpSpPr/>
          <p:nvPr/>
        </p:nvGrpSpPr>
        <p:grpSpPr>
          <a:xfrm>
            <a:off x="8263682" y="-434366"/>
            <a:ext cx="188886" cy="1181532"/>
            <a:chOff x="2877432" y="975334"/>
            <a:chExt cx="188886" cy="1181532"/>
          </a:xfrm>
        </p:grpSpPr>
        <p:sp>
          <p:nvSpPr>
            <p:cNvPr id="145" name="Google Shape;145;p5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5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50"/>
          <p:cNvGrpSpPr/>
          <p:nvPr/>
        </p:nvGrpSpPr>
        <p:grpSpPr>
          <a:xfrm>
            <a:off x="3643898" y="-436198"/>
            <a:ext cx="133252" cy="1952377"/>
            <a:chOff x="6780548" y="337714"/>
            <a:chExt cx="133252" cy="1952377"/>
          </a:xfrm>
        </p:grpSpPr>
        <p:sp>
          <p:nvSpPr>
            <p:cNvPr id="150" name="Google Shape;150;p5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50"/>
          <p:cNvGrpSpPr/>
          <p:nvPr/>
        </p:nvGrpSpPr>
        <p:grpSpPr>
          <a:xfrm>
            <a:off x="8008096" y="2108910"/>
            <a:ext cx="199001" cy="2139770"/>
            <a:chOff x="8008096" y="2108910"/>
            <a:chExt cx="199001" cy="2139770"/>
          </a:xfrm>
        </p:grpSpPr>
        <p:sp>
          <p:nvSpPr>
            <p:cNvPr id="154" name="Google Shape;154;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0"/>
          <p:cNvGrpSpPr/>
          <p:nvPr/>
        </p:nvGrpSpPr>
        <p:grpSpPr>
          <a:xfrm>
            <a:off x="520996" y="1091548"/>
            <a:ext cx="199001" cy="2139770"/>
            <a:chOff x="8008096" y="2108910"/>
            <a:chExt cx="199001" cy="2139770"/>
          </a:xfrm>
        </p:grpSpPr>
        <p:sp>
          <p:nvSpPr>
            <p:cNvPr id="157" name="Google Shape;157;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0"/>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0" name="Google Shape;160;p50"/>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1" name="Google Shape;161;p5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51"/>
          <p:cNvSpPr/>
          <p:nvPr>
            <p:ph idx="2" type="pic"/>
          </p:nvPr>
        </p:nvSpPr>
        <p:spPr>
          <a:xfrm>
            <a:off x="0" y="0"/>
            <a:ext cx="9144000" cy="5143500"/>
          </a:xfrm>
          <a:prstGeom prst="rect">
            <a:avLst/>
          </a:prstGeom>
          <a:noFill/>
          <a:ln>
            <a:noFill/>
          </a:ln>
        </p:spPr>
      </p:sp>
      <p:sp>
        <p:nvSpPr>
          <p:cNvPr id="164" name="Google Shape;164;p5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www.wwt.com/blog/a-brief-history-of-nlp" TargetMode="External"/><Relationship Id="rId4" Type="http://schemas.openxmlformats.org/officeDocument/2006/relationships/hyperlink" Target="https://www.dataversity.net/a-brief-history-of-natural-language-processing-nlp/" TargetMode="External"/><Relationship Id="rId5" Type="http://schemas.openxmlformats.org/officeDocument/2006/relationships/hyperlink" Target="https://es.wikipedia.org/wiki/An%C3%A1lisis_de_sentimiento" TargetMode="External"/><Relationship Id="rId6" Type="http://schemas.openxmlformats.org/officeDocument/2006/relationships/hyperlink" Target="http://dspace.umh.es/bitstream/11000/26781/1/SinghKaur_Sukhwinder.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
          <p:cNvSpPr txBox="1"/>
          <p:nvPr>
            <p:ph type="ctrTitle"/>
          </p:nvPr>
        </p:nvSpPr>
        <p:spPr>
          <a:xfrm>
            <a:off x="1561650" y="991149"/>
            <a:ext cx="6020700" cy="195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Sentimientos en redes sociales</a:t>
            </a:r>
            <a:endParaRPr/>
          </a:p>
        </p:txBody>
      </p:sp>
      <p:sp>
        <p:nvSpPr>
          <p:cNvPr id="432" name="Google Shape;432;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6232314" y="3696331"/>
            <a:ext cx="121434" cy="1073147"/>
            <a:chOff x="6232314" y="3696331"/>
            <a:chExt cx="121434" cy="1073147"/>
          </a:xfrm>
        </p:grpSpPr>
        <p:sp>
          <p:nvSpPr>
            <p:cNvPr id="439" name="Google Shape;439;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1"/>
          <p:cNvGrpSpPr/>
          <p:nvPr/>
        </p:nvGrpSpPr>
        <p:grpSpPr>
          <a:xfrm>
            <a:off x="6780548" y="337714"/>
            <a:ext cx="133252" cy="1952377"/>
            <a:chOff x="6780548" y="337714"/>
            <a:chExt cx="133252" cy="1952377"/>
          </a:xfrm>
        </p:grpSpPr>
        <p:sp>
          <p:nvSpPr>
            <p:cNvPr id="442" name="Google Shape;442;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1608717" y="1280046"/>
            <a:ext cx="199237" cy="2828935"/>
            <a:chOff x="1608717" y="1280046"/>
            <a:chExt cx="199237" cy="2828935"/>
          </a:xfrm>
        </p:grpSpPr>
        <p:sp>
          <p:nvSpPr>
            <p:cNvPr id="445" name="Google Shape;445;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1"/>
          <p:cNvGrpSpPr/>
          <p:nvPr/>
        </p:nvGrpSpPr>
        <p:grpSpPr>
          <a:xfrm>
            <a:off x="8008096" y="2108910"/>
            <a:ext cx="199001" cy="2139770"/>
            <a:chOff x="8008096" y="2108910"/>
            <a:chExt cx="199001" cy="2139770"/>
          </a:xfrm>
        </p:grpSpPr>
        <p:sp>
          <p:nvSpPr>
            <p:cNvPr id="451" name="Google Shape;451;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
          <p:cNvGrpSpPr/>
          <p:nvPr/>
        </p:nvGrpSpPr>
        <p:grpSpPr>
          <a:xfrm>
            <a:off x="5426663" y="4139380"/>
            <a:ext cx="199001" cy="867199"/>
            <a:chOff x="4475150" y="4052605"/>
            <a:chExt cx="199001" cy="867199"/>
          </a:xfrm>
        </p:grpSpPr>
        <p:sp>
          <p:nvSpPr>
            <p:cNvPr id="454" name="Google Shape;454;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1"/>
          <p:cNvSpPr/>
          <p:nvPr/>
        </p:nvSpPr>
        <p:spPr>
          <a:xfrm>
            <a:off x="3268000" y="613938"/>
            <a:ext cx="523800" cy="523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4112050" y="613938"/>
            <a:ext cx="523800" cy="523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4956100" y="613938"/>
            <a:ext cx="523800" cy="523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1"/>
          <p:cNvGrpSpPr/>
          <p:nvPr/>
        </p:nvGrpSpPr>
        <p:grpSpPr>
          <a:xfrm>
            <a:off x="3399084" y="745026"/>
            <a:ext cx="261630" cy="261630"/>
            <a:chOff x="3368074" y="3882537"/>
            <a:chExt cx="215298" cy="215298"/>
          </a:xfrm>
        </p:grpSpPr>
        <p:sp>
          <p:nvSpPr>
            <p:cNvPr id="461" name="Google Shape;461;p1"/>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1"/>
          <p:cNvSpPr/>
          <p:nvPr/>
        </p:nvSpPr>
        <p:spPr>
          <a:xfrm>
            <a:off x="5057823" y="745011"/>
            <a:ext cx="320355" cy="261656"/>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5" name="Google Shape;465;p1"/>
          <p:cNvPicPr preferRelativeResize="0"/>
          <p:nvPr/>
        </p:nvPicPr>
        <p:blipFill>
          <a:blip r:embed="rId3">
            <a:alphaModFix/>
          </a:blip>
          <a:stretch>
            <a:fillRect/>
          </a:stretch>
        </p:blipFill>
        <p:spPr>
          <a:xfrm>
            <a:off x="4213775" y="689600"/>
            <a:ext cx="346426" cy="346426"/>
          </a:xfrm>
          <a:prstGeom prst="rect">
            <a:avLst/>
          </a:prstGeom>
          <a:noFill/>
          <a:ln>
            <a:noFill/>
          </a:ln>
        </p:spPr>
      </p:pic>
      <p:sp>
        <p:nvSpPr>
          <p:cNvPr id="466" name="Google Shape;466;p1"/>
          <p:cNvSpPr txBox="1"/>
          <p:nvPr>
            <p:ph idx="1" type="subTitle"/>
          </p:nvPr>
        </p:nvSpPr>
        <p:spPr>
          <a:xfrm>
            <a:off x="2510100" y="2966950"/>
            <a:ext cx="4123800" cy="136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Integrantres:</a:t>
            </a:r>
            <a:br>
              <a:rPr lang="en"/>
            </a:br>
            <a:r>
              <a:rPr lang="en"/>
              <a:t>Jimenez Reyes Abraham</a:t>
            </a:r>
            <a:endParaRPr/>
          </a:p>
          <a:p>
            <a:pPr indent="0" lvl="0" marL="0" rtl="0" algn="ctr">
              <a:lnSpc>
                <a:spcPct val="100000"/>
              </a:lnSpc>
              <a:spcBef>
                <a:spcPts val="0"/>
              </a:spcBef>
              <a:spcAft>
                <a:spcPts val="0"/>
              </a:spcAft>
              <a:buSzPts val="2800"/>
              <a:buNone/>
            </a:pPr>
            <a:r>
              <a:rPr lang="en"/>
              <a:t>Escorza Cantú Mauricio</a:t>
            </a:r>
            <a:endParaRPr/>
          </a:p>
          <a:p>
            <a:pPr indent="0" lvl="0" marL="0" rtl="0" algn="ctr">
              <a:lnSpc>
                <a:spcPct val="100000"/>
              </a:lnSpc>
              <a:spcBef>
                <a:spcPts val="0"/>
              </a:spcBef>
              <a:spcAft>
                <a:spcPts val="0"/>
              </a:spcAft>
              <a:buSzPts val="2800"/>
              <a:buNone/>
            </a:pPr>
            <a:r>
              <a:rPr lang="en"/>
              <a:t>San Martín Macías Juan Daniel</a:t>
            </a:r>
            <a:endParaRPr/>
          </a:p>
          <a:p>
            <a:pPr indent="0" lvl="0" marL="0" rtl="0" algn="ctr">
              <a:lnSpc>
                <a:spcPct val="100000"/>
              </a:lnSpc>
              <a:spcBef>
                <a:spcPts val="0"/>
              </a:spcBef>
              <a:spcAft>
                <a:spcPts val="0"/>
              </a:spcAft>
              <a:buSzPts val="2800"/>
              <a:buNone/>
            </a:pPr>
            <a:r>
              <a:rPr lang="en"/>
              <a:t>López Carrillo Alan Ignacio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g2a144829c7c_0_0"/>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2a144829c7c_0_0"/>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2a144829c7c_0_0"/>
          <p:cNvSpPr txBox="1"/>
          <p:nvPr>
            <p:ph idx="3" type="title"/>
          </p:nvPr>
        </p:nvSpPr>
        <p:spPr>
          <a:xfrm>
            <a:off x="2639400" y="402525"/>
            <a:ext cx="3865200" cy="60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solidFill>
                  <a:schemeClr val="accent5"/>
                </a:solidFill>
              </a:rPr>
              <a:t>Análisis de Sentimientos</a:t>
            </a:r>
            <a:endParaRPr sz="3000">
              <a:solidFill>
                <a:schemeClr val="accent5"/>
              </a:solidFill>
            </a:endParaRPr>
          </a:p>
        </p:txBody>
      </p:sp>
      <p:pic>
        <p:nvPicPr>
          <p:cNvPr id="551" name="Google Shape;551;g2a144829c7c_0_0"/>
          <p:cNvPicPr preferRelativeResize="0"/>
          <p:nvPr/>
        </p:nvPicPr>
        <p:blipFill>
          <a:blip r:embed="rId3">
            <a:alphaModFix/>
          </a:blip>
          <a:stretch>
            <a:fillRect/>
          </a:stretch>
        </p:blipFill>
        <p:spPr>
          <a:xfrm>
            <a:off x="1119027" y="1079351"/>
            <a:ext cx="6949440" cy="388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5" name="Shape 555"/>
        <p:cNvGrpSpPr/>
        <p:nvPr/>
      </p:nvGrpSpPr>
      <p:grpSpPr>
        <a:xfrm>
          <a:off x="0" y="0"/>
          <a:ext cx="0" cy="0"/>
          <a:chOff x="0" y="0"/>
          <a:chExt cx="0" cy="0"/>
        </a:xfrm>
      </p:grpSpPr>
      <p:pic>
        <p:nvPicPr>
          <p:cNvPr id="556" name="Google Shape;556;g2a10603510b_0_16"/>
          <p:cNvPicPr preferRelativeResize="0"/>
          <p:nvPr/>
        </p:nvPicPr>
        <p:blipFill>
          <a:blip r:embed="rId3">
            <a:alphaModFix/>
          </a:blip>
          <a:stretch>
            <a:fillRect/>
          </a:stretch>
        </p:blipFill>
        <p:spPr>
          <a:xfrm>
            <a:off x="1097281" y="1084350"/>
            <a:ext cx="6949440" cy="3886199"/>
          </a:xfrm>
          <a:prstGeom prst="rect">
            <a:avLst/>
          </a:prstGeom>
          <a:noFill/>
          <a:ln>
            <a:noFill/>
          </a:ln>
        </p:spPr>
      </p:pic>
      <p:sp>
        <p:nvSpPr>
          <p:cNvPr id="557" name="Google Shape;557;g2a10603510b_0_16"/>
          <p:cNvSpPr txBox="1"/>
          <p:nvPr>
            <p:ph idx="4294967295" type="title"/>
          </p:nvPr>
        </p:nvSpPr>
        <p:spPr>
          <a:xfrm>
            <a:off x="2639400" y="382450"/>
            <a:ext cx="3865200" cy="60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000">
                <a:solidFill>
                  <a:schemeClr val="accent5"/>
                </a:solidFill>
              </a:rPr>
              <a:t>Análisis de Sentimientos</a:t>
            </a:r>
            <a:endParaRPr sz="30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 name="Shape 561"/>
        <p:cNvGrpSpPr/>
        <p:nvPr/>
      </p:nvGrpSpPr>
      <p:grpSpPr>
        <a:xfrm>
          <a:off x="0" y="0"/>
          <a:ext cx="0" cy="0"/>
          <a:chOff x="0" y="0"/>
          <a:chExt cx="0" cy="0"/>
        </a:xfrm>
      </p:grpSpPr>
      <p:sp>
        <p:nvSpPr>
          <p:cNvPr id="562" name="Google Shape;562;g2a10603510b_0_10"/>
          <p:cNvSpPr/>
          <p:nvPr/>
        </p:nvSpPr>
        <p:spPr>
          <a:xfrm>
            <a:off x="2306525" y="1975350"/>
            <a:ext cx="3931800" cy="2927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63" name="Google Shape;563;g2a10603510b_0_10"/>
          <p:cNvSpPr txBox="1"/>
          <p:nvPr>
            <p:ph idx="1" type="body"/>
          </p:nvPr>
        </p:nvSpPr>
        <p:spPr>
          <a:xfrm>
            <a:off x="625050" y="1034550"/>
            <a:ext cx="7893900" cy="39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Algunos modelos importantes de clasificación de emociones son:</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Cubo de las emocione</a:t>
            </a:r>
            <a:r>
              <a:rPr lang="en" sz="1500"/>
              <a:t>s de Lövheim</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p:txBody>
      </p:sp>
      <p:sp>
        <p:nvSpPr>
          <p:cNvPr id="564" name="Google Shape;564;g2a10603510b_0_1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Clasificación de emociones</a:t>
            </a:r>
            <a:endParaRPr>
              <a:solidFill>
                <a:schemeClr val="accent2"/>
              </a:solidFill>
            </a:endParaRPr>
          </a:p>
        </p:txBody>
      </p:sp>
      <p:pic>
        <p:nvPicPr>
          <p:cNvPr id="565" name="Google Shape;565;g2a10603510b_0_10"/>
          <p:cNvPicPr preferRelativeResize="0"/>
          <p:nvPr/>
        </p:nvPicPr>
        <p:blipFill>
          <a:blip r:embed="rId3">
            <a:alphaModFix/>
          </a:blip>
          <a:stretch>
            <a:fillRect/>
          </a:stretch>
        </p:blipFill>
        <p:spPr>
          <a:xfrm>
            <a:off x="2424272" y="2066071"/>
            <a:ext cx="4020604" cy="27257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9" name="Shape 569"/>
        <p:cNvGrpSpPr/>
        <p:nvPr/>
      </p:nvGrpSpPr>
      <p:grpSpPr>
        <a:xfrm>
          <a:off x="0" y="0"/>
          <a:ext cx="0" cy="0"/>
          <a:chOff x="0" y="0"/>
          <a:chExt cx="0" cy="0"/>
        </a:xfrm>
      </p:grpSpPr>
      <p:sp>
        <p:nvSpPr>
          <p:cNvPr id="570" name="Google Shape;570;g263294d48d9_0_15"/>
          <p:cNvSpPr txBox="1"/>
          <p:nvPr>
            <p:ph idx="1" type="body"/>
          </p:nvPr>
        </p:nvSpPr>
        <p:spPr>
          <a:xfrm>
            <a:off x="625050" y="1034550"/>
            <a:ext cx="7893900" cy="3908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Árbol de Shaver</a:t>
            </a:r>
            <a:endParaRPr sz="1500"/>
          </a:p>
        </p:txBody>
      </p:sp>
      <p:sp>
        <p:nvSpPr>
          <p:cNvPr id="571" name="Google Shape;571;g263294d48d9_0_1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Clasificación de emociones</a:t>
            </a:r>
            <a:endParaRPr>
              <a:solidFill>
                <a:schemeClr val="accent2"/>
              </a:solidFill>
            </a:endParaRPr>
          </a:p>
        </p:txBody>
      </p:sp>
      <p:pic>
        <p:nvPicPr>
          <p:cNvPr id="572" name="Google Shape;572;g263294d48d9_0_15"/>
          <p:cNvPicPr preferRelativeResize="0"/>
          <p:nvPr/>
        </p:nvPicPr>
        <p:blipFill>
          <a:blip r:embed="rId3">
            <a:alphaModFix/>
          </a:blip>
          <a:stretch>
            <a:fillRect/>
          </a:stretch>
        </p:blipFill>
        <p:spPr>
          <a:xfrm>
            <a:off x="1181075" y="1623375"/>
            <a:ext cx="6488726" cy="229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6" name="Shape 576"/>
        <p:cNvGrpSpPr/>
        <p:nvPr/>
      </p:nvGrpSpPr>
      <p:grpSpPr>
        <a:xfrm>
          <a:off x="0" y="0"/>
          <a:ext cx="0" cy="0"/>
          <a:chOff x="0" y="0"/>
          <a:chExt cx="0" cy="0"/>
        </a:xfrm>
      </p:grpSpPr>
      <p:sp>
        <p:nvSpPr>
          <p:cNvPr id="577" name="Google Shape;577;g263294d48d9_0_29"/>
          <p:cNvSpPr/>
          <p:nvPr/>
        </p:nvSpPr>
        <p:spPr>
          <a:xfrm>
            <a:off x="2570225" y="1544525"/>
            <a:ext cx="3337200" cy="33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78" name="Google Shape;578;g263294d48d9_0_29"/>
          <p:cNvSpPr txBox="1"/>
          <p:nvPr>
            <p:ph idx="1" type="body"/>
          </p:nvPr>
        </p:nvSpPr>
        <p:spPr>
          <a:xfrm>
            <a:off x="625050" y="1034550"/>
            <a:ext cx="4459800" cy="3908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Rueda de las emociones de Plutchik</a:t>
            </a:r>
            <a:endParaRPr sz="1500"/>
          </a:p>
        </p:txBody>
      </p:sp>
      <p:sp>
        <p:nvSpPr>
          <p:cNvPr id="579" name="Google Shape;579;g263294d48d9_0_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Clasificación de emociones</a:t>
            </a:r>
            <a:endParaRPr>
              <a:solidFill>
                <a:schemeClr val="accent2"/>
              </a:solidFill>
            </a:endParaRPr>
          </a:p>
        </p:txBody>
      </p:sp>
      <p:pic>
        <p:nvPicPr>
          <p:cNvPr id="580" name="Google Shape;580;g263294d48d9_0_29"/>
          <p:cNvPicPr preferRelativeResize="0"/>
          <p:nvPr/>
        </p:nvPicPr>
        <p:blipFill>
          <a:blip r:embed="rId3">
            <a:alphaModFix/>
          </a:blip>
          <a:stretch>
            <a:fillRect/>
          </a:stretch>
        </p:blipFill>
        <p:spPr>
          <a:xfrm>
            <a:off x="2618446" y="1578913"/>
            <a:ext cx="3248649" cy="3248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263294d48d9_0_22"/>
          <p:cNvSpPr txBox="1"/>
          <p:nvPr>
            <p:ph idx="1" type="body"/>
          </p:nvPr>
        </p:nvSpPr>
        <p:spPr>
          <a:xfrm>
            <a:off x="625050" y="1034550"/>
            <a:ext cx="7893900" cy="3908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Modelo de Ekman</a:t>
            </a:r>
            <a:endParaRPr sz="1500"/>
          </a:p>
          <a:p>
            <a:pPr indent="-323850" lvl="0" marL="457200" marR="0" rtl="0" algn="l">
              <a:lnSpc>
                <a:spcPct val="100000"/>
              </a:lnSpc>
              <a:spcBef>
                <a:spcPts val="0"/>
              </a:spcBef>
              <a:spcAft>
                <a:spcPts val="0"/>
              </a:spcAft>
              <a:buSzPts val="1500"/>
              <a:buChar char="-"/>
            </a:pPr>
            <a:r>
              <a:rPr lang="en" sz="1500"/>
              <a:t>Postuló</a:t>
            </a:r>
            <a:r>
              <a:rPr lang="en" sz="1500"/>
              <a:t> la existencia de un reducido número de emociones básicas y universales:</a:t>
            </a:r>
            <a:endParaRPr sz="1500"/>
          </a:p>
          <a:p>
            <a:pPr indent="0" lvl="0" marL="457200" marR="0" rtl="0" algn="l">
              <a:lnSpc>
                <a:spcPct val="100000"/>
              </a:lnSpc>
              <a:spcBef>
                <a:spcPts val="0"/>
              </a:spcBef>
              <a:spcAft>
                <a:spcPts val="0"/>
              </a:spcAft>
              <a:buNone/>
            </a:pPr>
            <a:r>
              <a:rPr lang="en" sz="1500"/>
              <a:t>alegría, ira, miedo, asco, tristeza, </a:t>
            </a:r>
            <a:r>
              <a:rPr lang="en" sz="1500"/>
              <a:t>sorpresa</a:t>
            </a:r>
            <a:r>
              <a:rPr lang="en" sz="1500"/>
              <a:t>.</a:t>
            </a:r>
            <a:endParaRPr sz="1500"/>
          </a:p>
        </p:txBody>
      </p:sp>
      <p:sp>
        <p:nvSpPr>
          <p:cNvPr id="586" name="Google Shape;586;g263294d48d9_0_2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Clasificación de emociones</a:t>
            </a:r>
            <a:endParaRPr>
              <a:solidFill>
                <a:schemeClr val="accent2"/>
              </a:solidFill>
            </a:endParaRPr>
          </a:p>
        </p:txBody>
      </p:sp>
      <p:pic>
        <p:nvPicPr>
          <p:cNvPr id="587" name="Google Shape;587;g263294d48d9_0_22"/>
          <p:cNvPicPr preferRelativeResize="0"/>
          <p:nvPr/>
        </p:nvPicPr>
        <p:blipFill>
          <a:blip r:embed="rId3">
            <a:alphaModFix/>
          </a:blip>
          <a:stretch>
            <a:fillRect/>
          </a:stretch>
        </p:blipFill>
        <p:spPr>
          <a:xfrm>
            <a:off x="1869450" y="2047476"/>
            <a:ext cx="5148058" cy="2895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1" name="Shape 591"/>
        <p:cNvGrpSpPr/>
        <p:nvPr/>
      </p:nvGrpSpPr>
      <p:grpSpPr>
        <a:xfrm>
          <a:off x="0" y="0"/>
          <a:ext cx="0" cy="0"/>
          <a:chOff x="0" y="0"/>
          <a:chExt cx="0" cy="0"/>
        </a:xfrm>
      </p:grpSpPr>
      <p:sp>
        <p:nvSpPr>
          <p:cNvPr id="592" name="Google Shape;592;g2a10603510b_0_22"/>
          <p:cNvSpPr txBox="1"/>
          <p:nvPr>
            <p:ph idx="1" type="body"/>
          </p:nvPr>
        </p:nvSpPr>
        <p:spPr>
          <a:xfrm>
            <a:off x="609875" y="1069725"/>
            <a:ext cx="7649700" cy="32853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500"/>
              <a:t>El crecimiento de las redes sociales ha aumentado el interés en el análisis de sentimientos. Con la abundancia de críticas, calificaciones y expresiones, la opinión virtual se ha vuelto valiosa para las empresas, utilizándola para comercializar productos, descubrir oportunidades y gestionar su reputación.</a:t>
            </a:r>
            <a:endParaRPr sz="1500"/>
          </a:p>
          <a:p>
            <a:pPr indent="0" lvl="0" marL="0" rtl="0" algn="l">
              <a:spcBef>
                <a:spcPts val="0"/>
              </a:spcBef>
              <a:spcAft>
                <a:spcPts val="0"/>
              </a:spcAft>
              <a:buNone/>
            </a:pPr>
            <a:r>
              <a:t/>
            </a:r>
            <a:endParaRPr/>
          </a:p>
        </p:txBody>
      </p:sp>
      <p:pic>
        <p:nvPicPr>
          <p:cNvPr id="593" name="Google Shape;593;g2a10603510b_0_22"/>
          <p:cNvPicPr preferRelativeResize="0"/>
          <p:nvPr/>
        </p:nvPicPr>
        <p:blipFill>
          <a:blip r:embed="rId3">
            <a:alphaModFix/>
          </a:blip>
          <a:stretch>
            <a:fillRect/>
          </a:stretch>
        </p:blipFill>
        <p:spPr>
          <a:xfrm>
            <a:off x="4766475" y="2731474"/>
            <a:ext cx="3367976" cy="2179576"/>
          </a:xfrm>
          <a:prstGeom prst="rect">
            <a:avLst/>
          </a:prstGeom>
          <a:noFill/>
          <a:ln>
            <a:noFill/>
          </a:ln>
        </p:spPr>
      </p:pic>
      <p:sp>
        <p:nvSpPr>
          <p:cNvPr id="594" name="Google Shape;594;g2a10603510b_0_2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Redes sociales</a:t>
            </a:r>
            <a:endParaRPr>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
          <p:cNvSpPr txBox="1"/>
          <p:nvPr>
            <p:ph type="ctrTitle"/>
          </p:nvPr>
        </p:nvSpPr>
        <p:spPr>
          <a:xfrm>
            <a:off x="433775" y="688075"/>
            <a:ext cx="4774200" cy="339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2"/>
                </a:solidFill>
              </a:rPr>
              <a:t>Hipótesis</a:t>
            </a:r>
            <a:endParaRPr sz="1500">
              <a:solidFill>
                <a:schemeClr val="lt2"/>
              </a:solidFill>
            </a:endParaRPr>
          </a:p>
          <a:p>
            <a:pPr indent="0" lvl="0" marL="0" rtl="0" algn="l">
              <a:spcBef>
                <a:spcPts val="0"/>
              </a:spcBef>
              <a:spcAft>
                <a:spcPts val="0"/>
              </a:spcAft>
              <a:buNone/>
            </a:pPr>
            <a:r>
              <a:rPr lang="en"/>
              <a:t>Se puede </a:t>
            </a:r>
            <a:r>
              <a:rPr lang="en"/>
              <a:t>determinar automáticamente el sentimiento asociado a un mensaje en redes sociales mediante el análisis de texto.</a:t>
            </a:r>
            <a:endParaRPr/>
          </a:p>
          <a:p>
            <a:pPr indent="0" lvl="0" marL="0" rtl="0" algn="l">
              <a:lnSpc>
                <a:spcPct val="100000"/>
              </a:lnSpc>
              <a:spcBef>
                <a:spcPts val="0"/>
              </a:spcBef>
              <a:spcAft>
                <a:spcPts val="0"/>
              </a:spcAft>
              <a:buSzPts val="3600"/>
              <a:buNone/>
            </a:pPr>
            <a:r>
              <a:t/>
            </a:r>
            <a:endParaRPr/>
          </a:p>
        </p:txBody>
      </p:sp>
      <p:grpSp>
        <p:nvGrpSpPr>
          <p:cNvPr id="600" name="Google Shape;600;p4"/>
          <p:cNvGrpSpPr/>
          <p:nvPr/>
        </p:nvGrpSpPr>
        <p:grpSpPr>
          <a:xfrm>
            <a:off x="5454069" y="989551"/>
            <a:ext cx="2231823" cy="2515858"/>
            <a:chOff x="2501950" y="1507050"/>
            <a:chExt cx="2392350" cy="2696525"/>
          </a:xfrm>
        </p:grpSpPr>
        <p:sp>
          <p:nvSpPr>
            <p:cNvPr id="601" name="Google Shape;601;p4"/>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0" name="Google Shape;620;p4"/>
          <p:cNvGrpSpPr/>
          <p:nvPr/>
        </p:nvGrpSpPr>
        <p:grpSpPr>
          <a:xfrm>
            <a:off x="7686104" y="-476250"/>
            <a:ext cx="2291257" cy="2922300"/>
            <a:chOff x="4882900" y="-64350"/>
            <a:chExt cx="2493750" cy="2922300"/>
          </a:xfrm>
        </p:grpSpPr>
        <p:sp>
          <p:nvSpPr>
            <p:cNvPr id="621" name="Google Shape;621;p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4"/>
          <p:cNvGrpSpPr/>
          <p:nvPr/>
        </p:nvGrpSpPr>
        <p:grpSpPr>
          <a:xfrm>
            <a:off x="6052557" y="1286509"/>
            <a:ext cx="1206658" cy="1921420"/>
            <a:chOff x="2160750" y="237575"/>
            <a:chExt cx="3253325" cy="5180425"/>
          </a:xfrm>
        </p:grpSpPr>
        <p:sp>
          <p:nvSpPr>
            <p:cNvPr id="627" name="Google Shape;627;p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
          <p:cNvSpPr txBox="1"/>
          <p:nvPr>
            <p:ph idx="8" type="ctrTitle"/>
          </p:nvPr>
        </p:nvSpPr>
        <p:spPr>
          <a:xfrm>
            <a:off x="621625" y="411675"/>
            <a:ext cx="5888700" cy="336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lt2"/>
                </a:solidFill>
              </a:rPr>
              <a:t>Objetivo</a:t>
            </a:r>
            <a:endParaRPr>
              <a:solidFill>
                <a:schemeClr val="lt2"/>
              </a:solidFill>
            </a:endParaRPr>
          </a:p>
          <a:p>
            <a:pPr indent="0" lvl="0" marL="0" marR="0" rtl="0" algn="l">
              <a:lnSpc>
                <a:spcPct val="100000"/>
              </a:lnSpc>
              <a:spcBef>
                <a:spcPts val="0"/>
              </a:spcBef>
              <a:spcAft>
                <a:spcPts val="0"/>
              </a:spcAft>
              <a:buSzPts val="3600"/>
              <a:buNone/>
            </a:pPr>
            <a:r>
              <a:rPr lang="en"/>
              <a:t>Comparar el rendimiento de distintos clasificadores</a:t>
            </a:r>
            <a:r>
              <a:rPr lang="en"/>
              <a:t> al momento de categorizar tweets en tristeza, alegría, amor, enojo, miedo y sorpresa.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
          <p:cNvSpPr txBox="1"/>
          <p:nvPr>
            <p:ph idx="4" type="ctrTitle"/>
          </p:nvPr>
        </p:nvSpPr>
        <p:spPr>
          <a:xfrm>
            <a:off x="618825" y="411675"/>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lt2"/>
                </a:solidFill>
              </a:rPr>
              <a:t>Método</a:t>
            </a:r>
            <a:r>
              <a:rPr lang="en" sz="4000">
                <a:solidFill>
                  <a:schemeClr val="lt2"/>
                </a:solidFill>
              </a:rPr>
              <a:t> y materiales</a:t>
            </a:r>
            <a:endParaRPr>
              <a:solidFill>
                <a:schemeClr val="lt2"/>
              </a:solidFill>
            </a:endParaRPr>
          </a:p>
        </p:txBody>
      </p:sp>
      <p:sp>
        <p:nvSpPr>
          <p:cNvPr id="669" name="Google Shape;669;p5"/>
          <p:cNvSpPr txBox="1"/>
          <p:nvPr>
            <p:ph type="ctrTitle"/>
          </p:nvPr>
        </p:nvSpPr>
        <p:spPr>
          <a:xfrm>
            <a:off x="745275" y="3426075"/>
            <a:ext cx="6777900" cy="11409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vectorizer = TfidfVectorizer()</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X_train_vectorized = vectorizer.fit_transform(X_train)</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X_test_vectorized = vectorizer.transform(X_test)</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p:txBody>
      </p:sp>
      <p:sp>
        <p:nvSpPr>
          <p:cNvPr id="670" name="Google Shape;670;p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txBox="1"/>
          <p:nvPr>
            <p:ph type="ctrTitle"/>
          </p:nvPr>
        </p:nvSpPr>
        <p:spPr>
          <a:xfrm>
            <a:off x="618825" y="8952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TF-IDF Vectorizer de scikit-learn</a:t>
            </a:r>
            <a:endParaRPr>
              <a:solidFill>
                <a:schemeClr val="accent2"/>
              </a:solidFill>
            </a:endParaRPr>
          </a:p>
        </p:txBody>
      </p:sp>
      <p:sp>
        <p:nvSpPr>
          <p:cNvPr id="672" name="Google Shape;672;p5"/>
          <p:cNvSpPr txBox="1"/>
          <p:nvPr>
            <p:ph idx="4294967295" type="body"/>
          </p:nvPr>
        </p:nvSpPr>
        <p:spPr>
          <a:xfrm>
            <a:off x="638550" y="1491050"/>
            <a:ext cx="7488600" cy="968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600"/>
              </a:spcBef>
              <a:spcAft>
                <a:spcPts val="0"/>
              </a:spcAft>
              <a:buSzPts val="1200"/>
              <a:buNone/>
            </a:pPr>
            <a:r>
              <a:rPr lang="en" sz="1500"/>
              <a:t>Term Frecuency-Inverse Document Frecuency es una medida estadística de qué tan importante es una palabra dentro de un documento relativo a un corpus.</a:t>
            </a:r>
            <a:endParaRPr sz="1500"/>
          </a:p>
          <a:p>
            <a:pPr indent="0" lvl="0" marL="0" rtl="0" algn="just">
              <a:lnSpc>
                <a:spcPct val="100000"/>
              </a:lnSpc>
              <a:spcBef>
                <a:spcPts val="1600"/>
              </a:spcBef>
              <a:spcAft>
                <a:spcPts val="0"/>
              </a:spcAft>
              <a:buSzPts val="1200"/>
              <a:buNone/>
            </a:pPr>
            <a:r>
              <a:rPr lang="en" sz="1500"/>
              <a:t>Term Frecuency: El número de veces que aparece una palabra en un documento.</a:t>
            </a:r>
            <a:endParaRPr sz="1500"/>
          </a:p>
          <a:p>
            <a:pPr indent="0" lvl="0" marL="0" marR="0" rtl="0" algn="just">
              <a:lnSpc>
                <a:spcPct val="100000"/>
              </a:lnSpc>
              <a:spcBef>
                <a:spcPts val="1600"/>
              </a:spcBef>
              <a:spcAft>
                <a:spcPts val="0"/>
              </a:spcAft>
              <a:buSzPts val="1200"/>
              <a:buNone/>
            </a:pPr>
            <a:r>
              <a:rPr lang="en" sz="1500"/>
              <a:t>Inverse Document Frecuency: La importancia de una palabra a lo largo del corpus. Las palabras que aparecen en menos documentos tiene un mayor IDF.</a:t>
            </a:r>
            <a:endParaRPr sz="1500"/>
          </a:p>
          <a:p>
            <a:pPr indent="0" lvl="0" marL="0" marR="0" rtl="0" algn="just">
              <a:lnSpc>
                <a:spcPct val="100000"/>
              </a:lnSpc>
              <a:spcBef>
                <a:spcPts val="1600"/>
              </a:spcBef>
              <a:spcAft>
                <a:spcPts val="0"/>
              </a:spcAft>
              <a:buSzPts val="12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a13c61db1e_0_28"/>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2a13c61db1e_0_28"/>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a13c61db1e_0_28"/>
          <p:cNvSpPr txBox="1"/>
          <p:nvPr>
            <p:ph idx="3" type="title"/>
          </p:nvPr>
        </p:nvSpPr>
        <p:spPr>
          <a:xfrm>
            <a:off x="1654850" y="1078825"/>
            <a:ext cx="5596800" cy="11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5500">
                <a:solidFill>
                  <a:schemeClr val="lt2"/>
                </a:solidFill>
              </a:rPr>
              <a:t>Introducción</a:t>
            </a:r>
            <a:endParaRPr sz="5500">
              <a:solidFill>
                <a:schemeClr val="lt2"/>
              </a:solidFill>
            </a:endParaRPr>
          </a:p>
        </p:txBody>
      </p:sp>
      <p:pic>
        <p:nvPicPr>
          <p:cNvPr id="474" name="Google Shape;474;g2a13c61db1e_0_28"/>
          <p:cNvPicPr preferRelativeResize="0"/>
          <p:nvPr/>
        </p:nvPicPr>
        <p:blipFill>
          <a:blip r:embed="rId3">
            <a:alphaModFix/>
          </a:blip>
          <a:stretch>
            <a:fillRect/>
          </a:stretch>
        </p:blipFill>
        <p:spPr>
          <a:xfrm>
            <a:off x="3465100" y="2465568"/>
            <a:ext cx="2213806" cy="22138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2a3f5a08d3d_0_0"/>
          <p:cNvSpPr txBox="1"/>
          <p:nvPr>
            <p:ph type="ctrTitle"/>
          </p:nvPr>
        </p:nvSpPr>
        <p:spPr>
          <a:xfrm>
            <a:off x="638550" y="508425"/>
            <a:ext cx="6776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1: Máquina de Vectores de Soporte</a:t>
            </a:r>
            <a:endParaRPr sz="2800">
              <a:solidFill>
                <a:schemeClr val="accent2"/>
              </a:solidFill>
            </a:endParaRPr>
          </a:p>
        </p:txBody>
      </p:sp>
      <p:sp>
        <p:nvSpPr>
          <p:cNvPr id="678" name="Google Shape;678;g2a3f5a08d3d_0_0"/>
          <p:cNvSpPr txBox="1"/>
          <p:nvPr>
            <p:ph idx="4294967295" type="body"/>
          </p:nvPr>
        </p:nvSpPr>
        <p:spPr>
          <a:xfrm>
            <a:off x="638550" y="1209700"/>
            <a:ext cx="7866900" cy="1544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500"/>
              <a:t>En el ámbito del análisis de sentimientos, Support Vector Machines (SVM) es una herramienta poderosa utilizada para la clasificación de textos en categorías específicas, como positivo, negativo o neutro. SVM busca encontrar el hiperplano óptimo en un espacio de características para separar eficientemente los textos según sus sentimientos asociados.</a:t>
            </a:r>
            <a:endParaRPr sz="1500"/>
          </a:p>
        </p:txBody>
      </p:sp>
      <p:sp>
        <p:nvSpPr>
          <p:cNvPr id="679" name="Google Shape;679;g2a3f5a08d3d_0_0"/>
          <p:cNvSpPr txBox="1"/>
          <p:nvPr>
            <p:ph type="ctrTitle"/>
          </p:nvPr>
        </p:nvSpPr>
        <p:spPr>
          <a:xfrm>
            <a:off x="683750" y="2714600"/>
            <a:ext cx="4779300" cy="20895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rPr lang="en" sz="1150">
                <a:latin typeface="Courier New"/>
                <a:ea typeface="Courier New"/>
                <a:cs typeface="Courier New"/>
                <a:sym typeface="Courier New"/>
              </a:rPr>
              <a:t># Entrenar al model svm</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svm_model = SVC(kernel='linear')</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svm_model.fit(X_train_vectors, y_train)</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 Predecir con el modelo</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y_pred_test = svm_model.predict(X_test_vectors)</a:t>
            </a:r>
            <a:endParaRPr sz="10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2a3f5a08d3d_0_8"/>
          <p:cNvSpPr txBox="1"/>
          <p:nvPr>
            <p:ph type="ctrTitle"/>
          </p:nvPr>
        </p:nvSpPr>
        <p:spPr>
          <a:xfrm>
            <a:off x="638550" y="508425"/>
            <a:ext cx="6776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1: Máquina de Vectores de Soporte</a:t>
            </a:r>
            <a:endParaRPr sz="2800">
              <a:solidFill>
                <a:schemeClr val="accent2"/>
              </a:solidFill>
            </a:endParaRPr>
          </a:p>
        </p:txBody>
      </p:sp>
      <p:sp>
        <p:nvSpPr>
          <p:cNvPr id="685" name="Google Shape;685;g2a3f5a08d3d_0_8"/>
          <p:cNvSpPr txBox="1"/>
          <p:nvPr>
            <p:ph type="ctrTitle"/>
          </p:nvPr>
        </p:nvSpPr>
        <p:spPr>
          <a:xfrm>
            <a:off x="701350" y="1146825"/>
            <a:ext cx="4779300" cy="3675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accuracy_score(y_test, svm_predictions)</a:t>
            </a:r>
            <a:endParaRPr sz="1150">
              <a:latin typeface="Courier New"/>
              <a:ea typeface="Courier New"/>
              <a:cs typeface="Courier New"/>
              <a:sym typeface="Courier New"/>
            </a:endParaRPr>
          </a:p>
        </p:txBody>
      </p:sp>
      <p:sp>
        <p:nvSpPr>
          <p:cNvPr id="686" name="Google Shape;686;g2a3f5a08d3d_0_8"/>
          <p:cNvSpPr txBox="1"/>
          <p:nvPr>
            <p:ph type="ctrTitle"/>
          </p:nvPr>
        </p:nvSpPr>
        <p:spPr>
          <a:xfrm>
            <a:off x="4325475" y="1086225"/>
            <a:ext cx="1111200" cy="4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88.55</a:t>
            </a:r>
            <a:r>
              <a:rPr lang="en" sz="1900"/>
              <a:t>%</a:t>
            </a:r>
            <a:endParaRPr sz="1900"/>
          </a:p>
        </p:txBody>
      </p:sp>
      <p:pic>
        <p:nvPicPr>
          <p:cNvPr id="687" name="Google Shape;687;g2a3f5a08d3d_0_8"/>
          <p:cNvPicPr preferRelativeResize="0"/>
          <p:nvPr/>
        </p:nvPicPr>
        <p:blipFill>
          <a:blip r:embed="rId3">
            <a:alphaModFix/>
          </a:blip>
          <a:stretch>
            <a:fillRect/>
          </a:stretch>
        </p:blipFill>
        <p:spPr>
          <a:xfrm>
            <a:off x="2324100" y="1610100"/>
            <a:ext cx="3937079" cy="332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2a4042c9278_0_0"/>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2a4042c9278_0_0"/>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2: Random Forest</a:t>
            </a:r>
            <a:endParaRPr sz="2800">
              <a:solidFill>
                <a:schemeClr val="accent2"/>
              </a:solidFill>
            </a:endParaRPr>
          </a:p>
        </p:txBody>
      </p:sp>
      <p:sp>
        <p:nvSpPr>
          <p:cNvPr id="694" name="Google Shape;694;g2a4042c9278_0_0"/>
          <p:cNvSpPr txBox="1"/>
          <p:nvPr>
            <p:ph idx="4294967295" type="body"/>
          </p:nvPr>
        </p:nvSpPr>
        <p:spPr>
          <a:xfrm>
            <a:off x="638550" y="1209700"/>
            <a:ext cx="7866900" cy="1141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500"/>
              <a:t>El Random Forest, es un algoritmo de aprendizaje automático que se utiliza tanto para problemas de clasificación como de regresión en análisis de datos. Es una técnica de conjunto que combina la predicción de varios modelos (árboles de decisión) para mejorar la precisión y la robustez del modelo general.</a:t>
            </a:r>
            <a:endParaRPr sz="1500"/>
          </a:p>
          <a:p>
            <a:pPr indent="0" lvl="0" marL="0" marR="0" rtl="0" algn="just">
              <a:lnSpc>
                <a:spcPct val="100000"/>
              </a:lnSpc>
              <a:spcBef>
                <a:spcPts val="1600"/>
              </a:spcBef>
              <a:spcAft>
                <a:spcPts val="0"/>
              </a:spcAft>
              <a:buSzPts val="1200"/>
              <a:buNone/>
            </a:pPr>
            <a:r>
              <a:t/>
            </a:r>
            <a:endParaRPr sz="1500"/>
          </a:p>
        </p:txBody>
      </p:sp>
      <p:sp>
        <p:nvSpPr>
          <p:cNvPr id="695" name="Google Shape;695;g2a4042c9278_0_0"/>
          <p:cNvSpPr txBox="1"/>
          <p:nvPr>
            <p:ph type="ctrTitle"/>
          </p:nvPr>
        </p:nvSpPr>
        <p:spPr>
          <a:xfrm>
            <a:off x="683750" y="2714600"/>
            <a:ext cx="6603600" cy="17139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 Inicializar y entrenar el clasificador Random Forest</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rf_model = RandomForestClassifier(n_estimators=100, random_state=42)</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rf_model.fit(X_train_vectorized, y_train)</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 Realizar predicciones</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rf_predictions = rf_model.predict(X_test_vectorized)</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2a4042c9278_0_7"/>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2a4042c9278_0_7"/>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2: Random Forest</a:t>
            </a:r>
            <a:endParaRPr sz="2800">
              <a:solidFill>
                <a:schemeClr val="accent2"/>
              </a:solidFill>
            </a:endParaRPr>
          </a:p>
        </p:txBody>
      </p:sp>
      <p:sp>
        <p:nvSpPr>
          <p:cNvPr id="702" name="Google Shape;702;g2a4042c9278_0_7"/>
          <p:cNvSpPr txBox="1"/>
          <p:nvPr>
            <p:ph type="ctrTitle"/>
          </p:nvPr>
        </p:nvSpPr>
        <p:spPr>
          <a:xfrm>
            <a:off x="701350" y="1146825"/>
            <a:ext cx="4779300" cy="3675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accuracy_score(y_test, rf_predictions)</a:t>
            </a:r>
            <a:endParaRPr sz="1150">
              <a:latin typeface="Courier New"/>
              <a:ea typeface="Courier New"/>
              <a:cs typeface="Courier New"/>
              <a:sym typeface="Courier New"/>
            </a:endParaRPr>
          </a:p>
        </p:txBody>
      </p:sp>
      <p:sp>
        <p:nvSpPr>
          <p:cNvPr id="703" name="Google Shape;703;g2a4042c9278_0_7"/>
          <p:cNvSpPr txBox="1"/>
          <p:nvPr>
            <p:ph type="ctrTitle"/>
          </p:nvPr>
        </p:nvSpPr>
        <p:spPr>
          <a:xfrm>
            <a:off x="4325475" y="1086225"/>
            <a:ext cx="1111200" cy="4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86</a:t>
            </a:r>
            <a:r>
              <a:rPr lang="en" sz="1900"/>
              <a:t>.25%</a:t>
            </a:r>
            <a:endParaRPr sz="1900"/>
          </a:p>
        </p:txBody>
      </p:sp>
      <p:pic>
        <p:nvPicPr>
          <p:cNvPr id="704" name="Google Shape;704;g2a4042c9278_0_7"/>
          <p:cNvPicPr preferRelativeResize="0"/>
          <p:nvPr/>
        </p:nvPicPr>
        <p:blipFill>
          <a:blip r:embed="rId3">
            <a:alphaModFix/>
          </a:blip>
          <a:stretch>
            <a:fillRect/>
          </a:stretch>
        </p:blipFill>
        <p:spPr>
          <a:xfrm>
            <a:off x="2592513" y="1633750"/>
            <a:ext cx="3958984" cy="3324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2a5517a7be0_3_3"/>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2a5517a7be0_3_3"/>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3: Regresión logística</a:t>
            </a:r>
            <a:endParaRPr sz="2800">
              <a:solidFill>
                <a:schemeClr val="accent2"/>
              </a:solidFill>
            </a:endParaRPr>
          </a:p>
        </p:txBody>
      </p:sp>
      <p:sp>
        <p:nvSpPr>
          <p:cNvPr id="711" name="Google Shape;711;g2a5517a7be0_3_3"/>
          <p:cNvSpPr txBox="1"/>
          <p:nvPr>
            <p:ph idx="4294967295" type="body"/>
          </p:nvPr>
        </p:nvSpPr>
        <p:spPr>
          <a:xfrm>
            <a:off x="638550" y="1209700"/>
            <a:ext cx="7866900" cy="1141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400"/>
              <a:t>La Regresión Logística se basa en el concepto de transformación logística para modelar la relación entre las características de entrada y la probabilidad de pertenencia a una clase. A diferencia de los algoritmos de conjunto como Random Forest, la Regresión Logística se centra en un único modelo lineal.</a:t>
            </a:r>
            <a:endParaRPr sz="1700"/>
          </a:p>
        </p:txBody>
      </p:sp>
      <p:sp>
        <p:nvSpPr>
          <p:cNvPr id="712" name="Google Shape;712;g2a5517a7be0_3_3"/>
          <p:cNvSpPr txBox="1"/>
          <p:nvPr>
            <p:ph type="ctrTitle"/>
          </p:nvPr>
        </p:nvSpPr>
        <p:spPr>
          <a:xfrm>
            <a:off x="718875" y="2350900"/>
            <a:ext cx="6603600" cy="22290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 Inicializar y entrenar el modelo de Regresión Logística</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logistic_model = LogisticRegression()</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logistic_model.fit(X_train_vectors, y_train)</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 Realizar predicciones</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logistic_predictions = logistic_model.predict(X_test_vectors)</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id="717" name="Google Shape;717;g2a5517a7be0_3_11"/>
          <p:cNvPicPr preferRelativeResize="0"/>
          <p:nvPr/>
        </p:nvPicPr>
        <p:blipFill>
          <a:blip r:embed="rId3">
            <a:alphaModFix/>
          </a:blip>
          <a:stretch>
            <a:fillRect/>
          </a:stretch>
        </p:blipFill>
        <p:spPr>
          <a:xfrm>
            <a:off x="2363325" y="1634200"/>
            <a:ext cx="4417350" cy="3221600"/>
          </a:xfrm>
          <a:prstGeom prst="rect">
            <a:avLst/>
          </a:prstGeom>
          <a:noFill/>
          <a:ln>
            <a:noFill/>
          </a:ln>
        </p:spPr>
      </p:pic>
      <p:sp>
        <p:nvSpPr>
          <p:cNvPr id="718" name="Google Shape;718;g2a5517a7be0_3_11"/>
          <p:cNvSpPr txBox="1"/>
          <p:nvPr/>
        </p:nvSpPr>
        <p:spPr>
          <a:xfrm>
            <a:off x="567025" y="371350"/>
            <a:ext cx="4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19" name="Google Shape;719;g2a5517a7be0_3_11"/>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3: Regresión logística</a:t>
            </a:r>
            <a:endParaRPr sz="2800">
              <a:solidFill>
                <a:schemeClr val="accent2"/>
              </a:solidFill>
            </a:endParaRPr>
          </a:p>
        </p:txBody>
      </p:sp>
      <p:sp>
        <p:nvSpPr>
          <p:cNvPr id="720" name="Google Shape;720;g2a5517a7be0_3_11"/>
          <p:cNvSpPr txBox="1"/>
          <p:nvPr>
            <p:ph type="ctrTitle"/>
          </p:nvPr>
        </p:nvSpPr>
        <p:spPr>
          <a:xfrm>
            <a:off x="701350" y="1146825"/>
            <a:ext cx="4779300" cy="3675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confusion_matrix(y_test,y_pred_test_logistic)</a:t>
            </a:r>
            <a:endParaRPr sz="1150">
              <a:latin typeface="Courier New"/>
              <a:ea typeface="Courier New"/>
              <a:cs typeface="Courier New"/>
              <a:sym typeface="Courier New"/>
            </a:endParaRPr>
          </a:p>
        </p:txBody>
      </p:sp>
      <p:sp>
        <p:nvSpPr>
          <p:cNvPr id="721" name="Google Shape;721;g2a5517a7be0_3_11"/>
          <p:cNvSpPr txBox="1"/>
          <p:nvPr>
            <p:ph type="ctrTitle"/>
          </p:nvPr>
        </p:nvSpPr>
        <p:spPr>
          <a:xfrm>
            <a:off x="4787225" y="1086225"/>
            <a:ext cx="1111200" cy="4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86.2</a:t>
            </a:r>
            <a:r>
              <a:rPr lang="en" sz="1900"/>
              <a:t>%</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g2a5517a7be0_4_23"/>
          <p:cNvSpPr txBox="1"/>
          <p:nvPr>
            <p:ph type="ctrTitle"/>
          </p:nvPr>
        </p:nvSpPr>
        <p:spPr>
          <a:xfrm>
            <a:off x="745275" y="3066925"/>
            <a:ext cx="6777900" cy="12027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rPr lang="en" sz="1150">
                <a:latin typeface="Courier New"/>
                <a:ea typeface="Courier New"/>
                <a:cs typeface="Courier New"/>
                <a:sym typeface="Courier New"/>
              </a:rPr>
              <a:t>vectorizer = CountVectorizer()</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X_train_vectorized = vectorizer.fit_transform(X_train)</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X_test_vectorized = vectorizer.transform(X_test)</a:t>
            </a:r>
            <a:endParaRPr sz="1150">
              <a:latin typeface="Courier New"/>
              <a:ea typeface="Courier New"/>
              <a:cs typeface="Courier New"/>
              <a:sym typeface="Courier New"/>
            </a:endParaRPr>
          </a:p>
        </p:txBody>
      </p:sp>
      <p:sp>
        <p:nvSpPr>
          <p:cNvPr id="727" name="Google Shape;727;g2a5517a7be0_4_23"/>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2a5517a7be0_4_23"/>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Count</a:t>
            </a:r>
            <a:r>
              <a:rPr lang="en">
                <a:solidFill>
                  <a:schemeClr val="accent2"/>
                </a:solidFill>
              </a:rPr>
              <a:t>Vectorizer de scikit-learn</a:t>
            </a:r>
            <a:endParaRPr>
              <a:solidFill>
                <a:schemeClr val="accent2"/>
              </a:solidFill>
            </a:endParaRPr>
          </a:p>
        </p:txBody>
      </p:sp>
      <p:sp>
        <p:nvSpPr>
          <p:cNvPr id="729" name="Google Shape;729;g2a5517a7be0_4_23"/>
          <p:cNvSpPr txBox="1"/>
          <p:nvPr>
            <p:ph idx="4294967295" type="body"/>
          </p:nvPr>
        </p:nvSpPr>
        <p:spPr>
          <a:xfrm>
            <a:off x="638550" y="1139350"/>
            <a:ext cx="7488600" cy="57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500"/>
              <a:t>Construye una matriz de conteos absolutos de palabras en un corpus.</a:t>
            </a:r>
            <a:endParaRPr sz="1500"/>
          </a:p>
          <a:p>
            <a:pPr indent="0" lvl="0" marL="0" marR="0" rtl="0" algn="just">
              <a:lnSpc>
                <a:spcPct val="100000"/>
              </a:lnSpc>
              <a:spcBef>
                <a:spcPts val="1600"/>
              </a:spcBef>
              <a:spcAft>
                <a:spcPts val="0"/>
              </a:spcAft>
              <a:buSzPts val="1200"/>
              <a:buNone/>
            </a:pPr>
            <a:r>
              <a:t/>
            </a:r>
            <a:endParaRPr sz="1500"/>
          </a:p>
        </p:txBody>
      </p:sp>
      <p:sp>
        <p:nvSpPr>
          <p:cNvPr id="730" name="Google Shape;730;g2a5517a7be0_4_23"/>
          <p:cNvSpPr txBox="1"/>
          <p:nvPr>
            <p:ph type="ctrTitle"/>
          </p:nvPr>
        </p:nvSpPr>
        <p:spPr>
          <a:xfrm>
            <a:off x="745275" y="1624025"/>
            <a:ext cx="3829800" cy="15384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rPr lang="en" sz="1250">
                <a:latin typeface="Courier New"/>
                <a:ea typeface="Courier New"/>
                <a:cs typeface="Courier New"/>
                <a:sym typeface="Courier New"/>
              </a:rPr>
              <a:t>corpus = [</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    'Ana Bety Carlos',</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    'Bety Carlos Daira',</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    'Carlos Daira Ernesto Ernesto',</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a:t>
            </a:r>
            <a:endParaRPr sz="1250">
              <a:latin typeface="Courier New"/>
              <a:ea typeface="Courier New"/>
              <a:cs typeface="Courier New"/>
              <a:sym typeface="Courier New"/>
            </a:endParaRPr>
          </a:p>
        </p:txBody>
      </p:sp>
      <p:sp>
        <p:nvSpPr>
          <p:cNvPr id="731" name="Google Shape;731;g2a5517a7be0_4_23"/>
          <p:cNvSpPr txBox="1"/>
          <p:nvPr>
            <p:ph type="ctrTitle"/>
          </p:nvPr>
        </p:nvSpPr>
        <p:spPr>
          <a:xfrm>
            <a:off x="5109175" y="1939488"/>
            <a:ext cx="1672500" cy="9051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rPr lang="en" sz="1250">
                <a:latin typeface="Courier New"/>
                <a:ea typeface="Courier New"/>
                <a:cs typeface="Courier New"/>
                <a:sym typeface="Courier New"/>
              </a:rPr>
              <a:t>[[1 1 1 0 0]</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 [0 1 1 1 0]</a:t>
            </a:r>
            <a:endParaRPr sz="12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250">
                <a:latin typeface="Courier New"/>
                <a:ea typeface="Courier New"/>
                <a:cs typeface="Courier New"/>
                <a:sym typeface="Courier New"/>
              </a:rPr>
              <a:t> [0 0 1 1 2]]</a:t>
            </a:r>
            <a:endParaRPr sz="125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g263294d48d9_0_48"/>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263294d48d9_0_48"/>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4: Naive Bayes</a:t>
            </a:r>
            <a:endParaRPr sz="2800">
              <a:solidFill>
                <a:schemeClr val="accent2"/>
              </a:solidFill>
            </a:endParaRPr>
          </a:p>
        </p:txBody>
      </p:sp>
      <p:sp>
        <p:nvSpPr>
          <p:cNvPr id="738" name="Google Shape;738;g263294d48d9_0_48"/>
          <p:cNvSpPr txBox="1"/>
          <p:nvPr>
            <p:ph idx="4294967295" type="body"/>
          </p:nvPr>
        </p:nvSpPr>
        <p:spPr>
          <a:xfrm>
            <a:off x="638550" y="1209700"/>
            <a:ext cx="7866900" cy="1451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500"/>
              <a:t>Calcula la probabilidad de que un texto pertenezca a una categoría basándose en las probabilidades de que las palabras del texto estén asociadas a esa categoría.</a:t>
            </a:r>
            <a:endParaRPr sz="1500"/>
          </a:p>
          <a:p>
            <a:pPr indent="0" lvl="0" marL="0" marR="0" rtl="0" algn="just">
              <a:lnSpc>
                <a:spcPct val="100000"/>
              </a:lnSpc>
              <a:spcBef>
                <a:spcPts val="1600"/>
              </a:spcBef>
              <a:spcAft>
                <a:spcPts val="0"/>
              </a:spcAft>
              <a:buSzPts val="1200"/>
              <a:buNone/>
            </a:pPr>
            <a:r>
              <a:rPr lang="en" sz="1500"/>
              <a:t>Naive Bayes se utiliza en la clasificación de texto porque es particularmente bueno cuando las características son discretas y representan conteos.</a:t>
            </a:r>
            <a:endParaRPr sz="1500"/>
          </a:p>
          <a:p>
            <a:pPr indent="0" lvl="0" marL="0" marR="0" rtl="0" algn="just">
              <a:lnSpc>
                <a:spcPct val="100000"/>
              </a:lnSpc>
              <a:spcBef>
                <a:spcPts val="1600"/>
              </a:spcBef>
              <a:spcAft>
                <a:spcPts val="0"/>
              </a:spcAft>
              <a:buSzPts val="1200"/>
              <a:buNone/>
            </a:pPr>
            <a:r>
              <a:t/>
            </a:r>
            <a:endParaRPr sz="1500"/>
          </a:p>
        </p:txBody>
      </p:sp>
      <p:sp>
        <p:nvSpPr>
          <p:cNvPr id="739" name="Google Shape;739;g263294d48d9_0_48"/>
          <p:cNvSpPr txBox="1"/>
          <p:nvPr>
            <p:ph type="ctrTitle"/>
          </p:nvPr>
        </p:nvSpPr>
        <p:spPr>
          <a:xfrm>
            <a:off x="683750" y="2714600"/>
            <a:ext cx="4779300" cy="1713900"/>
          </a:xfrm>
          <a:prstGeom prst="rect">
            <a:avLst/>
          </a:prstGeom>
          <a:noFill/>
          <a:ln>
            <a:noFill/>
          </a:ln>
        </p:spPr>
        <p:txBody>
          <a:bodyPr anchorCtr="0" anchor="b" bIns="91425" lIns="91425" spcFirstLastPara="1" rIns="91425" wrap="square" tIns="91425">
            <a:noAutofit/>
          </a:bodyPr>
          <a:lstStyle/>
          <a:p>
            <a:pPr indent="0" lvl="0" marL="0" marR="0" rtl="0" algn="l">
              <a:lnSpc>
                <a:spcPct val="135714"/>
              </a:lnSpc>
              <a:spcBef>
                <a:spcPts val="0"/>
              </a:spcBef>
              <a:spcAft>
                <a:spcPts val="0"/>
              </a:spcAft>
              <a:buNone/>
            </a:pPr>
            <a:r>
              <a:rPr lang="en" sz="1150">
                <a:latin typeface="Courier New"/>
                <a:ea typeface="Courier New"/>
                <a:cs typeface="Courier New"/>
                <a:sym typeface="Courier New"/>
              </a:rPr>
              <a:t># Entrenamiento</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nb_model = MultinomialNB()</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nb_model.fit(X_train_vectorized, y_train)</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t/>
            </a:r>
            <a:endParaRPr sz="1150">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150">
                <a:latin typeface="Courier New"/>
                <a:ea typeface="Courier New"/>
                <a:cs typeface="Courier New"/>
                <a:sym typeface="Courier New"/>
              </a:rPr>
              <a:t># Predicción</a:t>
            </a:r>
            <a:endParaRPr sz="1150">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latin typeface="Courier New"/>
                <a:ea typeface="Courier New"/>
                <a:cs typeface="Courier New"/>
                <a:sym typeface="Courier New"/>
              </a:rPr>
              <a:t>nb_predictions = nb_model.predict(X_test_vectorized)</a:t>
            </a:r>
            <a:endParaRPr sz="115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263294d48d9_0_64"/>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263294d48d9_0_64"/>
          <p:cNvSpPr txBox="1"/>
          <p:nvPr>
            <p:ph type="ctrTitle"/>
          </p:nvPr>
        </p:nvSpPr>
        <p:spPr>
          <a:xfrm>
            <a:off x="638550" y="5084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2"/>
                </a:solidFill>
              </a:rPr>
              <a:t>Algoritmo 4: Naive Bayes</a:t>
            </a:r>
            <a:endParaRPr sz="2800">
              <a:solidFill>
                <a:schemeClr val="accent2"/>
              </a:solidFill>
            </a:endParaRPr>
          </a:p>
        </p:txBody>
      </p:sp>
      <p:sp>
        <p:nvSpPr>
          <p:cNvPr id="746" name="Google Shape;746;g263294d48d9_0_64"/>
          <p:cNvSpPr txBox="1"/>
          <p:nvPr>
            <p:ph type="ctrTitle"/>
          </p:nvPr>
        </p:nvSpPr>
        <p:spPr>
          <a:xfrm>
            <a:off x="701350" y="1146825"/>
            <a:ext cx="4779300" cy="367500"/>
          </a:xfrm>
          <a:prstGeom prst="rect">
            <a:avLst/>
          </a:prstGeom>
          <a:noFill/>
          <a:ln>
            <a:noFill/>
          </a:ln>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lang="en" sz="1150">
                <a:latin typeface="Courier New"/>
                <a:ea typeface="Courier New"/>
                <a:cs typeface="Courier New"/>
                <a:sym typeface="Courier New"/>
              </a:rPr>
              <a:t>accuracy_score(y_test, nb_predictions)</a:t>
            </a:r>
            <a:endParaRPr sz="1150">
              <a:latin typeface="Courier New"/>
              <a:ea typeface="Courier New"/>
              <a:cs typeface="Courier New"/>
              <a:sym typeface="Courier New"/>
            </a:endParaRPr>
          </a:p>
        </p:txBody>
      </p:sp>
      <p:sp>
        <p:nvSpPr>
          <p:cNvPr id="747" name="Google Shape;747;g263294d48d9_0_64"/>
          <p:cNvSpPr txBox="1"/>
          <p:nvPr>
            <p:ph type="ctrTitle"/>
          </p:nvPr>
        </p:nvSpPr>
        <p:spPr>
          <a:xfrm>
            <a:off x="4325475" y="1086225"/>
            <a:ext cx="1111200" cy="4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76.55%</a:t>
            </a:r>
            <a:endParaRPr sz="1900"/>
          </a:p>
        </p:txBody>
      </p:sp>
      <p:pic>
        <p:nvPicPr>
          <p:cNvPr id="748" name="Google Shape;748;g263294d48d9_0_64"/>
          <p:cNvPicPr preferRelativeResize="0"/>
          <p:nvPr/>
        </p:nvPicPr>
        <p:blipFill>
          <a:blip r:embed="rId3">
            <a:alphaModFix/>
          </a:blip>
          <a:stretch>
            <a:fillRect/>
          </a:stretch>
        </p:blipFill>
        <p:spPr>
          <a:xfrm>
            <a:off x="2603462" y="1640350"/>
            <a:ext cx="3937079" cy="332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4"/>
          <p:cNvSpPr txBox="1"/>
          <p:nvPr>
            <p:ph type="ctrTitle"/>
          </p:nvPr>
        </p:nvSpPr>
        <p:spPr>
          <a:xfrm>
            <a:off x="618825" y="411675"/>
            <a:ext cx="4131900" cy="1326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Modelo aplicados ordenados por precisión</a:t>
            </a:r>
            <a:endParaRPr/>
          </a:p>
        </p:txBody>
      </p:sp>
      <p:cxnSp>
        <p:nvCxnSpPr>
          <p:cNvPr id="754" name="Google Shape;754;p14"/>
          <p:cNvCxnSpPr/>
          <p:nvPr/>
        </p:nvCxnSpPr>
        <p:spPr>
          <a:xfrm>
            <a:off x="1095950" y="2513650"/>
            <a:ext cx="7075200" cy="0"/>
          </a:xfrm>
          <a:prstGeom prst="straightConnector1">
            <a:avLst/>
          </a:prstGeom>
          <a:noFill/>
          <a:ln cap="flat" cmpd="sng" w="19050">
            <a:solidFill>
              <a:schemeClr val="lt2"/>
            </a:solidFill>
            <a:prstDash val="solid"/>
            <a:round/>
            <a:headEnd len="sm" w="sm" type="none"/>
            <a:tailEnd len="sm" w="sm" type="none"/>
          </a:ln>
        </p:spPr>
      </p:cxnSp>
      <p:grpSp>
        <p:nvGrpSpPr>
          <p:cNvPr id="755" name="Google Shape;755;p14"/>
          <p:cNvGrpSpPr/>
          <p:nvPr/>
        </p:nvGrpSpPr>
        <p:grpSpPr>
          <a:xfrm>
            <a:off x="1434275" y="2326900"/>
            <a:ext cx="373500" cy="373500"/>
            <a:chOff x="1372725" y="1912500"/>
            <a:chExt cx="373500" cy="373500"/>
          </a:xfrm>
        </p:grpSpPr>
        <p:sp>
          <p:nvSpPr>
            <p:cNvPr id="756" name="Google Shape;756;p14"/>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4"/>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4"/>
          <p:cNvGrpSpPr/>
          <p:nvPr/>
        </p:nvGrpSpPr>
        <p:grpSpPr>
          <a:xfrm>
            <a:off x="3462642" y="2326900"/>
            <a:ext cx="373500" cy="373500"/>
            <a:chOff x="3212675" y="1912500"/>
            <a:chExt cx="373500" cy="373500"/>
          </a:xfrm>
        </p:grpSpPr>
        <p:sp>
          <p:nvSpPr>
            <p:cNvPr id="759" name="Google Shape;759;p14"/>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4"/>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1" name="Google Shape;761;p14"/>
          <p:cNvGrpSpPr/>
          <p:nvPr/>
        </p:nvGrpSpPr>
        <p:grpSpPr>
          <a:xfrm>
            <a:off x="5491008" y="2326900"/>
            <a:ext cx="373500" cy="373500"/>
            <a:chOff x="5557850" y="1912500"/>
            <a:chExt cx="373500" cy="373500"/>
          </a:xfrm>
        </p:grpSpPr>
        <p:sp>
          <p:nvSpPr>
            <p:cNvPr id="762" name="Google Shape;762;p14"/>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4"/>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14"/>
          <p:cNvGrpSpPr/>
          <p:nvPr/>
        </p:nvGrpSpPr>
        <p:grpSpPr>
          <a:xfrm>
            <a:off x="7519375" y="2326900"/>
            <a:ext cx="373500" cy="373500"/>
            <a:chOff x="7457825" y="1912500"/>
            <a:chExt cx="373500" cy="373500"/>
          </a:xfrm>
        </p:grpSpPr>
        <p:sp>
          <p:nvSpPr>
            <p:cNvPr id="765" name="Google Shape;765;p14"/>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4"/>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7" name="Google Shape;767;p14"/>
          <p:cNvSpPr txBox="1"/>
          <p:nvPr>
            <p:ph idx="4294967295" type="subTitle"/>
          </p:nvPr>
        </p:nvSpPr>
        <p:spPr>
          <a:xfrm>
            <a:off x="680363" y="2954231"/>
            <a:ext cx="1881300" cy="644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Maven Pro"/>
              <a:buNone/>
            </a:pPr>
            <a:r>
              <a:rPr lang="en" sz="1400"/>
              <a:t>88.55%</a:t>
            </a:r>
            <a:endParaRPr b="0" i="0" sz="1400" u="none" cap="none" strike="noStrike">
              <a:solidFill>
                <a:schemeClr val="lt1"/>
              </a:solidFill>
              <a:latin typeface="Maven Pro"/>
              <a:ea typeface="Maven Pro"/>
              <a:cs typeface="Maven Pro"/>
              <a:sym typeface="Maven Pro"/>
            </a:endParaRPr>
          </a:p>
        </p:txBody>
      </p:sp>
      <p:sp>
        <p:nvSpPr>
          <p:cNvPr id="768" name="Google Shape;768;p14"/>
          <p:cNvSpPr txBox="1"/>
          <p:nvPr>
            <p:ph idx="4294967295" type="subTitle"/>
          </p:nvPr>
        </p:nvSpPr>
        <p:spPr>
          <a:xfrm>
            <a:off x="2594439" y="3468548"/>
            <a:ext cx="21099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Maven Pro"/>
              <a:buNone/>
            </a:pPr>
            <a:r>
              <a:rPr lang="en" sz="1400"/>
              <a:t>86.25%</a:t>
            </a:r>
            <a:endParaRPr b="0" i="0" sz="1400" u="none" cap="none" strike="noStrike">
              <a:solidFill>
                <a:schemeClr val="lt1"/>
              </a:solidFill>
              <a:latin typeface="Maven Pro"/>
              <a:ea typeface="Maven Pro"/>
              <a:cs typeface="Maven Pro"/>
              <a:sym typeface="Maven Pro"/>
            </a:endParaRPr>
          </a:p>
        </p:txBody>
      </p:sp>
      <p:sp>
        <p:nvSpPr>
          <p:cNvPr id="769" name="Google Shape;769;p14"/>
          <p:cNvSpPr txBox="1"/>
          <p:nvPr>
            <p:ph idx="4294967295" type="ctrTitle"/>
          </p:nvPr>
        </p:nvSpPr>
        <p:spPr>
          <a:xfrm>
            <a:off x="969450" y="2878024"/>
            <a:ext cx="1286400" cy="42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Share Tech"/>
              <a:buNone/>
            </a:pPr>
            <a:r>
              <a:rPr lang="en" sz="2400">
                <a:solidFill>
                  <a:schemeClr val="accent2"/>
                </a:solidFill>
              </a:rPr>
              <a:t>SVM</a:t>
            </a:r>
            <a:endParaRPr b="0" i="0" sz="2400" u="none" cap="none" strike="noStrike">
              <a:solidFill>
                <a:schemeClr val="accent2"/>
              </a:solidFill>
              <a:latin typeface="Share Tech"/>
              <a:ea typeface="Share Tech"/>
              <a:cs typeface="Share Tech"/>
              <a:sym typeface="Share Tech"/>
            </a:endParaRPr>
          </a:p>
        </p:txBody>
      </p:sp>
      <p:sp>
        <p:nvSpPr>
          <p:cNvPr id="770" name="Google Shape;770;p14"/>
          <p:cNvSpPr txBox="1"/>
          <p:nvPr>
            <p:ph idx="4294967295" type="ctrTitle"/>
          </p:nvPr>
        </p:nvSpPr>
        <p:spPr>
          <a:xfrm>
            <a:off x="3041375" y="2868746"/>
            <a:ext cx="1286400" cy="6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Share Tech"/>
              <a:buNone/>
            </a:pPr>
            <a:r>
              <a:rPr lang="en" sz="2400">
                <a:solidFill>
                  <a:schemeClr val="accent1"/>
                </a:solidFill>
              </a:rPr>
              <a:t>Random Forest</a:t>
            </a:r>
            <a:endParaRPr b="0" i="0" sz="2400" u="none" cap="none" strike="noStrike">
              <a:solidFill>
                <a:schemeClr val="accent1"/>
              </a:solidFill>
              <a:latin typeface="Share Tech"/>
              <a:ea typeface="Share Tech"/>
              <a:cs typeface="Share Tech"/>
              <a:sym typeface="Share Tech"/>
            </a:endParaRPr>
          </a:p>
        </p:txBody>
      </p:sp>
      <p:sp>
        <p:nvSpPr>
          <p:cNvPr id="771" name="Google Shape;771;p14"/>
          <p:cNvSpPr txBox="1"/>
          <p:nvPr>
            <p:ph idx="4294967295" type="ctrTitle"/>
          </p:nvPr>
        </p:nvSpPr>
        <p:spPr>
          <a:xfrm>
            <a:off x="4917825" y="2954225"/>
            <a:ext cx="1512300" cy="42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Share Tech"/>
              <a:buNone/>
            </a:pPr>
            <a:r>
              <a:rPr lang="en" sz="2400">
                <a:solidFill>
                  <a:schemeClr val="accent3"/>
                </a:solidFill>
              </a:rPr>
              <a:t>Regresión Logística</a:t>
            </a:r>
            <a:endParaRPr b="0" i="0" sz="2400" u="none" cap="none" strike="noStrike">
              <a:solidFill>
                <a:schemeClr val="accent3"/>
              </a:solidFill>
              <a:latin typeface="Share Tech"/>
              <a:ea typeface="Share Tech"/>
              <a:cs typeface="Share Tech"/>
              <a:sym typeface="Share Tech"/>
            </a:endParaRPr>
          </a:p>
        </p:txBody>
      </p:sp>
      <p:sp>
        <p:nvSpPr>
          <p:cNvPr id="772" name="Google Shape;772;p14"/>
          <p:cNvSpPr txBox="1"/>
          <p:nvPr>
            <p:ph idx="4294967295" type="ctrTitle"/>
          </p:nvPr>
        </p:nvSpPr>
        <p:spPr>
          <a:xfrm>
            <a:off x="7062925" y="2878033"/>
            <a:ext cx="1286400" cy="42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Share Tech"/>
              <a:buNone/>
            </a:pPr>
            <a:r>
              <a:rPr lang="en" sz="2400">
                <a:solidFill>
                  <a:schemeClr val="accent4"/>
                </a:solidFill>
              </a:rPr>
              <a:t>Naive Bayes</a:t>
            </a:r>
            <a:endParaRPr b="0" i="0" sz="2400" u="none" cap="none" strike="noStrike">
              <a:solidFill>
                <a:schemeClr val="accent4"/>
              </a:solidFill>
              <a:latin typeface="Share Tech"/>
              <a:ea typeface="Share Tech"/>
              <a:cs typeface="Share Tech"/>
              <a:sym typeface="Share Tech"/>
            </a:endParaRPr>
          </a:p>
        </p:txBody>
      </p:sp>
      <p:sp>
        <p:nvSpPr>
          <p:cNvPr id="773" name="Google Shape;773;p14"/>
          <p:cNvSpPr txBox="1"/>
          <p:nvPr>
            <p:ph idx="4294967295" type="subTitle"/>
          </p:nvPr>
        </p:nvSpPr>
        <p:spPr>
          <a:xfrm>
            <a:off x="5269525" y="3483450"/>
            <a:ext cx="826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Maven Pro"/>
              <a:buNone/>
            </a:pPr>
            <a:r>
              <a:rPr lang="en" sz="1400"/>
              <a:t>86.20%</a:t>
            </a:r>
            <a:endParaRPr b="0" i="0" sz="1400" u="none" cap="none" strike="noStrike">
              <a:solidFill>
                <a:schemeClr val="lt1"/>
              </a:solidFill>
              <a:latin typeface="Maven Pro"/>
              <a:ea typeface="Maven Pro"/>
              <a:cs typeface="Maven Pro"/>
              <a:sym typeface="Maven Pro"/>
            </a:endParaRPr>
          </a:p>
        </p:txBody>
      </p:sp>
      <p:sp>
        <p:nvSpPr>
          <p:cNvPr id="774" name="Google Shape;774;p14"/>
          <p:cNvSpPr txBox="1"/>
          <p:nvPr>
            <p:ph idx="4294967295" type="subTitle"/>
          </p:nvPr>
        </p:nvSpPr>
        <p:spPr>
          <a:xfrm>
            <a:off x="7292875" y="3382025"/>
            <a:ext cx="826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lt1"/>
              </a:buClr>
              <a:buSzPts val="1800"/>
              <a:buFont typeface="Maven Pro"/>
              <a:buNone/>
            </a:pPr>
            <a:r>
              <a:rPr lang="en" sz="1400"/>
              <a:t>76.55</a:t>
            </a:r>
            <a:r>
              <a:rPr lang="en" sz="1400"/>
              <a:t>%</a:t>
            </a:r>
            <a:endParaRPr b="0" i="0" sz="1400" u="none" cap="none" strike="noStrike">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
          <p:cNvSpPr txBox="1"/>
          <p:nvPr>
            <p:ph idx="1" type="body"/>
          </p:nvPr>
        </p:nvSpPr>
        <p:spPr>
          <a:xfrm>
            <a:off x="638550" y="1263150"/>
            <a:ext cx="7866900" cy="30069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1600"/>
              </a:spcBef>
              <a:spcAft>
                <a:spcPts val="0"/>
              </a:spcAft>
              <a:buSzPts val="1200"/>
              <a:buNone/>
            </a:pPr>
            <a:r>
              <a:rPr lang="en" sz="1800">
                <a:solidFill>
                  <a:schemeClr val="accent3"/>
                </a:solidFill>
                <a:latin typeface="Share Tech"/>
                <a:ea typeface="Share Tech"/>
                <a:cs typeface="Share Tech"/>
                <a:sym typeface="Share Tech"/>
              </a:rPr>
              <a:t>Definición</a:t>
            </a:r>
            <a:br>
              <a:rPr lang="en" sz="1500"/>
            </a:br>
            <a:r>
              <a:rPr lang="en" sz="1500"/>
              <a:t>El procesamiento de lenguaje natural (PLN) es una rama de la inteligencia artificial que se orienta hacia la interpretación, comprensión y uso de los lenguajes humanos por parte de las computadoras. </a:t>
            </a:r>
            <a:endParaRPr sz="1500"/>
          </a:p>
          <a:p>
            <a:pPr indent="0" lvl="0" marL="0" rtl="0" algn="just">
              <a:lnSpc>
                <a:spcPct val="100000"/>
              </a:lnSpc>
              <a:spcBef>
                <a:spcPts val="1600"/>
              </a:spcBef>
              <a:spcAft>
                <a:spcPts val="0"/>
              </a:spcAft>
              <a:buSzPts val="1200"/>
              <a:buNone/>
            </a:pPr>
            <a:r>
              <a:rPr lang="en" sz="1800">
                <a:solidFill>
                  <a:schemeClr val="accent3"/>
                </a:solidFill>
                <a:latin typeface="Share Tech"/>
                <a:ea typeface="Share Tech"/>
                <a:cs typeface="Share Tech"/>
                <a:sym typeface="Share Tech"/>
              </a:rPr>
              <a:t>Objetivo</a:t>
            </a:r>
            <a:br>
              <a:rPr lang="en" sz="1500"/>
            </a:br>
            <a:r>
              <a:rPr lang="en" sz="1500"/>
              <a:t>Su objetivo es que las máquinas establezcan una comunicación efectiva con las personas.</a:t>
            </a:r>
            <a:endParaRPr sz="1500"/>
          </a:p>
          <a:p>
            <a:pPr indent="0" lvl="0" marL="0" rtl="0" algn="just">
              <a:lnSpc>
                <a:spcPct val="100000"/>
              </a:lnSpc>
              <a:spcBef>
                <a:spcPts val="1600"/>
              </a:spcBef>
              <a:spcAft>
                <a:spcPts val="1600"/>
              </a:spcAft>
              <a:buSzPts val="1200"/>
              <a:buNone/>
            </a:pPr>
            <a:r>
              <a:rPr lang="en" sz="1800">
                <a:solidFill>
                  <a:schemeClr val="accent3"/>
                </a:solidFill>
                <a:latin typeface="Share Tech"/>
                <a:ea typeface="Share Tech"/>
                <a:cs typeface="Share Tech"/>
                <a:sym typeface="Share Tech"/>
              </a:rPr>
              <a:t>Método</a:t>
            </a:r>
            <a:br>
              <a:rPr lang="en" sz="1500"/>
            </a:br>
            <a:r>
              <a:rPr lang="en" sz="1500"/>
              <a:t>Su enfoque primario implica la fragmentación de un texto en unidades pequeñas, llamadas </a:t>
            </a:r>
            <a:r>
              <a:rPr i="1" lang="en" sz="1500"/>
              <a:t>tokens</a:t>
            </a:r>
            <a:r>
              <a:rPr lang="en" sz="1500"/>
              <a:t>, para establecer relaciones entre ellas.</a:t>
            </a:r>
            <a:endParaRPr sz="1500"/>
          </a:p>
        </p:txBody>
      </p:sp>
      <p:sp>
        <p:nvSpPr>
          <p:cNvPr id="480" name="Google Shape;480;p2"/>
          <p:cNvSpPr txBox="1"/>
          <p:nvPr>
            <p:ph type="ctrTitle"/>
          </p:nvPr>
        </p:nvSpPr>
        <p:spPr>
          <a:xfrm>
            <a:off x="618825" y="411675"/>
            <a:ext cx="607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Natural Language Processing (NLP)</a:t>
            </a:r>
            <a:endParaRPr>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2a3ff0e6643_0_6"/>
          <p:cNvSpPr txBox="1"/>
          <p:nvPr>
            <p:ph idx="4294967295" type="body"/>
          </p:nvPr>
        </p:nvSpPr>
        <p:spPr>
          <a:xfrm>
            <a:off x="638550" y="514325"/>
            <a:ext cx="7866900" cy="39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accent2"/>
                </a:solidFill>
                <a:latin typeface="Share Tech"/>
                <a:ea typeface="Share Tech"/>
                <a:cs typeface="Share Tech"/>
                <a:sym typeface="Share Tech"/>
              </a:rPr>
              <a:t>SVM</a:t>
            </a:r>
            <a:endParaRPr sz="1500"/>
          </a:p>
          <a:p>
            <a:pPr indent="0" lvl="0" marL="0" marR="0" rtl="0" algn="just">
              <a:lnSpc>
                <a:spcPct val="100000"/>
              </a:lnSpc>
              <a:spcBef>
                <a:spcPts val="1600"/>
              </a:spcBef>
              <a:spcAft>
                <a:spcPts val="0"/>
              </a:spcAft>
              <a:buNone/>
            </a:pPr>
            <a:r>
              <a:rPr lang="en" sz="1500"/>
              <a:t>El clasificador SVM demostró ser altamente eficaz, alcanzando una destacada precisión del 89%. Su capacidad para abordar espacios de características de alta dimensión y encontrar hiperplanos de separación óptimos lo convierte en una herramienta especialmente valiosa para tareas como el análisis de sentimientos en textos.</a:t>
            </a:r>
            <a:endParaRPr sz="1500"/>
          </a:p>
          <a:p>
            <a:pPr indent="0" lvl="0" marL="0" marR="0" rtl="0" algn="just">
              <a:lnSpc>
                <a:spcPct val="100000"/>
              </a:lnSpc>
              <a:spcBef>
                <a:spcPts val="1600"/>
              </a:spcBef>
              <a:spcAft>
                <a:spcPts val="0"/>
              </a:spcAft>
              <a:buClr>
                <a:srgbClr val="000000"/>
              </a:buClr>
              <a:buSzPts val="1200"/>
              <a:buFont typeface="Arial"/>
              <a:buNone/>
            </a:pPr>
            <a:r>
              <a:t/>
            </a:r>
            <a:endParaRPr sz="1500"/>
          </a:p>
          <a:p>
            <a:pPr indent="0" lvl="0" marL="0" rtl="0" algn="l">
              <a:lnSpc>
                <a:spcPct val="100000"/>
              </a:lnSpc>
              <a:spcBef>
                <a:spcPts val="0"/>
              </a:spcBef>
              <a:spcAft>
                <a:spcPts val="0"/>
              </a:spcAft>
              <a:buNone/>
            </a:pPr>
            <a:r>
              <a:rPr lang="en" sz="2400">
                <a:solidFill>
                  <a:schemeClr val="accent2"/>
                </a:solidFill>
                <a:latin typeface="Share Tech"/>
                <a:ea typeface="Share Tech"/>
                <a:cs typeface="Share Tech"/>
                <a:sym typeface="Share Tech"/>
              </a:rPr>
              <a:t>Random Forest</a:t>
            </a:r>
            <a:endParaRPr sz="1500"/>
          </a:p>
          <a:p>
            <a:pPr indent="0" lvl="0" marL="0" marR="0" rtl="0" algn="just">
              <a:lnSpc>
                <a:spcPct val="100000"/>
              </a:lnSpc>
              <a:spcBef>
                <a:spcPts val="1600"/>
              </a:spcBef>
              <a:spcAft>
                <a:spcPts val="0"/>
              </a:spcAft>
              <a:buNone/>
            </a:pPr>
            <a:r>
              <a:rPr lang="en" sz="1500"/>
              <a:t>Random Forest tuvo excelentes resultados, ya que muestra resistencia al sobreajuste, tiene la capacidad de detectar patrones no lineales, y es efectivo en el manejo de conjuntos de datos con muchas características y datos ruidosos. Debido a esto, se utiliza en problemas de clasificación y análisis de sentimientos.</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2a3ea296cd1_0_0"/>
          <p:cNvSpPr txBox="1"/>
          <p:nvPr>
            <p:ph idx="4294967295" type="body"/>
          </p:nvPr>
        </p:nvSpPr>
        <p:spPr>
          <a:xfrm>
            <a:off x="638550" y="514325"/>
            <a:ext cx="7866900" cy="39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accent2"/>
                </a:solidFill>
                <a:latin typeface="Share Tech"/>
                <a:ea typeface="Share Tech"/>
                <a:cs typeface="Share Tech"/>
                <a:sym typeface="Share Tech"/>
              </a:rPr>
              <a:t>Regresión Logística</a:t>
            </a:r>
            <a:endParaRPr sz="1500"/>
          </a:p>
          <a:p>
            <a:pPr indent="0" lvl="0" marL="0" rtl="0" algn="just">
              <a:lnSpc>
                <a:spcPct val="100000"/>
              </a:lnSpc>
              <a:spcBef>
                <a:spcPts val="0"/>
              </a:spcBef>
              <a:spcAft>
                <a:spcPts val="0"/>
              </a:spcAft>
              <a:buNone/>
            </a:pPr>
            <a:r>
              <a:rPr lang="en" sz="1500"/>
              <a:t>La evaluación del desempeño del modelo arroja luz sobre la aptitud del sistema para realizar predicciones exactas en el ámbito específico del análisis de sentimientos. En este escenario particular, se logró un porcentaje óptimo al considerar cinco categorías distintas. No obstante, es perceptible que a medida que se incrementa el número de etiquetas de clasificación, la eficacia de la regresión logística exhibe una disminución progresiva.</a:t>
            </a:r>
            <a:br>
              <a:rPr lang="en" sz="1500"/>
            </a:br>
            <a:endParaRPr sz="1500"/>
          </a:p>
          <a:p>
            <a:pPr indent="0" lvl="0" marL="0" marR="0" rtl="0" algn="just">
              <a:lnSpc>
                <a:spcPct val="100000"/>
              </a:lnSpc>
              <a:spcBef>
                <a:spcPts val="1600"/>
              </a:spcBef>
              <a:spcAft>
                <a:spcPts val="0"/>
              </a:spcAft>
              <a:buNone/>
            </a:pPr>
            <a:r>
              <a:rPr lang="en" sz="2400">
                <a:solidFill>
                  <a:schemeClr val="accent2"/>
                </a:solidFill>
                <a:latin typeface="Share Tech"/>
                <a:ea typeface="Share Tech"/>
                <a:cs typeface="Share Tech"/>
                <a:sym typeface="Share Tech"/>
              </a:rPr>
              <a:t>Naive Bayes</a:t>
            </a:r>
            <a:br>
              <a:rPr lang="en" sz="1500"/>
            </a:br>
            <a:r>
              <a:rPr lang="en" sz="1500"/>
              <a:t>La falta de desempeño de Naive Bayes podría atribuirse a su suposición de independencia entre las palabras en el texto. En el contexto del análisis de sentimientos, donde existe una fuerte dependencia entre las palabras en el mensaje, esta característica del modelo puede limitar su capacidad para capturar relaciones más complejas y, por ende, afectar su rendimiento.</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2a3ff0e6643_0_1"/>
          <p:cNvSpPr txBox="1"/>
          <p:nvPr>
            <p:ph type="ctrTitle"/>
          </p:nvPr>
        </p:nvSpPr>
        <p:spPr>
          <a:xfrm>
            <a:off x="618825" y="564075"/>
            <a:ext cx="47277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3600"/>
              <a:buNone/>
            </a:pPr>
            <a:r>
              <a:rPr lang="en" sz="4000">
                <a:solidFill>
                  <a:schemeClr val="lt2"/>
                </a:solidFill>
              </a:rPr>
              <a:t>Conclusión</a:t>
            </a:r>
            <a:endParaRPr/>
          </a:p>
        </p:txBody>
      </p:sp>
      <p:sp>
        <p:nvSpPr>
          <p:cNvPr id="790" name="Google Shape;790;g2a3ff0e6643_0_1"/>
          <p:cNvSpPr txBox="1"/>
          <p:nvPr>
            <p:ph idx="4294967295" type="body"/>
          </p:nvPr>
        </p:nvSpPr>
        <p:spPr>
          <a:xfrm>
            <a:off x="638550" y="1209700"/>
            <a:ext cx="7866900" cy="3112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600"/>
              </a:spcBef>
              <a:spcAft>
                <a:spcPts val="0"/>
              </a:spcAft>
              <a:buSzPts val="1200"/>
              <a:buNone/>
            </a:pPr>
            <a:r>
              <a:rPr lang="en" sz="1600"/>
              <a:t>En conclusión, sí es posible determinar automáticamente el sentimiento asociado a un mensaje en redes sociales mediante el análisis de texto y, además, hay distintos algoritmos que lo pueden lograr.</a:t>
            </a:r>
            <a:endParaRPr sz="1600"/>
          </a:p>
          <a:p>
            <a:pPr indent="0" lvl="0" marL="0" marR="0" rtl="0" algn="just">
              <a:lnSpc>
                <a:spcPct val="100000"/>
              </a:lnSpc>
              <a:spcBef>
                <a:spcPts val="1600"/>
              </a:spcBef>
              <a:spcAft>
                <a:spcPts val="0"/>
              </a:spcAft>
              <a:buSzPts val="1200"/>
              <a:buNone/>
            </a:pPr>
            <a:r>
              <a:rPr lang="en" sz="1600"/>
              <a:t>A pesar de que es una tarea difícil, pues en los mensajes de redes sociales hay distintas c</a:t>
            </a:r>
            <a:r>
              <a:rPr lang="en" sz="1600"/>
              <a:t>onnotaciones de las palabras e incluso sarcasmo, logramos obtener una precisión bastante aceptable.</a:t>
            </a:r>
            <a:endParaRPr sz="1600"/>
          </a:p>
          <a:p>
            <a:pPr indent="0" lvl="0" marL="0" marR="0" rtl="0" algn="just">
              <a:lnSpc>
                <a:spcPct val="100000"/>
              </a:lnSpc>
              <a:spcBef>
                <a:spcPts val="1600"/>
              </a:spcBef>
              <a:spcAft>
                <a:spcPts val="0"/>
              </a:spcAft>
              <a:buSzPts val="1200"/>
              <a:buNone/>
            </a:pPr>
            <a:r>
              <a:rPr lang="en" sz="1600"/>
              <a:t>En particular, el algoritmo SVM destacó con una precisión del 89%. En el caso de Naive Bayes, a pesar de nuestras expectativas positivas debido a su naturaleza probabilística, la precisión alcanzada no fue tan elevada, llegando solo al 77%.</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3600"/>
              <a:buNone/>
            </a:pPr>
            <a:r>
              <a:rPr lang="en" sz="4000">
                <a:solidFill>
                  <a:schemeClr val="lt2"/>
                </a:solidFill>
              </a:rPr>
              <a:t>Bibliografía</a:t>
            </a:r>
            <a:endParaRPr/>
          </a:p>
        </p:txBody>
      </p:sp>
      <p:sp>
        <p:nvSpPr>
          <p:cNvPr id="796" name="Google Shape;796;p9"/>
          <p:cNvSpPr/>
          <p:nvPr/>
        </p:nvSpPr>
        <p:spPr>
          <a:xfrm>
            <a:off x="6081788" y="622386"/>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9"/>
          <p:cNvSpPr/>
          <p:nvPr/>
        </p:nvSpPr>
        <p:spPr>
          <a:xfrm>
            <a:off x="8039038" y="9894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9"/>
          <p:cNvSpPr/>
          <p:nvPr/>
        </p:nvSpPr>
        <p:spPr>
          <a:xfrm>
            <a:off x="7119263" y="875525"/>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9"/>
          <p:cNvSpPr txBox="1"/>
          <p:nvPr/>
        </p:nvSpPr>
        <p:spPr>
          <a:xfrm>
            <a:off x="566500" y="946650"/>
            <a:ext cx="73797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Cholakov, D. (2023, August 15). </a:t>
            </a:r>
            <a:r>
              <a:rPr i="1" lang="en">
                <a:solidFill>
                  <a:schemeClr val="lt1"/>
                </a:solidFill>
                <a:latin typeface="Maven Pro"/>
                <a:ea typeface="Maven Pro"/>
                <a:cs typeface="Maven Pro"/>
                <a:sym typeface="Maven Pro"/>
              </a:rPr>
              <a:t>A brief history of NLP</a:t>
            </a:r>
            <a:r>
              <a:rPr lang="en">
                <a:solidFill>
                  <a:schemeClr val="lt1"/>
                </a:solidFill>
                <a:latin typeface="Maven Pro"/>
                <a:ea typeface="Maven Pro"/>
                <a:cs typeface="Maven Pro"/>
                <a:sym typeface="Maven Pro"/>
              </a:rPr>
              <a:t>. WWT. </a:t>
            </a:r>
            <a:r>
              <a:rPr lang="en" u="sng">
                <a:solidFill>
                  <a:schemeClr val="hlink"/>
                </a:solidFill>
                <a:latin typeface="Maven Pro"/>
                <a:ea typeface="Maven Pro"/>
                <a:cs typeface="Maven Pro"/>
                <a:sym typeface="Maven Pro"/>
                <a:hlinkClick r:id="rId3"/>
              </a:rPr>
              <a:t>https://www.wwt.com/blog/a-brief-history-of-nlp</a:t>
            </a:r>
            <a:endParaRPr sz="1100">
              <a:solidFill>
                <a:srgbClr val="05103E"/>
              </a:solidFill>
              <a:latin typeface="Maven Pro"/>
              <a:ea typeface="Maven Pro"/>
              <a:cs typeface="Maven Pro"/>
              <a:sym typeface="Maven Pro"/>
            </a:endParaRPr>
          </a:p>
          <a:p>
            <a:pPr indent="-317500" lvl="0" marL="457200" marR="0" rtl="0" algn="l">
              <a:lnSpc>
                <a:spcPct val="1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Foote, K. D. (2023, July 6). </a:t>
            </a:r>
            <a:r>
              <a:rPr i="1" lang="en">
                <a:solidFill>
                  <a:schemeClr val="lt1"/>
                </a:solidFill>
                <a:latin typeface="Maven Pro"/>
                <a:ea typeface="Maven Pro"/>
                <a:cs typeface="Maven Pro"/>
                <a:sym typeface="Maven Pro"/>
              </a:rPr>
              <a:t>A Brief history of Natural language processing</a:t>
            </a:r>
            <a:r>
              <a:rPr lang="en">
                <a:solidFill>
                  <a:schemeClr val="lt1"/>
                </a:solidFill>
                <a:latin typeface="Maven Pro"/>
                <a:ea typeface="Maven Pro"/>
                <a:cs typeface="Maven Pro"/>
                <a:sym typeface="Maven Pro"/>
              </a:rPr>
              <a:t>. DATAVERSITY. </a:t>
            </a:r>
            <a:r>
              <a:rPr lang="en" u="sng">
                <a:solidFill>
                  <a:schemeClr val="hlink"/>
                </a:solidFill>
                <a:latin typeface="Maven Pro"/>
                <a:ea typeface="Maven Pro"/>
                <a:cs typeface="Maven Pro"/>
                <a:sym typeface="Maven Pro"/>
                <a:hlinkClick r:id="rId4"/>
              </a:rPr>
              <a:t>https://www.dataversity.net/a-brief-history-of-natural-language-processing-nlp/</a:t>
            </a:r>
            <a:endParaRPr>
              <a:solidFill>
                <a:schemeClr val="lt1"/>
              </a:solidFill>
              <a:latin typeface="Maven Pro"/>
              <a:ea typeface="Maven Pro"/>
              <a:cs typeface="Maven Pro"/>
              <a:sym typeface="Maven Pro"/>
            </a:endParaRPr>
          </a:p>
          <a:p>
            <a:pPr indent="-317500" lvl="0" marL="457200" marR="0" rtl="0" algn="l">
              <a:lnSpc>
                <a:spcPct val="1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Colaboradores de Wikipedia. (2023, May 24). Análisis de sentimiento. Wikipedia, La Enciclopedia Libre. </a:t>
            </a:r>
            <a:r>
              <a:rPr lang="en">
                <a:solidFill>
                  <a:schemeClr val="lt1"/>
                </a:solidFill>
                <a:uFill>
                  <a:noFill/>
                </a:uFill>
                <a:latin typeface="Maven Pro"/>
                <a:ea typeface="Maven Pro"/>
                <a:cs typeface="Maven Pro"/>
                <a:sym typeface="Maven Pro"/>
                <a:hlinkClick r:id="rId5">
                  <a:extLst>
                    <a:ext uri="{A12FA001-AC4F-418D-AE19-62706E023703}">
                      <ahyp:hlinkClr val="tx"/>
                    </a:ext>
                  </a:extLst>
                </a:hlinkClick>
              </a:rPr>
              <a:t>https://es.wikipedia.org/wiki/An%C3%A1lisis_de_sentimiento</a:t>
            </a:r>
            <a:endParaRPr sz="1200">
              <a:latin typeface="Maven Pro"/>
              <a:ea typeface="Maven Pro"/>
              <a:cs typeface="Maven Pro"/>
              <a:sym typeface="Maven Pro"/>
            </a:endParaRPr>
          </a:p>
          <a:p>
            <a:pPr indent="-317500" lvl="0" marL="457200" rtl="0" algn="l">
              <a:lnSpc>
                <a:spcPct val="100000"/>
              </a:lnSpc>
              <a:spcBef>
                <a:spcPts val="0"/>
              </a:spcBef>
              <a:spcAft>
                <a:spcPts val="0"/>
              </a:spcAft>
              <a:buClr>
                <a:schemeClr val="lt1"/>
              </a:buClr>
              <a:buSzPts val="1400"/>
              <a:buFont typeface="Maven Pro"/>
              <a:buChar char="●"/>
            </a:pPr>
            <a:r>
              <a:rPr i="1" lang="en">
                <a:solidFill>
                  <a:schemeClr val="lt1"/>
                </a:solidFill>
                <a:latin typeface="Maven Pro"/>
                <a:ea typeface="Maven Pro"/>
                <a:cs typeface="Maven Pro"/>
                <a:sym typeface="Maven Pro"/>
              </a:rPr>
              <a:t>24 Análisis de sentimientos | Machine Learning: teoría y práctica</a:t>
            </a:r>
            <a:r>
              <a:rPr lang="en">
                <a:solidFill>
                  <a:schemeClr val="lt1"/>
                </a:solidFill>
                <a:latin typeface="Maven Pro"/>
                <a:ea typeface="Maven Pro"/>
                <a:cs typeface="Maven Pro"/>
                <a:sym typeface="Maven Pro"/>
              </a:rPr>
              <a:t>. (s. f.). https://bookdown.org/victor_morales/TecnicasML/an%C3%A1lisis-de-sentimientos.html</a:t>
            </a:r>
            <a:endParaRPr b="1">
              <a:solidFill>
                <a:schemeClr val="lt1"/>
              </a:solidFill>
              <a:latin typeface="Maven Pro"/>
              <a:ea typeface="Maven Pro"/>
              <a:cs typeface="Maven Pro"/>
              <a:sym typeface="Maven Pro"/>
            </a:endParaRPr>
          </a:p>
          <a:p>
            <a:pPr indent="-317500" lvl="0" marL="457200" rtl="0" algn="l">
              <a:lnSpc>
                <a:spcPct val="1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Parra, A. (2023, 20 junio). </a:t>
            </a:r>
            <a:r>
              <a:rPr i="1" lang="en">
                <a:solidFill>
                  <a:schemeClr val="lt1"/>
                </a:solidFill>
                <a:latin typeface="Maven Pro"/>
                <a:ea typeface="Maven Pro"/>
                <a:cs typeface="Maven Pro"/>
                <a:sym typeface="Maven Pro"/>
              </a:rPr>
              <a:t>Análisis de sentimiento. Qué es y cómo realizarlo</a:t>
            </a:r>
            <a:r>
              <a:rPr lang="en">
                <a:solidFill>
                  <a:schemeClr val="lt1"/>
                </a:solidFill>
                <a:latin typeface="Maven Pro"/>
                <a:ea typeface="Maven Pro"/>
                <a:cs typeface="Maven Pro"/>
                <a:sym typeface="Maven Pro"/>
              </a:rPr>
              <a:t>. QuestionPro. https://www.questionpro.com/blog/es/herramienta-de-analisis-de-sentimientos/</a:t>
            </a:r>
            <a:endParaRPr>
              <a:solidFill>
                <a:schemeClr val="lt1"/>
              </a:solidFill>
              <a:latin typeface="Maven Pro"/>
              <a:ea typeface="Maven Pro"/>
              <a:cs typeface="Maven Pro"/>
              <a:sym typeface="Maven Pro"/>
            </a:endParaRPr>
          </a:p>
          <a:p>
            <a:pPr indent="-317500" lvl="0" marL="457200" marR="0" rtl="0" algn="l">
              <a:lnSpc>
                <a:spcPct val="100000"/>
              </a:lnSpc>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Sukhwinder Singh Kaur.(2001, Junio). Clasificación de textos mediante algoritmos</a:t>
            </a:r>
            <a:endParaRPr>
              <a:solidFill>
                <a:schemeClr val="lt1"/>
              </a:solidFill>
              <a:latin typeface="Maven Pro"/>
              <a:ea typeface="Maven Pro"/>
              <a:cs typeface="Maven Pro"/>
              <a:sym typeface="Maven Pro"/>
            </a:endParaRPr>
          </a:p>
          <a:p>
            <a:pPr indent="0" lvl="0" marL="457200" marR="0" rtl="0" algn="l">
              <a:lnSpc>
                <a:spcPct val="100000"/>
              </a:lnSpc>
              <a:spcBef>
                <a:spcPts val="0"/>
              </a:spcBef>
              <a:spcAft>
                <a:spcPts val="0"/>
              </a:spcAft>
              <a:buNone/>
            </a:pPr>
            <a:r>
              <a:rPr lang="en">
                <a:solidFill>
                  <a:schemeClr val="lt1"/>
                </a:solidFill>
                <a:latin typeface="Maven Pro"/>
                <a:ea typeface="Maven Pro"/>
                <a:cs typeface="Maven Pro"/>
                <a:sym typeface="Maven Pro"/>
              </a:rPr>
              <a:t>de Machine Learning. Recuperado de URL:  </a:t>
            </a:r>
            <a:r>
              <a:rPr lang="en" u="sng">
                <a:solidFill>
                  <a:schemeClr val="hlink"/>
                </a:solidFill>
                <a:latin typeface="Maven Pro"/>
                <a:ea typeface="Maven Pro"/>
                <a:cs typeface="Maven Pro"/>
                <a:sym typeface="Maven Pro"/>
                <a:hlinkClick r:id="rId6"/>
              </a:rPr>
              <a:t>http://dspace.umh.es/bitstream/11000/26781/1/SinghKaur_Sukhwinder.pdf</a:t>
            </a:r>
            <a:endParaRPr>
              <a:solidFill>
                <a:schemeClr val="lt1"/>
              </a:solidFill>
              <a:latin typeface="Maven Pro"/>
              <a:ea typeface="Maven Pro"/>
              <a:cs typeface="Maven Pro"/>
              <a:sym typeface="Maven Pro"/>
            </a:endParaRPr>
          </a:p>
          <a:p>
            <a:pPr indent="0" lvl="0" marL="457200" marR="0" rtl="0" algn="l">
              <a:lnSpc>
                <a:spcPct val="100000"/>
              </a:lnSpc>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g2a68eca6789_0_9"/>
          <p:cNvSpPr txBox="1"/>
          <p:nvPr>
            <p:ph type="ctrTitle"/>
          </p:nvPr>
        </p:nvSpPr>
        <p:spPr>
          <a:xfrm>
            <a:off x="1990400" y="1808275"/>
            <a:ext cx="4727700" cy="101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600"/>
              <a:buNone/>
            </a:pPr>
            <a:r>
              <a:rPr lang="en" sz="5800">
                <a:solidFill>
                  <a:schemeClr val="lt2"/>
                </a:solidFill>
              </a:rPr>
              <a:t>¡Gracias!</a:t>
            </a:r>
            <a:endParaRPr sz="4800"/>
          </a:p>
        </p:txBody>
      </p:sp>
      <p:sp>
        <p:nvSpPr>
          <p:cNvPr id="805" name="Google Shape;805;g2a68eca6789_0_9"/>
          <p:cNvSpPr/>
          <p:nvPr/>
        </p:nvSpPr>
        <p:spPr>
          <a:xfrm>
            <a:off x="6081788" y="622386"/>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2a68eca6789_0_9"/>
          <p:cNvSpPr/>
          <p:nvPr/>
        </p:nvSpPr>
        <p:spPr>
          <a:xfrm>
            <a:off x="8039038" y="9894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2a68eca6789_0_9"/>
          <p:cNvSpPr/>
          <p:nvPr/>
        </p:nvSpPr>
        <p:spPr>
          <a:xfrm>
            <a:off x="7119263" y="875525"/>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2a6aea6ffb4_2_1"/>
          <p:cNvSpPr txBox="1"/>
          <p:nvPr>
            <p:ph type="ctrTitle"/>
          </p:nvPr>
        </p:nvSpPr>
        <p:spPr>
          <a:xfrm>
            <a:off x="1982175" y="242125"/>
            <a:ext cx="4727700" cy="101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3600"/>
              <a:buNone/>
            </a:pPr>
            <a:r>
              <a:rPr lang="en" sz="5800">
                <a:solidFill>
                  <a:schemeClr val="lt2"/>
                </a:solidFill>
              </a:rPr>
              <a:t>Dataset</a:t>
            </a:r>
            <a:endParaRPr sz="4800"/>
          </a:p>
        </p:txBody>
      </p:sp>
      <p:sp>
        <p:nvSpPr>
          <p:cNvPr id="813" name="Google Shape;813;g2a6aea6ffb4_2_1"/>
          <p:cNvSpPr/>
          <p:nvPr/>
        </p:nvSpPr>
        <p:spPr>
          <a:xfrm>
            <a:off x="6081788" y="622386"/>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2a6aea6ffb4_2_1"/>
          <p:cNvSpPr/>
          <p:nvPr/>
        </p:nvSpPr>
        <p:spPr>
          <a:xfrm>
            <a:off x="8039038" y="9894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2a6aea6ffb4_2_1"/>
          <p:cNvSpPr/>
          <p:nvPr/>
        </p:nvSpPr>
        <p:spPr>
          <a:xfrm>
            <a:off x="7119263" y="875525"/>
            <a:ext cx="155925" cy="156375"/>
          </a:xfrm>
          <a:custGeom>
            <a:rect b="b" l="l" r="r" t="t"/>
            <a:pathLst>
              <a:path extrusionOk="0" h="6255" w="6237">
                <a:moveTo>
                  <a:pt x="0" y="0"/>
                </a:moveTo>
                <a:lnTo>
                  <a:pt x="0" y="6255"/>
                </a:lnTo>
                <a:lnTo>
                  <a:pt x="6236" y="6255"/>
                </a:lnTo>
                <a:lnTo>
                  <a:pt x="62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6" name="Google Shape;816;g2a6aea6ffb4_2_1"/>
          <p:cNvPicPr preferRelativeResize="0"/>
          <p:nvPr/>
        </p:nvPicPr>
        <p:blipFill>
          <a:blip r:embed="rId3">
            <a:alphaModFix/>
          </a:blip>
          <a:stretch>
            <a:fillRect/>
          </a:stretch>
        </p:blipFill>
        <p:spPr>
          <a:xfrm>
            <a:off x="3193588" y="1252225"/>
            <a:ext cx="2304867" cy="358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g262898c61ac_0_2"/>
          <p:cNvSpPr txBox="1"/>
          <p:nvPr>
            <p:ph type="ctrTitle"/>
          </p:nvPr>
        </p:nvSpPr>
        <p:spPr>
          <a:xfrm>
            <a:off x="618825" y="411675"/>
            <a:ext cx="607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Historia del NLP</a:t>
            </a:r>
            <a:endParaRPr>
              <a:solidFill>
                <a:schemeClr val="accent2"/>
              </a:solidFill>
            </a:endParaRPr>
          </a:p>
        </p:txBody>
      </p:sp>
      <p:sp>
        <p:nvSpPr>
          <p:cNvPr id="486" name="Google Shape;486;g262898c61ac_0_2"/>
          <p:cNvSpPr txBox="1"/>
          <p:nvPr/>
        </p:nvSpPr>
        <p:spPr>
          <a:xfrm>
            <a:off x="767850" y="1263150"/>
            <a:ext cx="264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1950 - La prueba de Turing</a:t>
            </a:r>
            <a:endParaRPr sz="1800">
              <a:solidFill>
                <a:schemeClr val="lt1"/>
              </a:solidFill>
              <a:latin typeface="Maven Pro"/>
              <a:ea typeface="Maven Pro"/>
              <a:cs typeface="Maven Pro"/>
              <a:sym typeface="Maven Pro"/>
            </a:endParaRPr>
          </a:p>
        </p:txBody>
      </p:sp>
      <p:sp>
        <p:nvSpPr>
          <p:cNvPr id="487" name="Google Shape;487;g262898c61ac_0_2"/>
          <p:cNvSpPr txBox="1"/>
          <p:nvPr/>
        </p:nvSpPr>
        <p:spPr>
          <a:xfrm>
            <a:off x="767850" y="1755525"/>
            <a:ext cx="3675300" cy="14244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None/>
            </a:pPr>
            <a:r>
              <a:rPr lang="en" sz="1500">
                <a:solidFill>
                  <a:schemeClr val="lt1"/>
                </a:solidFill>
                <a:latin typeface="Maven Pro"/>
                <a:ea typeface="Maven Pro"/>
                <a:cs typeface="Maven Pro"/>
                <a:sym typeface="Maven Pro"/>
              </a:rPr>
              <a:t>Turing afirmó que si una máquina pudiera imitar a un humano en una conversación, tal que no se presenten diferencias notables, entonces se podría considerar que la máquina es capaz de pensar.</a:t>
            </a:r>
            <a:endParaRPr sz="1800">
              <a:solidFill>
                <a:schemeClr val="lt1"/>
              </a:solidFill>
              <a:latin typeface="Maven Pro"/>
              <a:ea typeface="Maven Pro"/>
              <a:cs typeface="Maven Pro"/>
              <a:sym typeface="Maven Pro"/>
            </a:endParaRPr>
          </a:p>
        </p:txBody>
      </p:sp>
      <p:sp>
        <p:nvSpPr>
          <p:cNvPr id="488" name="Google Shape;488;g262898c61ac_0_2"/>
          <p:cNvSpPr txBox="1"/>
          <p:nvPr/>
        </p:nvSpPr>
        <p:spPr>
          <a:xfrm>
            <a:off x="4894375" y="1263150"/>
            <a:ext cx="264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1954 - Georgetown IBM</a:t>
            </a:r>
            <a:endParaRPr sz="1800">
              <a:solidFill>
                <a:schemeClr val="lt1"/>
              </a:solidFill>
              <a:latin typeface="Maven Pro"/>
              <a:ea typeface="Maven Pro"/>
              <a:cs typeface="Maven Pro"/>
              <a:sym typeface="Maven Pro"/>
            </a:endParaRPr>
          </a:p>
        </p:txBody>
      </p:sp>
      <p:sp>
        <p:nvSpPr>
          <p:cNvPr id="489" name="Google Shape;489;g262898c61ac_0_2"/>
          <p:cNvSpPr txBox="1"/>
          <p:nvPr/>
        </p:nvSpPr>
        <p:spPr>
          <a:xfrm>
            <a:off x="4894375" y="1755525"/>
            <a:ext cx="3675300" cy="7563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None/>
            </a:pPr>
            <a:r>
              <a:rPr lang="en" sz="1500">
                <a:solidFill>
                  <a:schemeClr val="lt1"/>
                </a:solidFill>
                <a:latin typeface="Maven Pro"/>
                <a:ea typeface="Maven Pro"/>
                <a:cs typeface="Maven Pro"/>
                <a:sym typeface="Maven Pro"/>
              </a:rPr>
              <a:t>El primer modelo de traducción logró traducir más de 60 oraciones rusas al inglés.</a:t>
            </a:r>
            <a:endParaRPr sz="18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2a13c61db1e_0_71"/>
          <p:cNvSpPr txBox="1"/>
          <p:nvPr>
            <p:ph type="ctrTitle"/>
          </p:nvPr>
        </p:nvSpPr>
        <p:spPr>
          <a:xfrm>
            <a:off x="618825" y="411675"/>
            <a:ext cx="2760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Historia del </a:t>
            </a:r>
            <a:r>
              <a:rPr lang="en">
                <a:solidFill>
                  <a:schemeClr val="accent2"/>
                </a:solidFill>
              </a:rPr>
              <a:t>NLP</a:t>
            </a:r>
            <a:endParaRPr>
              <a:solidFill>
                <a:schemeClr val="accent2"/>
              </a:solidFill>
            </a:endParaRPr>
          </a:p>
        </p:txBody>
      </p:sp>
      <p:sp>
        <p:nvSpPr>
          <p:cNvPr id="495" name="Google Shape;495;g2a13c61db1e_0_71"/>
          <p:cNvSpPr txBox="1"/>
          <p:nvPr/>
        </p:nvSpPr>
        <p:spPr>
          <a:xfrm>
            <a:off x="767850" y="1263150"/>
            <a:ext cx="26466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1964 - Eliza</a:t>
            </a:r>
            <a:endParaRPr sz="1800">
              <a:solidFill>
                <a:schemeClr val="lt1"/>
              </a:solidFill>
              <a:latin typeface="Maven Pro"/>
              <a:ea typeface="Maven Pro"/>
              <a:cs typeface="Maven Pro"/>
              <a:sym typeface="Maven Pro"/>
            </a:endParaRPr>
          </a:p>
        </p:txBody>
      </p:sp>
      <p:sp>
        <p:nvSpPr>
          <p:cNvPr id="496" name="Google Shape;496;g2a13c61db1e_0_71"/>
          <p:cNvSpPr txBox="1"/>
          <p:nvPr/>
        </p:nvSpPr>
        <p:spPr>
          <a:xfrm>
            <a:off x="767850" y="1755525"/>
            <a:ext cx="3675300" cy="26175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None/>
            </a:pPr>
            <a:r>
              <a:rPr lang="en" sz="1500">
                <a:solidFill>
                  <a:schemeClr val="lt1"/>
                </a:solidFill>
                <a:latin typeface="Maven Pro"/>
                <a:ea typeface="Maven Pro"/>
                <a:cs typeface="Maven Pro"/>
                <a:sym typeface="Maven Pro"/>
              </a:rPr>
              <a:t>Primer chatbot de la historia. Eliza fue diseñada para simular una conversación con un terapeuta rogeriano. Fue uno de los </a:t>
            </a:r>
            <a:r>
              <a:rPr lang="en" sz="1500">
                <a:solidFill>
                  <a:schemeClr val="lt1"/>
                </a:solidFill>
                <a:latin typeface="Maven Pro"/>
                <a:ea typeface="Maven Pro"/>
                <a:cs typeface="Maven Pro"/>
                <a:sym typeface="Maven Pro"/>
              </a:rPr>
              <a:t>primeros</a:t>
            </a:r>
            <a:r>
              <a:rPr lang="en" sz="1500">
                <a:solidFill>
                  <a:schemeClr val="lt1"/>
                </a:solidFill>
                <a:latin typeface="Maven Pro"/>
                <a:ea typeface="Maven Pro"/>
                <a:cs typeface="Maven Pro"/>
                <a:sym typeface="Maven Pro"/>
              </a:rPr>
              <a:t> programas que pasó la prueba de Turing.</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500">
              <a:solidFill>
                <a:schemeClr val="lt1"/>
              </a:solidFill>
              <a:latin typeface="Maven Pro"/>
              <a:ea typeface="Maven Pro"/>
              <a:cs typeface="Maven Pro"/>
              <a:sym typeface="Maven Pro"/>
            </a:endParaRPr>
          </a:p>
          <a:p>
            <a:pPr indent="0" lvl="0" marL="0" rtl="0" algn="l">
              <a:spcBef>
                <a:spcPts val="0"/>
              </a:spcBef>
              <a:spcAft>
                <a:spcPts val="0"/>
              </a:spcAft>
              <a:buNone/>
            </a:pPr>
            <a:r>
              <a:rPr lang="en" sz="1500">
                <a:solidFill>
                  <a:schemeClr val="lt1"/>
                </a:solidFill>
                <a:latin typeface="Maven Pro"/>
                <a:ea typeface="Maven Pro"/>
                <a:cs typeface="Maven Pro"/>
                <a:sym typeface="Maven Pro"/>
              </a:rPr>
              <a:t>Eliza respondía basándose en una lista de patrones y reglas predefinidas. Sentó las bases para el desarrollo posterior de sistemas de procesamiento de lenguaje natural y aplicaciones conversacionales.</a:t>
            </a:r>
            <a:endParaRPr sz="1500">
              <a:solidFill>
                <a:schemeClr val="lt1"/>
              </a:solidFill>
              <a:latin typeface="Maven Pro"/>
              <a:ea typeface="Maven Pro"/>
              <a:cs typeface="Maven Pro"/>
              <a:sym typeface="Maven Pro"/>
            </a:endParaRPr>
          </a:p>
        </p:txBody>
      </p:sp>
      <p:sp>
        <p:nvSpPr>
          <p:cNvPr id="497" name="Google Shape;497;g2a13c61db1e_0_71"/>
          <p:cNvSpPr/>
          <p:nvPr/>
        </p:nvSpPr>
        <p:spPr>
          <a:xfrm>
            <a:off x="5294863" y="538525"/>
            <a:ext cx="2356200" cy="307800"/>
          </a:xfrm>
          <a:prstGeom prst="wedgeRoundRectCallout">
            <a:avLst>
              <a:gd fmla="val -33831" name="adj1"/>
              <a:gd fmla="val 70676"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498" name="Google Shape;498;g2a13c61db1e_0_71"/>
          <p:cNvSpPr txBox="1"/>
          <p:nvPr/>
        </p:nvSpPr>
        <p:spPr>
          <a:xfrm>
            <a:off x="5294863" y="494575"/>
            <a:ext cx="23562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Los hombres son todos iguales.</a:t>
            </a:r>
            <a:endParaRPr sz="1500">
              <a:solidFill>
                <a:schemeClr val="lt1"/>
              </a:solidFill>
              <a:latin typeface="Maven Pro"/>
              <a:ea typeface="Maven Pro"/>
              <a:cs typeface="Maven Pro"/>
              <a:sym typeface="Maven Pro"/>
            </a:endParaRPr>
          </a:p>
        </p:txBody>
      </p:sp>
      <p:sp>
        <p:nvSpPr>
          <p:cNvPr id="499" name="Google Shape;499;g2a13c61db1e_0_71"/>
          <p:cNvSpPr/>
          <p:nvPr/>
        </p:nvSpPr>
        <p:spPr>
          <a:xfrm flipH="1">
            <a:off x="7341013" y="904050"/>
            <a:ext cx="1479900" cy="307800"/>
          </a:xfrm>
          <a:prstGeom prst="wedgeRoundRectCallout">
            <a:avLst>
              <a:gd fmla="val -33831" name="adj1"/>
              <a:gd fmla="val 70676" name="adj2"/>
              <a:gd fmla="val 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00" name="Google Shape;500;g2a13c61db1e_0_71"/>
          <p:cNvSpPr txBox="1"/>
          <p:nvPr/>
        </p:nvSpPr>
        <p:spPr>
          <a:xfrm>
            <a:off x="7390813" y="904050"/>
            <a:ext cx="1430100" cy="33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¿En qué sentido?</a:t>
            </a:r>
            <a:endParaRPr sz="1500">
              <a:solidFill>
                <a:schemeClr val="lt1"/>
              </a:solidFill>
              <a:latin typeface="Maven Pro"/>
              <a:ea typeface="Maven Pro"/>
              <a:cs typeface="Maven Pro"/>
              <a:sym typeface="Maven Pro"/>
            </a:endParaRPr>
          </a:p>
        </p:txBody>
      </p:sp>
      <p:sp>
        <p:nvSpPr>
          <p:cNvPr id="501" name="Google Shape;501;g2a13c61db1e_0_71"/>
          <p:cNvSpPr/>
          <p:nvPr/>
        </p:nvSpPr>
        <p:spPr>
          <a:xfrm>
            <a:off x="5294863" y="1271425"/>
            <a:ext cx="2356200" cy="489600"/>
          </a:xfrm>
          <a:prstGeom prst="wedgeRoundRectCallout">
            <a:avLst>
              <a:gd fmla="val -33831" name="adj1"/>
              <a:gd fmla="val 70676"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02" name="Google Shape;502;g2a13c61db1e_0_71"/>
          <p:cNvSpPr txBox="1"/>
          <p:nvPr/>
        </p:nvSpPr>
        <p:spPr>
          <a:xfrm>
            <a:off x="5294863" y="1281725"/>
            <a:ext cx="2356200" cy="489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Siempre nos están molestando por una cosa u otra.</a:t>
            </a:r>
            <a:endParaRPr sz="1500">
              <a:solidFill>
                <a:schemeClr val="lt1"/>
              </a:solidFill>
              <a:latin typeface="Maven Pro"/>
              <a:ea typeface="Maven Pro"/>
              <a:cs typeface="Maven Pro"/>
              <a:sym typeface="Maven Pro"/>
            </a:endParaRPr>
          </a:p>
        </p:txBody>
      </p:sp>
      <p:sp>
        <p:nvSpPr>
          <p:cNvPr id="503" name="Google Shape;503;g2a13c61db1e_0_71"/>
          <p:cNvSpPr/>
          <p:nvPr/>
        </p:nvSpPr>
        <p:spPr>
          <a:xfrm flipH="1">
            <a:off x="7129688" y="1855800"/>
            <a:ext cx="1691100" cy="489600"/>
          </a:xfrm>
          <a:prstGeom prst="wedgeRoundRectCallout">
            <a:avLst>
              <a:gd fmla="val -33831" name="adj1"/>
              <a:gd fmla="val 70676" name="adj2"/>
              <a:gd fmla="val 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04" name="Google Shape;504;g2a13c61db1e_0_71"/>
          <p:cNvSpPr txBox="1"/>
          <p:nvPr/>
        </p:nvSpPr>
        <p:spPr>
          <a:xfrm>
            <a:off x="7113013" y="1836000"/>
            <a:ext cx="1707900" cy="529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¿Puedes pensar en un ejemplo específico?</a:t>
            </a:r>
            <a:endParaRPr sz="1500">
              <a:solidFill>
                <a:schemeClr val="lt1"/>
              </a:solidFill>
              <a:latin typeface="Maven Pro"/>
              <a:ea typeface="Maven Pro"/>
              <a:cs typeface="Maven Pro"/>
              <a:sym typeface="Maven Pro"/>
            </a:endParaRPr>
          </a:p>
        </p:txBody>
      </p:sp>
      <p:sp>
        <p:nvSpPr>
          <p:cNvPr id="505" name="Google Shape;505;g2a13c61db1e_0_71"/>
          <p:cNvSpPr/>
          <p:nvPr/>
        </p:nvSpPr>
        <p:spPr>
          <a:xfrm>
            <a:off x="5294874" y="2429875"/>
            <a:ext cx="2175300" cy="489600"/>
          </a:xfrm>
          <a:prstGeom prst="wedgeRoundRectCallout">
            <a:avLst>
              <a:gd fmla="val -33831" name="adj1"/>
              <a:gd fmla="val 70676"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06" name="Google Shape;506;g2a13c61db1e_0_71"/>
          <p:cNvSpPr txBox="1"/>
          <p:nvPr/>
        </p:nvSpPr>
        <p:spPr>
          <a:xfrm>
            <a:off x="5294875" y="2504725"/>
            <a:ext cx="2175300" cy="457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2400"/>
              </a:spcBef>
              <a:spcAft>
                <a:spcPts val="2400"/>
              </a:spcAft>
              <a:buNone/>
            </a:pPr>
            <a:r>
              <a:rPr lang="en" sz="1200">
                <a:solidFill>
                  <a:schemeClr val="lt1"/>
                </a:solidFill>
                <a:latin typeface="Maven Pro"/>
                <a:ea typeface="Maven Pro"/>
                <a:cs typeface="Maven Pro"/>
                <a:sym typeface="Maven Pro"/>
              </a:rPr>
              <a:t>B</a:t>
            </a:r>
            <a:r>
              <a:rPr lang="en" sz="1200">
                <a:solidFill>
                  <a:schemeClr val="lt1"/>
                </a:solidFill>
                <a:latin typeface="Maven Pro"/>
                <a:ea typeface="Maven Pro"/>
                <a:cs typeface="Maven Pro"/>
                <a:sym typeface="Maven Pro"/>
              </a:rPr>
              <a:t>ueno, mi novio me obligó a venir aquí.</a:t>
            </a:r>
            <a:endParaRPr sz="1500">
              <a:solidFill>
                <a:schemeClr val="lt1"/>
              </a:solidFill>
              <a:latin typeface="Maven Pro"/>
              <a:ea typeface="Maven Pro"/>
              <a:cs typeface="Maven Pro"/>
              <a:sym typeface="Maven Pro"/>
            </a:endParaRPr>
          </a:p>
        </p:txBody>
      </p:sp>
      <p:sp>
        <p:nvSpPr>
          <p:cNvPr id="507" name="Google Shape;507;g2a13c61db1e_0_71"/>
          <p:cNvSpPr/>
          <p:nvPr/>
        </p:nvSpPr>
        <p:spPr>
          <a:xfrm flipH="1">
            <a:off x="6715534" y="3025250"/>
            <a:ext cx="2130300" cy="307800"/>
          </a:xfrm>
          <a:prstGeom prst="wedgeRoundRectCallout">
            <a:avLst>
              <a:gd fmla="val -33831" name="adj1"/>
              <a:gd fmla="val 70676" name="adj2"/>
              <a:gd fmla="val 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08" name="Google Shape;508;g2a13c61db1e_0_71"/>
          <p:cNvSpPr txBox="1"/>
          <p:nvPr/>
        </p:nvSpPr>
        <p:spPr>
          <a:xfrm>
            <a:off x="6787055" y="3025250"/>
            <a:ext cx="2058900" cy="33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Tu novio te hizo venir aquí.</a:t>
            </a:r>
            <a:endParaRPr sz="1500">
              <a:solidFill>
                <a:schemeClr val="lt1"/>
              </a:solidFill>
              <a:latin typeface="Maven Pro"/>
              <a:ea typeface="Maven Pro"/>
              <a:cs typeface="Maven Pro"/>
              <a:sym typeface="Maven Pro"/>
            </a:endParaRPr>
          </a:p>
        </p:txBody>
      </p:sp>
      <p:sp>
        <p:nvSpPr>
          <p:cNvPr id="509" name="Google Shape;509;g2a13c61db1e_0_71"/>
          <p:cNvSpPr/>
          <p:nvPr/>
        </p:nvSpPr>
        <p:spPr>
          <a:xfrm>
            <a:off x="5294874" y="3432650"/>
            <a:ext cx="2058900" cy="489600"/>
          </a:xfrm>
          <a:prstGeom prst="wedgeRoundRectCallout">
            <a:avLst>
              <a:gd fmla="val -33831" name="adj1"/>
              <a:gd fmla="val 70676"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10" name="Google Shape;510;g2a13c61db1e_0_71"/>
          <p:cNvSpPr txBox="1"/>
          <p:nvPr/>
        </p:nvSpPr>
        <p:spPr>
          <a:xfrm>
            <a:off x="5294875" y="3507500"/>
            <a:ext cx="2058900" cy="457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2400"/>
              </a:spcBef>
              <a:spcAft>
                <a:spcPts val="2400"/>
              </a:spcAft>
              <a:buNone/>
            </a:pPr>
            <a:r>
              <a:rPr lang="en" sz="1200">
                <a:solidFill>
                  <a:schemeClr val="lt1"/>
                </a:solidFill>
                <a:latin typeface="Maven Pro"/>
                <a:ea typeface="Maven Pro"/>
                <a:cs typeface="Maven Pro"/>
                <a:sym typeface="Maven Pro"/>
              </a:rPr>
              <a:t>Dice que estoy deprimida la mayor parte del tiempo.</a:t>
            </a:r>
            <a:endParaRPr sz="1500">
              <a:solidFill>
                <a:schemeClr val="lt1"/>
              </a:solidFill>
              <a:latin typeface="Maven Pro"/>
              <a:ea typeface="Maven Pro"/>
              <a:cs typeface="Maven Pro"/>
              <a:sym typeface="Maven Pro"/>
            </a:endParaRPr>
          </a:p>
        </p:txBody>
      </p:sp>
      <p:sp>
        <p:nvSpPr>
          <p:cNvPr id="511" name="Google Shape;511;g2a13c61db1e_0_71"/>
          <p:cNvSpPr/>
          <p:nvPr/>
        </p:nvSpPr>
        <p:spPr>
          <a:xfrm flipH="1">
            <a:off x="6751300" y="4015934"/>
            <a:ext cx="2130300" cy="529200"/>
          </a:xfrm>
          <a:prstGeom prst="wedgeRoundRectCallout">
            <a:avLst>
              <a:gd fmla="val -33831" name="adj1"/>
              <a:gd fmla="val 70676" name="adj2"/>
              <a:gd fmla="val 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CBC2"/>
              </a:solidFill>
              <a:latin typeface="Maven Pro"/>
              <a:ea typeface="Maven Pro"/>
              <a:cs typeface="Maven Pro"/>
              <a:sym typeface="Maven Pro"/>
            </a:endParaRPr>
          </a:p>
        </p:txBody>
      </p:sp>
      <p:sp>
        <p:nvSpPr>
          <p:cNvPr id="512" name="Google Shape;512;g2a13c61db1e_0_71"/>
          <p:cNvSpPr txBox="1"/>
          <p:nvPr/>
        </p:nvSpPr>
        <p:spPr>
          <a:xfrm>
            <a:off x="6822825" y="4015932"/>
            <a:ext cx="2058900" cy="529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Siento escuchar que estés deprimida.</a:t>
            </a:r>
            <a:endParaRPr sz="1500">
              <a:solidFill>
                <a:schemeClr val="lt1"/>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6" name="Shape 516"/>
        <p:cNvGrpSpPr/>
        <p:nvPr/>
      </p:nvGrpSpPr>
      <p:grpSpPr>
        <a:xfrm>
          <a:off x="0" y="0"/>
          <a:ext cx="0" cy="0"/>
          <a:chOff x="0" y="0"/>
          <a:chExt cx="0" cy="0"/>
        </a:xfrm>
      </p:grpSpPr>
      <p:sp>
        <p:nvSpPr>
          <p:cNvPr id="517" name="Google Shape;517;g262898c61ac_0_34"/>
          <p:cNvSpPr txBox="1"/>
          <p:nvPr>
            <p:ph type="ctrTitle"/>
          </p:nvPr>
        </p:nvSpPr>
        <p:spPr>
          <a:xfrm>
            <a:off x="618825" y="411675"/>
            <a:ext cx="607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Historia del NLP</a:t>
            </a:r>
            <a:endParaRPr>
              <a:solidFill>
                <a:schemeClr val="accent2"/>
              </a:solidFill>
            </a:endParaRPr>
          </a:p>
        </p:txBody>
      </p:sp>
      <p:sp>
        <p:nvSpPr>
          <p:cNvPr id="518" name="Google Shape;518;g262898c61ac_0_34"/>
          <p:cNvSpPr txBox="1"/>
          <p:nvPr/>
        </p:nvSpPr>
        <p:spPr>
          <a:xfrm>
            <a:off x="672600" y="1263150"/>
            <a:ext cx="302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1990 - Modelos estadísticos</a:t>
            </a:r>
            <a:endParaRPr sz="1800">
              <a:solidFill>
                <a:schemeClr val="lt1"/>
              </a:solidFill>
              <a:latin typeface="Maven Pro"/>
              <a:ea typeface="Maven Pro"/>
              <a:cs typeface="Maven Pro"/>
              <a:sym typeface="Maven Pro"/>
            </a:endParaRPr>
          </a:p>
        </p:txBody>
      </p:sp>
      <p:sp>
        <p:nvSpPr>
          <p:cNvPr id="519" name="Google Shape;519;g262898c61ac_0_34"/>
          <p:cNvSpPr txBox="1"/>
          <p:nvPr/>
        </p:nvSpPr>
        <p:spPr>
          <a:xfrm>
            <a:off x="672600" y="1755525"/>
            <a:ext cx="3791100" cy="1512300"/>
          </a:xfrm>
          <a:prstGeom prst="rect">
            <a:avLst/>
          </a:prstGeom>
          <a:noFill/>
          <a:ln>
            <a:noFill/>
          </a:ln>
        </p:spPr>
        <p:txBody>
          <a:bodyPr anchorCtr="0" anchor="b" bIns="91425" lIns="91425" spcFirstLastPara="1" rIns="91425" wrap="square" tIns="91425">
            <a:noAutofit/>
          </a:bodyPr>
          <a:lstStyle/>
          <a:p>
            <a:pPr indent="0" lvl="0" marL="457200" rtl="0" algn="just">
              <a:spcBef>
                <a:spcPts val="0"/>
              </a:spcBef>
              <a:spcAft>
                <a:spcPts val="0"/>
              </a:spcAft>
              <a:buNone/>
            </a:pPr>
            <a:r>
              <a:t/>
            </a:r>
            <a:endParaRPr sz="1500">
              <a:solidFill>
                <a:schemeClr val="lt1"/>
              </a:solidFill>
              <a:latin typeface="Maven Pro"/>
              <a:ea typeface="Maven Pro"/>
              <a:cs typeface="Maven Pro"/>
              <a:sym typeface="Maven Pro"/>
            </a:endParaRPr>
          </a:p>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Los </a:t>
            </a:r>
            <a:r>
              <a:rPr lang="en" sz="1500">
                <a:solidFill>
                  <a:schemeClr val="lt1"/>
                </a:solidFill>
                <a:latin typeface="Maven Pro"/>
                <a:ea typeface="Maven Pro"/>
                <a:cs typeface="Maven Pro"/>
                <a:sym typeface="Maven Pro"/>
              </a:rPr>
              <a:t>modelos</a:t>
            </a:r>
            <a:r>
              <a:rPr lang="en" sz="1500">
                <a:solidFill>
                  <a:schemeClr val="lt1"/>
                </a:solidFill>
                <a:latin typeface="Maven Pro"/>
                <a:ea typeface="Maven Pro"/>
                <a:cs typeface="Maven Pro"/>
                <a:sym typeface="Maven Pro"/>
              </a:rPr>
              <a:t> de NLP empezaron a incorporar algoritmos de aprendizaje de máquina. </a:t>
            </a:r>
            <a:endParaRPr sz="1500">
              <a:solidFill>
                <a:schemeClr val="lt1"/>
              </a:solidFill>
              <a:latin typeface="Maven Pro"/>
              <a:ea typeface="Maven Pro"/>
              <a:cs typeface="Maven Pro"/>
              <a:sym typeface="Maven Pro"/>
            </a:endParaRPr>
          </a:p>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Se utilizó estadística para que los sistemas aprendieran las reglas, en lugar de introducirlas manualmente.</a:t>
            </a:r>
            <a:endParaRPr sz="1500">
              <a:solidFill>
                <a:schemeClr val="lt1"/>
              </a:solidFill>
              <a:latin typeface="Maven Pro"/>
              <a:ea typeface="Maven Pro"/>
              <a:cs typeface="Maven Pro"/>
              <a:sym typeface="Maven Pro"/>
            </a:endParaRPr>
          </a:p>
        </p:txBody>
      </p:sp>
      <p:sp>
        <p:nvSpPr>
          <p:cNvPr id="520" name="Google Shape;520;g262898c61ac_0_34"/>
          <p:cNvSpPr txBox="1"/>
          <p:nvPr/>
        </p:nvSpPr>
        <p:spPr>
          <a:xfrm>
            <a:off x="4894375" y="1263150"/>
            <a:ext cx="3675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1997 - Redes Neuronales Recurrentes</a:t>
            </a:r>
            <a:endParaRPr sz="1800">
              <a:solidFill>
                <a:schemeClr val="lt1"/>
              </a:solidFill>
              <a:latin typeface="Maven Pro"/>
              <a:ea typeface="Maven Pro"/>
              <a:cs typeface="Maven Pro"/>
              <a:sym typeface="Maven Pro"/>
            </a:endParaRPr>
          </a:p>
        </p:txBody>
      </p:sp>
      <p:sp>
        <p:nvSpPr>
          <p:cNvPr id="521" name="Google Shape;521;g262898c61ac_0_34"/>
          <p:cNvSpPr txBox="1"/>
          <p:nvPr/>
        </p:nvSpPr>
        <p:spPr>
          <a:xfrm>
            <a:off x="4894375" y="1755525"/>
            <a:ext cx="3675300" cy="1979700"/>
          </a:xfrm>
          <a:prstGeom prst="rect">
            <a:avLst/>
          </a:prstGeom>
          <a:noFill/>
          <a:ln>
            <a:noFill/>
          </a:ln>
        </p:spPr>
        <p:txBody>
          <a:bodyPr anchorCtr="0" anchor="b" bIns="91425" lIns="91425" spcFirstLastPara="1" rIns="91425" wrap="square" tIns="91425">
            <a:noAutofit/>
          </a:bodyPr>
          <a:lstStyle/>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Se introdujeron los modelos de redes neuronales recurrentes (RNN) con memoria a corto y largo plazo (LSTM).</a:t>
            </a:r>
            <a:endParaRPr sz="1500">
              <a:solidFill>
                <a:schemeClr val="lt1"/>
              </a:solidFill>
              <a:latin typeface="Maven Pro"/>
              <a:ea typeface="Maven Pro"/>
              <a:cs typeface="Maven Pro"/>
              <a:sym typeface="Maven Pro"/>
            </a:endParaRPr>
          </a:p>
          <a:p>
            <a:pPr indent="-323850" lvl="0" marL="457200" marR="0" rtl="0" algn="just">
              <a:lnSpc>
                <a:spcPct val="100000"/>
              </a:lnSpc>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Actualmente, las redes LSTM son consideradas la vanguardia en investigación y desarrollo para la comprensión de texto.</a:t>
            </a:r>
            <a:endParaRPr sz="1500">
              <a:solidFill>
                <a:schemeClr val="lt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sp>
        <p:nvSpPr>
          <p:cNvPr id="526" name="Google Shape;526;g262898c61ac_0_52"/>
          <p:cNvSpPr txBox="1"/>
          <p:nvPr>
            <p:ph type="ctrTitle"/>
          </p:nvPr>
        </p:nvSpPr>
        <p:spPr>
          <a:xfrm>
            <a:off x="618825" y="411675"/>
            <a:ext cx="607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Historia del NLP</a:t>
            </a:r>
            <a:endParaRPr>
              <a:solidFill>
                <a:schemeClr val="accent2"/>
              </a:solidFill>
            </a:endParaRPr>
          </a:p>
        </p:txBody>
      </p:sp>
      <p:sp>
        <p:nvSpPr>
          <p:cNvPr id="527" name="Google Shape;527;g262898c61ac_0_52"/>
          <p:cNvSpPr txBox="1"/>
          <p:nvPr/>
        </p:nvSpPr>
        <p:spPr>
          <a:xfrm>
            <a:off x="672600" y="1263150"/>
            <a:ext cx="30273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Share Tech"/>
                <a:ea typeface="Share Tech"/>
                <a:cs typeface="Share Tech"/>
                <a:sym typeface="Share Tech"/>
              </a:rPr>
              <a:t>2017</a:t>
            </a:r>
            <a:r>
              <a:rPr lang="en" sz="1800">
                <a:solidFill>
                  <a:schemeClr val="accent3"/>
                </a:solidFill>
                <a:latin typeface="Share Tech"/>
                <a:ea typeface="Share Tech"/>
                <a:cs typeface="Share Tech"/>
                <a:sym typeface="Share Tech"/>
              </a:rPr>
              <a:t> - Transformers</a:t>
            </a:r>
            <a:endParaRPr sz="1800">
              <a:solidFill>
                <a:schemeClr val="lt1"/>
              </a:solidFill>
              <a:latin typeface="Maven Pro"/>
              <a:ea typeface="Maven Pro"/>
              <a:cs typeface="Maven Pro"/>
              <a:sym typeface="Maven Pro"/>
            </a:endParaRPr>
          </a:p>
        </p:txBody>
      </p:sp>
      <p:sp>
        <p:nvSpPr>
          <p:cNvPr id="528" name="Google Shape;528;g262898c61ac_0_52"/>
          <p:cNvSpPr txBox="1"/>
          <p:nvPr/>
        </p:nvSpPr>
        <p:spPr>
          <a:xfrm>
            <a:off x="672600" y="1592575"/>
            <a:ext cx="4496400" cy="2862300"/>
          </a:xfrm>
          <a:prstGeom prst="rect">
            <a:avLst/>
          </a:prstGeom>
          <a:noFill/>
          <a:ln>
            <a:noFill/>
          </a:ln>
        </p:spPr>
        <p:txBody>
          <a:bodyPr anchorCtr="0" anchor="b" bIns="91425" lIns="91425" spcFirstLastPara="1" rIns="91425" wrap="square" tIns="91425">
            <a:noAutofit/>
          </a:bodyPr>
          <a:lstStyle/>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Gestiona completamente las dependencias entre la entrada y la salida con atención y recurrencia.</a:t>
            </a:r>
            <a:endParaRPr sz="1500">
              <a:solidFill>
                <a:schemeClr val="lt1"/>
              </a:solidFill>
              <a:latin typeface="Maven Pro"/>
              <a:ea typeface="Maven Pro"/>
              <a:cs typeface="Maven Pro"/>
              <a:sym typeface="Maven Pro"/>
            </a:endParaRPr>
          </a:p>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Utilizan mecanismos de </a:t>
            </a:r>
            <a:r>
              <a:rPr b="1" lang="en" sz="1500">
                <a:solidFill>
                  <a:schemeClr val="lt1"/>
                </a:solidFill>
                <a:latin typeface="Maven Pro"/>
                <a:ea typeface="Maven Pro"/>
                <a:cs typeface="Maven Pro"/>
                <a:sym typeface="Maven Pro"/>
              </a:rPr>
              <a:t>autoatención</a:t>
            </a:r>
            <a:r>
              <a:rPr lang="en" sz="1500">
                <a:solidFill>
                  <a:schemeClr val="lt1"/>
                </a:solidFill>
                <a:latin typeface="Maven Pro"/>
                <a:ea typeface="Maven Pro"/>
                <a:cs typeface="Maven Pro"/>
                <a:sym typeface="Maven Pro"/>
              </a:rPr>
              <a:t> para ponderar la importancia de diferentes palabras en una secuencia al procesar cada palabra.</a:t>
            </a:r>
            <a:endParaRPr sz="1500">
              <a:solidFill>
                <a:schemeClr val="lt1"/>
              </a:solidFill>
              <a:latin typeface="Maven Pro"/>
              <a:ea typeface="Maven Pro"/>
              <a:cs typeface="Maven Pro"/>
              <a:sym typeface="Maven Pro"/>
            </a:endParaRPr>
          </a:p>
          <a:p>
            <a:pPr indent="-323850" lvl="0" marL="457200" rtl="0" algn="just">
              <a:spcBef>
                <a:spcPts val="0"/>
              </a:spcBef>
              <a:spcAft>
                <a:spcPts val="0"/>
              </a:spcAft>
              <a:buClr>
                <a:schemeClr val="lt1"/>
              </a:buClr>
              <a:buSzPts val="1500"/>
              <a:buFont typeface="Maven Pro"/>
              <a:buChar char="●"/>
            </a:pPr>
            <a:r>
              <a:rPr lang="en" sz="1500">
                <a:solidFill>
                  <a:schemeClr val="lt1"/>
                </a:solidFill>
                <a:latin typeface="Maven Pro"/>
                <a:ea typeface="Maven Pro"/>
                <a:cs typeface="Maven Pro"/>
                <a:sym typeface="Maven Pro"/>
              </a:rPr>
              <a:t>Han transformado el panorama de NLP, estableciendo nuevos puntos de referencia en diversas tareas relacionadas con el lenguaje.</a:t>
            </a:r>
            <a:endParaRPr sz="1500">
              <a:solidFill>
                <a:schemeClr val="lt1"/>
              </a:solidFill>
              <a:latin typeface="Maven Pro"/>
              <a:ea typeface="Maven Pro"/>
              <a:cs typeface="Maven Pro"/>
              <a:sym typeface="Maven Pro"/>
            </a:endParaRPr>
          </a:p>
        </p:txBody>
      </p:sp>
      <p:pic>
        <p:nvPicPr>
          <p:cNvPr id="529" name="Google Shape;529;g262898c61ac_0_52"/>
          <p:cNvPicPr preferRelativeResize="0"/>
          <p:nvPr/>
        </p:nvPicPr>
        <p:blipFill>
          <a:blip r:embed="rId3">
            <a:alphaModFix/>
          </a:blip>
          <a:stretch>
            <a:fillRect/>
          </a:stretch>
        </p:blipFill>
        <p:spPr>
          <a:xfrm>
            <a:off x="5679450" y="1195550"/>
            <a:ext cx="2473451" cy="3357650"/>
          </a:xfrm>
          <a:prstGeom prst="rect">
            <a:avLst/>
          </a:prstGeom>
          <a:noFill/>
          <a:ln>
            <a:noFill/>
          </a:ln>
        </p:spPr>
      </p:pic>
      <p:sp>
        <p:nvSpPr>
          <p:cNvPr id="530" name="Google Shape;530;g262898c61ac_0_52"/>
          <p:cNvSpPr txBox="1"/>
          <p:nvPr>
            <p:ph type="ctrTitle"/>
          </p:nvPr>
        </p:nvSpPr>
        <p:spPr>
          <a:xfrm>
            <a:off x="5729150" y="4675375"/>
            <a:ext cx="2423700" cy="34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1800">
                <a:solidFill>
                  <a:schemeClr val="accent2"/>
                </a:solidFill>
              </a:rPr>
              <a:t>Attention is all you need</a:t>
            </a:r>
            <a:endParaRPr sz="18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a13c61db1e_0_64"/>
          <p:cNvSpPr txBox="1"/>
          <p:nvPr>
            <p:ph idx="1" type="body"/>
          </p:nvPr>
        </p:nvSpPr>
        <p:spPr>
          <a:xfrm>
            <a:off x="638550" y="1263150"/>
            <a:ext cx="7866900" cy="1955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600"/>
              </a:spcBef>
              <a:spcAft>
                <a:spcPts val="0"/>
              </a:spcAft>
              <a:buNone/>
            </a:pPr>
            <a:r>
              <a:rPr lang="en" sz="1800">
                <a:solidFill>
                  <a:schemeClr val="accent3"/>
                </a:solidFill>
                <a:latin typeface="Share Tech"/>
                <a:ea typeface="Share Tech"/>
                <a:cs typeface="Share Tech"/>
                <a:sym typeface="Share Tech"/>
              </a:rPr>
              <a:t>Aplicaciones</a:t>
            </a:r>
            <a:endParaRPr sz="1500"/>
          </a:p>
          <a:p>
            <a:pPr indent="-323850" lvl="0" marL="457200" rtl="0" algn="l">
              <a:spcBef>
                <a:spcPts val="1600"/>
              </a:spcBef>
              <a:spcAft>
                <a:spcPts val="0"/>
              </a:spcAft>
              <a:buSzPts val="1500"/>
              <a:buChar char="●"/>
            </a:pPr>
            <a:r>
              <a:rPr lang="en" sz="1500"/>
              <a:t>Conversión de Texto a Voz y de Voz a Texto</a:t>
            </a:r>
            <a:endParaRPr sz="1500"/>
          </a:p>
          <a:p>
            <a:pPr indent="-323850" lvl="0" marL="457200" marR="0" rtl="0" algn="l">
              <a:lnSpc>
                <a:spcPct val="100000"/>
              </a:lnSpc>
              <a:spcBef>
                <a:spcPts val="0"/>
              </a:spcBef>
              <a:spcAft>
                <a:spcPts val="0"/>
              </a:spcAft>
              <a:buSzPts val="1500"/>
              <a:buChar char="●"/>
            </a:pPr>
            <a:r>
              <a:rPr lang="en" sz="1500"/>
              <a:t>Análisis de Sentimientos</a:t>
            </a:r>
            <a:endParaRPr sz="1500"/>
          </a:p>
          <a:p>
            <a:pPr indent="-323850" lvl="0" marL="457200" marR="0" rtl="0" algn="l">
              <a:lnSpc>
                <a:spcPct val="100000"/>
              </a:lnSpc>
              <a:spcBef>
                <a:spcPts val="0"/>
              </a:spcBef>
              <a:spcAft>
                <a:spcPts val="0"/>
              </a:spcAft>
              <a:buSzPts val="1500"/>
              <a:buChar char="●"/>
            </a:pPr>
            <a:r>
              <a:rPr lang="en" sz="1500"/>
              <a:t>Resumen de documentos</a:t>
            </a:r>
            <a:endParaRPr sz="1500"/>
          </a:p>
          <a:p>
            <a:pPr indent="-323850" lvl="0" marL="457200" rtl="0" algn="l">
              <a:spcBef>
                <a:spcPts val="0"/>
              </a:spcBef>
              <a:spcAft>
                <a:spcPts val="0"/>
              </a:spcAft>
              <a:buSzPts val="1500"/>
              <a:buChar char="●"/>
            </a:pPr>
            <a:r>
              <a:rPr lang="en" sz="1500"/>
              <a:t>Categorización de Contenido</a:t>
            </a:r>
            <a:endParaRPr sz="1500"/>
          </a:p>
          <a:p>
            <a:pPr indent="-323850" lvl="0" marL="457200" marR="0" rtl="0" algn="l">
              <a:lnSpc>
                <a:spcPct val="100000"/>
              </a:lnSpc>
              <a:spcBef>
                <a:spcPts val="0"/>
              </a:spcBef>
              <a:spcAft>
                <a:spcPts val="0"/>
              </a:spcAft>
              <a:buSzPts val="1500"/>
              <a:buChar char="●"/>
            </a:pPr>
            <a:r>
              <a:rPr lang="en" sz="1500"/>
              <a:t>Traducción automática</a:t>
            </a:r>
            <a:endParaRPr sz="1500"/>
          </a:p>
          <a:p>
            <a:pPr indent="-323850" lvl="0" marL="457200" rtl="0" algn="l">
              <a:spcBef>
                <a:spcPts val="0"/>
              </a:spcBef>
              <a:spcAft>
                <a:spcPts val="0"/>
              </a:spcAft>
              <a:buSzPts val="1500"/>
              <a:buChar char="●"/>
            </a:pPr>
            <a:r>
              <a:rPr lang="en" sz="1500"/>
              <a:t>Chatbot</a:t>
            </a:r>
            <a:endParaRPr sz="1500"/>
          </a:p>
          <a:p>
            <a:pPr indent="-323850" lvl="0" marL="457200" rtl="0" algn="l">
              <a:spcBef>
                <a:spcPts val="0"/>
              </a:spcBef>
              <a:spcAft>
                <a:spcPts val="0"/>
              </a:spcAft>
              <a:buSzPts val="1500"/>
              <a:buChar char="●"/>
            </a:pPr>
            <a:r>
              <a:rPr lang="en" sz="1500"/>
              <a:t>Generación Texto</a:t>
            </a:r>
            <a:endParaRPr sz="1500"/>
          </a:p>
        </p:txBody>
      </p:sp>
      <p:sp>
        <p:nvSpPr>
          <p:cNvPr id="536" name="Google Shape;536;g2a13c61db1e_0_64"/>
          <p:cNvSpPr txBox="1"/>
          <p:nvPr>
            <p:ph type="ctrTitle"/>
          </p:nvPr>
        </p:nvSpPr>
        <p:spPr>
          <a:xfrm>
            <a:off x="618825" y="411675"/>
            <a:ext cx="6073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Natural Language Processing (NLP)</a:t>
            </a:r>
            <a:endParaRPr>
              <a:solidFill>
                <a:schemeClr val="accent2"/>
              </a:solidFill>
            </a:endParaRPr>
          </a:p>
        </p:txBody>
      </p:sp>
      <p:pic>
        <p:nvPicPr>
          <p:cNvPr id="537" name="Google Shape;537;g2a13c61db1e_0_64"/>
          <p:cNvPicPr preferRelativeResize="0"/>
          <p:nvPr/>
        </p:nvPicPr>
        <p:blipFill rotWithShape="1">
          <a:blip r:embed="rId3">
            <a:alphaModFix/>
          </a:blip>
          <a:srcRect b="23908" l="6951" r="3120" t="7762"/>
          <a:stretch/>
        </p:blipFill>
        <p:spPr>
          <a:xfrm>
            <a:off x="4833902" y="2731175"/>
            <a:ext cx="3566800" cy="191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2a13c61db1e_0_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Análisis de s</a:t>
            </a:r>
            <a:r>
              <a:rPr lang="en">
                <a:solidFill>
                  <a:schemeClr val="accent2"/>
                </a:solidFill>
              </a:rPr>
              <a:t>entimientos</a:t>
            </a:r>
            <a:endParaRPr>
              <a:solidFill>
                <a:schemeClr val="accent2"/>
              </a:solidFill>
            </a:endParaRPr>
          </a:p>
        </p:txBody>
      </p:sp>
      <p:sp>
        <p:nvSpPr>
          <p:cNvPr id="543" name="Google Shape;543;g2a13c61db1e_0_0"/>
          <p:cNvSpPr txBox="1"/>
          <p:nvPr>
            <p:ph idx="1" type="body"/>
          </p:nvPr>
        </p:nvSpPr>
        <p:spPr>
          <a:xfrm>
            <a:off x="597375" y="1063525"/>
            <a:ext cx="7866900" cy="3786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600"/>
              </a:spcBef>
              <a:spcAft>
                <a:spcPts val="0"/>
              </a:spcAft>
              <a:buSzPts val="1200"/>
              <a:buNone/>
            </a:pPr>
            <a:r>
              <a:rPr lang="en" sz="1500"/>
              <a:t>El análisis de sentimientos es una </a:t>
            </a:r>
            <a:r>
              <a:rPr lang="en" sz="1500"/>
              <a:t>técnica</a:t>
            </a:r>
            <a:r>
              <a:rPr lang="en" sz="1500"/>
              <a:t> de</a:t>
            </a:r>
            <a:r>
              <a:rPr lang="en" sz="1500"/>
              <a:t> procesamiento de lenguaje natural </a:t>
            </a:r>
            <a:r>
              <a:rPr lang="en" sz="1500"/>
              <a:t>utilizada  para identificar y extraer información subjetiva de un texto.</a:t>
            </a:r>
            <a:endParaRPr sz="1500"/>
          </a:p>
          <a:p>
            <a:pPr indent="0" lvl="0" marL="0" rtl="0" algn="just">
              <a:lnSpc>
                <a:spcPct val="100000"/>
              </a:lnSpc>
              <a:spcBef>
                <a:spcPts val="1600"/>
              </a:spcBef>
              <a:spcAft>
                <a:spcPts val="0"/>
              </a:spcAft>
              <a:buSzPts val="1200"/>
              <a:buNone/>
            </a:pPr>
            <a:r>
              <a:rPr lang="en" sz="1500"/>
              <a:t> El </a:t>
            </a:r>
            <a:r>
              <a:rPr lang="en" sz="1500"/>
              <a:t>análisis</a:t>
            </a:r>
            <a:r>
              <a:rPr lang="en" sz="1500"/>
              <a:t> de sentimientos se </a:t>
            </a:r>
            <a:r>
              <a:rPr lang="en" sz="1500"/>
              <a:t>utiliza para</a:t>
            </a:r>
            <a:endParaRPr sz="1500"/>
          </a:p>
          <a:p>
            <a:pPr indent="-323850" lvl="0" marL="457200" rtl="0" algn="l">
              <a:spcBef>
                <a:spcPts val="1600"/>
              </a:spcBef>
              <a:spcAft>
                <a:spcPts val="0"/>
              </a:spcAft>
              <a:buSzPts val="1500"/>
              <a:buChar char="●"/>
            </a:pPr>
            <a:r>
              <a:rPr lang="en" sz="1500"/>
              <a:t>determinar la actitud del usuario,</a:t>
            </a:r>
            <a:endParaRPr sz="1500"/>
          </a:p>
          <a:p>
            <a:pPr indent="-323850" lvl="0" marL="457200" rtl="0" algn="l">
              <a:spcBef>
                <a:spcPts val="0"/>
              </a:spcBef>
              <a:spcAft>
                <a:spcPts val="0"/>
              </a:spcAft>
              <a:buSzPts val="1500"/>
              <a:buChar char="●"/>
            </a:pPr>
            <a:r>
              <a:rPr lang="en" sz="1500"/>
              <a:t>evaluar la satisfacción del cliente,</a:t>
            </a:r>
            <a:endParaRPr sz="1500"/>
          </a:p>
          <a:p>
            <a:pPr indent="-323850" lvl="0" marL="457200" rtl="0" algn="l">
              <a:spcBef>
                <a:spcPts val="0"/>
              </a:spcBef>
              <a:spcAft>
                <a:spcPts val="0"/>
              </a:spcAft>
              <a:buSzPts val="1500"/>
              <a:buChar char="●"/>
            </a:pPr>
            <a:r>
              <a:rPr lang="en" sz="1500"/>
              <a:t>detección de problemas y tendencias en el mercado,</a:t>
            </a:r>
            <a:endParaRPr sz="1500"/>
          </a:p>
          <a:p>
            <a:pPr indent="-323850" lvl="0" marL="457200" rtl="0" algn="l">
              <a:spcBef>
                <a:spcPts val="0"/>
              </a:spcBef>
              <a:spcAft>
                <a:spcPts val="0"/>
              </a:spcAft>
              <a:buSzPts val="1500"/>
              <a:buChar char="●"/>
            </a:pPr>
            <a:r>
              <a:rPr lang="en" sz="1500"/>
              <a:t>gestión de la reputación en línea y</a:t>
            </a:r>
            <a:endParaRPr sz="1500"/>
          </a:p>
          <a:p>
            <a:pPr indent="-323850" lvl="0" marL="457200" rtl="0" algn="l">
              <a:spcBef>
                <a:spcPts val="0"/>
              </a:spcBef>
              <a:spcAft>
                <a:spcPts val="0"/>
              </a:spcAft>
              <a:buSzPts val="1500"/>
              <a:buChar char="●"/>
            </a:pPr>
            <a:r>
              <a:rPr lang="en" sz="1500"/>
              <a:t>análisis de campañas de Marketing.</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