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8" r:id="rId3"/>
    <p:sldId id="257" r:id="rId4"/>
    <p:sldId id="263" r:id="rId5"/>
    <p:sldId id="264" r:id="rId6"/>
    <p:sldId id="262"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6023" autoAdjust="0"/>
  </p:normalViewPr>
  <p:slideViewPr>
    <p:cSldViewPr snapToGrid="0">
      <p:cViewPr varScale="1">
        <p:scale>
          <a:sx n="96" d="100"/>
          <a:sy n="96" d="100"/>
        </p:scale>
        <p:origin x="53" y="161"/>
      </p:cViewPr>
      <p:guideLst/>
    </p:cSldViewPr>
  </p:slideViewPr>
  <p:outlineViewPr>
    <p:cViewPr>
      <p:scale>
        <a:sx n="33" d="100"/>
        <a:sy n="33" d="100"/>
      </p:scale>
      <p:origin x="0" y="0"/>
    </p:cViewPr>
  </p:outlineViewPr>
  <p:notesTextViewPr>
    <p:cViewPr>
      <p:scale>
        <a:sx n="1" d="1"/>
        <a:sy n="1" d="1"/>
      </p:scale>
      <p:origin x="0" y="-1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E9D36-233F-4984-8F68-E51056C12EBC}"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E161A-A00E-46DB-AC1B-8EAEB819EA1C}" type="slidenum">
              <a:rPr lang="en-US" smtClean="0"/>
              <a:t>‹#›</a:t>
            </a:fld>
            <a:endParaRPr lang="en-US"/>
          </a:p>
        </p:txBody>
      </p:sp>
    </p:spTree>
    <p:extLst>
      <p:ext uri="{BB962C8B-B14F-4D97-AF65-F5344CB8AC3E}">
        <p14:creationId xmlns:p14="http://schemas.microsoft.com/office/powerpoint/2010/main" val="22248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John Jim Evans Veernapati. This video gives the progress in my Capstone project. As I have mentioned in my proposal, I am trying to detect the handwritten text on cheques to help avoid the manual errors. A major change would be extending the project to detect more handwritten words. So, I had to change my project name</a:t>
            </a:r>
            <a:r>
              <a:rPr lang="en-US"/>
              <a:t>. </a:t>
            </a:r>
            <a:endParaRPr lang="en-US" dirty="0"/>
          </a:p>
        </p:txBody>
      </p:sp>
      <p:sp>
        <p:nvSpPr>
          <p:cNvPr id="4" name="Slide Number Placeholder 3"/>
          <p:cNvSpPr>
            <a:spLocks noGrp="1"/>
          </p:cNvSpPr>
          <p:nvPr>
            <p:ph type="sldNum" sz="quarter" idx="5"/>
          </p:nvPr>
        </p:nvSpPr>
        <p:spPr/>
        <p:txBody>
          <a:bodyPr/>
          <a:lstStyle/>
          <a:p>
            <a:fld id="{349E161A-A00E-46DB-AC1B-8EAEB819EA1C}" type="slidenum">
              <a:rPr lang="en-US" smtClean="0"/>
              <a:t>1</a:t>
            </a:fld>
            <a:endParaRPr lang="en-US"/>
          </a:p>
        </p:txBody>
      </p:sp>
    </p:spTree>
    <p:extLst>
      <p:ext uri="{BB962C8B-B14F-4D97-AF65-F5344CB8AC3E}">
        <p14:creationId xmlns:p14="http://schemas.microsoft.com/office/powerpoint/2010/main" val="382563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source, I have looked for hand written database and found this data source interesting. IAM Handwritten Text Database has over 1 lakh words labelled and are contributed by 657 writers. The words are extracted from scanned written texts and are manually labeled. These words are stored in the form of pictures. The size of the data is approximately 1 GB. Here are the examples of the pictures of the words. The link to the data source is down below. We have to register on the site to access the data. I will also add the link to data source in the description section of this video.</a:t>
            </a:r>
          </a:p>
          <a:p>
            <a:endParaRPr lang="en-US" dirty="0"/>
          </a:p>
        </p:txBody>
      </p:sp>
      <p:sp>
        <p:nvSpPr>
          <p:cNvPr id="4" name="Slide Number Placeholder 3"/>
          <p:cNvSpPr>
            <a:spLocks noGrp="1"/>
          </p:cNvSpPr>
          <p:nvPr>
            <p:ph type="sldNum" sz="quarter" idx="5"/>
          </p:nvPr>
        </p:nvSpPr>
        <p:spPr/>
        <p:txBody>
          <a:bodyPr/>
          <a:lstStyle/>
          <a:p>
            <a:fld id="{349E161A-A00E-46DB-AC1B-8EAEB819EA1C}" type="slidenum">
              <a:rPr lang="en-US" smtClean="0"/>
              <a:t>2</a:t>
            </a:fld>
            <a:endParaRPr lang="en-US"/>
          </a:p>
        </p:txBody>
      </p:sp>
    </p:spTree>
    <p:extLst>
      <p:ext uri="{BB962C8B-B14F-4D97-AF65-F5344CB8AC3E}">
        <p14:creationId xmlns:p14="http://schemas.microsoft.com/office/powerpoint/2010/main" val="307473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my project is to build an application which can scan the handwritten text on a cheque and identify this text.</a:t>
            </a:r>
          </a:p>
          <a:p>
            <a:r>
              <a:rPr lang="en-US" dirty="0"/>
              <a:t>Why I chose this project?</a:t>
            </a:r>
          </a:p>
          <a:p>
            <a:r>
              <a:rPr lang="en-US" dirty="0"/>
              <a:t>As I told earlier, the cost of manual errors would be huge. So this application can play a significant role in reducing the manual errors. This application can also be used by a number of banks.</a:t>
            </a:r>
          </a:p>
        </p:txBody>
      </p:sp>
      <p:sp>
        <p:nvSpPr>
          <p:cNvPr id="4" name="Slide Number Placeholder 3"/>
          <p:cNvSpPr>
            <a:spLocks noGrp="1"/>
          </p:cNvSpPr>
          <p:nvPr>
            <p:ph type="sldNum" sz="quarter" idx="5"/>
          </p:nvPr>
        </p:nvSpPr>
        <p:spPr/>
        <p:txBody>
          <a:bodyPr/>
          <a:lstStyle/>
          <a:p>
            <a:fld id="{349E161A-A00E-46DB-AC1B-8EAEB819EA1C}" type="slidenum">
              <a:rPr lang="en-US" smtClean="0"/>
              <a:t>3</a:t>
            </a:fld>
            <a:endParaRPr lang="en-US"/>
          </a:p>
        </p:txBody>
      </p:sp>
    </p:spTree>
    <p:extLst>
      <p:ext uri="{BB962C8B-B14F-4D97-AF65-F5344CB8AC3E}">
        <p14:creationId xmlns:p14="http://schemas.microsoft.com/office/powerpoint/2010/main" val="74007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implementation methodology that I am looking at. Note that this is the temporary. Any ideas would be highly appreciated. In brief I would have to build the network using Neural networks. It can be any of CNN/RNN/LSTM Networks. After building the network, I will identify the words on the cheque using OpenCV and Google </a:t>
            </a:r>
            <a:r>
              <a:rPr lang="en-US" dirty="0" err="1"/>
              <a:t>Teserract</a:t>
            </a:r>
            <a:r>
              <a:rPr lang="en-US" dirty="0"/>
              <a:t>! As I am planning to build an application, it would be a web application where I would try to visualize the results. </a:t>
            </a:r>
          </a:p>
          <a:p>
            <a:endParaRPr lang="en-US" dirty="0"/>
          </a:p>
          <a:p>
            <a:r>
              <a:rPr lang="en-US" dirty="0"/>
              <a:t>For the Tech Stack, for machine learning - I would be using python and for the application development I would want to use flask.</a:t>
            </a:r>
          </a:p>
        </p:txBody>
      </p:sp>
      <p:sp>
        <p:nvSpPr>
          <p:cNvPr id="4" name="Slide Number Placeholder 3"/>
          <p:cNvSpPr>
            <a:spLocks noGrp="1"/>
          </p:cNvSpPr>
          <p:nvPr>
            <p:ph type="sldNum" sz="quarter" idx="5"/>
          </p:nvPr>
        </p:nvSpPr>
        <p:spPr/>
        <p:txBody>
          <a:bodyPr/>
          <a:lstStyle/>
          <a:p>
            <a:fld id="{349E161A-A00E-46DB-AC1B-8EAEB819EA1C}" type="slidenum">
              <a:rPr lang="en-US" smtClean="0"/>
              <a:t>7</a:t>
            </a:fld>
            <a:endParaRPr lang="en-US"/>
          </a:p>
        </p:txBody>
      </p:sp>
    </p:spTree>
    <p:extLst>
      <p:ext uri="{BB962C8B-B14F-4D97-AF65-F5344CB8AC3E}">
        <p14:creationId xmlns:p14="http://schemas.microsoft.com/office/powerpoint/2010/main" val="249156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low level architecture of my project. Handwritten text images are processed and neural network is built on these images. Prediction is done on the handwritten words that are extracted from the cheques. </a:t>
            </a:r>
          </a:p>
          <a:p>
            <a:endParaRPr lang="en-US" dirty="0"/>
          </a:p>
          <a:p>
            <a:r>
              <a:rPr lang="en-US" dirty="0" err="1"/>
              <a:t>Webapplication</a:t>
            </a:r>
            <a:r>
              <a:rPr lang="en-US" dirty="0"/>
              <a:t> would have an option to upload the cheque and the machine learning algorithm runs on the image and the results are displayed on the webapp.</a:t>
            </a:r>
          </a:p>
        </p:txBody>
      </p:sp>
      <p:sp>
        <p:nvSpPr>
          <p:cNvPr id="4" name="Slide Number Placeholder 3"/>
          <p:cNvSpPr>
            <a:spLocks noGrp="1"/>
          </p:cNvSpPr>
          <p:nvPr>
            <p:ph type="sldNum" sz="quarter" idx="5"/>
          </p:nvPr>
        </p:nvSpPr>
        <p:spPr/>
        <p:txBody>
          <a:bodyPr/>
          <a:lstStyle/>
          <a:p>
            <a:fld id="{349E161A-A00E-46DB-AC1B-8EAEB819EA1C}" type="slidenum">
              <a:rPr lang="en-US" smtClean="0"/>
              <a:t>8</a:t>
            </a:fld>
            <a:endParaRPr lang="en-US"/>
          </a:p>
        </p:txBody>
      </p:sp>
    </p:spTree>
    <p:extLst>
      <p:ext uri="{BB962C8B-B14F-4D97-AF65-F5344CB8AC3E}">
        <p14:creationId xmlns:p14="http://schemas.microsoft.com/office/powerpoint/2010/main" val="345592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10/29/2020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7495764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10/29/2020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11608792"/>
      </p:ext>
    </p:extLst>
  </p:cSld>
  <p:clrMap bg1="dk1" tx1="lt1" bg2="dk2" tx2="lt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ki.inf.unibe.ch/databases/iam-handwriting-database/iam-handwriting-database#icdar0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imevansv/Data_606" TargetMode="External"/><Relationship Id="rId2" Type="http://schemas.openxmlformats.org/officeDocument/2006/relationships/hyperlink" Target="mailto:Jimevans.v@umbc.edu" TargetMode="Externa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close up of a piece of paper&#10;&#10;Description automatically generated">
            <a:extLst>
              <a:ext uri="{FF2B5EF4-FFF2-40B4-BE49-F238E27FC236}">
                <a16:creationId xmlns:a16="http://schemas.microsoft.com/office/drawing/2014/main" id="{D0A5E3F4-FD94-4691-8830-7A003271E790}"/>
              </a:ext>
            </a:extLst>
          </p:cNvPr>
          <p:cNvPicPr>
            <a:picLocks noChangeAspect="1"/>
          </p:cNvPicPr>
          <p:nvPr/>
        </p:nvPicPr>
        <p:blipFill rotWithShape="1">
          <a:blip r:embed="rId3"/>
          <a:srcRect t="4947" r="1" b="10781"/>
          <a:stretch/>
        </p:blipFill>
        <p:spPr>
          <a:xfrm>
            <a:off x="20" y="10"/>
            <a:ext cx="12191435" cy="6857989"/>
          </a:xfrm>
          <a:prstGeom prst="rect">
            <a:avLst/>
          </a:prstGeom>
        </p:spPr>
      </p:pic>
      <p:sp>
        <p:nvSpPr>
          <p:cNvPr id="37" name="Rectangle 33">
            <a:extLst>
              <a:ext uri="{FF2B5EF4-FFF2-40B4-BE49-F238E27FC236}">
                <a16:creationId xmlns:a16="http://schemas.microsoft.com/office/drawing/2014/main" id="{797EB57D-64BE-402B-87FC-93B8EC829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2C5CC-779D-4363-A943-84A584F9A6C8}"/>
              </a:ext>
            </a:extLst>
          </p:cNvPr>
          <p:cNvSpPr>
            <a:spLocks noGrp="1"/>
          </p:cNvSpPr>
          <p:nvPr>
            <p:ph type="ctrTitle"/>
          </p:nvPr>
        </p:nvSpPr>
        <p:spPr>
          <a:xfrm>
            <a:off x="-43543" y="1523999"/>
            <a:ext cx="10987314" cy="3535018"/>
          </a:xfrm>
        </p:spPr>
        <p:txBody>
          <a:bodyPr anchor="ctr">
            <a:normAutofit/>
          </a:bodyPr>
          <a:lstStyle/>
          <a:p>
            <a:pPr algn="r"/>
            <a:r>
              <a:rPr lang="en-US" sz="5000" dirty="0">
                <a:solidFill>
                  <a:srgbClr val="FFFFFF"/>
                </a:solidFill>
              </a:rPr>
              <a:t>Handwritten Text Recognizer</a:t>
            </a:r>
          </a:p>
        </p:txBody>
      </p:sp>
      <p:sp>
        <p:nvSpPr>
          <p:cNvPr id="3" name="Subtitle 2">
            <a:extLst>
              <a:ext uri="{FF2B5EF4-FFF2-40B4-BE49-F238E27FC236}">
                <a16:creationId xmlns:a16="http://schemas.microsoft.com/office/drawing/2014/main" id="{DFFC5E55-BB77-402D-9DED-13AAC951483E}"/>
              </a:ext>
            </a:extLst>
          </p:cNvPr>
          <p:cNvSpPr>
            <a:spLocks noGrp="1"/>
          </p:cNvSpPr>
          <p:nvPr>
            <p:ph type="subTitle" idx="1"/>
          </p:nvPr>
        </p:nvSpPr>
        <p:spPr>
          <a:xfrm>
            <a:off x="6096000" y="5333998"/>
            <a:ext cx="5334000" cy="649359"/>
          </a:xfrm>
        </p:spPr>
        <p:txBody>
          <a:bodyPr anchor="t">
            <a:normAutofit/>
          </a:bodyPr>
          <a:lstStyle/>
          <a:p>
            <a:pPr algn="r"/>
            <a:r>
              <a:rPr lang="en-US">
                <a:solidFill>
                  <a:srgbClr val="FFFFFF"/>
                </a:solidFill>
              </a:rPr>
              <a:t>- John Jim Evans Veernapati</a:t>
            </a:r>
          </a:p>
        </p:txBody>
      </p:sp>
    </p:spTree>
    <p:extLst>
      <p:ext uri="{BB962C8B-B14F-4D97-AF65-F5344CB8AC3E}">
        <p14:creationId xmlns:p14="http://schemas.microsoft.com/office/powerpoint/2010/main" val="127059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43BE79-E0D6-428C-A7A1-B10BE5D7570C}"/>
              </a:ext>
            </a:extLst>
          </p:cNvPr>
          <p:cNvSpPr>
            <a:spLocks noGrp="1"/>
          </p:cNvSpPr>
          <p:nvPr>
            <p:ph type="subTitle" idx="1"/>
          </p:nvPr>
        </p:nvSpPr>
        <p:spPr>
          <a:xfrm>
            <a:off x="801757" y="592372"/>
            <a:ext cx="10667998" cy="5708675"/>
          </a:xfrm>
        </p:spPr>
        <p:txBody>
          <a:bodyPr>
            <a:normAutofit lnSpcReduction="10000"/>
          </a:bodyPr>
          <a:lstStyle/>
          <a:p>
            <a:r>
              <a:rPr lang="en-US" dirty="0"/>
              <a:t>Data Source</a:t>
            </a:r>
          </a:p>
          <a:p>
            <a:pPr marL="342900" indent="-342900" algn="l">
              <a:buFont typeface="Wingdings" panose="05000000000000000000" pitchFamily="2" charset="2"/>
              <a:buChar char="q"/>
            </a:pPr>
            <a:r>
              <a:rPr lang="en-US" dirty="0"/>
              <a:t>IAM Handwritten Text Database 3.0</a:t>
            </a:r>
          </a:p>
          <a:p>
            <a:pPr marL="800100" lvl="1" indent="-342900" algn="l">
              <a:buFont typeface="Arial" panose="020B0604020202020204" pitchFamily="34" charset="0"/>
              <a:buChar char="•"/>
            </a:pPr>
            <a:r>
              <a:rPr lang="en-US" dirty="0"/>
              <a:t>657 writers contributed samples of their handwriting</a:t>
            </a:r>
          </a:p>
          <a:p>
            <a:pPr marL="800100" lvl="1" indent="-342900" algn="l">
              <a:buFont typeface="Arial" panose="020B0604020202020204" pitchFamily="34" charset="0"/>
              <a:buChar char="•"/>
            </a:pPr>
            <a:r>
              <a:rPr lang="en-US" dirty="0"/>
              <a:t>115'320 isolated and labeled words</a:t>
            </a:r>
          </a:p>
          <a:p>
            <a:pPr marL="800100" lvl="1" indent="-342900" algn="l">
              <a:buFont typeface="Arial" panose="020B0604020202020204" pitchFamily="34" charset="0"/>
              <a:buChar char="•"/>
            </a:pPr>
            <a:r>
              <a:rPr lang="en-US" dirty="0"/>
              <a:t>Approximately 1 GB</a:t>
            </a:r>
          </a:p>
          <a:p>
            <a:pPr marL="800100" lvl="1" indent="-342900" algn="l">
              <a:buFont typeface="Arial" panose="020B0604020202020204" pitchFamily="34" charset="0"/>
              <a:buChar char="•"/>
            </a:pPr>
            <a:r>
              <a:rPr lang="en-US" dirty="0"/>
              <a:t>Pictures of the words</a:t>
            </a:r>
          </a:p>
          <a:p>
            <a:pPr lvl="1" algn="l"/>
            <a:endParaRPr lang="en-US" dirty="0"/>
          </a:p>
          <a:p>
            <a:pPr marL="342900" indent="-342900" algn="l">
              <a:buFont typeface="Wingdings" panose="05000000000000000000" pitchFamily="2" charset="2"/>
              <a:buChar char="q"/>
            </a:pPr>
            <a:r>
              <a:rPr lang="en-US" dirty="0"/>
              <a:t>Sample Data</a:t>
            </a:r>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r>
              <a:rPr lang="en-US" dirty="0"/>
              <a:t>Link</a:t>
            </a:r>
          </a:p>
          <a:p>
            <a:pPr marL="800100" lvl="1" indent="-342900" algn="l">
              <a:buFont typeface="Arial" panose="020B0604020202020204" pitchFamily="34" charset="0"/>
              <a:buChar char="•"/>
            </a:pPr>
            <a:r>
              <a:rPr lang="en-US" dirty="0">
                <a:hlinkClick r:id="rId3"/>
              </a:rPr>
              <a:t>http://www.fki.inf.unibe.ch/databases/iam-handwriting-database/iam-handwriting-database#icdar02</a:t>
            </a:r>
            <a:endParaRPr lang="en-US" dirty="0"/>
          </a:p>
          <a:p>
            <a:pPr lvl="1" algn="l"/>
            <a:endParaRPr lang="en-US" dirty="0"/>
          </a:p>
        </p:txBody>
      </p:sp>
      <p:pic>
        <p:nvPicPr>
          <p:cNvPr id="5" name="Picture 4" descr="A close up of a logo&#10;&#10;Description automatically generated">
            <a:extLst>
              <a:ext uri="{FF2B5EF4-FFF2-40B4-BE49-F238E27FC236}">
                <a16:creationId xmlns:a16="http://schemas.microsoft.com/office/drawing/2014/main" id="{9C82C6DE-BFD1-47EF-8DD2-4F4D7943B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789" y="3654707"/>
            <a:ext cx="2695575" cy="1095375"/>
          </a:xfrm>
          <a:prstGeom prst="rect">
            <a:avLst/>
          </a:prstGeom>
        </p:spPr>
      </p:pic>
      <p:pic>
        <p:nvPicPr>
          <p:cNvPr id="7" name="Picture 6">
            <a:extLst>
              <a:ext uri="{FF2B5EF4-FFF2-40B4-BE49-F238E27FC236}">
                <a16:creationId xmlns:a16="http://schemas.microsoft.com/office/drawing/2014/main" id="{64867B9F-D830-4BF4-9DF2-18EB15D9F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1985" y="3730906"/>
            <a:ext cx="3028950" cy="942975"/>
          </a:xfrm>
          <a:prstGeom prst="rect">
            <a:avLst/>
          </a:prstGeom>
        </p:spPr>
      </p:pic>
    </p:spTree>
    <p:extLst>
      <p:ext uri="{BB962C8B-B14F-4D97-AF65-F5344CB8AC3E}">
        <p14:creationId xmlns:p14="http://schemas.microsoft.com/office/powerpoint/2010/main" val="150020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83D3B8-3CB3-42F8-AAEF-464F53855D75}"/>
              </a:ext>
            </a:extLst>
          </p:cNvPr>
          <p:cNvSpPr>
            <a:spLocks noGrp="1"/>
          </p:cNvSpPr>
          <p:nvPr>
            <p:ph type="subTitle" idx="1"/>
          </p:nvPr>
        </p:nvSpPr>
        <p:spPr>
          <a:xfrm>
            <a:off x="762000" y="1117159"/>
            <a:ext cx="10667998" cy="4921857"/>
          </a:xfrm>
        </p:spPr>
        <p:txBody>
          <a:bodyPr/>
          <a:lstStyle/>
          <a:p>
            <a:r>
              <a:rPr lang="en-US" dirty="0"/>
              <a:t>STATUS SO FAR</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Cleaning and taking the required Images</a:t>
            </a:r>
          </a:p>
          <a:p>
            <a:pPr marL="342900" indent="-342900" algn="l">
              <a:buFont typeface="Arial" panose="020B0604020202020204" pitchFamily="34" charset="0"/>
              <a:buChar char="•"/>
            </a:pPr>
            <a:r>
              <a:rPr lang="en-US" dirty="0"/>
              <a:t>Preprocessing the Images</a:t>
            </a:r>
          </a:p>
          <a:p>
            <a:pPr lvl="1" algn="l"/>
            <a:r>
              <a:rPr lang="en-US" sz="2400" dirty="0"/>
              <a:t>- Images are of different sizes</a:t>
            </a:r>
          </a:p>
          <a:p>
            <a:pPr lvl="1" algn="l"/>
            <a:r>
              <a:rPr lang="en-US" sz="2400" dirty="0"/>
              <a:t>- Padded the edges to bring all the images to the same sizes</a:t>
            </a:r>
          </a:p>
          <a:p>
            <a:pPr marL="342900" indent="-342900" algn="l">
              <a:buFont typeface="Arial" panose="020B0604020202020204" pitchFamily="34" charset="0"/>
              <a:buChar char="•"/>
            </a:pPr>
            <a:r>
              <a:rPr lang="en-US" dirty="0"/>
              <a:t>Built a simple convolution linear model with two layers, to see if the data can be processed</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27955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77567B-68D5-4DB5-AC67-C90267D04DC4}"/>
              </a:ext>
            </a:extLst>
          </p:cNvPr>
          <p:cNvSpPr>
            <a:spLocks noGrp="1"/>
          </p:cNvSpPr>
          <p:nvPr>
            <p:ph type="subTitle" idx="1"/>
          </p:nvPr>
        </p:nvSpPr>
        <p:spPr>
          <a:xfrm>
            <a:off x="762000" y="393591"/>
            <a:ext cx="10667998" cy="5402372"/>
          </a:xfrm>
        </p:spPr>
        <p:txBody>
          <a:bodyPr/>
          <a:lstStyle/>
          <a:p>
            <a:pPr algn="l"/>
            <a:r>
              <a:rPr lang="en-US" dirty="0"/>
              <a:t>Before Processing						After Processing</a:t>
            </a: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770552C2-8852-4B9A-9411-0977B69CBFCF}"/>
              </a:ext>
            </a:extLst>
          </p:cNvPr>
          <p:cNvPicPr>
            <a:picLocks noChangeAspect="1"/>
          </p:cNvPicPr>
          <p:nvPr/>
        </p:nvPicPr>
        <p:blipFill>
          <a:blip r:embed="rId2"/>
          <a:stretch>
            <a:fillRect/>
          </a:stretch>
        </p:blipFill>
        <p:spPr>
          <a:xfrm>
            <a:off x="7174819" y="1062038"/>
            <a:ext cx="3895984" cy="5319204"/>
          </a:xfrm>
          <a:prstGeom prst="rect">
            <a:avLst/>
          </a:prstGeom>
        </p:spPr>
      </p:pic>
      <p:pic>
        <p:nvPicPr>
          <p:cNvPr id="7" name="Picture 6">
            <a:extLst>
              <a:ext uri="{FF2B5EF4-FFF2-40B4-BE49-F238E27FC236}">
                <a16:creationId xmlns:a16="http://schemas.microsoft.com/office/drawing/2014/main" id="{CCD5D215-B63C-48EF-8784-CB2C35F4B5B9}"/>
              </a:ext>
            </a:extLst>
          </p:cNvPr>
          <p:cNvPicPr>
            <a:picLocks noChangeAspect="1"/>
          </p:cNvPicPr>
          <p:nvPr/>
        </p:nvPicPr>
        <p:blipFill>
          <a:blip r:embed="rId3"/>
          <a:stretch>
            <a:fillRect/>
          </a:stretch>
        </p:blipFill>
        <p:spPr>
          <a:xfrm>
            <a:off x="301759" y="978870"/>
            <a:ext cx="5794241" cy="5402372"/>
          </a:xfrm>
          <a:prstGeom prst="rect">
            <a:avLst/>
          </a:prstGeom>
        </p:spPr>
      </p:pic>
    </p:spTree>
    <p:extLst>
      <p:ext uri="{BB962C8B-B14F-4D97-AF65-F5344CB8AC3E}">
        <p14:creationId xmlns:p14="http://schemas.microsoft.com/office/powerpoint/2010/main" val="100674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5D0F62-B884-4AB6-B60F-E7BADA1C0680}"/>
              </a:ext>
            </a:extLst>
          </p:cNvPr>
          <p:cNvSpPr>
            <a:spLocks noGrp="1"/>
          </p:cNvSpPr>
          <p:nvPr>
            <p:ph type="subTitle" idx="1"/>
          </p:nvPr>
        </p:nvSpPr>
        <p:spPr>
          <a:xfrm>
            <a:off x="762000" y="397565"/>
            <a:ext cx="10667998" cy="5398397"/>
          </a:xfrm>
        </p:spPr>
        <p:txBody>
          <a:bodyPr/>
          <a:lstStyle/>
          <a:p>
            <a:r>
              <a:rPr lang="en-US" dirty="0"/>
              <a:t>More Images</a:t>
            </a:r>
          </a:p>
        </p:txBody>
      </p:sp>
      <p:pic>
        <p:nvPicPr>
          <p:cNvPr id="4" name="Picture 3">
            <a:extLst>
              <a:ext uri="{FF2B5EF4-FFF2-40B4-BE49-F238E27FC236}">
                <a16:creationId xmlns:a16="http://schemas.microsoft.com/office/drawing/2014/main" id="{8384096F-B3A5-4DA0-822B-99503809E95B}"/>
              </a:ext>
            </a:extLst>
          </p:cNvPr>
          <p:cNvPicPr>
            <a:picLocks noChangeAspect="1"/>
          </p:cNvPicPr>
          <p:nvPr/>
        </p:nvPicPr>
        <p:blipFill>
          <a:blip r:embed="rId2"/>
          <a:stretch>
            <a:fillRect/>
          </a:stretch>
        </p:blipFill>
        <p:spPr>
          <a:xfrm>
            <a:off x="855722" y="1195979"/>
            <a:ext cx="10574276" cy="4599983"/>
          </a:xfrm>
          <a:prstGeom prst="rect">
            <a:avLst/>
          </a:prstGeom>
        </p:spPr>
      </p:pic>
    </p:spTree>
    <p:extLst>
      <p:ext uri="{BB962C8B-B14F-4D97-AF65-F5344CB8AC3E}">
        <p14:creationId xmlns:p14="http://schemas.microsoft.com/office/powerpoint/2010/main" val="81370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8070E6-B7CE-4FB6-B438-BFF634A1B7DB}"/>
              </a:ext>
            </a:extLst>
          </p:cNvPr>
          <p:cNvSpPr>
            <a:spLocks noGrp="1"/>
          </p:cNvSpPr>
          <p:nvPr>
            <p:ph type="subTitle" idx="1"/>
          </p:nvPr>
        </p:nvSpPr>
        <p:spPr>
          <a:xfrm>
            <a:off x="762000" y="405517"/>
            <a:ext cx="10667998" cy="5756744"/>
          </a:xfrm>
        </p:spPr>
        <p:txBody>
          <a:bodyPr/>
          <a:lstStyle/>
          <a:p>
            <a:r>
              <a:rPr lang="en-US" dirty="0"/>
              <a:t>PROBLEMS TACKLED </a:t>
            </a:r>
          </a:p>
          <a:p>
            <a:pPr marL="342900" indent="-342900" algn="l">
              <a:buFont typeface="Arial" panose="020B0604020202020204" pitchFamily="34" charset="0"/>
              <a:buChar char="•"/>
            </a:pPr>
            <a:r>
              <a:rPr lang="en-US" dirty="0"/>
              <a:t>The first problem tackled was the problem of sizes (Brought all the images to 128x128 size frame)</a:t>
            </a:r>
          </a:p>
          <a:p>
            <a:pPr marL="342900" indent="-342900" algn="l">
              <a:buFont typeface="Arial" panose="020B0604020202020204" pitchFamily="34" charset="0"/>
              <a:buChar char="•"/>
            </a:pPr>
            <a:r>
              <a:rPr lang="en-US" dirty="0"/>
              <a:t>Second problem is the labels being text</a:t>
            </a:r>
          </a:p>
          <a:p>
            <a:pPr marL="800100" lvl="1" indent="-342900" algn="l">
              <a:buFontTx/>
              <a:buChar char="-"/>
            </a:pPr>
            <a:r>
              <a:rPr lang="en-US" sz="2400" dirty="0"/>
              <a:t>Tensors cannot accept the labels being in text</a:t>
            </a:r>
          </a:p>
          <a:p>
            <a:pPr marL="800100" lvl="1" indent="-342900" algn="l">
              <a:buFontTx/>
              <a:buChar char="-"/>
            </a:pPr>
            <a:r>
              <a:rPr lang="en-US" sz="2400" dirty="0"/>
              <a:t>Tried changing the labels into ascii sequence (As word increases the length of the sequence increases by 3 times, so we get long type)</a:t>
            </a:r>
          </a:p>
          <a:p>
            <a:pPr marL="800100" lvl="1" indent="-342900" algn="l">
              <a:buFontTx/>
              <a:buChar char="-"/>
            </a:pPr>
            <a:r>
              <a:rPr lang="en-US" sz="2400" dirty="0"/>
              <a:t>Since Tensors cannot handle long type, dropped that idea</a:t>
            </a:r>
          </a:p>
          <a:p>
            <a:pPr marL="800100" lvl="1" indent="-342900" algn="l">
              <a:buFontTx/>
              <a:buChar char="-"/>
            </a:pPr>
            <a:r>
              <a:rPr lang="en-US" sz="2400" dirty="0"/>
              <a:t>Changed the labels using a iterator of numbered sequence</a:t>
            </a:r>
          </a:p>
          <a:p>
            <a:pPr marL="800100" lvl="1" indent="-342900" algn="l">
              <a:buFontTx/>
              <a:buChar char="-"/>
            </a:pPr>
            <a:r>
              <a:rPr lang="en-US" sz="2400" dirty="0"/>
              <a:t>Labels are around 13518 (Too many classes to identify)</a:t>
            </a:r>
          </a:p>
          <a:p>
            <a:pPr marL="342900" indent="-342900" algn="l">
              <a:buFont typeface="Arial" panose="020B0604020202020204" pitchFamily="34" charset="0"/>
              <a:buChar char="•"/>
            </a:pPr>
            <a:r>
              <a:rPr lang="en-US" dirty="0"/>
              <a:t>Too many images and labels to solve a classification problem</a:t>
            </a:r>
          </a:p>
          <a:p>
            <a:pPr marL="342900" indent="-342900" algn="l">
              <a:buFont typeface="Arial" panose="020B0604020202020204" pitchFamily="34" charset="0"/>
              <a:buChar char="•"/>
            </a:pPr>
            <a:r>
              <a:rPr lang="en-US" dirty="0"/>
              <a:t>Computational Problem (Would try finding free servers to train data/use </a:t>
            </a:r>
            <a:r>
              <a:rPr lang="en-US" dirty="0" err="1"/>
              <a:t>colab</a:t>
            </a:r>
            <a:r>
              <a:rPr lang="en-US" dirty="0"/>
              <a:t> to train the model)</a:t>
            </a:r>
          </a:p>
          <a:p>
            <a:pPr marL="800100" lvl="1" indent="-342900" algn="l">
              <a:buFontTx/>
              <a:buChar char="-"/>
            </a:pPr>
            <a:endParaRPr lang="en-US" dirty="0"/>
          </a:p>
        </p:txBody>
      </p:sp>
    </p:spTree>
    <p:extLst>
      <p:ext uri="{BB962C8B-B14F-4D97-AF65-F5344CB8AC3E}">
        <p14:creationId xmlns:p14="http://schemas.microsoft.com/office/powerpoint/2010/main" val="214214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DA3AA6-E443-4324-965A-DADE60562E2E}"/>
              </a:ext>
            </a:extLst>
          </p:cNvPr>
          <p:cNvSpPr>
            <a:spLocks noGrp="1"/>
          </p:cNvSpPr>
          <p:nvPr>
            <p:ph type="subTitle" idx="1"/>
          </p:nvPr>
        </p:nvSpPr>
        <p:spPr>
          <a:xfrm>
            <a:off x="762000" y="381663"/>
            <a:ext cx="10667998" cy="6023113"/>
          </a:xfrm>
        </p:spPr>
        <p:txBody>
          <a:bodyPr/>
          <a:lstStyle/>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r>
              <a:rPr lang="en-US" dirty="0"/>
              <a:t>Results So far</a:t>
            </a:r>
          </a:p>
          <a:p>
            <a:pPr marL="800100" lvl="1" indent="-342900" algn="l">
              <a:buFont typeface="Arial" panose="020B0604020202020204" pitchFamily="34" charset="0"/>
              <a:buChar char="•"/>
            </a:pPr>
            <a:r>
              <a:rPr lang="en-US" dirty="0"/>
              <a:t>Results so far are poorer to tackle the classification problem, since the classification was done on less labels</a:t>
            </a:r>
          </a:p>
          <a:p>
            <a:pPr marL="800100" lvl="1" indent="-342900" algn="l">
              <a:buFont typeface="Arial" panose="020B0604020202020204" pitchFamily="34" charset="0"/>
              <a:buChar char="•"/>
            </a:pPr>
            <a:r>
              <a:rPr lang="en-US" dirty="0"/>
              <a:t>To improve results, train more data and use better label tackling approach</a:t>
            </a:r>
          </a:p>
          <a:p>
            <a:pPr marL="342900" indent="-342900" algn="l">
              <a:buFont typeface="Wingdings" panose="05000000000000000000" pitchFamily="2" charset="2"/>
              <a:buChar char="q"/>
            </a:pPr>
            <a:r>
              <a:rPr lang="en-US" dirty="0"/>
              <a:t>Implementation Methodology: (Tentative)</a:t>
            </a:r>
          </a:p>
          <a:p>
            <a:pPr marL="800100" lvl="1" indent="-342900" algn="l">
              <a:buFont typeface="Arial" panose="020B0604020202020204" pitchFamily="34" charset="0"/>
              <a:buChar char="•"/>
            </a:pPr>
            <a:r>
              <a:rPr lang="en-US" dirty="0"/>
              <a:t>Clean and preprocess the words images</a:t>
            </a:r>
          </a:p>
          <a:p>
            <a:pPr marL="800100" lvl="1" indent="-342900" algn="l">
              <a:buFont typeface="Arial" panose="020B0604020202020204" pitchFamily="34" charset="0"/>
              <a:buChar char="•"/>
            </a:pPr>
            <a:r>
              <a:rPr lang="en-US" dirty="0"/>
              <a:t>Link the word pictures with the labeling</a:t>
            </a:r>
          </a:p>
          <a:p>
            <a:pPr marL="800100" lvl="1" indent="-342900" algn="l">
              <a:buFont typeface="Arial" panose="020B0604020202020204" pitchFamily="34" charset="0"/>
              <a:buChar char="•"/>
            </a:pPr>
            <a:r>
              <a:rPr lang="en-US" dirty="0"/>
              <a:t>Trying to tackle a classification problem as of now</a:t>
            </a:r>
          </a:p>
          <a:p>
            <a:pPr marL="800100" lvl="1" indent="-342900" algn="l">
              <a:buFont typeface="Arial" panose="020B0604020202020204" pitchFamily="34" charset="0"/>
              <a:buChar char="•"/>
            </a:pPr>
            <a:r>
              <a:rPr lang="en-US" dirty="0"/>
              <a:t>Build a neural network</a:t>
            </a:r>
          </a:p>
          <a:p>
            <a:pPr marL="800100" lvl="1" indent="-342900" algn="l">
              <a:buFont typeface="Arial" panose="020B0604020202020204" pitchFamily="34" charset="0"/>
              <a:buChar char="•"/>
            </a:pPr>
            <a:r>
              <a:rPr lang="en-US" dirty="0"/>
              <a:t>Identify the words and give them a spell check to improve accuracy</a:t>
            </a:r>
          </a:p>
          <a:p>
            <a:pPr marL="342900" indent="-342900" algn="l">
              <a:buFont typeface="Wingdings" panose="05000000000000000000" pitchFamily="2" charset="2"/>
              <a:buChar char="q"/>
            </a:pPr>
            <a:r>
              <a:rPr lang="en-US" dirty="0"/>
              <a:t>Tech Stack</a:t>
            </a:r>
          </a:p>
          <a:p>
            <a:pPr marL="800100" lvl="1" indent="-342900" algn="l">
              <a:buFont typeface="Arial" panose="020B0604020202020204" pitchFamily="34" charset="0"/>
              <a:buChar char="•"/>
            </a:pPr>
            <a:r>
              <a:rPr lang="en-US" dirty="0"/>
              <a:t>Python – Machine Learning Algorithms</a:t>
            </a:r>
          </a:p>
          <a:p>
            <a:pPr marL="800100" lvl="1" indent="-342900" algn="l">
              <a:buFont typeface="Arial" panose="020B0604020202020204" pitchFamily="34" charset="0"/>
              <a:buChar char="•"/>
            </a:pPr>
            <a:r>
              <a:rPr lang="en-US" dirty="0"/>
              <a:t>Flask – Web Application</a:t>
            </a:r>
          </a:p>
        </p:txBody>
      </p:sp>
    </p:spTree>
    <p:extLst>
      <p:ext uri="{BB962C8B-B14F-4D97-AF65-F5344CB8AC3E}">
        <p14:creationId xmlns:p14="http://schemas.microsoft.com/office/powerpoint/2010/main" val="162623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F11D73C-DDF3-4DD9-8C22-9DE935CC914B}"/>
              </a:ext>
            </a:extLst>
          </p:cNvPr>
          <p:cNvSpPr>
            <a:spLocks noGrp="1"/>
          </p:cNvSpPr>
          <p:nvPr>
            <p:ph type="subTitle" idx="1"/>
          </p:nvPr>
        </p:nvSpPr>
        <p:spPr>
          <a:xfrm>
            <a:off x="886570" y="676399"/>
            <a:ext cx="9998766" cy="5295031"/>
          </a:xfrm>
        </p:spPr>
        <p:txBody>
          <a:bodyPr>
            <a:normAutofit/>
          </a:bodyPr>
          <a:lstStyle/>
          <a:p>
            <a:pPr algn="l"/>
            <a:r>
              <a:rPr lang="en-US" dirty="0"/>
              <a:t>Changes from Proposal</a:t>
            </a:r>
          </a:p>
          <a:p>
            <a:pPr marL="342900" indent="-342900" algn="l">
              <a:buFont typeface="Arial" panose="020B0604020202020204" pitchFamily="34" charset="0"/>
              <a:buChar char="•"/>
            </a:pPr>
            <a:r>
              <a:rPr lang="en-US" dirty="0"/>
              <a:t>I am trying to extend my project to detect handwritten words rather than sticking to only the cheques</a:t>
            </a:r>
          </a:p>
          <a:p>
            <a:pPr marL="342900" indent="-342900" algn="l">
              <a:buFont typeface="Arial" panose="020B0604020202020204" pitchFamily="34" charset="0"/>
              <a:buChar char="•"/>
            </a:pPr>
            <a:r>
              <a:rPr lang="en-US" dirty="0"/>
              <a:t>Given that I will still include the tesseract code to detect the bar codes in the cheque</a:t>
            </a:r>
          </a:p>
          <a:p>
            <a:pPr algn="l"/>
            <a:endParaRPr lang="en-US" dirty="0"/>
          </a:p>
          <a:p>
            <a:pPr algn="l"/>
            <a:r>
              <a:rPr lang="en-US" dirty="0"/>
              <a:t>Next Steps</a:t>
            </a:r>
          </a:p>
          <a:p>
            <a:pPr marL="342900" indent="-342900" algn="l">
              <a:buFont typeface="Arial" panose="020B0604020202020204" pitchFamily="34" charset="0"/>
              <a:buChar char="•"/>
            </a:pPr>
            <a:r>
              <a:rPr lang="en-US" dirty="0"/>
              <a:t>Build an efficient Neural Network Algorithm</a:t>
            </a:r>
          </a:p>
          <a:p>
            <a:pPr marL="342900" indent="-342900" algn="l">
              <a:buFont typeface="Arial" panose="020B0604020202020204" pitchFamily="34" charset="0"/>
              <a:buChar char="•"/>
            </a:pPr>
            <a:r>
              <a:rPr lang="en-US" dirty="0"/>
              <a:t>Try Torch Text to handle the labels</a:t>
            </a:r>
          </a:p>
          <a:p>
            <a:pPr marL="342900" indent="-342900" algn="l">
              <a:buFont typeface="Arial" panose="020B0604020202020204" pitchFamily="34" charset="0"/>
              <a:buChar char="•"/>
            </a:pPr>
            <a:r>
              <a:rPr lang="en-US" dirty="0"/>
              <a:t>Build an interface to interact with the algorithm</a:t>
            </a:r>
          </a:p>
          <a:p>
            <a:pPr marL="342900" indent="-342900" algn="l">
              <a:buFont typeface="Arial" panose="020B0604020202020204" pitchFamily="34" charset="0"/>
              <a:buChar char="•"/>
            </a:pPr>
            <a:r>
              <a:rPr lang="en-US" dirty="0"/>
              <a:t>Display the results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55541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2C7E0-674D-419F-BB8E-10CC01E7B7E3}"/>
              </a:ext>
            </a:extLst>
          </p:cNvPr>
          <p:cNvSpPr>
            <a:spLocks noGrp="1"/>
          </p:cNvSpPr>
          <p:nvPr>
            <p:ph type="ctrTitle"/>
          </p:nvPr>
        </p:nvSpPr>
        <p:spPr>
          <a:xfrm>
            <a:off x="762000" y="1523999"/>
            <a:ext cx="5334000" cy="1985963"/>
          </a:xfrm>
        </p:spPr>
        <p:txBody>
          <a:bodyPr>
            <a:normAutofit/>
          </a:bodyPr>
          <a:lstStyle/>
          <a:p>
            <a:pPr algn="l"/>
            <a:r>
              <a:rPr lang="en-US" sz="8000"/>
              <a:t>Thank you</a:t>
            </a:r>
          </a:p>
        </p:txBody>
      </p:sp>
      <p:sp>
        <p:nvSpPr>
          <p:cNvPr id="3" name="Subtitle 2">
            <a:extLst>
              <a:ext uri="{FF2B5EF4-FFF2-40B4-BE49-F238E27FC236}">
                <a16:creationId xmlns:a16="http://schemas.microsoft.com/office/drawing/2014/main" id="{003B3031-E8E5-46F0-9821-6BEBD5FC18D5}"/>
              </a:ext>
            </a:extLst>
          </p:cNvPr>
          <p:cNvSpPr>
            <a:spLocks noGrp="1"/>
          </p:cNvSpPr>
          <p:nvPr>
            <p:ph type="subTitle" idx="1"/>
          </p:nvPr>
        </p:nvSpPr>
        <p:spPr>
          <a:xfrm>
            <a:off x="762000" y="3809999"/>
            <a:ext cx="5334000" cy="1985963"/>
          </a:xfrm>
        </p:spPr>
        <p:txBody>
          <a:bodyPr>
            <a:normAutofit/>
          </a:bodyPr>
          <a:lstStyle/>
          <a:p>
            <a:pPr algn="l"/>
            <a:r>
              <a:rPr lang="en-US" dirty="0"/>
              <a:t>Questions and Feedback?</a:t>
            </a:r>
          </a:p>
          <a:p>
            <a:pPr algn="l"/>
            <a:r>
              <a:rPr lang="en-US" dirty="0">
                <a:hlinkClick r:id="rId2"/>
              </a:rPr>
              <a:t>jimevans.v@umbc.edu</a:t>
            </a:r>
            <a:endParaRPr lang="en-US" dirty="0"/>
          </a:p>
          <a:p>
            <a:pPr algn="l"/>
            <a:r>
              <a:rPr lang="en-US" dirty="0">
                <a:hlinkClick r:id="rId3"/>
              </a:rPr>
              <a:t>https://github.com/jimevansv/Data_606</a:t>
            </a:r>
            <a:endParaRPr lang="en-US" dirty="0"/>
          </a:p>
        </p:txBody>
      </p:sp>
      <p:pic>
        <p:nvPicPr>
          <p:cNvPr id="7" name="Graphic 6" descr="Smiling Face with No Fill">
            <a:extLst>
              <a:ext uri="{FF2B5EF4-FFF2-40B4-BE49-F238E27FC236}">
                <a16:creationId xmlns:a16="http://schemas.microsoft.com/office/drawing/2014/main" id="{69894FE2-98E1-41A1-A16C-D17FE0767F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0" y="1905000"/>
            <a:ext cx="3047999" cy="3047999"/>
          </a:xfrm>
          <a:prstGeom prst="rect">
            <a:avLst/>
          </a:prstGeom>
        </p:spPr>
      </p:pic>
      <p:grpSp>
        <p:nvGrpSpPr>
          <p:cNvPr id="12" name="Group 11">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3" name="Freeform: Shape 12">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6">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341100117"/>
      </p:ext>
    </p:extLst>
  </p:cSld>
  <p:clrMapOvr>
    <a:masterClrMapping/>
  </p:clrMapOvr>
</p:sld>
</file>

<file path=ppt/theme/theme1.xml><?xml version="1.0" encoding="utf-8"?>
<a:theme xmlns:a="http://schemas.openxmlformats.org/drawingml/2006/main" name="TornVTI">
  <a:themeElements>
    <a:clrScheme name="AnalogousFromLightSeedRightStep">
      <a:dk1>
        <a:srgbClr val="000000"/>
      </a:dk1>
      <a:lt1>
        <a:srgbClr val="FFFFFF"/>
      </a:lt1>
      <a:dk2>
        <a:srgbClr val="413124"/>
      </a:dk2>
      <a:lt2>
        <a:srgbClr val="E2E8E7"/>
      </a:lt2>
      <a:accent1>
        <a:srgbClr val="C6969C"/>
      </a:accent1>
      <a:accent2>
        <a:srgbClr val="BA917F"/>
      </a:accent2>
      <a:accent3>
        <a:srgbClr val="AEA284"/>
      </a:accent3>
      <a:accent4>
        <a:srgbClr val="A1A873"/>
      </a:accent4>
      <a:accent5>
        <a:srgbClr val="94AB81"/>
      </a:accent5>
      <a:accent6>
        <a:srgbClr val="7AB078"/>
      </a:accent6>
      <a:hlink>
        <a:srgbClr val="568E87"/>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865</Words>
  <Application>Microsoft Office PowerPoint</Application>
  <PresentationFormat>Widescreen</PresentationFormat>
  <Paragraphs>85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Verdana Pro</vt:lpstr>
      <vt:lpstr>Verdana Pro Cond SemiBold</vt:lpstr>
      <vt:lpstr>Wingdings</vt:lpstr>
      <vt:lpstr>TornVTI</vt:lpstr>
      <vt:lpstr>Handwritten Text Recognizer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ChequeChecker –  Handwritten Text Recognition</dc:title>
  <dc:creator>Jim Evans</dc:creator>
  <cp:lastModifiedBy>Jim Evans</cp:lastModifiedBy>
  <cp:revision>17</cp:revision>
  <dcterms:created xsi:type="dcterms:W3CDTF">2020-09-24T17:27:39Z</dcterms:created>
  <dcterms:modified xsi:type="dcterms:W3CDTF">2020-10-30T00:08:00Z</dcterms:modified>
</cp:coreProperties>
</file>