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9" r:id="rId3"/>
    <p:sldId id="263" r:id="rId4"/>
    <p:sldId id="271" r:id="rId5"/>
    <p:sldId id="266" r:id="rId6"/>
    <p:sldId id="264" r:id="rId7"/>
    <p:sldId id="267" r:id="rId8"/>
    <p:sldId id="262" r:id="rId9"/>
    <p:sldId id="268" r:id="rId10"/>
    <p:sldId id="269" r:id="rId11"/>
    <p:sldId id="270"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10A66F-2919-4774-BA8D-3D1C20F19516}" v="25" dt="2020-12-09T00:59:52.2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p:cViewPr varScale="1">
        <p:scale>
          <a:sx n="93" d="100"/>
          <a:sy n="93" d="100"/>
        </p:scale>
        <p:origin x="62"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5A4082-139D-4898-81D2-D6B54346EB66}"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CE85C-B926-4FEB-9C5E-E94D6C07A165}" type="slidenum">
              <a:rPr lang="en-US" smtClean="0"/>
              <a:t>‹#›</a:t>
            </a:fld>
            <a:endParaRPr lang="en-US"/>
          </a:p>
        </p:txBody>
      </p:sp>
    </p:spTree>
    <p:extLst>
      <p:ext uri="{BB962C8B-B14F-4D97-AF65-F5344CB8AC3E}">
        <p14:creationId xmlns:p14="http://schemas.microsoft.com/office/powerpoint/2010/main" val="4278340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I am John Jim Evans Veernapati. This video gives the progress in my Capstone project. As I have mentioned in my proposal, I am trying to detect the handwritten text on cheques to help avoid the manual errors. A major change would be extending the project to detect more handwritten words. So, I had to change my project name</a:t>
            </a:r>
            <a:r>
              <a:rPr lang="en-US"/>
              <a:t>. </a:t>
            </a:r>
            <a:endParaRPr lang="en-US" dirty="0"/>
          </a:p>
        </p:txBody>
      </p:sp>
      <p:sp>
        <p:nvSpPr>
          <p:cNvPr id="4" name="Slide Number Placeholder 3"/>
          <p:cNvSpPr>
            <a:spLocks noGrp="1"/>
          </p:cNvSpPr>
          <p:nvPr>
            <p:ph type="sldNum" sz="quarter" idx="5"/>
          </p:nvPr>
        </p:nvSpPr>
        <p:spPr/>
        <p:txBody>
          <a:bodyPr/>
          <a:lstStyle/>
          <a:p>
            <a:fld id="{349E161A-A00E-46DB-AC1B-8EAEB819EA1C}" type="slidenum">
              <a:rPr lang="en-US" smtClean="0"/>
              <a:t>1</a:t>
            </a:fld>
            <a:endParaRPr lang="en-US"/>
          </a:p>
        </p:txBody>
      </p:sp>
    </p:spTree>
    <p:extLst>
      <p:ext uri="{BB962C8B-B14F-4D97-AF65-F5344CB8AC3E}">
        <p14:creationId xmlns:p14="http://schemas.microsoft.com/office/powerpoint/2010/main" val="3825636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data source, I have looked for hand written database and found this data source interesting. IAM Handwritten Text Database has over 1 lakh words labelled and are contributed by 657 writers. The words are extracted from scanned written texts and are manually labeled. These words are stored in the form of pictures. The size of the data is approximately 1 GB. Here are the examples of the pictures of the words. The link to the data source is down below. We have to register on the site to access the data. I will also add the link to data source in the description section of this video.</a:t>
            </a:r>
          </a:p>
          <a:p>
            <a:endParaRPr lang="en-US" dirty="0"/>
          </a:p>
        </p:txBody>
      </p:sp>
      <p:sp>
        <p:nvSpPr>
          <p:cNvPr id="4" name="Slide Number Placeholder 3"/>
          <p:cNvSpPr>
            <a:spLocks noGrp="1"/>
          </p:cNvSpPr>
          <p:nvPr>
            <p:ph type="sldNum" sz="quarter" idx="5"/>
          </p:nvPr>
        </p:nvSpPr>
        <p:spPr/>
        <p:txBody>
          <a:bodyPr/>
          <a:lstStyle/>
          <a:p>
            <a:fld id="{349E161A-A00E-46DB-AC1B-8EAEB819EA1C}" type="slidenum">
              <a:rPr lang="en-US" smtClean="0"/>
              <a:t>2</a:t>
            </a:fld>
            <a:endParaRPr lang="en-US"/>
          </a:p>
        </p:txBody>
      </p:sp>
    </p:spTree>
    <p:extLst>
      <p:ext uri="{BB962C8B-B14F-4D97-AF65-F5344CB8AC3E}">
        <p14:creationId xmlns:p14="http://schemas.microsoft.com/office/powerpoint/2010/main" val="3074730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7DE935-C27C-4643-996D-1D83ABA2E612}"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05BE4-218B-46B7-99C0-F4A270D70FE4}" type="slidenum">
              <a:rPr lang="en-US" smtClean="0"/>
              <a:t>‹#›</a:t>
            </a:fld>
            <a:endParaRPr lang="en-US"/>
          </a:p>
        </p:txBody>
      </p:sp>
    </p:spTree>
    <p:extLst>
      <p:ext uri="{BB962C8B-B14F-4D97-AF65-F5344CB8AC3E}">
        <p14:creationId xmlns:p14="http://schemas.microsoft.com/office/powerpoint/2010/main" val="2199647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7DE935-C27C-4643-996D-1D83ABA2E612}"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05BE4-218B-46B7-99C0-F4A270D70FE4}" type="slidenum">
              <a:rPr lang="en-US" smtClean="0"/>
              <a:t>‹#›</a:t>
            </a:fld>
            <a:endParaRPr lang="en-US"/>
          </a:p>
        </p:txBody>
      </p:sp>
    </p:spTree>
    <p:extLst>
      <p:ext uri="{BB962C8B-B14F-4D97-AF65-F5344CB8AC3E}">
        <p14:creationId xmlns:p14="http://schemas.microsoft.com/office/powerpoint/2010/main" val="1661994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7DE935-C27C-4643-996D-1D83ABA2E612}"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05BE4-218B-46B7-99C0-F4A270D70FE4}" type="slidenum">
              <a:rPr lang="en-US" smtClean="0"/>
              <a:t>‹#›</a:t>
            </a:fld>
            <a:endParaRPr lang="en-US"/>
          </a:p>
        </p:txBody>
      </p:sp>
    </p:spTree>
    <p:extLst>
      <p:ext uri="{BB962C8B-B14F-4D97-AF65-F5344CB8AC3E}">
        <p14:creationId xmlns:p14="http://schemas.microsoft.com/office/powerpoint/2010/main" val="2154233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7DE935-C27C-4643-996D-1D83ABA2E612}"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05BE4-218B-46B7-99C0-F4A270D70FE4}" type="slidenum">
              <a:rPr lang="en-US" smtClean="0"/>
              <a:t>‹#›</a:t>
            </a:fld>
            <a:endParaRPr lang="en-US"/>
          </a:p>
        </p:txBody>
      </p:sp>
    </p:spTree>
    <p:extLst>
      <p:ext uri="{BB962C8B-B14F-4D97-AF65-F5344CB8AC3E}">
        <p14:creationId xmlns:p14="http://schemas.microsoft.com/office/powerpoint/2010/main" val="901685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7DE935-C27C-4643-996D-1D83ABA2E612}"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05BE4-218B-46B7-99C0-F4A270D70FE4}" type="slidenum">
              <a:rPr lang="en-US" smtClean="0"/>
              <a:t>‹#›</a:t>
            </a:fld>
            <a:endParaRPr lang="en-US"/>
          </a:p>
        </p:txBody>
      </p:sp>
    </p:spTree>
    <p:extLst>
      <p:ext uri="{BB962C8B-B14F-4D97-AF65-F5344CB8AC3E}">
        <p14:creationId xmlns:p14="http://schemas.microsoft.com/office/powerpoint/2010/main" val="1433463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7DE935-C27C-4643-996D-1D83ABA2E612}"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05BE4-218B-46B7-99C0-F4A270D70FE4}" type="slidenum">
              <a:rPr lang="en-US" smtClean="0"/>
              <a:t>‹#›</a:t>
            </a:fld>
            <a:endParaRPr lang="en-US"/>
          </a:p>
        </p:txBody>
      </p:sp>
    </p:spTree>
    <p:extLst>
      <p:ext uri="{BB962C8B-B14F-4D97-AF65-F5344CB8AC3E}">
        <p14:creationId xmlns:p14="http://schemas.microsoft.com/office/powerpoint/2010/main" val="2239637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7DE935-C27C-4643-996D-1D83ABA2E612}" type="datetimeFigureOut">
              <a:rPr lang="en-US" smtClean="0"/>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605BE4-218B-46B7-99C0-F4A270D70FE4}" type="slidenum">
              <a:rPr lang="en-US" smtClean="0"/>
              <a:t>‹#›</a:t>
            </a:fld>
            <a:endParaRPr lang="en-US"/>
          </a:p>
        </p:txBody>
      </p:sp>
    </p:spTree>
    <p:extLst>
      <p:ext uri="{BB962C8B-B14F-4D97-AF65-F5344CB8AC3E}">
        <p14:creationId xmlns:p14="http://schemas.microsoft.com/office/powerpoint/2010/main" val="3163281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7DE935-C27C-4643-996D-1D83ABA2E612}" type="datetimeFigureOut">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605BE4-218B-46B7-99C0-F4A270D70FE4}" type="slidenum">
              <a:rPr lang="en-US" smtClean="0"/>
              <a:t>‹#›</a:t>
            </a:fld>
            <a:endParaRPr lang="en-US"/>
          </a:p>
        </p:txBody>
      </p:sp>
    </p:spTree>
    <p:extLst>
      <p:ext uri="{BB962C8B-B14F-4D97-AF65-F5344CB8AC3E}">
        <p14:creationId xmlns:p14="http://schemas.microsoft.com/office/powerpoint/2010/main" val="2285267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7DE935-C27C-4643-996D-1D83ABA2E612}" type="datetimeFigureOut">
              <a:rPr lang="en-US" smtClean="0"/>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605BE4-218B-46B7-99C0-F4A270D70FE4}" type="slidenum">
              <a:rPr lang="en-US" smtClean="0"/>
              <a:t>‹#›</a:t>
            </a:fld>
            <a:endParaRPr lang="en-US"/>
          </a:p>
        </p:txBody>
      </p:sp>
    </p:spTree>
    <p:extLst>
      <p:ext uri="{BB962C8B-B14F-4D97-AF65-F5344CB8AC3E}">
        <p14:creationId xmlns:p14="http://schemas.microsoft.com/office/powerpoint/2010/main" val="2015700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7DE935-C27C-4643-996D-1D83ABA2E612}"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05BE4-218B-46B7-99C0-F4A270D70FE4}" type="slidenum">
              <a:rPr lang="en-US" smtClean="0"/>
              <a:t>‹#›</a:t>
            </a:fld>
            <a:endParaRPr lang="en-US"/>
          </a:p>
        </p:txBody>
      </p:sp>
    </p:spTree>
    <p:extLst>
      <p:ext uri="{BB962C8B-B14F-4D97-AF65-F5344CB8AC3E}">
        <p14:creationId xmlns:p14="http://schemas.microsoft.com/office/powerpoint/2010/main" val="1922029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7DE935-C27C-4643-996D-1D83ABA2E612}"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05BE4-218B-46B7-99C0-F4A270D70FE4}" type="slidenum">
              <a:rPr lang="en-US" smtClean="0"/>
              <a:t>‹#›</a:t>
            </a:fld>
            <a:endParaRPr lang="en-US"/>
          </a:p>
        </p:txBody>
      </p:sp>
    </p:spTree>
    <p:extLst>
      <p:ext uri="{BB962C8B-B14F-4D97-AF65-F5344CB8AC3E}">
        <p14:creationId xmlns:p14="http://schemas.microsoft.com/office/powerpoint/2010/main" val="1953283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7DE935-C27C-4643-996D-1D83ABA2E612}" type="datetimeFigureOut">
              <a:rPr lang="en-US" smtClean="0"/>
              <a:t>12/8/2020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605BE4-218B-46B7-99C0-F4A270D70FE4}" type="slidenum">
              <a:rPr lang="en-US" smtClean="0"/>
              <a:t>‹#›</a:t>
            </a:fld>
            <a:endParaRPr lang="en-US"/>
          </a:p>
        </p:txBody>
      </p:sp>
    </p:spTree>
    <p:extLst>
      <p:ext uri="{BB962C8B-B14F-4D97-AF65-F5344CB8AC3E}">
        <p14:creationId xmlns:p14="http://schemas.microsoft.com/office/powerpoint/2010/main" val="15324623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jimevansv/Data_606" TargetMode="External"/><Relationship Id="rId2" Type="http://schemas.openxmlformats.org/officeDocument/2006/relationships/hyperlink" Target="mailto:Jimevans.v@umbc.edu" TargetMode="External"/><Relationship Id="rId1" Type="http://schemas.openxmlformats.org/officeDocument/2006/relationships/slideLayout" Target="../slideLayouts/slideLayout1.xml"/><Relationship Id="rId5" Type="http://schemas.openxmlformats.org/officeDocument/2006/relationships/image" Target="../media/image13.sv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hyperlink" Target="http://www.fki.inf.unibe.ch/databases/iam-handwriting-database/iam-handwriting-database#icdar02"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3" descr="A close up of a piece of paper&#10;&#10;Description automatically generated">
            <a:extLst>
              <a:ext uri="{FF2B5EF4-FFF2-40B4-BE49-F238E27FC236}">
                <a16:creationId xmlns:a16="http://schemas.microsoft.com/office/drawing/2014/main" id="{D0A5E3F4-FD94-4691-8830-7A003271E790}"/>
              </a:ext>
            </a:extLst>
          </p:cNvPr>
          <p:cNvPicPr>
            <a:picLocks noChangeAspect="1"/>
          </p:cNvPicPr>
          <p:nvPr/>
        </p:nvPicPr>
        <p:blipFill rotWithShape="1">
          <a:blip r:embed="rId3"/>
          <a:srcRect t="4947" r="1" b="10781"/>
          <a:stretch/>
        </p:blipFill>
        <p:spPr>
          <a:xfrm>
            <a:off x="20" y="10"/>
            <a:ext cx="12191435" cy="6857989"/>
          </a:xfrm>
          <a:prstGeom prst="rect">
            <a:avLst/>
          </a:prstGeom>
        </p:spPr>
      </p:pic>
      <p:sp>
        <p:nvSpPr>
          <p:cNvPr id="2" name="Title 1">
            <a:extLst>
              <a:ext uri="{FF2B5EF4-FFF2-40B4-BE49-F238E27FC236}">
                <a16:creationId xmlns:a16="http://schemas.microsoft.com/office/drawing/2014/main" id="{5592C5CC-779D-4363-A943-84A584F9A6C8}"/>
              </a:ext>
            </a:extLst>
          </p:cNvPr>
          <p:cNvSpPr>
            <a:spLocks noGrp="1"/>
          </p:cNvSpPr>
          <p:nvPr>
            <p:ph type="ctrTitle"/>
          </p:nvPr>
        </p:nvSpPr>
        <p:spPr>
          <a:xfrm>
            <a:off x="-43543" y="1523999"/>
            <a:ext cx="10987314" cy="3535018"/>
          </a:xfrm>
        </p:spPr>
        <p:txBody>
          <a:bodyPr anchor="ctr">
            <a:normAutofit/>
          </a:bodyPr>
          <a:lstStyle/>
          <a:p>
            <a:pPr algn="r"/>
            <a:r>
              <a:rPr lang="en-US" sz="5000" dirty="0">
                <a:solidFill>
                  <a:srgbClr val="FFFFFF"/>
                </a:solidFill>
              </a:rPr>
              <a:t>Handwritten Text Recognizer</a:t>
            </a:r>
          </a:p>
        </p:txBody>
      </p:sp>
      <p:sp>
        <p:nvSpPr>
          <p:cNvPr id="3" name="Subtitle 2">
            <a:extLst>
              <a:ext uri="{FF2B5EF4-FFF2-40B4-BE49-F238E27FC236}">
                <a16:creationId xmlns:a16="http://schemas.microsoft.com/office/drawing/2014/main" id="{DFFC5E55-BB77-402D-9DED-13AAC951483E}"/>
              </a:ext>
            </a:extLst>
          </p:cNvPr>
          <p:cNvSpPr>
            <a:spLocks noGrp="1"/>
          </p:cNvSpPr>
          <p:nvPr>
            <p:ph type="subTitle" idx="1"/>
          </p:nvPr>
        </p:nvSpPr>
        <p:spPr>
          <a:xfrm>
            <a:off x="6096000" y="5333998"/>
            <a:ext cx="5334000" cy="649359"/>
          </a:xfrm>
        </p:spPr>
        <p:txBody>
          <a:bodyPr anchor="t">
            <a:normAutofit/>
          </a:bodyPr>
          <a:lstStyle/>
          <a:p>
            <a:pPr algn="r"/>
            <a:r>
              <a:rPr lang="en-US">
                <a:solidFill>
                  <a:srgbClr val="FFFFFF"/>
                </a:solidFill>
              </a:rPr>
              <a:t>- John Jim Evans Veernapati</a:t>
            </a:r>
          </a:p>
        </p:txBody>
      </p:sp>
    </p:spTree>
    <p:extLst>
      <p:ext uri="{BB962C8B-B14F-4D97-AF65-F5344CB8AC3E}">
        <p14:creationId xmlns:p14="http://schemas.microsoft.com/office/powerpoint/2010/main" val="1270593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9DF8-BF45-4246-8C25-8C9A526C07A1}"/>
              </a:ext>
            </a:extLst>
          </p:cNvPr>
          <p:cNvSpPr>
            <a:spLocks noGrp="1"/>
          </p:cNvSpPr>
          <p:nvPr>
            <p:ph type="title"/>
          </p:nvPr>
        </p:nvSpPr>
        <p:spPr>
          <a:xfrm>
            <a:off x="645859" y="640081"/>
            <a:ext cx="3494341" cy="3793488"/>
          </a:xfrm>
          <a:noFill/>
        </p:spPr>
        <p:txBody>
          <a:bodyPr vert="horz" lIns="91440" tIns="45720" rIns="91440" bIns="45720" rtlCol="0" anchor="b">
            <a:normAutofit/>
          </a:bodyPr>
          <a:lstStyle/>
          <a:p>
            <a:r>
              <a:rPr lang="en-US" sz="4600"/>
              <a:t>Results Displayed</a:t>
            </a:r>
          </a:p>
        </p:txBody>
      </p:sp>
      <p:sp>
        <p:nvSpPr>
          <p:cNvPr id="9" name="Rectangle 8">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D85AB9E0-D7F3-42C0-A928-8057F1F3D1E5}"/>
              </a:ext>
            </a:extLst>
          </p:cNvPr>
          <p:cNvPicPr>
            <a:picLocks noGrp="1" noChangeAspect="1"/>
          </p:cNvPicPr>
          <p:nvPr>
            <p:ph idx="1"/>
          </p:nvPr>
        </p:nvPicPr>
        <p:blipFill rotWithShape="1">
          <a:blip r:embed="rId2"/>
          <a:srcRect l="7286" r="42681" b="-1"/>
          <a:stretch/>
        </p:blipFill>
        <p:spPr>
          <a:xfrm>
            <a:off x="5441735" y="804672"/>
            <a:ext cx="5934456" cy="5248656"/>
          </a:xfrm>
          <a:prstGeom prst="rect">
            <a:avLst/>
          </a:prstGeom>
          <a:effectLst/>
        </p:spPr>
      </p:pic>
    </p:spTree>
    <p:extLst>
      <p:ext uri="{BB962C8B-B14F-4D97-AF65-F5344CB8AC3E}">
        <p14:creationId xmlns:p14="http://schemas.microsoft.com/office/powerpoint/2010/main" val="3625597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C14F71-5CF5-4ABC-AE0F-6D34507B6225}"/>
              </a:ext>
            </a:extLst>
          </p:cNvPr>
          <p:cNvSpPr>
            <a:spLocks noGrp="1"/>
          </p:cNvSpPr>
          <p:nvPr>
            <p:ph idx="1"/>
          </p:nvPr>
        </p:nvSpPr>
        <p:spPr>
          <a:xfrm>
            <a:off x="838200" y="226088"/>
            <a:ext cx="10515600" cy="5950875"/>
          </a:xfrm>
        </p:spPr>
        <p:txBody>
          <a:bodyPr>
            <a:normAutofit/>
          </a:bodyPr>
          <a:lstStyle/>
          <a:p>
            <a:pPr marL="0" indent="0" algn="ctr">
              <a:buNone/>
            </a:pPr>
            <a:r>
              <a:rPr lang="en-US" sz="3200" dirty="0"/>
              <a:t>Learnings</a:t>
            </a:r>
            <a:endParaRPr lang="en-US" sz="2400" dirty="0"/>
          </a:p>
          <a:p>
            <a:r>
              <a:rPr lang="en-US" sz="2400" dirty="0"/>
              <a:t>Good understanding on Deep Learning, implementation of Deep Learning Algorithms</a:t>
            </a:r>
          </a:p>
          <a:p>
            <a:r>
              <a:rPr lang="en-US" sz="2400" dirty="0"/>
              <a:t>Interactive Implementation of developed Project </a:t>
            </a:r>
          </a:p>
          <a:p>
            <a:r>
              <a:rPr lang="en-US" sz="2400" dirty="0"/>
              <a:t>Coding using environments</a:t>
            </a:r>
          </a:p>
          <a:p>
            <a:r>
              <a:rPr lang="en-US" sz="2400" dirty="0"/>
              <a:t>Flask Framework, creating a simple application</a:t>
            </a:r>
          </a:p>
          <a:p>
            <a:r>
              <a:rPr lang="en-US" sz="2400" dirty="0"/>
              <a:t>Webpage creation</a:t>
            </a:r>
            <a:endParaRPr lang="en-US" sz="1600" dirty="0"/>
          </a:p>
          <a:p>
            <a:pPr marL="0" indent="0" algn="ctr">
              <a:buNone/>
            </a:pPr>
            <a:r>
              <a:rPr lang="en-US" sz="3200" dirty="0"/>
              <a:t>Failures</a:t>
            </a:r>
          </a:p>
          <a:p>
            <a:r>
              <a:rPr lang="en-US" sz="2400" dirty="0"/>
              <a:t>Automatic Text Detection from an uploaded image (Failed to work on tesseract Code)</a:t>
            </a:r>
          </a:p>
          <a:p>
            <a:r>
              <a:rPr lang="en-US" sz="2400" dirty="0"/>
              <a:t>Implementation of Cheque Scanning</a:t>
            </a:r>
          </a:p>
        </p:txBody>
      </p:sp>
    </p:spTree>
    <p:extLst>
      <p:ext uri="{BB962C8B-B14F-4D97-AF65-F5344CB8AC3E}">
        <p14:creationId xmlns:p14="http://schemas.microsoft.com/office/powerpoint/2010/main" val="2206238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82C7E0-674D-419F-BB8E-10CC01E7B7E3}"/>
              </a:ext>
            </a:extLst>
          </p:cNvPr>
          <p:cNvSpPr>
            <a:spLocks noGrp="1"/>
          </p:cNvSpPr>
          <p:nvPr>
            <p:ph type="ctrTitle"/>
          </p:nvPr>
        </p:nvSpPr>
        <p:spPr>
          <a:xfrm>
            <a:off x="1094095" y="851517"/>
            <a:ext cx="5238466" cy="2991416"/>
          </a:xfrm>
        </p:spPr>
        <p:txBody>
          <a:bodyPr anchor="b">
            <a:normAutofit/>
          </a:bodyPr>
          <a:lstStyle/>
          <a:p>
            <a:pPr algn="l"/>
            <a:r>
              <a:rPr lang="en-US"/>
              <a:t>Thank you</a:t>
            </a:r>
          </a:p>
        </p:txBody>
      </p:sp>
      <p:sp>
        <p:nvSpPr>
          <p:cNvPr id="3" name="Subtitle 2">
            <a:extLst>
              <a:ext uri="{FF2B5EF4-FFF2-40B4-BE49-F238E27FC236}">
                <a16:creationId xmlns:a16="http://schemas.microsoft.com/office/drawing/2014/main" id="{003B3031-E8E5-46F0-9821-6BEBD5FC18D5}"/>
              </a:ext>
            </a:extLst>
          </p:cNvPr>
          <p:cNvSpPr>
            <a:spLocks noGrp="1"/>
          </p:cNvSpPr>
          <p:nvPr>
            <p:ph type="subTitle" idx="1"/>
          </p:nvPr>
        </p:nvSpPr>
        <p:spPr>
          <a:xfrm>
            <a:off x="1094096" y="3842932"/>
            <a:ext cx="4167115" cy="2163551"/>
          </a:xfrm>
        </p:spPr>
        <p:txBody>
          <a:bodyPr anchor="t">
            <a:normAutofit/>
          </a:bodyPr>
          <a:lstStyle/>
          <a:p>
            <a:pPr algn="l"/>
            <a:r>
              <a:rPr lang="en-US" dirty="0"/>
              <a:t>Questions and Feedback?</a:t>
            </a:r>
          </a:p>
          <a:p>
            <a:pPr algn="l"/>
            <a:r>
              <a:rPr lang="en-US" dirty="0">
                <a:hlinkClick r:id="rId2"/>
              </a:rPr>
              <a:t>jimevans.v@umbc.edu</a:t>
            </a:r>
            <a:endParaRPr lang="en-US" dirty="0"/>
          </a:p>
          <a:p>
            <a:pPr algn="l"/>
            <a:r>
              <a:rPr lang="en-US" dirty="0">
                <a:hlinkClick r:id="rId3"/>
              </a:rPr>
              <a:t>https://github.com/jimevansv/Data_606</a:t>
            </a:r>
            <a:endParaRPr lang="en-US" dirty="0"/>
          </a:p>
        </p:txBody>
      </p:sp>
      <p:sp>
        <p:nvSpPr>
          <p:cNvPr id="11" name="Freeform: Shape 13">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miling Face with No Fill">
            <a:extLst>
              <a:ext uri="{FF2B5EF4-FFF2-40B4-BE49-F238E27FC236}">
                <a16:creationId xmlns:a16="http://schemas.microsoft.com/office/drawing/2014/main" id="{69894FE2-98E1-41A1-A16C-D17FE0767F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3341100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343BE79-E0D6-428C-A7A1-B10BE5D7570C}"/>
              </a:ext>
            </a:extLst>
          </p:cNvPr>
          <p:cNvSpPr>
            <a:spLocks noGrp="1"/>
          </p:cNvSpPr>
          <p:nvPr>
            <p:ph type="subTitle" idx="1"/>
          </p:nvPr>
        </p:nvSpPr>
        <p:spPr>
          <a:xfrm>
            <a:off x="801757" y="592372"/>
            <a:ext cx="10667998" cy="5708675"/>
          </a:xfrm>
        </p:spPr>
        <p:txBody>
          <a:bodyPr>
            <a:normAutofit fontScale="92500" lnSpcReduction="20000"/>
          </a:bodyPr>
          <a:lstStyle/>
          <a:p>
            <a:r>
              <a:rPr lang="en-US" sz="3500" dirty="0"/>
              <a:t>DATA SOURCE</a:t>
            </a:r>
          </a:p>
          <a:p>
            <a:endParaRPr lang="en-US" sz="3500" dirty="0"/>
          </a:p>
          <a:p>
            <a:pPr marL="342900" indent="-342900" algn="l">
              <a:buFont typeface="Wingdings" panose="05000000000000000000" pitchFamily="2" charset="2"/>
              <a:buChar char="q"/>
            </a:pPr>
            <a:r>
              <a:rPr lang="en-US" dirty="0"/>
              <a:t>IAM Handwritten Text Database 3.0</a:t>
            </a:r>
          </a:p>
          <a:p>
            <a:pPr marL="800100" lvl="1" indent="-342900" algn="l">
              <a:buFont typeface="Arial" panose="020B0604020202020204" pitchFamily="34" charset="0"/>
              <a:buChar char="•"/>
            </a:pPr>
            <a:r>
              <a:rPr lang="en-US" dirty="0"/>
              <a:t>657 writers contributed samples of their handwriting</a:t>
            </a:r>
          </a:p>
          <a:p>
            <a:pPr marL="800100" lvl="1" indent="-342900" algn="l">
              <a:buFont typeface="Arial" panose="020B0604020202020204" pitchFamily="34" charset="0"/>
              <a:buChar char="•"/>
            </a:pPr>
            <a:r>
              <a:rPr lang="en-US" dirty="0"/>
              <a:t>115'320 isolated and labeled words</a:t>
            </a:r>
          </a:p>
          <a:p>
            <a:pPr marL="800100" lvl="1" indent="-342900" algn="l">
              <a:buFont typeface="Arial" panose="020B0604020202020204" pitchFamily="34" charset="0"/>
              <a:buChar char="•"/>
            </a:pPr>
            <a:r>
              <a:rPr lang="en-US" dirty="0"/>
              <a:t>Approximately 1 GB</a:t>
            </a:r>
          </a:p>
          <a:p>
            <a:pPr marL="800100" lvl="1" indent="-342900" algn="l">
              <a:buFont typeface="Arial" panose="020B0604020202020204" pitchFamily="34" charset="0"/>
              <a:buChar char="•"/>
            </a:pPr>
            <a:r>
              <a:rPr lang="en-US" dirty="0"/>
              <a:t>Pictures of the words</a:t>
            </a:r>
          </a:p>
          <a:p>
            <a:pPr lvl="1" algn="l"/>
            <a:endParaRPr lang="en-US" dirty="0"/>
          </a:p>
          <a:p>
            <a:pPr marL="342900" indent="-342900" algn="l">
              <a:buFont typeface="Wingdings" panose="05000000000000000000" pitchFamily="2" charset="2"/>
              <a:buChar char="q"/>
            </a:pPr>
            <a:r>
              <a:rPr lang="en-US" dirty="0"/>
              <a:t>Sample Data</a:t>
            </a:r>
          </a:p>
          <a:p>
            <a:pPr marL="342900" indent="-342900" algn="l">
              <a:buFont typeface="Wingdings" panose="05000000000000000000" pitchFamily="2" charset="2"/>
              <a:buChar char="q"/>
            </a:pPr>
            <a:endParaRPr lang="en-US" dirty="0"/>
          </a:p>
          <a:p>
            <a:pPr marL="342900" indent="-342900" algn="l">
              <a:buFont typeface="Wingdings" panose="05000000000000000000" pitchFamily="2" charset="2"/>
              <a:buChar char="q"/>
            </a:pPr>
            <a:endParaRPr lang="en-US" dirty="0"/>
          </a:p>
          <a:p>
            <a:pPr marL="342900" indent="-342900" algn="l">
              <a:buFont typeface="Wingdings" panose="05000000000000000000" pitchFamily="2" charset="2"/>
              <a:buChar char="q"/>
            </a:pPr>
            <a:endParaRPr lang="en-US" dirty="0"/>
          </a:p>
          <a:p>
            <a:pPr marL="342900" indent="-342900" algn="l">
              <a:buFont typeface="Wingdings" panose="05000000000000000000" pitchFamily="2" charset="2"/>
              <a:buChar char="q"/>
            </a:pPr>
            <a:endParaRPr lang="en-US" dirty="0"/>
          </a:p>
          <a:p>
            <a:pPr marL="342900" indent="-342900" algn="l">
              <a:buFont typeface="Wingdings" panose="05000000000000000000" pitchFamily="2" charset="2"/>
              <a:buChar char="q"/>
            </a:pPr>
            <a:r>
              <a:rPr lang="en-US" dirty="0"/>
              <a:t>Link</a:t>
            </a:r>
          </a:p>
          <a:p>
            <a:pPr marL="800100" lvl="1" indent="-342900" algn="l">
              <a:buFont typeface="Arial" panose="020B0604020202020204" pitchFamily="34" charset="0"/>
              <a:buChar char="•"/>
            </a:pPr>
            <a:r>
              <a:rPr lang="en-US" dirty="0">
                <a:hlinkClick r:id="rId3"/>
              </a:rPr>
              <a:t>http://www.fki.inf.unibe.ch/databases/iam-handwriting-database/iam-handwriting-database#icdar02</a:t>
            </a:r>
            <a:endParaRPr lang="en-US" dirty="0"/>
          </a:p>
          <a:p>
            <a:pPr lvl="1" algn="l"/>
            <a:endParaRPr lang="en-US" dirty="0"/>
          </a:p>
        </p:txBody>
      </p:sp>
      <p:pic>
        <p:nvPicPr>
          <p:cNvPr id="2" name="Picture 1">
            <a:extLst>
              <a:ext uri="{FF2B5EF4-FFF2-40B4-BE49-F238E27FC236}">
                <a16:creationId xmlns:a16="http://schemas.microsoft.com/office/drawing/2014/main" id="{345448BE-4D37-429E-B63B-7F2CC1EEC55B}"/>
              </a:ext>
            </a:extLst>
          </p:cNvPr>
          <p:cNvPicPr>
            <a:picLocks noChangeAspect="1"/>
          </p:cNvPicPr>
          <p:nvPr/>
        </p:nvPicPr>
        <p:blipFill>
          <a:blip r:embed="rId4"/>
          <a:stretch>
            <a:fillRect/>
          </a:stretch>
        </p:blipFill>
        <p:spPr>
          <a:xfrm>
            <a:off x="1160584" y="3584419"/>
            <a:ext cx="4538734" cy="1155561"/>
          </a:xfrm>
          <a:prstGeom prst="rect">
            <a:avLst/>
          </a:prstGeom>
        </p:spPr>
      </p:pic>
      <p:pic>
        <p:nvPicPr>
          <p:cNvPr id="4" name="Picture 3">
            <a:extLst>
              <a:ext uri="{FF2B5EF4-FFF2-40B4-BE49-F238E27FC236}">
                <a16:creationId xmlns:a16="http://schemas.microsoft.com/office/drawing/2014/main" id="{F23B299E-D007-4027-B13D-E99F14FB1FC1}"/>
              </a:ext>
            </a:extLst>
          </p:cNvPr>
          <p:cNvPicPr>
            <a:picLocks noChangeAspect="1"/>
          </p:cNvPicPr>
          <p:nvPr/>
        </p:nvPicPr>
        <p:blipFill>
          <a:blip r:embed="rId5"/>
          <a:stretch>
            <a:fillRect/>
          </a:stretch>
        </p:blipFill>
        <p:spPr>
          <a:xfrm>
            <a:off x="6350558" y="3513954"/>
            <a:ext cx="3853543" cy="1248546"/>
          </a:xfrm>
          <a:prstGeom prst="rect">
            <a:avLst/>
          </a:prstGeom>
        </p:spPr>
      </p:pic>
    </p:spTree>
    <p:extLst>
      <p:ext uri="{BB962C8B-B14F-4D97-AF65-F5344CB8AC3E}">
        <p14:creationId xmlns:p14="http://schemas.microsoft.com/office/powerpoint/2010/main" val="1500208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177567B-68D5-4DB5-AC67-C90267D04DC4}"/>
              </a:ext>
            </a:extLst>
          </p:cNvPr>
          <p:cNvSpPr>
            <a:spLocks noGrp="1"/>
          </p:cNvSpPr>
          <p:nvPr>
            <p:ph type="subTitle" idx="1"/>
          </p:nvPr>
        </p:nvSpPr>
        <p:spPr>
          <a:xfrm>
            <a:off x="762000" y="393591"/>
            <a:ext cx="10667998" cy="5402372"/>
          </a:xfrm>
        </p:spPr>
        <p:txBody>
          <a:bodyPr/>
          <a:lstStyle/>
          <a:p>
            <a:pPr algn="l"/>
            <a:r>
              <a:rPr lang="en-US" dirty="0"/>
              <a:t>Before Processing						After Processing</a:t>
            </a:r>
          </a:p>
          <a:p>
            <a:pPr algn="l"/>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2" name="Picture 1">
            <a:extLst>
              <a:ext uri="{FF2B5EF4-FFF2-40B4-BE49-F238E27FC236}">
                <a16:creationId xmlns:a16="http://schemas.microsoft.com/office/drawing/2014/main" id="{11D9CFCB-5ED5-4FDA-9694-9D3E0C5EECD6}"/>
              </a:ext>
            </a:extLst>
          </p:cNvPr>
          <p:cNvPicPr>
            <a:picLocks noChangeAspect="1"/>
          </p:cNvPicPr>
          <p:nvPr/>
        </p:nvPicPr>
        <p:blipFill>
          <a:blip r:embed="rId2"/>
          <a:stretch>
            <a:fillRect/>
          </a:stretch>
        </p:blipFill>
        <p:spPr>
          <a:xfrm>
            <a:off x="663842" y="1062036"/>
            <a:ext cx="4694628" cy="5479441"/>
          </a:xfrm>
          <a:prstGeom prst="rect">
            <a:avLst/>
          </a:prstGeom>
        </p:spPr>
      </p:pic>
      <p:pic>
        <p:nvPicPr>
          <p:cNvPr id="5" name="Picture 4">
            <a:extLst>
              <a:ext uri="{FF2B5EF4-FFF2-40B4-BE49-F238E27FC236}">
                <a16:creationId xmlns:a16="http://schemas.microsoft.com/office/drawing/2014/main" id="{85CE97F1-93E1-4F6F-81FF-35EA4D1E983E}"/>
              </a:ext>
            </a:extLst>
          </p:cNvPr>
          <p:cNvPicPr>
            <a:picLocks noChangeAspect="1"/>
          </p:cNvPicPr>
          <p:nvPr/>
        </p:nvPicPr>
        <p:blipFill>
          <a:blip r:embed="rId3"/>
          <a:stretch>
            <a:fillRect/>
          </a:stretch>
        </p:blipFill>
        <p:spPr>
          <a:xfrm>
            <a:off x="7099160" y="798844"/>
            <a:ext cx="3758084" cy="5893358"/>
          </a:xfrm>
          <a:prstGeom prst="rect">
            <a:avLst/>
          </a:prstGeom>
        </p:spPr>
      </p:pic>
    </p:spTree>
    <p:extLst>
      <p:ext uri="{BB962C8B-B14F-4D97-AF65-F5344CB8AC3E}">
        <p14:creationId xmlns:p14="http://schemas.microsoft.com/office/powerpoint/2010/main" val="1006748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23B45-09CE-430B-8A9A-72AB89D41A15}"/>
              </a:ext>
            </a:extLst>
          </p:cNvPr>
          <p:cNvSpPr>
            <a:spLocks noGrp="1"/>
          </p:cNvSpPr>
          <p:nvPr>
            <p:ph type="title"/>
          </p:nvPr>
        </p:nvSpPr>
        <p:spPr/>
        <p:txBody>
          <a:bodyPr/>
          <a:lstStyle/>
          <a:p>
            <a:pPr algn="ctr"/>
            <a:r>
              <a:rPr lang="en-US" dirty="0"/>
              <a:t>More Images</a:t>
            </a:r>
            <a:br>
              <a:rPr lang="en-US" dirty="0"/>
            </a:br>
            <a:endParaRPr lang="en-US" dirty="0"/>
          </a:p>
        </p:txBody>
      </p:sp>
      <p:pic>
        <p:nvPicPr>
          <p:cNvPr id="4" name="Picture 3">
            <a:extLst>
              <a:ext uri="{FF2B5EF4-FFF2-40B4-BE49-F238E27FC236}">
                <a16:creationId xmlns:a16="http://schemas.microsoft.com/office/drawing/2014/main" id="{AD4188D4-BCBE-490C-8B92-02DD2D142286}"/>
              </a:ext>
            </a:extLst>
          </p:cNvPr>
          <p:cNvPicPr>
            <a:picLocks noChangeAspect="1"/>
          </p:cNvPicPr>
          <p:nvPr/>
        </p:nvPicPr>
        <p:blipFill>
          <a:blip r:embed="rId2"/>
          <a:stretch>
            <a:fillRect/>
          </a:stretch>
        </p:blipFill>
        <p:spPr>
          <a:xfrm>
            <a:off x="708814" y="1690688"/>
            <a:ext cx="11063235" cy="4527721"/>
          </a:xfrm>
          <a:prstGeom prst="rect">
            <a:avLst/>
          </a:prstGeom>
        </p:spPr>
      </p:pic>
    </p:spTree>
    <p:extLst>
      <p:ext uri="{BB962C8B-B14F-4D97-AF65-F5344CB8AC3E}">
        <p14:creationId xmlns:p14="http://schemas.microsoft.com/office/powerpoint/2010/main" val="961251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A51D0B-5248-4DAC-9527-5A197FA96F28}"/>
              </a:ext>
            </a:extLst>
          </p:cNvPr>
          <p:cNvSpPr>
            <a:spLocks noGrp="1"/>
          </p:cNvSpPr>
          <p:nvPr>
            <p:ph idx="1"/>
          </p:nvPr>
        </p:nvSpPr>
        <p:spPr>
          <a:xfrm>
            <a:off x="838200" y="391886"/>
            <a:ext cx="10515600" cy="5785077"/>
          </a:xfrm>
        </p:spPr>
        <p:txBody>
          <a:bodyPr>
            <a:normAutofit/>
          </a:bodyPr>
          <a:lstStyle/>
          <a:p>
            <a:pPr marL="0" indent="0" algn="ctr">
              <a:buNone/>
            </a:pPr>
            <a:r>
              <a:rPr lang="en-US" sz="3200" dirty="0"/>
              <a:t>PROJECT LIFE CYCLE</a:t>
            </a:r>
          </a:p>
        </p:txBody>
      </p:sp>
      <p:pic>
        <p:nvPicPr>
          <p:cNvPr id="5" name="Picture 4">
            <a:extLst>
              <a:ext uri="{FF2B5EF4-FFF2-40B4-BE49-F238E27FC236}">
                <a16:creationId xmlns:a16="http://schemas.microsoft.com/office/drawing/2014/main" id="{88356397-04C8-4FB9-AD8A-2E4E5B1A305F}"/>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8987" y="1281112"/>
            <a:ext cx="5534025" cy="4295775"/>
          </a:xfrm>
          <a:prstGeom prst="rect">
            <a:avLst/>
          </a:prstGeom>
        </p:spPr>
      </p:pic>
    </p:spTree>
    <p:extLst>
      <p:ext uri="{BB962C8B-B14F-4D97-AF65-F5344CB8AC3E}">
        <p14:creationId xmlns:p14="http://schemas.microsoft.com/office/powerpoint/2010/main" val="2187436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430ED1-7C92-4A6C-ACFF-F65AEF75BEE8}"/>
              </a:ext>
            </a:extLst>
          </p:cNvPr>
          <p:cNvSpPr>
            <a:spLocks noGrp="1"/>
          </p:cNvSpPr>
          <p:nvPr>
            <p:ph idx="1"/>
          </p:nvPr>
        </p:nvSpPr>
        <p:spPr>
          <a:xfrm>
            <a:off x="838200" y="296426"/>
            <a:ext cx="10515600" cy="6109398"/>
          </a:xfrm>
        </p:spPr>
        <p:txBody>
          <a:bodyPr>
            <a:normAutofit/>
          </a:bodyPr>
          <a:lstStyle/>
          <a:p>
            <a:pPr marL="0" indent="0" algn="ctr">
              <a:buNone/>
            </a:pPr>
            <a:r>
              <a:rPr lang="en-US" sz="3200" dirty="0"/>
              <a:t>APPLICATION OVERALL ARCHITECTURE</a:t>
            </a:r>
          </a:p>
          <a:p>
            <a:r>
              <a:rPr lang="en-US" sz="2000" dirty="0"/>
              <a:t>Flask Application</a:t>
            </a:r>
          </a:p>
          <a:p>
            <a:pPr lvl="1"/>
            <a:r>
              <a:rPr lang="en-US" sz="2000" dirty="0"/>
              <a:t>Draw an image on the canvas text box (Webpage)</a:t>
            </a:r>
          </a:p>
          <a:p>
            <a:pPr lvl="1"/>
            <a:r>
              <a:rPr lang="en-US" sz="2000" dirty="0"/>
              <a:t>Save the image, and send it as an input to the model</a:t>
            </a:r>
          </a:p>
          <a:p>
            <a:r>
              <a:rPr lang="en-US" sz="2000" dirty="0"/>
              <a:t>Machine Learning Algorithm</a:t>
            </a:r>
          </a:p>
          <a:p>
            <a:pPr lvl="1"/>
            <a:r>
              <a:rPr lang="en-US" sz="2000" dirty="0"/>
              <a:t>Preprocess the Image</a:t>
            </a:r>
          </a:p>
          <a:p>
            <a:pPr lvl="1"/>
            <a:r>
              <a:rPr lang="en-US" sz="2000" dirty="0"/>
              <a:t>Send input to the model</a:t>
            </a:r>
          </a:p>
          <a:p>
            <a:pPr lvl="1"/>
            <a:r>
              <a:rPr lang="en-US" sz="2000" dirty="0"/>
              <a:t>Return the results and decode the results</a:t>
            </a:r>
          </a:p>
          <a:p>
            <a:pPr lvl="1"/>
            <a:r>
              <a:rPr lang="en-US" sz="2000" dirty="0"/>
              <a:t>Send result to the Webpage</a:t>
            </a:r>
          </a:p>
          <a:p>
            <a:r>
              <a:rPr lang="en-US" sz="2000" dirty="0"/>
              <a:t>Webpage</a:t>
            </a:r>
          </a:p>
          <a:p>
            <a:pPr lvl="1"/>
            <a:r>
              <a:rPr lang="en-US" sz="2000" dirty="0"/>
              <a:t>Return the results from the Webpage</a:t>
            </a:r>
          </a:p>
          <a:p>
            <a:pPr marL="457200" lvl="1" indent="0">
              <a:buNone/>
            </a:pPr>
            <a:endParaRPr lang="en-US" sz="2000" dirty="0"/>
          </a:p>
        </p:txBody>
      </p:sp>
      <p:pic>
        <p:nvPicPr>
          <p:cNvPr id="5" name="Picture 4" descr="Diagram&#10;&#10;Description automatically generated">
            <a:extLst>
              <a:ext uri="{FF2B5EF4-FFF2-40B4-BE49-F238E27FC236}">
                <a16:creationId xmlns:a16="http://schemas.microsoft.com/office/drawing/2014/main" id="{32507DBD-04FF-44D5-9AA8-E7CAFF61D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5346" y="4443522"/>
            <a:ext cx="6391275" cy="2200275"/>
          </a:xfrm>
          <a:prstGeom prst="rect">
            <a:avLst/>
          </a:prstGeom>
        </p:spPr>
      </p:pic>
    </p:spTree>
    <p:extLst>
      <p:ext uri="{BB962C8B-B14F-4D97-AF65-F5344CB8AC3E}">
        <p14:creationId xmlns:p14="http://schemas.microsoft.com/office/powerpoint/2010/main" val="1882840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4AC6C68-F125-48AD-A5B4-89AD5E797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04C0E5DA-5624-49BC-AC1E-30229AA5B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05709" y="682754"/>
            <a:ext cx="5492493" cy="5492493"/>
          </a:xfrm>
          <a:custGeom>
            <a:avLst/>
            <a:gdLst>
              <a:gd name="connsiteX0" fmla="*/ 2746247 w 5492493"/>
              <a:gd name="connsiteY0" fmla="*/ 0 h 5492493"/>
              <a:gd name="connsiteX1" fmla="*/ 5492493 w 5492493"/>
              <a:gd name="connsiteY1" fmla="*/ 2746247 h 5492493"/>
              <a:gd name="connsiteX2" fmla="*/ 2746247 w 5492493"/>
              <a:gd name="connsiteY2" fmla="*/ 5492493 h 5492493"/>
              <a:gd name="connsiteX3" fmla="*/ 0 w 5492493"/>
              <a:gd name="connsiteY3" fmla="*/ 2746247 h 5492493"/>
              <a:gd name="connsiteX4" fmla="*/ 2746247 w 5492493"/>
              <a:gd name="connsiteY4" fmla="*/ 0 h 54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2493" h="5492493">
                <a:moveTo>
                  <a:pt x="2746247" y="0"/>
                </a:moveTo>
                <a:cubicBezTo>
                  <a:pt x="4262957" y="0"/>
                  <a:pt x="5492493" y="1229536"/>
                  <a:pt x="5492493" y="2746247"/>
                </a:cubicBezTo>
                <a:cubicBezTo>
                  <a:pt x="5492493" y="4262957"/>
                  <a:pt x="4262957" y="5492493"/>
                  <a:pt x="2746247" y="5492493"/>
                </a:cubicBezTo>
                <a:cubicBezTo>
                  <a:pt x="1229536" y="5492493"/>
                  <a:pt x="0" y="4262957"/>
                  <a:pt x="0" y="2746247"/>
                </a:cubicBezTo>
                <a:cubicBezTo>
                  <a:pt x="0" y="1229536"/>
                  <a:pt x="1229536" y="0"/>
                  <a:pt x="2746247" y="0"/>
                </a:cubicBezTo>
                <a:close/>
              </a:path>
            </a:pathLst>
          </a:cu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25E157ED-E992-43F3-9A84-96C30A5C4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301542" y="3567390"/>
            <a:ext cx="2311806" cy="2303982"/>
          </a:xfrm>
          <a:custGeom>
            <a:avLst/>
            <a:gdLst>
              <a:gd name="connsiteX0" fmla="*/ 0 w 3108399"/>
              <a:gd name="connsiteY0" fmla="*/ 0 h 3097879"/>
              <a:gd name="connsiteX1" fmla="*/ 159985 w 3108399"/>
              <a:gd name="connsiteY1" fmla="*/ 4045 h 3097879"/>
              <a:gd name="connsiteX2" fmla="*/ 3092907 w 3108399"/>
              <a:gd name="connsiteY2" fmla="*/ 2791087 h 3097879"/>
              <a:gd name="connsiteX3" fmla="*/ 3108399 w 3108399"/>
              <a:gd name="connsiteY3" fmla="*/ 3097879 h 3097879"/>
              <a:gd name="connsiteX4" fmla="*/ 2470733 w 3108399"/>
              <a:gd name="connsiteY4" fmla="*/ 3097879 h 3097879"/>
              <a:gd name="connsiteX5" fmla="*/ 2458534 w 3108399"/>
              <a:gd name="connsiteY5" fmla="*/ 2856285 h 3097879"/>
              <a:gd name="connsiteX6" fmla="*/ 252674 w 3108399"/>
              <a:gd name="connsiteY6" fmla="*/ 650424 h 3097879"/>
              <a:gd name="connsiteX7" fmla="*/ 0 w 3108399"/>
              <a:gd name="connsiteY7" fmla="*/ 637665 h 309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8399" h="3097879">
                <a:moveTo>
                  <a:pt x="0" y="0"/>
                </a:moveTo>
                <a:lnTo>
                  <a:pt x="159985" y="4045"/>
                </a:lnTo>
                <a:cubicBezTo>
                  <a:pt x="1696687" y="81941"/>
                  <a:pt x="2939004" y="1275632"/>
                  <a:pt x="3092907" y="2791087"/>
                </a:cubicBezTo>
                <a:lnTo>
                  <a:pt x="3108399" y="3097879"/>
                </a:lnTo>
                <a:lnTo>
                  <a:pt x="2470733" y="3097879"/>
                </a:lnTo>
                <a:lnTo>
                  <a:pt x="2458534" y="2856285"/>
                </a:lnTo>
                <a:cubicBezTo>
                  <a:pt x="2340416" y="1693197"/>
                  <a:pt x="1415762" y="768542"/>
                  <a:pt x="252674" y="650424"/>
                </a:cubicBezTo>
                <a:lnTo>
                  <a:pt x="0" y="637665"/>
                </a:ln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874C5B3-7BBE-4F6A-B0F2-ED06092C0CDF}"/>
              </a:ext>
            </a:extLst>
          </p:cNvPr>
          <p:cNvSpPr>
            <a:spLocks noGrp="1"/>
          </p:cNvSpPr>
          <p:nvPr>
            <p:ph type="title"/>
          </p:nvPr>
        </p:nvSpPr>
        <p:spPr>
          <a:xfrm>
            <a:off x="2060812" y="1533463"/>
            <a:ext cx="4101152" cy="3514294"/>
          </a:xfrm>
        </p:spPr>
        <p:txBody>
          <a:bodyPr vert="horz" lIns="91440" tIns="45720" rIns="91440" bIns="45720" rtlCol="0" anchor="ctr">
            <a:normAutofit/>
          </a:bodyPr>
          <a:lstStyle/>
          <a:p>
            <a:r>
              <a:rPr lang="en-US" sz="8000" kern="1200">
                <a:solidFill>
                  <a:schemeClr val="tx1"/>
                </a:solidFill>
                <a:latin typeface="+mj-lt"/>
                <a:ea typeface="+mj-ea"/>
                <a:cs typeface="+mj-cs"/>
              </a:rPr>
              <a:t>DEMO</a:t>
            </a:r>
          </a:p>
        </p:txBody>
      </p:sp>
      <p:sp>
        <p:nvSpPr>
          <p:cNvPr id="13" name="Oval 12">
            <a:extLst>
              <a:ext uri="{FF2B5EF4-FFF2-40B4-BE49-F238E27FC236}">
                <a16:creationId xmlns:a16="http://schemas.microsoft.com/office/drawing/2014/main" id="{AEFD253A-9BCA-430B-979A-AA2F8445D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360" y="3024171"/>
            <a:ext cx="435428" cy="435428"/>
          </a:xfrm>
          <a:prstGeom prst="ellipse">
            <a:avLst/>
          </a:prstGeom>
          <a:solidFill>
            <a:schemeClr val="tx1">
              <a:lumMod val="50000"/>
              <a:lumOff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042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586EF4-B3A8-4707-A4DD-D2731CAE4374}"/>
              </a:ext>
            </a:extLst>
          </p:cNvPr>
          <p:cNvSpPr txBox="1"/>
          <p:nvPr/>
        </p:nvSpPr>
        <p:spPr>
          <a:xfrm>
            <a:off x="645859" y="640081"/>
            <a:ext cx="3494341" cy="3793488"/>
          </a:xfrm>
          <a:prstGeom prst="rect">
            <a:avLst/>
          </a:prstGeom>
          <a:noFill/>
        </p:spPr>
        <p:txBody>
          <a:bodyPr vert="horz" lIns="91440" tIns="45720" rIns="91440" bIns="45720" rtlCol="0" anchor="b">
            <a:normAutofit/>
          </a:bodyPr>
          <a:lstStyle/>
          <a:p>
            <a:pPr defTabSz="914400">
              <a:lnSpc>
                <a:spcPct val="90000"/>
              </a:lnSpc>
              <a:spcBef>
                <a:spcPct val="0"/>
              </a:spcBef>
              <a:spcAft>
                <a:spcPts val="600"/>
              </a:spcAft>
            </a:pPr>
            <a:r>
              <a:rPr lang="en-US" sz="4600">
                <a:latin typeface="+mj-lt"/>
                <a:ea typeface="+mj-ea"/>
                <a:cs typeface="+mj-cs"/>
              </a:rPr>
              <a:t>Homepage</a:t>
            </a:r>
          </a:p>
        </p:txBody>
      </p:sp>
      <p:sp>
        <p:nvSpPr>
          <p:cNvPr id="10" name="Rectangle 8">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31BB44B-F9EE-41BB-9CD5-FC15F8CC4695}"/>
              </a:ext>
            </a:extLst>
          </p:cNvPr>
          <p:cNvPicPr>
            <a:picLocks noChangeAspect="1"/>
          </p:cNvPicPr>
          <p:nvPr/>
        </p:nvPicPr>
        <p:blipFill rotWithShape="1">
          <a:blip r:embed="rId2"/>
          <a:srcRect r="-1" b="4898"/>
          <a:stretch/>
        </p:blipFill>
        <p:spPr>
          <a:xfrm>
            <a:off x="5441735" y="804672"/>
            <a:ext cx="5934456" cy="5248656"/>
          </a:xfrm>
          <a:prstGeom prst="rect">
            <a:avLst/>
          </a:prstGeom>
          <a:effectLst/>
        </p:spPr>
      </p:pic>
    </p:spTree>
    <p:extLst>
      <p:ext uri="{BB962C8B-B14F-4D97-AF65-F5344CB8AC3E}">
        <p14:creationId xmlns:p14="http://schemas.microsoft.com/office/powerpoint/2010/main" val="2142141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C864C-B3B2-4F5B-8C6E-63F580CA6004}"/>
              </a:ext>
            </a:extLst>
          </p:cNvPr>
          <p:cNvSpPr>
            <a:spLocks noGrp="1"/>
          </p:cNvSpPr>
          <p:nvPr>
            <p:ph type="title"/>
          </p:nvPr>
        </p:nvSpPr>
        <p:spPr>
          <a:xfrm>
            <a:off x="645859" y="640081"/>
            <a:ext cx="3494341" cy="3793488"/>
          </a:xfrm>
          <a:noFill/>
        </p:spPr>
        <p:txBody>
          <a:bodyPr vert="horz" lIns="91440" tIns="45720" rIns="91440" bIns="45720" rtlCol="0" anchor="b">
            <a:normAutofit/>
          </a:bodyPr>
          <a:lstStyle/>
          <a:p>
            <a:r>
              <a:rPr lang="en-US" sz="4600"/>
              <a:t>Image Drawn</a:t>
            </a:r>
          </a:p>
        </p:txBody>
      </p:sp>
      <p:sp>
        <p:nvSpPr>
          <p:cNvPr id="9" name="Rectangle 8">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6FC8AD6-FCE6-4C1B-8280-E2D4CA77CE86}"/>
              </a:ext>
            </a:extLst>
          </p:cNvPr>
          <p:cNvPicPr>
            <a:picLocks noGrp="1" noChangeAspect="1"/>
          </p:cNvPicPr>
          <p:nvPr>
            <p:ph idx="1"/>
          </p:nvPr>
        </p:nvPicPr>
        <p:blipFill rotWithShape="1">
          <a:blip r:embed="rId2"/>
          <a:srcRect r="-3" b="19514"/>
          <a:stretch/>
        </p:blipFill>
        <p:spPr>
          <a:xfrm>
            <a:off x="5441735" y="804672"/>
            <a:ext cx="5934456" cy="5248656"/>
          </a:xfrm>
          <a:prstGeom prst="rect">
            <a:avLst/>
          </a:prstGeom>
          <a:effectLst/>
        </p:spPr>
      </p:pic>
    </p:spTree>
    <p:extLst>
      <p:ext uri="{BB962C8B-B14F-4D97-AF65-F5344CB8AC3E}">
        <p14:creationId xmlns:p14="http://schemas.microsoft.com/office/powerpoint/2010/main" val="32257170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400</Words>
  <Application>Microsoft Office PowerPoint</Application>
  <PresentationFormat>Widescreen</PresentationFormat>
  <Paragraphs>58</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Handwritten Text Recognizer</vt:lpstr>
      <vt:lpstr>PowerPoint Presentation</vt:lpstr>
      <vt:lpstr>PowerPoint Presentation</vt:lpstr>
      <vt:lpstr>More Images </vt:lpstr>
      <vt:lpstr>PowerPoint Presentation</vt:lpstr>
      <vt:lpstr>PowerPoint Presentation</vt:lpstr>
      <vt:lpstr>DEMO</vt:lpstr>
      <vt:lpstr>PowerPoint Presentation</vt:lpstr>
      <vt:lpstr>Image Drawn</vt:lpstr>
      <vt:lpstr>Results Displayed</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Text Recognizer</dc:title>
  <dc:creator>Jim Evans</dc:creator>
  <cp:lastModifiedBy>Jim Evans</cp:lastModifiedBy>
  <cp:revision>1</cp:revision>
  <dcterms:created xsi:type="dcterms:W3CDTF">2020-12-09T00:38:28Z</dcterms:created>
  <dcterms:modified xsi:type="dcterms:W3CDTF">2020-12-09T04:30:28Z</dcterms:modified>
</cp:coreProperties>
</file>