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257" r:id="rId6"/>
    <p:sldId id="336" r:id="rId7"/>
    <p:sldId id="318" r:id="rId8"/>
    <p:sldId id="317" r:id="rId9"/>
    <p:sldId id="316" r:id="rId10"/>
    <p:sldId id="320" r:id="rId11"/>
    <p:sldId id="321" r:id="rId12"/>
    <p:sldId id="322" r:id="rId13"/>
    <p:sldId id="323" r:id="rId14"/>
    <p:sldId id="284" r:id="rId15"/>
    <p:sldId id="325" r:id="rId16"/>
    <p:sldId id="282" r:id="rId17"/>
    <p:sldId id="313" r:id="rId18"/>
    <p:sldId id="283" r:id="rId19"/>
    <p:sldId id="332" r:id="rId20"/>
    <p:sldId id="333" r:id="rId21"/>
    <p:sldId id="334" r:id="rId22"/>
    <p:sldId id="335" r:id="rId23"/>
    <p:sldId id="324" r:id="rId24"/>
    <p:sldId id="281" r:id="rId25"/>
    <p:sldId id="315" r:id="rId26"/>
    <p:sldId id="326" r:id="rId27"/>
    <p:sldId id="327" r:id="rId28"/>
    <p:sldId id="328" r:id="rId29"/>
    <p:sldId id="329" r:id="rId30"/>
    <p:sldId id="299" r:id="rId31"/>
    <p:sldId id="330" r:id="rId32"/>
    <p:sldId id="338" r:id="rId33"/>
    <p:sldId id="337" r:id="rId34"/>
    <p:sldId id="288" r:id="rId35"/>
    <p:sldId id="331" r:id="rId36"/>
    <p:sldId id="285" r:id="rId37"/>
    <p:sldId id="300" r:id="rId38"/>
    <p:sldId id="314" r:id="rId39"/>
    <p:sldId id="286" r:id="rId40"/>
  </p:sldIdLst>
  <p:sldSz cx="9144000" cy="6858000" type="screen4x3"/>
  <p:notesSz cx="6797675" cy="9926638"/>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B7D8C-9164-4EC3-A0CA-14DD46E39129}" v="138" dt="2024-09-25T10:35:15.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Objects="1">
      <p:cViewPr varScale="1">
        <p:scale>
          <a:sx n="108" d="100"/>
          <a:sy n="108" d="100"/>
        </p:scale>
        <p:origin x="1656" y="102"/>
      </p:cViewPr>
      <p:guideLst>
        <p:guide orient="horz" pos="2160"/>
        <p:guide pos="2880"/>
      </p:guideLst>
    </p:cSldViewPr>
  </p:slideViewPr>
  <p:notesTextViewPr>
    <p:cViewPr>
      <p:scale>
        <a:sx n="3" d="2"/>
        <a:sy n="3" d="2"/>
      </p:scale>
      <p:origin x="0" y="0"/>
    </p:cViewPr>
  </p:notesTextViewPr>
  <p:notesViewPr>
    <p:cSldViewPr snapToObjects="1">
      <p:cViewPr varScale="1">
        <p:scale>
          <a:sx n="76" d="100"/>
          <a:sy n="76" d="100"/>
        </p:scale>
        <p:origin x="402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577E772-4335-40B3-8D99-5219908BCAF5}" type="datetimeFigureOut">
              <a:rPr lang="en-GB" smtClean="0"/>
              <a:t>02/10/2024</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ED1E803-AAEE-4E17-9F66-6275E4F230C3}" type="slidenum">
              <a:rPr lang="en-GB" smtClean="0"/>
              <a:t>‹#›</a:t>
            </a:fld>
            <a:endParaRPr lang="en-GB"/>
          </a:p>
        </p:txBody>
      </p:sp>
    </p:spTree>
    <p:extLst>
      <p:ext uri="{BB962C8B-B14F-4D97-AF65-F5344CB8AC3E}">
        <p14:creationId xmlns:p14="http://schemas.microsoft.com/office/powerpoint/2010/main" val="21334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7</a:t>
            </a:fld>
            <a:endParaRPr lang="en-GB"/>
          </a:p>
        </p:txBody>
      </p:sp>
    </p:spTree>
    <p:extLst>
      <p:ext uri="{BB962C8B-B14F-4D97-AF65-F5344CB8AC3E}">
        <p14:creationId xmlns:p14="http://schemas.microsoft.com/office/powerpoint/2010/main" val="291446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8</a:t>
            </a:fld>
            <a:endParaRPr lang="en-GB"/>
          </a:p>
        </p:txBody>
      </p:sp>
    </p:spTree>
    <p:extLst>
      <p:ext uri="{BB962C8B-B14F-4D97-AF65-F5344CB8AC3E}">
        <p14:creationId xmlns:p14="http://schemas.microsoft.com/office/powerpoint/2010/main" val="348389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9</a:t>
            </a:fld>
            <a:endParaRPr lang="en-GB"/>
          </a:p>
        </p:txBody>
      </p:sp>
    </p:spTree>
    <p:extLst>
      <p:ext uri="{BB962C8B-B14F-4D97-AF65-F5344CB8AC3E}">
        <p14:creationId xmlns:p14="http://schemas.microsoft.com/office/powerpoint/2010/main" val="148684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10</a:t>
            </a:fld>
            <a:endParaRPr lang="en-GB"/>
          </a:p>
        </p:txBody>
      </p:sp>
    </p:spTree>
    <p:extLst>
      <p:ext uri="{BB962C8B-B14F-4D97-AF65-F5344CB8AC3E}">
        <p14:creationId xmlns:p14="http://schemas.microsoft.com/office/powerpoint/2010/main" val="49064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E61A80-AD3E-5043-BBBB-DD0D35B177C1}"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6E61A80-AD3E-5043-BBBB-DD0D35B177C1}"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6E61A80-AD3E-5043-BBBB-DD0D35B177C1}"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6E61A80-AD3E-5043-BBBB-DD0D35B177C1}"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61A80-AD3E-5043-BBBB-DD0D35B177C1}"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61A80-AD3E-5043-BBBB-DD0D35B177C1}" type="datetimeFigureOut">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A293B-6A93-9F4E-A2D9-9D4F4548DC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sers.aber.ac.uk/jcf12/teaching/demonstrating/lan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gsm@aber.ac.uk"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mailto:jcf12@aber.ac.uk" TargetMode="External"/><Relationship Id="rId4" Type="http://schemas.openxmlformats.org/officeDocument/2006/relationships/hyperlink" Target="mailto:cyl@aber.ac.uk"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sers.aber.ac.uk/jcf12/teaching/demonstrating/lan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Rubber_duck_debugg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ber.ac.uk/en/cs/equality-and-diversit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55576" y="1412776"/>
            <a:ext cx="7776864" cy="5016758"/>
          </a:xfrm>
          <a:prstGeom prst="rect">
            <a:avLst/>
          </a:prstGeom>
        </p:spPr>
        <p:txBody>
          <a:bodyPr wrap="square">
            <a:spAutoFit/>
          </a:bodyPr>
          <a:lstStyle/>
          <a:p>
            <a:pPr algn="ctr"/>
            <a:endParaRPr lang="en-GB" sz="3600" b="1" dirty="0"/>
          </a:p>
          <a:p>
            <a:pPr algn="ctr"/>
            <a:r>
              <a:rPr lang="en-GB" sz="3600" b="1" dirty="0"/>
              <a:t>Department of Computer Science</a:t>
            </a:r>
          </a:p>
          <a:p>
            <a:pPr algn="ctr"/>
            <a:r>
              <a:rPr lang="en-GB" sz="3600" b="1" dirty="0"/>
              <a:t>Demonstrator Training</a:t>
            </a:r>
          </a:p>
          <a:p>
            <a:pPr algn="ctr"/>
            <a:r>
              <a:rPr lang="en-GB" sz="3600" b="1" dirty="0"/>
              <a:t>October 2024</a:t>
            </a:r>
          </a:p>
          <a:p>
            <a:pPr algn="ctr"/>
            <a:endParaRPr lang="en-GB" sz="3600" b="1" dirty="0"/>
          </a:p>
          <a:p>
            <a:pPr algn="ctr"/>
            <a:r>
              <a:rPr lang="en-GB" sz="3600" b="1" dirty="0"/>
              <a:t>Jim Finnis</a:t>
            </a:r>
          </a:p>
          <a:p>
            <a:pPr algn="ctr"/>
            <a:r>
              <a:rPr lang="en-GB" sz="3600" b="1" dirty="0"/>
              <a:t>Alan Macmillan</a:t>
            </a:r>
          </a:p>
          <a:p>
            <a:endParaRPr lang="en-GB" sz="2000" b="1" dirty="0"/>
          </a:p>
          <a:p>
            <a:endParaRPr lang="en-GB" sz="2400" dirty="0"/>
          </a:p>
          <a:p>
            <a:endParaRPr lang="en-GB"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137323"/>
          </a:xfrm>
        </p:spPr>
        <p:txBody>
          <a:bodyPr>
            <a:normAutofit/>
          </a:bodyPr>
          <a:lstStyle/>
          <a:p>
            <a:pPr marL="0" indent="0" algn="ctr">
              <a:buNone/>
            </a:pPr>
            <a:r>
              <a:rPr lang="en-GB" sz="2800" dirty="0"/>
              <a:t>We hold you to a high standard of behaviour.</a:t>
            </a:r>
          </a:p>
          <a:p>
            <a:pPr marL="0" indent="0" algn="ctr">
              <a:buNone/>
            </a:pPr>
            <a:endParaRPr lang="en-GB" sz="2800" dirty="0"/>
          </a:p>
          <a:p>
            <a:pPr marL="0" indent="0" algn="ctr">
              <a:buNone/>
            </a:pPr>
            <a:r>
              <a:rPr lang="en-GB" sz="2800" dirty="0"/>
              <a:t>You are employees of the university, just as we are.</a:t>
            </a:r>
          </a:p>
          <a:p>
            <a:pPr marL="0" indent="0" algn="ctr">
              <a:buNone/>
            </a:pPr>
            <a:endParaRPr lang="en-GB" sz="2800" dirty="0"/>
          </a:p>
          <a:p>
            <a:pPr marL="0" indent="0" algn="ctr">
              <a:buNone/>
            </a:pPr>
            <a:r>
              <a:rPr lang="en-GB" sz="2800" dirty="0"/>
              <a:t>We are trusting you do this professionally.</a:t>
            </a:r>
          </a:p>
        </p:txBody>
      </p:sp>
    </p:spTree>
    <p:extLst>
      <p:ext uri="{BB962C8B-B14F-4D97-AF65-F5344CB8AC3E}">
        <p14:creationId xmlns:p14="http://schemas.microsoft.com/office/powerpoint/2010/main" val="220234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Name badges</a:t>
            </a:r>
          </a:p>
        </p:txBody>
      </p:sp>
      <p:sp>
        <p:nvSpPr>
          <p:cNvPr id="3" name="Content Placeholder 2"/>
          <p:cNvSpPr>
            <a:spLocks noGrp="1"/>
          </p:cNvSpPr>
          <p:nvPr>
            <p:ph idx="1"/>
          </p:nvPr>
        </p:nvSpPr>
        <p:spPr>
          <a:xfrm>
            <a:off x="457200" y="1916832"/>
            <a:ext cx="8229600" cy="4525963"/>
          </a:xfrm>
        </p:spPr>
        <p:txBody>
          <a:bodyPr>
            <a:normAutofit/>
          </a:bodyPr>
          <a:lstStyle/>
          <a:p>
            <a:r>
              <a:rPr lang="en-GB" sz="4000" dirty="0"/>
              <a:t>You will get a name badge.</a:t>
            </a:r>
          </a:p>
          <a:p>
            <a:r>
              <a:rPr lang="en-GB" sz="4000" u="sng" dirty="0"/>
              <a:t>Wear your name badge.</a:t>
            </a:r>
          </a:p>
          <a:p>
            <a:r>
              <a:rPr lang="en-GB" sz="4000" dirty="0"/>
              <a:t>You will be able to get them from </a:t>
            </a:r>
            <a:r>
              <a:rPr lang="en-GB" sz="4000" dirty="0" err="1"/>
              <a:t>compsci</a:t>
            </a:r>
            <a:r>
              <a:rPr lang="en-GB" sz="4000" dirty="0"/>
              <a:t> reception</a:t>
            </a:r>
          </a:p>
          <a:p>
            <a:endParaRPr lang="en-GB" sz="4000" u="sng" dirty="0"/>
          </a:p>
          <a:p>
            <a:pPr marL="0" indent="0" algn="ctr">
              <a:buNone/>
            </a:pPr>
            <a:r>
              <a:rPr lang="en-GB" sz="2400" dirty="0"/>
              <a:t>(you can guess why this has become necessary. Sorry. </a:t>
            </a:r>
          </a:p>
          <a:p>
            <a:pPr marL="0" indent="0" algn="ctr">
              <a:buNone/>
            </a:pPr>
            <a:r>
              <a:rPr lang="en-GB" sz="2400" dirty="0"/>
              <a:t>I don’t like it either.)</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227937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83568" y="1797784"/>
            <a:ext cx="7776864" cy="2523768"/>
          </a:xfrm>
          <a:prstGeom prst="rect">
            <a:avLst/>
          </a:prstGeom>
        </p:spPr>
        <p:txBody>
          <a:bodyPr wrap="square">
            <a:spAutoFit/>
          </a:bodyPr>
          <a:lstStyle/>
          <a:p>
            <a:pPr algn="ctr"/>
            <a:endParaRPr lang="en-GB" sz="6600" b="1" dirty="0"/>
          </a:p>
          <a:p>
            <a:pPr algn="ctr"/>
            <a:r>
              <a:rPr lang="en-GB" sz="4400" b="1" dirty="0"/>
              <a:t>Health, Safety and Employment</a:t>
            </a:r>
            <a:endParaRPr lang="en-GB" sz="4800" dirty="0"/>
          </a:p>
          <a:p>
            <a:pPr algn="ctr"/>
            <a:endParaRPr lang="en-GB" sz="4800" dirty="0"/>
          </a:p>
        </p:txBody>
      </p:sp>
    </p:spTree>
    <p:extLst>
      <p:ext uri="{BB962C8B-B14F-4D97-AF65-F5344CB8AC3E}">
        <p14:creationId xmlns:p14="http://schemas.microsoft.com/office/powerpoint/2010/main" val="31448523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Emergencies</a:t>
            </a:r>
          </a:p>
        </p:txBody>
      </p:sp>
      <p:sp>
        <p:nvSpPr>
          <p:cNvPr id="3" name="Content Placeholder 2"/>
          <p:cNvSpPr>
            <a:spLocks noGrp="1"/>
          </p:cNvSpPr>
          <p:nvPr>
            <p:ph idx="1"/>
          </p:nvPr>
        </p:nvSpPr>
        <p:spPr/>
        <p:txBody>
          <a:bodyPr>
            <a:normAutofit/>
          </a:bodyPr>
          <a:lstStyle/>
          <a:p>
            <a:pPr lvl="0"/>
            <a:r>
              <a:rPr lang="en-GB" sz="2800" dirty="0"/>
              <a:t>You are not alone and responsible for everything – ask for help</a:t>
            </a:r>
          </a:p>
          <a:p>
            <a:pPr lvl="0"/>
            <a:r>
              <a:rPr lang="en-GB" sz="2800" dirty="0"/>
              <a:t>We try to have more experienced demonstrators available, and the lecturer will always be available</a:t>
            </a:r>
          </a:p>
          <a:p>
            <a:pPr lvl="0"/>
            <a:r>
              <a:rPr lang="en-GB" sz="2800" dirty="0"/>
              <a:t>Fire </a:t>
            </a:r>
          </a:p>
          <a:p>
            <a:pPr lvl="0"/>
            <a:r>
              <a:rPr lang="en-GB" sz="2800" dirty="0"/>
              <a:t>Illness – look for first aiders</a:t>
            </a:r>
          </a:p>
          <a:p>
            <a:pPr lvl="0"/>
            <a:r>
              <a:rPr lang="en-GB" sz="2800" dirty="0"/>
              <a:t>Disruptiveness – seek help from lecturing staff </a:t>
            </a:r>
          </a:p>
          <a:p>
            <a:endParaRPr lang="en-GB" sz="2800" dirty="0"/>
          </a:p>
        </p:txBody>
      </p:sp>
    </p:spTree>
    <p:extLst>
      <p:ext uri="{BB962C8B-B14F-4D97-AF65-F5344CB8AC3E}">
        <p14:creationId xmlns:p14="http://schemas.microsoft.com/office/powerpoint/2010/main" val="243918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Emergency contacts</a:t>
            </a:r>
          </a:p>
        </p:txBody>
      </p:sp>
      <p:sp>
        <p:nvSpPr>
          <p:cNvPr id="3" name="Content Placeholder 2"/>
          <p:cNvSpPr>
            <a:spLocks noGrp="1"/>
          </p:cNvSpPr>
          <p:nvPr>
            <p:ph idx="1"/>
          </p:nvPr>
        </p:nvSpPr>
        <p:spPr/>
        <p:txBody>
          <a:bodyPr>
            <a:normAutofit/>
          </a:bodyPr>
          <a:lstStyle/>
          <a:p>
            <a:pPr marL="457200" lvl="1" indent="0">
              <a:buNone/>
            </a:pPr>
            <a:r>
              <a:rPr lang="en-GB" dirty="0"/>
              <a:t>It is very unlikely you’ll need these numbers, but:</a:t>
            </a:r>
          </a:p>
          <a:p>
            <a:pPr lvl="1">
              <a:buFont typeface="Arial" panose="020B0604020202020204" pitchFamily="34" charset="0"/>
              <a:buChar char="•"/>
            </a:pPr>
            <a:r>
              <a:rPr lang="en-GB" dirty="0"/>
              <a:t>In emergencies, call 2424 on an internal phone (01970 622424 on a mobile) for </a:t>
            </a:r>
            <a:r>
              <a:rPr lang="en-GB" dirty="0" err="1"/>
              <a:t>CompSci</a:t>
            </a:r>
            <a:r>
              <a:rPr lang="en-GB" dirty="0"/>
              <a:t> reception.</a:t>
            </a:r>
          </a:p>
          <a:p>
            <a:pPr lvl="1">
              <a:buFont typeface="Arial" panose="020B0604020202020204" pitchFamily="34" charset="0"/>
              <a:buChar char="•"/>
            </a:pPr>
            <a:r>
              <a:rPr lang="en-GB" dirty="0"/>
              <a:t>In extreme cases, call 2649 for Security at the porter’s lodge.</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73574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b="1" dirty="0"/>
            </a:br>
            <a:r>
              <a:rPr lang="en-GB" b="1" dirty="0"/>
              <a:t>Practicalities</a:t>
            </a:r>
          </a:p>
        </p:txBody>
      </p:sp>
      <p:sp>
        <p:nvSpPr>
          <p:cNvPr id="3" name="Content Placeholder 2"/>
          <p:cNvSpPr>
            <a:spLocks noGrp="1"/>
          </p:cNvSpPr>
          <p:nvPr>
            <p:ph idx="1"/>
          </p:nvPr>
        </p:nvSpPr>
        <p:spPr/>
        <p:txBody>
          <a:bodyPr>
            <a:normAutofit/>
          </a:bodyPr>
          <a:lstStyle/>
          <a:p>
            <a:pPr lvl="0"/>
            <a:endParaRPr lang="en-GB" sz="2800" dirty="0"/>
          </a:p>
          <a:p>
            <a:r>
              <a:rPr lang="en-GB" sz="2800" dirty="0"/>
              <a:t>Register on </a:t>
            </a:r>
            <a:r>
              <a:rPr lang="en-GB" sz="2800" dirty="0" err="1"/>
              <a:t>Aberworks</a:t>
            </a:r>
            <a:endParaRPr lang="en-GB" sz="2800" dirty="0"/>
          </a:p>
          <a:p>
            <a:r>
              <a:rPr lang="en-GB" sz="2800" dirty="0"/>
              <a:t>Right to work checks</a:t>
            </a:r>
          </a:p>
          <a:p>
            <a:r>
              <a:rPr lang="en-GB" sz="2800" dirty="0"/>
              <a:t>Apply for role</a:t>
            </a:r>
          </a:p>
          <a:p>
            <a:r>
              <a:rPr lang="en-GB" sz="2800" dirty="0"/>
              <a:t>Check email regularly</a:t>
            </a:r>
          </a:p>
          <a:p>
            <a:pPr lvl="1"/>
            <a:r>
              <a:rPr lang="en-GB" sz="2400" dirty="0"/>
              <a:t>May need to change sessions</a:t>
            </a:r>
          </a:p>
          <a:p>
            <a:pPr lvl="1"/>
            <a:r>
              <a:rPr lang="en-GB" sz="2400" dirty="0"/>
              <a:t>May need substitutes due to illness etc.</a:t>
            </a:r>
          </a:p>
          <a:p>
            <a:r>
              <a:rPr lang="en-GB" sz="2800" dirty="0"/>
              <a:t>Payment by monthly timesheet…</a:t>
            </a:r>
          </a:p>
        </p:txBody>
      </p:sp>
    </p:spTree>
    <p:extLst>
      <p:ext uri="{BB962C8B-B14F-4D97-AF65-F5344CB8AC3E}">
        <p14:creationId xmlns:p14="http://schemas.microsoft.com/office/powerpoint/2010/main" val="317094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Payment</a:t>
            </a:r>
          </a:p>
        </p:txBody>
      </p:sp>
      <p:sp>
        <p:nvSpPr>
          <p:cNvPr id="3" name="Content Placeholder 2"/>
          <p:cNvSpPr>
            <a:spLocks noGrp="1"/>
          </p:cNvSpPr>
          <p:nvPr>
            <p:ph idx="1"/>
          </p:nvPr>
        </p:nvSpPr>
        <p:spPr/>
        <p:txBody>
          <a:bodyPr>
            <a:normAutofit/>
          </a:bodyPr>
          <a:lstStyle/>
          <a:p>
            <a:r>
              <a:rPr lang="en-GB" sz="2800" dirty="0"/>
              <a:t>Monthly timesheet template from website	</a:t>
            </a:r>
          </a:p>
          <a:p>
            <a:pPr marL="0" indent="0" algn="ctr">
              <a:buNone/>
            </a:pPr>
            <a:r>
              <a:rPr lang="en-GB" sz="2000" dirty="0">
                <a:hlinkClick r:id="rId3"/>
              </a:rPr>
              <a:t>https://users.aber.ac.uk/jcf12/teaching/demonstrating/landing/</a:t>
            </a:r>
            <a:endParaRPr lang="en-GB" sz="2000" dirty="0"/>
          </a:p>
          <a:p>
            <a:r>
              <a:rPr lang="en-GB" sz="2800" dirty="0"/>
              <a:t>Complete timesheet once you’ve finished the teaching for a particular month</a:t>
            </a:r>
          </a:p>
          <a:p>
            <a:r>
              <a:rPr lang="en-GB" sz="2800" dirty="0"/>
              <a:t>Put </a:t>
            </a:r>
            <a:r>
              <a:rPr lang="en-GB" sz="2800" u="sng" dirty="0"/>
              <a:t>only</a:t>
            </a:r>
            <a:r>
              <a:rPr lang="en-GB" sz="2800" dirty="0"/>
              <a:t> sessions for that month on the sheet!</a:t>
            </a:r>
          </a:p>
          <a:p>
            <a:r>
              <a:rPr lang="en-GB" sz="2800" dirty="0"/>
              <a:t>Get the timesheet signed by module coordinator, and </a:t>
            </a:r>
            <a:r>
              <a:rPr lang="en-GB" sz="2800" u="sng" dirty="0"/>
              <a:t>email it as an attachment</a:t>
            </a:r>
            <a:r>
              <a:rPr lang="en-GB" sz="2800" dirty="0"/>
              <a:t> to </a:t>
            </a:r>
            <a:r>
              <a:rPr lang="en-GB" sz="2800" dirty="0" err="1"/>
              <a:t>Glenwen</a:t>
            </a:r>
            <a:endParaRPr lang="en-GB" sz="2800" dirty="0"/>
          </a:p>
          <a:p>
            <a:r>
              <a:rPr lang="en-GB" sz="2800" dirty="0"/>
              <a:t>You will be paid at the end of the next month</a:t>
            </a:r>
          </a:p>
          <a:p>
            <a:pPr marL="0" indent="0">
              <a:buNone/>
            </a:pPr>
            <a:endParaRPr lang="en-GB" sz="2800" dirty="0"/>
          </a:p>
        </p:txBody>
      </p:sp>
    </p:spTree>
    <p:extLst>
      <p:ext uri="{BB962C8B-B14F-4D97-AF65-F5344CB8AC3E}">
        <p14:creationId xmlns:p14="http://schemas.microsoft.com/office/powerpoint/2010/main" val="174372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Payment</a:t>
            </a:r>
          </a:p>
        </p:txBody>
      </p:sp>
      <p:sp>
        <p:nvSpPr>
          <p:cNvPr id="3" name="Content Placeholder 2"/>
          <p:cNvSpPr>
            <a:spLocks noGrp="1"/>
          </p:cNvSpPr>
          <p:nvPr>
            <p:ph idx="1"/>
          </p:nvPr>
        </p:nvSpPr>
        <p:spPr/>
        <p:txBody>
          <a:bodyPr>
            <a:normAutofit/>
          </a:bodyPr>
          <a:lstStyle/>
          <a:p>
            <a:r>
              <a:rPr lang="en-GB" sz="2800" dirty="0"/>
              <a:t>Get timesheets in promptly – don’t save them up (this can cause Tax/NI problems)</a:t>
            </a:r>
          </a:p>
          <a:p>
            <a:r>
              <a:rPr lang="en-GB" sz="2800" dirty="0"/>
              <a:t>At Christmas get it in </a:t>
            </a:r>
            <a:r>
              <a:rPr lang="en-GB" sz="2800" u="sng" dirty="0"/>
              <a:t>before you leave</a:t>
            </a:r>
          </a:p>
          <a:p>
            <a:r>
              <a:rPr lang="en-GB" sz="2800" u="sng" dirty="0"/>
              <a:t>Deadlines are on the website</a:t>
            </a:r>
            <a:r>
              <a:rPr lang="en-GB" sz="2800" dirty="0"/>
              <a:t> (or will be soon)</a:t>
            </a:r>
            <a:endParaRPr lang="en-GB" sz="2800" u="sng" dirty="0"/>
          </a:p>
        </p:txBody>
      </p:sp>
    </p:spTree>
    <p:extLst>
      <p:ext uri="{BB962C8B-B14F-4D97-AF65-F5344CB8AC3E}">
        <p14:creationId xmlns:p14="http://schemas.microsoft.com/office/powerpoint/2010/main" val="75848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Admin contacts</a:t>
            </a:r>
          </a:p>
        </p:txBody>
      </p:sp>
      <p:sp>
        <p:nvSpPr>
          <p:cNvPr id="3" name="Content Placeholder 2"/>
          <p:cNvSpPr>
            <a:spLocks noGrp="1"/>
          </p:cNvSpPr>
          <p:nvPr>
            <p:ph idx="1"/>
          </p:nvPr>
        </p:nvSpPr>
        <p:spPr/>
        <p:txBody>
          <a:bodyPr>
            <a:normAutofit/>
          </a:bodyPr>
          <a:lstStyle/>
          <a:p>
            <a:r>
              <a:rPr lang="en-GB" sz="2800" dirty="0"/>
              <a:t>Payment/timesheet issues:</a:t>
            </a:r>
          </a:p>
          <a:p>
            <a:pPr lvl="1"/>
            <a:r>
              <a:rPr lang="en-GB" sz="2400" dirty="0" err="1"/>
              <a:t>Glenwen</a:t>
            </a:r>
            <a:r>
              <a:rPr lang="en-GB" sz="2400" dirty="0"/>
              <a:t> Morgans </a:t>
            </a:r>
            <a:r>
              <a:rPr lang="en-GB" sz="2400" dirty="0">
                <a:hlinkClick r:id="rId3"/>
              </a:rPr>
              <a:t>gsm@aber.ac.uk</a:t>
            </a:r>
            <a:endParaRPr lang="en-GB" sz="2400" dirty="0"/>
          </a:p>
          <a:p>
            <a:r>
              <a:rPr lang="en-GB" sz="2800" dirty="0"/>
              <a:t>Scheduling and employment:</a:t>
            </a:r>
          </a:p>
          <a:p>
            <a:pPr lvl="1"/>
            <a:r>
              <a:rPr lang="en-GB" sz="2400" dirty="0"/>
              <a:t>Carys Pike </a:t>
            </a:r>
            <a:r>
              <a:rPr lang="en-GB" sz="2400" dirty="0">
                <a:hlinkClick r:id="rId4"/>
              </a:rPr>
              <a:t>cyl@aber.ac.uk</a:t>
            </a:r>
            <a:endParaRPr lang="en-GB" sz="2400" dirty="0"/>
          </a:p>
          <a:p>
            <a:r>
              <a:rPr lang="en-GB" sz="2800" dirty="0"/>
              <a:t>Other issues:</a:t>
            </a:r>
          </a:p>
          <a:p>
            <a:pPr lvl="1"/>
            <a:r>
              <a:rPr lang="en-GB" sz="2400" dirty="0"/>
              <a:t>Jim Finnis (me): </a:t>
            </a:r>
            <a:r>
              <a:rPr lang="en-GB" sz="2400" dirty="0">
                <a:hlinkClick r:id="rId5"/>
              </a:rPr>
              <a:t>jcf12@aber.ac.uk</a:t>
            </a:r>
            <a:endParaRPr lang="en-GB" sz="2400" dirty="0"/>
          </a:p>
          <a:p>
            <a:endParaRPr lang="en-GB" sz="2800" dirty="0"/>
          </a:p>
          <a:p>
            <a:r>
              <a:rPr lang="en-GB" sz="2800" dirty="0"/>
              <a:t>We also have a Discord. I’ll send out invites by email.</a:t>
            </a:r>
          </a:p>
        </p:txBody>
      </p:sp>
    </p:spTree>
    <p:extLst>
      <p:ext uri="{BB962C8B-B14F-4D97-AF65-F5344CB8AC3E}">
        <p14:creationId xmlns:p14="http://schemas.microsoft.com/office/powerpoint/2010/main" val="425287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83568" y="1797784"/>
            <a:ext cx="7776864" cy="3262432"/>
          </a:xfrm>
          <a:prstGeom prst="rect">
            <a:avLst/>
          </a:prstGeom>
        </p:spPr>
        <p:txBody>
          <a:bodyPr wrap="square">
            <a:spAutoFit/>
          </a:bodyPr>
          <a:lstStyle/>
          <a:p>
            <a:pPr algn="ctr"/>
            <a:endParaRPr lang="en-GB" sz="6600" b="1" dirty="0"/>
          </a:p>
          <a:p>
            <a:pPr algn="ctr"/>
            <a:r>
              <a:rPr lang="en-GB" sz="4400" b="1" dirty="0"/>
              <a:t>How to Demonstrate</a:t>
            </a:r>
          </a:p>
          <a:p>
            <a:pPr algn="ctr"/>
            <a:endParaRPr lang="en-GB" sz="4800" dirty="0"/>
          </a:p>
          <a:p>
            <a:pPr algn="ctr"/>
            <a:endParaRPr lang="en-GB" sz="4800" dirty="0"/>
          </a:p>
        </p:txBody>
      </p:sp>
    </p:spTree>
    <p:extLst>
      <p:ext uri="{BB962C8B-B14F-4D97-AF65-F5344CB8AC3E}">
        <p14:creationId xmlns:p14="http://schemas.microsoft.com/office/powerpoint/2010/main" val="23654180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Web site</a:t>
            </a:r>
          </a:p>
        </p:txBody>
      </p:sp>
      <p:sp>
        <p:nvSpPr>
          <p:cNvPr id="3" name="Content Placeholder 2"/>
          <p:cNvSpPr>
            <a:spLocks noGrp="1"/>
          </p:cNvSpPr>
          <p:nvPr>
            <p:ph idx="1"/>
          </p:nvPr>
        </p:nvSpPr>
        <p:spPr>
          <a:xfrm>
            <a:off x="457200" y="1988840"/>
            <a:ext cx="8229600" cy="4137323"/>
          </a:xfrm>
        </p:spPr>
        <p:txBody>
          <a:bodyPr>
            <a:normAutofit/>
          </a:bodyPr>
          <a:lstStyle/>
          <a:p>
            <a:pPr marL="0" lvl="0" indent="0">
              <a:buNone/>
            </a:pPr>
            <a:r>
              <a:rPr lang="en-GB" dirty="0"/>
              <a:t>My Aber website has this information on it, and more (including a timesheet template)</a:t>
            </a:r>
          </a:p>
          <a:p>
            <a:pPr lvl="0"/>
            <a:endParaRPr lang="en-GB" dirty="0"/>
          </a:p>
          <a:p>
            <a:pPr marL="0" lvl="0" indent="0">
              <a:buNone/>
            </a:pPr>
            <a:r>
              <a:rPr lang="en-GB" sz="2400" dirty="0">
                <a:hlinkClick r:id="rId3"/>
              </a:rPr>
              <a:t>https://users.aber.ac.uk/jcf12/teaching/demonstrating/landing/</a:t>
            </a:r>
            <a:endParaRPr lang="en-GB" sz="2400"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br>
              <a:rPr lang="en-GB" dirty="0"/>
            </a:br>
            <a:r>
              <a:rPr lang="en-GB" b="1" dirty="0"/>
              <a:t>All modules are different</a:t>
            </a:r>
          </a:p>
        </p:txBody>
      </p:sp>
      <p:sp>
        <p:nvSpPr>
          <p:cNvPr id="3" name="Content Placeholder 2"/>
          <p:cNvSpPr>
            <a:spLocks noGrp="1"/>
          </p:cNvSpPr>
          <p:nvPr>
            <p:ph idx="1"/>
          </p:nvPr>
        </p:nvSpPr>
        <p:spPr>
          <a:xfrm>
            <a:off x="457200" y="1772816"/>
            <a:ext cx="8229600" cy="4353347"/>
          </a:xfrm>
        </p:spPr>
        <p:txBody>
          <a:bodyPr>
            <a:normAutofit/>
          </a:bodyPr>
          <a:lstStyle/>
          <a:p>
            <a:pPr lvl="0"/>
            <a:r>
              <a:rPr lang="en-GB" dirty="0"/>
              <a:t>I’ve tried to cover everything but will have missed things</a:t>
            </a:r>
          </a:p>
          <a:p>
            <a:pPr lvl="0"/>
            <a:r>
              <a:rPr lang="en-GB" dirty="0"/>
              <a:t>If in doubt, talk to the module coordinator</a:t>
            </a:r>
          </a:p>
          <a:p>
            <a:pPr lvl="0"/>
            <a:endParaRPr lang="en-GB" dirty="0"/>
          </a:p>
        </p:txBody>
      </p:sp>
    </p:spTree>
    <p:extLst>
      <p:ext uri="{BB962C8B-B14F-4D97-AF65-F5344CB8AC3E}">
        <p14:creationId xmlns:p14="http://schemas.microsoft.com/office/powerpoint/2010/main" val="226631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Responsibilities</a:t>
            </a:r>
          </a:p>
        </p:txBody>
      </p:sp>
      <p:sp>
        <p:nvSpPr>
          <p:cNvPr id="3" name="Content Placeholder 2"/>
          <p:cNvSpPr>
            <a:spLocks noGrp="1"/>
          </p:cNvSpPr>
          <p:nvPr>
            <p:ph idx="1"/>
          </p:nvPr>
        </p:nvSpPr>
        <p:spPr/>
        <p:txBody>
          <a:bodyPr>
            <a:normAutofit fontScale="92500" lnSpcReduction="20000"/>
          </a:bodyPr>
          <a:lstStyle/>
          <a:p>
            <a:pPr lvl="0"/>
            <a:endParaRPr lang="en-GB" dirty="0"/>
          </a:p>
          <a:p>
            <a:pPr lvl="0"/>
            <a:r>
              <a:rPr lang="en-GB" dirty="0"/>
              <a:t>Best ability is availability – </a:t>
            </a:r>
            <a:r>
              <a:rPr lang="en-GB" b="1" dirty="0"/>
              <a:t>be on time</a:t>
            </a:r>
          </a:p>
          <a:p>
            <a:pPr lvl="0"/>
            <a:r>
              <a:rPr lang="en-GB" b="1" dirty="0"/>
              <a:t>Be prepared </a:t>
            </a:r>
            <a:r>
              <a:rPr lang="en-GB" dirty="0"/>
              <a:t>for the class content</a:t>
            </a:r>
          </a:p>
          <a:p>
            <a:r>
              <a:rPr lang="en-GB" b="1" dirty="0"/>
              <a:t>Be proactive</a:t>
            </a:r>
            <a:r>
              <a:rPr lang="en-GB" dirty="0"/>
              <a:t> – don’t wait to be asked</a:t>
            </a:r>
          </a:p>
          <a:p>
            <a:r>
              <a:rPr lang="en-GB" dirty="0"/>
              <a:t>Be ready to interact with people</a:t>
            </a:r>
          </a:p>
          <a:p>
            <a:r>
              <a:rPr lang="en-GB" dirty="0"/>
              <a:t>Focus for the length of the class</a:t>
            </a:r>
          </a:p>
          <a:p>
            <a:r>
              <a:rPr lang="en-GB" dirty="0"/>
              <a:t>Don’t come if you are unwell – but </a:t>
            </a:r>
            <a:r>
              <a:rPr lang="en-GB" b="1" dirty="0"/>
              <a:t>let us know</a:t>
            </a:r>
          </a:p>
          <a:p>
            <a:pPr lvl="0"/>
            <a:r>
              <a:rPr lang="en-GB" dirty="0"/>
              <a:t>Respect confidentiality</a:t>
            </a:r>
          </a:p>
          <a:p>
            <a:r>
              <a:rPr lang="en-GB" dirty="0"/>
              <a:t>Declare conflicts of interest</a:t>
            </a:r>
          </a:p>
          <a:p>
            <a:pPr marL="0" indent="0">
              <a:buNone/>
            </a:pPr>
            <a:endParaRPr lang="en-GB" dirty="0"/>
          </a:p>
        </p:txBody>
      </p:sp>
    </p:spTree>
    <p:extLst>
      <p:ext uri="{BB962C8B-B14F-4D97-AF65-F5344CB8AC3E}">
        <p14:creationId xmlns:p14="http://schemas.microsoft.com/office/powerpoint/2010/main" val="295841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A summary</a:t>
            </a:r>
          </a:p>
        </p:txBody>
      </p:sp>
      <p:sp>
        <p:nvSpPr>
          <p:cNvPr id="3" name="Content Placeholder 2"/>
          <p:cNvSpPr>
            <a:spLocks noGrp="1"/>
          </p:cNvSpPr>
          <p:nvPr>
            <p:ph idx="1"/>
          </p:nvPr>
        </p:nvSpPr>
        <p:spPr/>
        <p:txBody>
          <a:bodyPr>
            <a:normAutofit fontScale="62500" lnSpcReduction="20000"/>
          </a:bodyPr>
          <a:lstStyle/>
          <a:p>
            <a:r>
              <a:rPr lang="en-GB" sz="4000" dirty="0"/>
              <a:t>Read the worksheet in advance!</a:t>
            </a:r>
          </a:p>
          <a:p>
            <a:r>
              <a:rPr lang="en-GB" sz="4000" dirty="0"/>
              <a:t>You don’t have to know everything, you can get help from the lecturer</a:t>
            </a:r>
          </a:p>
          <a:p>
            <a:r>
              <a:rPr lang="en-GB" sz="4000" dirty="0"/>
              <a:t>Help students to work out the solution a step at a time</a:t>
            </a:r>
          </a:p>
          <a:p>
            <a:r>
              <a:rPr lang="en-GB" sz="4000" dirty="0"/>
              <a:t>Ask them to describe the problem as precisely as they can</a:t>
            </a:r>
          </a:p>
          <a:p>
            <a:r>
              <a:rPr lang="en-GB" sz="4000" dirty="0"/>
              <a:t>Don’t do the work for them – easy to do that incrementally</a:t>
            </a:r>
          </a:p>
          <a:p>
            <a:r>
              <a:rPr lang="en-GB" sz="4000" dirty="0"/>
              <a:t>Needs to be their work, their way</a:t>
            </a:r>
          </a:p>
          <a:p>
            <a:r>
              <a:rPr lang="en-GB" sz="4000" dirty="0"/>
              <a:t>Be aware of plagiarism</a:t>
            </a:r>
          </a:p>
          <a:p>
            <a:r>
              <a:rPr lang="en-GB" sz="4000" dirty="0"/>
              <a:t>Try to be available to all students</a:t>
            </a:r>
          </a:p>
          <a:p>
            <a:r>
              <a:rPr lang="en-GB" sz="4000" dirty="0"/>
              <a:t>Be relaxed</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322041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Preparation</a:t>
            </a:r>
          </a:p>
        </p:txBody>
      </p:sp>
      <p:sp>
        <p:nvSpPr>
          <p:cNvPr id="3" name="Content Placeholder 2"/>
          <p:cNvSpPr>
            <a:spLocks noGrp="1"/>
          </p:cNvSpPr>
          <p:nvPr>
            <p:ph idx="1"/>
          </p:nvPr>
        </p:nvSpPr>
        <p:spPr>
          <a:xfrm>
            <a:off x="457200" y="1567333"/>
            <a:ext cx="8229600" cy="4525963"/>
          </a:xfrm>
        </p:spPr>
        <p:txBody>
          <a:bodyPr>
            <a:normAutofit fontScale="92500" lnSpcReduction="10000"/>
          </a:bodyPr>
          <a:lstStyle/>
          <a:p>
            <a:r>
              <a:rPr lang="en-GB" sz="2800" dirty="0"/>
              <a:t>Read the worksheet in advance</a:t>
            </a:r>
          </a:p>
          <a:p>
            <a:r>
              <a:rPr lang="en-GB" sz="2800" dirty="0"/>
              <a:t>Revise the language and system</a:t>
            </a:r>
          </a:p>
          <a:p>
            <a:r>
              <a:rPr lang="en-GB" sz="2800" dirty="0"/>
              <a:t>Revise how to use the debugger (if there is one)</a:t>
            </a:r>
          </a:p>
          <a:p>
            <a:r>
              <a:rPr lang="en-GB" sz="2800" dirty="0"/>
              <a:t>Try to refamiliarize yourself with common error messages in the compiler/IDE</a:t>
            </a:r>
          </a:p>
          <a:p>
            <a:r>
              <a:rPr lang="en-GB" sz="2800" dirty="0"/>
              <a:t>Be relaxed, calm and approachable</a:t>
            </a:r>
          </a:p>
          <a:p>
            <a:pPr marL="0" indent="0">
              <a:buNone/>
            </a:pPr>
            <a:endParaRPr lang="en-GB" sz="2800" dirty="0"/>
          </a:p>
          <a:p>
            <a:pPr marL="0" indent="0">
              <a:buNone/>
            </a:pPr>
            <a:r>
              <a:rPr lang="en-GB" sz="2800" dirty="0"/>
              <a:t>Above all</a:t>
            </a:r>
          </a:p>
          <a:p>
            <a:r>
              <a:rPr lang="en-GB" sz="2800" b="1" dirty="0"/>
              <a:t>Don’t be worried that you might not know the answer to the students’ questions…</a:t>
            </a:r>
          </a:p>
          <a:p>
            <a:pPr marL="0" lvl="0" indent="0">
              <a:buNone/>
            </a:pPr>
            <a:endParaRPr lang="en-GB" sz="2000" dirty="0"/>
          </a:p>
        </p:txBody>
      </p:sp>
    </p:spTree>
    <p:extLst>
      <p:ext uri="{BB962C8B-B14F-4D97-AF65-F5344CB8AC3E}">
        <p14:creationId xmlns:p14="http://schemas.microsoft.com/office/powerpoint/2010/main" val="164234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Not knowing</a:t>
            </a:r>
          </a:p>
        </p:txBody>
      </p:sp>
      <p:sp>
        <p:nvSpPr>
          <p:cNvPr id="3" name="Content Placeholder 2"/>
          <p:cNvSpPr>
            <a:spLocks noGrp="1"/>
          </p:cNvSpPr>
          <p:nvPr>
            <p:ph idx="1"/>
          </p:nvPr>
        </p:nvSpPr>
        <p:spPr/>
        <p:txBody>
          <a:bodyPr>
            <a:normAutofit/>
          </a:bodyPr>
          <a:lstStyle/>
          <a:p>
            <a:r>
              <a:rPr lang="en-GB" sz="2400" dirty="0"/>
              <a:t>It’s OK not know the answer to a student’s question</a:t>
            </a:r>
          </a:p>
          <a:p>
            <a:r>
              <a:rPr lang="en-GB" sz="2400" dirty="0"/>
              <a:t>It’s often better!</a:t>
            </a:r>
          </a:p>
          <a:p>
            <a:r>
              <a:rPr lang="en-GB" sz="2400" b="1" dirty="0"/>
              <a:t>“I don’t know, but let’s find out together.”</a:t>
            </a:r>
          </a:p>
          <a:p>
            <a:r>
              <a:rPr lang="en-GB" sz="2400" dirty="0"/>
              <a:t>Help them find out the answer themselves</a:t>
            </a:r>
          </a:p>
          <a:p>
            <a:r>
              <a:rPr lang="en-GB" sz="2400" dirty="0"/>
              <a:t>Or let them help you figure it out so they can see your thought process</a:t>
            </a:r>
          </a:p>
          <a:p>
            <a:r>
              <a:rPr lang="en-GB" sz="2400" dirty="0"/>
              <a:t>Don’t just let them watch passively</a:t>
            </a:r>
          </a:p>
          <a:p>
            <a:endParaRPr lang="en-GB" sz="2400" dirty="0"/>
          </a:p>
          <a:p>
            <a:pPr marL="0" indent="0">
              <a:buNone/>
            </a:pPr>
            <a:r>
              <a:rPr lang="en-GB" sz="2400" dirty="0"/>
              <a:t>Remember – you are expected to get help from the lecturer when stuck!</a:t>
            </a:r>
          </a:p>
          <a:p>
            <a:pPr marL="0" indent="0">
              <a:buNone/>
            </a:pPr>
            <a:endParaRPr lang="en-GB" sz="2400" dirty="0"/>
          </a:p>
        </p:txBody>
      </p:sp>
    </p:spTree>
    <p:extLst>
      <p:ext uri="{BB962C8B-B14F-4D97-AF65-F5344CB8AC3E}">
        <p14:creationId xmlns:p14="http://schemas.microsoft.com/office/powerpoint/2010/main" val="429106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8229600" cy="634082"/>
          </a:xfrm>
        </p:spPr>
        <p:txBody>
          <a:bodyPr>
            <a:normAutofit fontScale="90000"/>
          </a:bodyPr>
          <a:lstStyle/>
          <a:p>
            <a:br>
              <a:rPr lang="en-GB" dirty="0"/>
            </a:br>
            <a:br>
              <a:rPr lang="en-GB" dirty="0"/>
            </a:br>
            <a:r>
              <a:rPr lang="en-GB" b="1" dirty="0"/>
              <a:t>Rubber duck debugging</a:t>
            </a:r>
            <a:br>
              <a:rPr lang="en-GB" b="1" dirty="0"/>
            </a:br>
            <a:r>
              <a:rPr lang="en-GB" sz="2200" dirty="0"/>
              <a:t>For when the question is “why doesn’t it work?”</a:t>
            </a:r>
            <a:endParaRPr lang="en-GB" dirty="0"/>
          </a:p>
        </p:txBody>
      </p:sp>
      <p:pic>
        <p:nvPicPr>
          <p:cNvPr id="15" name="Content Placeholder 14" descr="A yellow rubber duck on a black stand next to a computer monitor&#10;&#10;Description automatically generated">
            <a:extLst>
              <a:ext uri="{FF2B5EF4-FFF2-40B4-BE49-F238E27FC236}">
                <a16:creationId xmlns:a16="http://schemas.microsoft.com/office/drawing/2014/main" id="{0AAA30CA-6D07-08CF-F264-CC961EAE514D}"/>
              </a:ext>
            </a:extLst>
          </p:cNvPr>
          <p:cNvPicPr>
            <a:picLocks noGrp="1" noChangeAspect="1"/>
          </p:cNvPicPr>
          <p:nvPr>
            <p:ph idx="1"/>
          </p:nvPr>
        </p:nvPicPr>
        <p:blipFill>
          <a:blip r:embed="rId3"/>
          <a:stretch>
            <a:fillRect/>
          </a:stretch>
        </p:blipFill>
        <p:spPr>
          <a:xfrm>
            <a:off x="1844545" y="2264936"/>
            <a:ext cx="5454910" cy="4105702"/>
          </a:xfrm>
        </p:spPr>
      </p:pic>
    </p:spTree>
    <p:extLst>
      <p:ext uri="{BB962C8B-B14F-4D97-AF65-F5344CB8AC3E}">
        <p14:creationId xmlns:p14="http://schemas.microsoft.com/office/powerpoint/2010/main" val="285461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856" y="414796"/>
            <a:ext cx="8229600" cy="634082"/>
          </a:xfrm>
        </p:spPr>
        <p:txBody>
          <a:bodyPr>
            <a:normAutofit fontScale="90000"/>
          </a:bodyPr>
          <a:lstStyle/>
          <a:p>
            <a:br>
              <a:rPr lang="en-GB" dirty="0"/>
            </a:br>
            <a:br>
              <a:rPr lang="en-GB" dirty="0"/>
            </a:br>
            <a:r>
              <a:rPr lang="en-GB" b="1" dirty="0"/>
              <a:t>Rubber duck debugging</a:t>
            </a:r>
          </a:p>
        </p:txBody>
      </p:sp>
      <p:sp>
        <p:nvSpPr>
          <p:cNvPr id="3" name="Content Placeholder 2"/>
          <p:cNvSpPr>
            <a:spLocks noGrp="1"/>
          </p:cNvSpPr>
          <p:nvPr>
            <p:ph idx="1"/>
          </p:nvPr>
        </p:nvSpPr>
        <p:spPr/>
        <p:txBody>
          <a:bodyPr>
            <a:normAutofit/>
          </a:bodyPr>
          <a:lstStyle/>
          <a:p>
            <a:endParaRPr lang="en-GB" sz="2400" b="1" dirty="0"/>
          </a:p>
          <a:p>
            <a:r>
              <a:rPr lang="en-GB" sz="2400" b="1" dirty="0"/>
              <a:t>Be their rubber duck</a:t>
            </a:r>
          </a:p>
          <a:p>
            <a:r>
              <a:rPr lang="en-GB" sz="2400" dirty="0"/>
              <a:t>Make the student explain their code to you line by line</a:t>
            </a:r>
          </a:p>
          <a:p>
            <a:r>
              <a:rPr lang="en-GB" sz="2400" dirty="0"/>
              <a:t>Explaining something </a:t>
            </a:r>
            <a:r>
              <a:rPr lang="en-GB" sz="2400" b="1" dirty="0"/>
              <a:t>in detail</a:t>
            </a:r>
            <a:r>
              <a:rPr lang="en-GB" sz="2400" dirty="0"/>
              <a:t> helps you see problems</a:t>
            </a:r>
          </a:p>
          <a:p>
            <a:endParaRPr lang="en-GB" sz="2400" dirty="0"/>
          </a:p>
          <a:p>
            <a:pPr marL="0" indent="0">
              <a:buNone/>
            </a:pPr>
            <a:r>
              <a:rPr lang="en-GB" sz="2000" dirty="0"/>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 </a:t>
            </a:r>
          </a:p>
          <a:p>
            <a:pPr marL="0" indent="0" algn="r">
              <a:buNone/>
            </a:pPr>
            <a:r>
              <a:rPr lang="en-GB" sz="2000" dirty="0"/>
              <a:t>[</a:t>
            </a:r>
            <a:r>
              <a:rPr lang="en-GB" sz="2000" dirty="0">
                <a:hlinkClick r:id="rId3"/>
              </a:rPr>
              <a:t>https://en.wikipedia.org/wiki/Rubber_duck_debugging</a:t>
            </a:r>
            <a:r>
              <a:rPr lang="en-GB" sz="2000" dirty="0"/>
              <a:t>]</a:t>
            </a:r>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49930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Oh no</a:t>
            </a:r>
          </a:p>
        </p:txBody>
      </p:sp>
      <p:sp>
        <p:nvSpPr>
          <p:cNvPr id="3" name="Content Placeholder 2"/>
          <p:cNvSpPr>
            <a:spLocks noGrp="1"/>
          </p:cNvSpPr>
          <p:nvPr>
            <p:ph idx="1"/>
          </p:nvPr>
        </p:nvSpPr>
        <p:spPr/>
        <p:txBody>
          <a:bodyPr>
            <a:normAutofit/>
          </a:bodyPr>
          <a:lstStyle/>
          <a:p>
            <a:r>
              <a:rPr lang="en-GB" sz="2400" dirty="0"/>
              <a:t>If their whole concept is flawed get them to tell you their thinking</a:t>
            </a:r>
          </a:p>
          <a:p>
            <a:r>
              <a:rPr lang="en-GB" sz="2400" dirty="0"/>
              <a:t>Do not just delete their code or be dismissive of it</a:t>
            </a:r>
          </a:p>
          <a:p>
            <a:r>
              <a:rPr lang="en-GB" sz="2400" b="1" dirty="0"/>
              <a:t>Never, ever say their code is rubbish…</a:t>
            </a:r>
          </a:p>
          <a:p>
            <a:endParaRPr lang="en-GB" sz="2400" dirty="0"/>
          </a:p>
        </p:txBody>
      </p:sp>
    </p:spTree>
    <p:extLst>
      <p:ext uri="{BB962C8B-B14F-4D97-AF65-F5344CB8AC3E}">
        <p14:creationId xmlns:p14="http://schemas.microsoft.com/office/powerpoint/2010/main" val="295975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Don’t lose patience</a:t>
            </a:r>
          </a:p>
        </p:txBody>
      </p:sp>
      <p:sp>
        <p:nvSpPr>
          <p:cNvPr id="3" name="Content Placeholder 2"/>
          <p:cNvSpPr>
            <a:spLocks noGrp="1"/>
          </p:cNvSpPr>
          <p:nvPr>
            <p:ph idx="1"/>
          </p:nvPr>
        </p:nvSpPr>
        <p:spPr/>
        <p:txBody>
          <a:bodyPr>
            <a:normAutofit/>
          </a:bodyPr>
          <a:lstStyle/>
          <a:p>
            <a:r>
              <a:rPr lang="en-GB" sz="2400" dirty="0"/>
              <a:t>If you think a student can’t do it, and you show it, they will believe you. Don’t even think it.</a:t>
            </a:r>
          </a:p>
          <a:p>
            <a:r>
              <a:rPr lang="en-GB" sz="2400" dirty="0"/>
              <a:t>It is very easy to lose patience and become dismissive. This makes students “disengage.”</a:t>
            </a:r>
          </a:p>
          <a:p>
            <a:r>
              <a:rPr lang="en-GB" sz="2400" dirty="0"/>
              <a:t>This can sometimes be a real challenge.</a:t>
            </a:r>
          </a:p>
          <a:p>
            <a:pPr marL="0" indent="0">
              <a:buNone/>
            </a:pPr>
            <a:endParaRPr lang="en-GB" sz="2400" dirty="0"/>
          </a:p>
        </p:txBody>
      </p:sp>
    </p:spTree>
    <p:extLst>
      <p:ext uri="{BB962C8B-B14F-4D97-AF65-F5344CB8AC3E}">
        <p14:creationId xmlns:p14="http://schemas.microsoft.com/office/powerpoint/2010/main" val="350748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Unacceptable Academic Practice</a:t>
            </a:r>
          </a:p>
        </p:txBody>
      </p:sp>
      <p:sp>
        <p:nvSpPr>
          <p:cNvPr id="3" name="Content Placeholder 2"/>
          <p:cNvSpPr>
            <a:spLocks noGrp="1"/>
          </p:cNvSpPr>
          <p:nvPr>
            <p:ph idx="1"/>
          </p:nvPr>
        </p:nvSpPr>
        <p:spPr/>
        <p:txBody>
          <a:bodyPr>
            <a:normAutofit/>
          </a:bodyPr>
          <a:lstStyle/>
          <a:p>
            <a:r>
              <a:rPr lang="en-GB" sz="2400" dirty="0"/>
              <a:t>All assessed work </a:t>
            </a:r>
            <a:r>
              <a:rPr lang="en-GB" sz="2400" b="1" dirty="0"/>
              <a:t>must be the student’s own </a:t>
            </a:r>
            <a:r>
              <a:rPr lang="en-GB" sz="2400" dirty="0"/>
              <a:t>(unless stated otherwise)</a:t>
            </a:r>
          </a:p>
          <a:p>
            <a:r>
              <a:rPr lang="en-GB" sz="2400" dirty="0"/>
              <a:t>It’s a fine line between getting help from a fellow student and copying their code.</a:t>
            </a:r>
          </a:p>
          <a:p>
            <a:r>
              <a:rPr lang="en-GB" sz="2400" dirty="0"/>
              <a:t>It’s a fine line between getting hints from websites or AI and copying code.</a:t>
            </a:r>
          </a:p>
          <a:p>
            <a:r>
              <a:rPr lang="en-GB" sz="2400" dirty="0"/>
              <a:t>Even if unassessed work is being copied</a:t>
            </a:r>
          </a:p>
          <a:p>
            <a:pPr lvl="1"/>
            <a:r>
              <a:rPr lang="en-GB" sz="2000" dirty="0"/>
              <a:t>the copier won’t learn anything</a:t>
            </a:r>
          </a:p>
          <a:p>
            <a:pPr lvl="1"/>
            <a:r>
              <a:rPr lang="en-GB" sz="2000" dirty="0"/>
              <a:t>and will become reliant on copying work</a:t>
            </a:r>
          </a:p>
          <a:p>
            <a:pPr marL="0" indent="0">
              <a:buNone/>
            </a:pPr>
            <a:endParaRPr lang="en-GB" sz="2400" dirty="0"/>
          </a:p>
        </p:txBody>
      </p:sp>
    </p:spTree>
    <p:extLst>
      <p:ext uri="{BB962C8B-B14F-4D97-AF65-F5344CB8AC3E}">
        <p14:creationId xmlns:p14="http://schemas.microsoft.com/office/powerpoint/2010/main" val="391618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Introduction</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Thanks. Really.</a:t>
            </a:r>
          </a:p>
          <a:p>
            <a:r>
              <a:rPr lang="en-GB" dirty="0"/>
              <a:t>Covered today:</a:t>
            </a:r>
          </a:p>
          <a:p>
            <a:pPr lvl="1"/>
            <a:r>
              <a:rPr lang="en-GB" dirty="0"/>
              <a:t>Equality, Dignity and Inclusion</a:t>
            </a:r>
          </a:p>
          <a:p>
            <a:pPr lvl="1"/>
            <a:r>
              <a:rPr lang="en-GB" dirty="0"/>
              <a:t>Health, Safety and Employment</a:t>
            </a:r>
          </a:p>
          <a:p>
            <a:pPr lvl="1"/>
            <a:r>
              <a:rPr lang="en-GB" dirty="0"/>
              <a:t>How to Demonstrate</a:t>
            </a:r>
          </a:p>
        </p:txBody>
      </p:sp>
    </p:spTree>
    <p:extLst>
      <p:ext uri="{BB962C8B-B14F-4D97-AF65-F5344CB8AC3E}">
        <p14:creationId xmlns:p14="http://schemas.microsoft.com/office/powerpoint/2010/main" val="3006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Unacceptable Academic Practice</a:t>
            </a:r>
          </a:p>
        </p:txBody>
      </p:sp>
      <p:sp>
        <p:nvSpPr>
          <p:cNvPr id="3" name="Content Placeholder 2"/>
          <p:cNvSpPr>
            <a:spLocks noGrp="1"/>
          </p:cNvSpPr>
          <p:nvPr>
            <p:ph idx="1"/>
          </p:nvPr>
        </p:nvSpPr>
        <p:spPr/>
        <p:txBody>
          <a:bodyPr>
            <a:normAutofit/>
          </a:bodyPr>
          <a:lstStyle/>
          <a:p>
            <a:r>
              <a:rPr lang="en-GB" sz="2400" dirty="0"/>
              <a:t>It’s OK for students to ask a fellow student a question</a:t>
            </a:r>
          </a:p>
          <a:p>
            <a:r>
              <a:rPr lang="en-GB" sz="2400" dirty="0"/>
              <a:t>It’s not OK for students to work together (because usually one student is actually doing the work)</a:t>
            </a:r>
          </a:p>
          <a:p>
            <a:r>
              <a:rPr lang="en-GB" sz="2400" dirty="0"/>
              <a:t>Keep an eye on students who appear to be working too closely together.</a:t>
            </a:r>
          </a:p>
          <a:p>
            <a:r>
              <a:rPr lang="en-GB" sz="2400" dirty="0"/>
              <a:t>Particularly watch for this when assignments </a:t>
            </a:r>
            <a:r>
              <a:rPr lang="en-GB" sz="2400"/>
              <a:t>are being worked on</a:t>
            </a:r>
            <a:endParaRPr lang="en-GB" sz="2400" dirty="0"/>
          </a:p>
          <a:p>
            <a:endParaRPr lang="en-GB" sz="2400" dirty="0"/>
          </a:p>
          <a:p>
            <a:pPr marL="0" indent="0">
              <a:buNone/>
            </a:pPr>
            <a:endParaRPr lang="en-GB" sz="2400" dirty="0"/>
          </a:p>
        </p:txBody>
      </p:sp>
    </p:spTree>
    <p:extLst>
      <p:ext uri="{BB962C8B-B14F-4D97-AF65-F5344CB8AC3E}">
        <p14:creationId xmlns:p14="http://schemas.microsoft.com/office/powerpoint/2010/main" val="408481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Kent (adj.)</a:t>
            </a:r>
          </a:p>
        </p:txBody>
      </p:sp>
      <p:sp>
        <p:nvSpPr>
          <p:cNvPr id="3" name="Content Placeholder 2"/>
          <p:cNvSpPr>
            <a:spLocks noGrp="1"/>
          </p:cNvSpPr>
          <p:nvPr>
            <p:ph idx="1"/>
          </p:nvPr>
        </p:nvSpPr>
        <p:spPr/>
        <p:txBody>
          <a:bodyPr>
            <a:normAutofit/>
          </a:bodyPr>
          <a:lstStyle/>
          <a:p>
            <a:pPr marL="0" lvl="0" indent="0">
              <a:buNone/>
            </a:pPr>
            <a:r>
              <a:rPr lang="en-GB" sz="2800" dirty="0"/>
              <a:t>Politely determined not to help despite a violent urge to the contrary. </a:t>
            </a:r>
            <a:r>
              <a:rPr lang="en-GB" sz="2800" i="1" dirty="0"/>
              <a:t>Kent</a:t>
            </a:r>
            <a:r>
              <a:rPr lang="en-GB" sz="2800" dirty="0"/>
              <a:t> expressions are seen on the faces of people who are good at something watching someone else who can't do it at all.</a:t>
            </a:r>
          </a:p>
          <a:p>
            <a:pPr marL="0" lvl="0" indent="0">
              <a:buNone/>
            </a:pPr>
            <a:endParaRPr lang="en-GB" sz="2800" dirty="0"/>
          </a:p>
          <a:p>
            <a:pPr marL="0" lvl="0" indent="0" algn="r">
              <a:buNone/>
            </a:pPr>
            <a:r>
              <a:rPr lang="en-GB" sz="2800" dirty="0"/>
              <a:t>   </a:t>
            </a:r>
            <a:r>
              <a:rPr lang="en-GB" sz="2000" dirty="0"/>
              <a:t>- </a:t>
            </a:r>
            <a:r>
              <a:rPr lang="en-GB" sz="2000" i="1" dirty="0"/>
              <a:t>The Meaning of </a:t>
            </a:r>
            <a:r>
              <a:rPr lang="en-GB" sz="2000" i="1" dirty="0" err="1"/>
              <a:t>Liff</a:t>
            </a:r>
            <a:r>
              <a:rPr lang="en-GB" sz="2000" dirty="0"/>
              <a:t> (Douglas Adams &amp; John Lloyd)</a:t>
            </a:r>
          </a:p>
        </p:txBody>
      </p:sp>
      <p:pic>
        <p:nvPicPr>
          <p:cNvPr id="1026" name="Picture 2" descr="The Meaning of Liff - Wikipedia">
            <a:extLst>
              <a:ext uri="{FF2B5EF4-FFF2-40B4-BE49-F238E27FC236}">
                <a16:creationId xmlns:a16="http://schemas.microsoft.com/office/drawing/2014/main" id="{A26E9641-FE53-9894-B389-A9E4B409E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429000"/>
            <a:ext cx="2143471"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7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Good for you too!</a:t>
            </a:r>
          </a:p>
        </p:txBody>
      </p:sp>
      <p:sp>
        <p:nvSpPr>
          <p:cNvPr id="3" name="Content Placeholder 2"/>
          <p:cNvSpPr>
            <a:spLocks noGrp="1"/>
          </p:cNvSpPr>
          <p:nvPr>
            <p:ph idx="1"/>
          </p:nvPr>
        </p:nvSpPr>
        <p:spPr/>
        <p:txBody>
          <a:bodyPr>
            <a:normAutofit/>
          </a:bodyPr>
          <a:lstStyle/>
          <a:p>
            <a:r>
              <a:rPr lang="en-GB" dirty="0"/>
              <a:t>This is a great opportunity for you to learn</a:t>
            </a:r>
          </a:p>
          <a:p>
            <a:pPr lvl="1"/>
            <a:r>
              <a:rPr lang="en-GB" dirty="0"/>
              <a:t>Technical stuff</a:t>
            </a:r>
          </a:p>
          <a:p>
            <a:pPr lvl="1"/>
            <a:r>
              <a:rPr lang="en-GB" dirty="0"/>
              <a:t>How to explain things</a:t>
            </a:r>
          </a:p>
        </p:txBody>
      </p:sp>
    </p:spTree>
    <p:extLst>
      <p:ext uri="{BB962C8B-B14F-4D97-AF65-F5344CB8AC3E}">
        <p14:creationId xmlns:p14="http://schemas.microsoft.com/office/powerpoint/2010/main" val="3752275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End of session</a:t>
            </a:r>
          </a:p>
        </p:txBody>
      </p:sp>
      <p:sp>
        <p:nvSpPr>
          <p:cNvPr id="3" name="Content Placeholder 2"/>
          <p:cNvSpPr>
            <a:spLocks noGrp="1"/>
          </p:cNvSpPr>
          <p:nvPr>
            <p:ph idx="1"/>
          </p:nvPr>
        </p:nvSpPr>
        <p:spPr/>
        <p:txBody>
          <a:bodyPr>
            <a:normAutofit/>
          </a:bodyPr>
          <a:lstStyle/>
          <a:p>
            <a:pPr marL="0" lvl="0" indent="0">
              <a:buNone/>
            </a:pPr>
            <a:endParaRPr lang="en-GB" sz="2800" dirty="0"/>
          </a:p>
          <a:p>
            <a:pPr lvl="0"/>
            <a:r>
              <a:rPr lang="en-GB" sz="2800" dirty="0"/>
              <a:t>Try to make sure student work is reasonable before sign-off</a:t>
            </a:r>
          </a:p>
          <a:p>
            <a:r>
              <a:rPr lang="en-GB" sz="2800" dirty="0"/>
              <a:t>You need to know what the requirements are</a:t>
            </a:r>
          </a:p>
          <a:p>
            <a:r>
              <a:rPr lang="en-GB" sz="2800" dirty="0"/>
              <a:t>Feedback any issues to module coordinator</a:t>
            </a:r>
          </a:p>
          <a:p>
            <a:endParaRPr lang="en-GB" sz="2800" dirty="0"/>
          </a:p>
        </p:txBody>
      </p:sp>
    </p:spTree>
    <p:extLst>
      <p:ext uri="{BB962C8B-B14F-4D97-AF65-F5344CB8AC3E}">
        <p14:creationId xmlns:p14="http://schemas.microsoft.com/office/powerpoint/2010/main" val="424455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u="sng" dirty="0"/>
            </a:br>
            <a:br>
              <a:rPr lang="en-GB" u="sng" dirty="0"/>
            </a:br>
            <a:r>
              <a:rPr lang="en-GB" b="1" u="sng" dirty="0"/>
              <a:t>Please turn up.</a:t>
            </a:r>
          </a:p>
        </p:txBody>
      </p:sp>
      <p:sp>
        <p:nvSpPr>
          <p:cNvPr id="3" name="Content Placeholder 2"/>
          <p:cNvSpPr>
            <a:spLocks noGrp="1"/>
          </p:cNvSpPr>
          <p:nvPr>
            <p:ph idx="1"/>
          </p:nvPr>
        </p:nvSpPr>
        <p:spPr>
          <a:xfrm>
            <a:off x="457200" y="1772816"/>
            <a:ext cx="8229600" cy="4353347"/>
          </a:xfrm>
        </p:spPr>
        <p:txBody>
          <a:bodyPr>
            <a:normAutofit/>
          </a:bodyPr>
          <a:lstStyle/>
          <a:p>
            <a:r>
              <a:rPr lang="en-GB" sz="2800" dirty="0"/>
              <a:t>If you don’t come to a session you’re supposed to attend, it puts an unfair load on the other demonstrators and the lecturer.</a:t>
            </a:r>
          </a:p>
          <a:p>
            <a:r>
              <a:rPr lang="en-GB" sz="2800" dirty="0"/>
              <a:t>Students might not get seen. They might start to fall behind.</a:t>
            </a:r>
          </a:p>
          <a:p>
            <a:r>
              <a:rPr lang="en-GB" sz="2800" dirty="0"/>
              <a:t>If you can’t come, </a:t>
            </a:r>
            <a:r>
              <a:rPr lang="en-GB" sz="2800" b="1" u="sng" dirty="0">
                <a:solidFill>
                  <a:srgbClr val="CC0000"/>
                </a:solidFill>
              </a:rPr>
              <a:t>tell us in good time.</a:t>
            </a:r>
            <a:endParaRPr lang="en-GB" sz="2800" u="sng" dirty="0">
              <a:solidFill>
                <a:srgbClr val="CC0000"/>
              </a:solidFill>
            </a:endParaRPr>
          </a:p>
        </p:txBody>
      </p:sp>
    </p:spTree>
    <p:extLst>
      <p:ext uri="{BB962C8B-B14F-4D97-AF65-F5344CB8AC3E}">
        <p14:creationId xmlns:p14="http://schemas.microsoft.com/office/powerpoint/2010/main" val="55004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Finally</a:t>
            </a:r>
          </a:p>
        </p:txBody>
      </p:sp>
      <p:sp>
        <p:nvSpPr>
          <p:cNvPr id="3" name="Content Placeholder 2"/>
          <p:cNvSpPr>
            <a:spLocks noGrp="1"/>
          </p:cNvSpPr>
          <p:nvPr>
            <p:ph idx="1"/>
          </p:nvPr>
        </p:nvSpPr>
        <p:spPr/>
        <p:txBody>
          <a:bodyPr>
            <a:normAutofit/>
          </a:bodyPr>
          <a:lstStyle/>
          <a:p>
            <a:pPr marL="0" lvl="0" indent="0">
              <a:buNone/>
            </a:pPr>
            <a:endParaRPr lang="en-GB" sz="2400" dirty="0"/>
          </a:p>
          <a:p>
            <a:pPr marL="0" lvl="0" indent="0" algn="ctr">
              <a:buNone/>
            </a:pPr>
            <a:r>
              <a:rPr lang="en-GB" sz="2400" dirty="0"/>
              <a:t>Thank you.</a:t>
            </a:r>
          </a:p>
          <a:p>
            <a:pPr marL="0" lvl="0" indent="0" algn="ctr">
              <a:buNone/>
            </a:pPr>
            <a:endParaRPr lang="en-GB" sz="2400" dirty="0"/>
          </a:p>
          <a:p>
            <a:pPr marL="0" lvl="0" indent="0" algn="ctr">
              <a:buNone/>
            </a:pPr>
            <a:endParaRPr lang="en-GB" sz="2400" dirty="0"/>
          </a:p>
          <a:p>
            <a:pPr marL="0" lvl="0" indent="0" algn="ctr">
              <a:buNone/>
            </a:pPr>
            <a:r>
              <a:rPr lang="en-GB" sz="2400" dirty="0"/>
              <a:t>We are really delighted that you all want to demonstrate and help other students. You can have a wonderful effect on what people will learn and how they will feel about computing and their prospects for the future. You are role models and have really helpful expertise to share.</a:t>
            </a:r>
          </a:p>
        </p:txBody>
      </p:sp>
    </p:spTree>
    <p:extLst>
      <p:ext uri="{BB962C8B-B14F-4D97-AF65-F5344CB8AC3E}">
        <p14:creationId xmlns:p14="http://schemas.microsoft.com/office/powerpoint/2010/main" val="186371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06" y="548680"/>
            <a:ext cx="8229600" cy="1143000"/>
          </a:xfrm>
        </p:spPr>
        <p:txBody>
          <a:bodyPr>
            <a:normAutofit fontScale="90000"/>
          </a:bodyPr>
          <a:lstStyle/>
          <a:p>
            <a:br>
              <a:rPr lang="en-GB" dirty="0"/>
            </a:br>
            <a:r>
              <a:rPr lang="en-GB" dirty="0"/>
              <a:t>Any questions?</a:t>
            </a:r>
            <a:br>
              <a:rPr lang="en-GB" dirty="0"/>
            </a:br>
            <a:endParaRPr lang="en-GB" b="1" dirty="0"/>
          </a:p>
        </p:txBody>
      </p:sp>
      <p:sp>
        <p:nvSpPr>
          <p:cNvPr id="3" name="Content Placeholder 2"/>
          <p:cNvSpPr>
            <a:spLocks noGrp="1"/>
          </p:cNvSpPr>
          <p:nvPr>
            <p:ph idx="1"/>
          </p:nvPr>
        </p:nvSpPr>
        <p:spPr/>
        <p:txBody>
          <a:bodyPr>
            <a:normAutofit fontScale="92500" lnSpcReduction="10000"/>
          </a:bodyPr>
          <a:lstStyle/>
          <a:p>
            <a:pPr lvl="0"/>
            <a:endParaRPr lang="en-GB" b="1" dirty="0"/>
          </a:p>
          <a:p>
            <a:pPr marL="0" indent="0" algn="ctr">
              <a:buNone/>
            </a:pPr>
            <a:r>
              <a:rPr lang="en-GB" sz="25000" dirty="0"/>
              <a:t>?</a:t>
            </a:r>
          </a:p>
        </p:txBody>
      </p:sp>
    </p:spTree>
    <p:extLst>
      <p:ext uri="{BB962C8B-B14F-4D97-AF65-F5344CB8AC3E}">
        <p14:creationId xmlns:p14="http://schemas.microsoft.com/office/powerpoint/2010/main" val="608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fontScale="85000" lnSpcReduction="20000"/>
          </a:bodyPr>
          <a:lstStyle/>
          <a:p>
            <a:pPr lvl="0"/>
            <a:r>
              <a:rPr lang="en-GB" dirty="0"/>
              <a:t>Equality and Diversity – equal respect for all:</a:t>
            </a:r>
          </a:p>
          <a:p>
            <a:pPr marL="0" lvl="0" indent="0">
              <a:buNone/>
            </a:pPr>
            <a:r>
              <a:rPr lang="en-GB" dirty="0">
                <a:hlinkClick r:id="rId3"/>
              </a:rPr>
              <a:t>https://www.aber.ac.uk/en/cs/equality-and-diversity/</a:t>
            </a:r>
            <a:endParaRPr lang="en-GB" dirty="0"/>
          </a:p>
          <a:p>
            <a:pPr lvl="0"/>
            <a:r>
              <a:rPr lang="en-GB" dirty="0"/>
              <a:t>Dignity and respect policy </a:t>
            </a:r>
          </a:p>
          <a:p>
            <a:pPr lvl="0"/>
            <a:r>
              <a:rPr lang="en-GB" dirty="0"/>
              <a:t>Disabilities, learning differences and anxieties are not always visible</a:t>
            </a:r>
          </a:p>
          <a:p>
            <a:pPr lvl="0"/>
            <a:r>
              <a:rPr lang="en-GB" dirty="0"/>
              <a:t>Be kind and patient</a:t>
            </a:r>
          </a:p>
          <a:p>
            <a:pPr lvl="0"/>
            <a:r>
              <a:rPr lang="en-GB" dirty="0"/>
              <a:t>Help people towards understanding rather than show what you know</a:t>
            </a:r>
          </a:p>
          <a:p>
            <a:pPr lvl="0"/>
            <a:r>
              <a:rPr lang="en-GB" dirty="0"/>
              <a:t>Respect personal space (!)</a:t>
            </a:r>
          </a:p>
          <a:p>
            <a:pPr lvl="0"/>
            <a:r>
              <a:rPr lang="en-GB" dirty="0"/>
              <a:t>You are representing the University</a:t>
            </a:r>
          </a:p>
          <a:p>
            <a:endParaRPr lang="en-GB" dirty="0"/>
          </a:p>
        </p:txBody>
      </p:sp>
    </p:spTree>
    <p:extLst>
      <p:ext uri="{BB962C8B-B14F-4D97-AF65-F5344CB8AC3E}">
        <p14:creationId xmlns:p14="http://schemas.microsoft.com/office/powerpoint/2010/main" val="168516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Indignity and Disrespect!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solidFill>
                  <a:srgbClr val="FF0000"/>
                </a:solidFill>
              </a:rPr>
              <a:t>(pause the recording, Jim)</a:t>
            </a:r>
          </a:p>
          <a:p>
            <a:r>
              <a:rPr lang="en-GB" dirty="0"/>
              <a:t>What’s the worst thing a demonstrator has ever done for you?</a:t>
            </a:r>
          </a:p>
        </p:txBody>
      </p:sp>
    </p:spTree>
    <p:extLst>
      <p:ext uri="{BB962C8B-B14F-4D97-AF65-F5344CB8AC3E}">
        <p14:creationId xmlns:p14="http://schemas.microsoft.com/office/powerpoint/2010/main" val="194409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And what’s the best?</a:t>
            </a:r>
          </a:p>
          <a:p>
            <a:endParaRPr lang="en-GB" dirty="0"/>
          </a:p>
          <a:p>
            <a:endParaRPr lang="en-GB" dirty="0"/>
          </a:p>
          <a:p>
            <a:pPr marL="0" indent="0">
              <a:buNone/>
            </a:pPr>
            <a:r>
              <a:rPr lang="en-GB" sz="1800" dirty="0">
                <a:solidFill>
                  <a:srgbClr val="FF0000"/>
                </a:solidFill>
              </a:rPr>
              <a:t>(remember to start the recording again, Jim)</a:t>
            </a:r>
          </a:p>
        </p:txBody>
      </p:sp>
    </p:spTree>
    <p:extLst>
      <p:ext uri="{BB962C8B-B14F-4D97-AF65-F5344CB8AC3E}">
        <p14:creationId xmlns:p14="http://schemas.microsoft.com/office/powerpoint/2010/main" val="368122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Discrimination</a:t>
            </a:r>
          </a:p>
        </p:txBody>
      </p:sp>
      <p:sp>
        <p:nvSpPr>
          <p:cNvPr id="3" name="Content Placeholder 2"/>
          <p:cNvSpPr>
            <a:spLocks noGrp="1"/>
          </p:cNvSpPr>
          <p:nvPr>
            <p:ph idx="1"/>
          </p:nvPr>
        </p:nvSpPr>
        <p:spPr>
          <a:xfrm>
            <a:off x="457200" y="1988840"/>
            <a:ext cx="8229600" cy="4137323"/>
          </a:xfrm>
        </p:spPr>
        <p:txBody>
          <a:bodyPr>
            <a:normAutofit lnSpcReduction="10000"/>
          </a:bodyPr>
          <a:lstStyle/>
          <a:p>
            <a:r>
              <a:rPr lang="en-GB" dirty="0"/>
              <a:t>Gender balance in STEM is skewed</a:t>
            </a:r>
          </a:p>
          <a:p>
            <a:r>
              <a:rPr lang="en-GB" dirty="0" err="1"/>
              <a:t>Compsci</a:t>
            </a:r>
            <a:r>
              <a:rPr lang="en-GB" dirty="0"/>
              <a:t> in particular:</a:t>
            </a:r>
          </a:p>
          <a:p>
            <a:pPr lvl="1"/>
            <a:r>
              <a:rPr lang="en-GB" dirty="0"/>
              <a:t>Not many women</a:t>
            </a:r>
          </a:p>
          <a:p>
            <a:pPr lvl="1"/>
            <a:r>
              <a:rPr lang="en-GB" dirty="0"/>
              <a:t>Quite a few </a:t>
            </a:r>
            <a:r>
              <a:rPr lang="en-GB"/>
              <a:t>trans folk</a:t>
            </a:r>
          </a:p>
          <a:p>
            <a:r>
              <a:rPr lang="en-GB" dirty="0"/>
              <a:t>Do not </a:t>
            </a:r>
            <a:r>
              <a:rPr lang="en-GB" b="1" dirty="0"/>
              <a:t>discriminate</a:t>
            </a:r>
          </a:p>
          <a:p>
            <a:endParaRPr lang="en-GB" b="1" dirty="0"/>
          </a:p>
          <a:p>
            <a:pPr marL="0" indent="0">
              <a:buNone/>
            </a:pPr>
            <a:r>
              <a:rPr lang="en-GB" b="1" dirty="0"/>
              <a:t>Everyone is just a student. Treat them all with exactly the same kindness and professionalism.</a:t>
            </a:r>
            <a:endParaRPr lang="en-GB" dirty="0"/>
          </a:p>
          <a:p>
            <a:endParaRPr lang="en-GB" dirty="0"/>
          </a:p>
        </p:txBody>
      </p:sp>
    </p:spTree>
    <p:extLst>
      <p:ext uri="{BB962C8B-B14F-4D97-AF65-F5344CB8AC3E}">
        <p14:creationId xmlns:p14="http://schemas.microsoft.com/office/powerpoint/2010/main" val="33807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Discrimination</a:t>
            </a:r>
          </a:p>
        </p:txBody>
      </p:sp>
      <p:sp>
        <p:nvSpPr>
          <p:cNvPr id="3" name="Content Placeholder 2"/>
          <p:cNvSpPr>
            <a:spLocks noGrp="1"/>
          </p:cNvSpPr>
          <p:nvPr>
            <p:ph idx="1"/>
          </p:nvPr>
        </p:nvSpPr>
        <p:spPr>
          <a:xfrm>
            <a:off x="457200" y="1988840"/>
            <a:ext cx="8229600" cy="4137323"/>
          </a:xfrm>
        </p:spPr>
        <p:txBody>
          <a:bodyPr>
            <a:normAutofit fontScale="92500" lnSpcReduction="10000"/>
          </a:bodyPr>
          <a:lstStyle/>
          <a:p>
            <a:pPr marL="0" indent="0">
              <a:buNone/>
            </a:pPr>
            <a:r>
              <a:rPr lang="en-GB" dirty="0"/>
              <a:t>Do not treat people differently on the basis of</a:t>
            </a:r>
          </a:p>
          <a:p>
            <a:r>
              <a:rPr lang="en-GB" dirty="0"/>
              <a:t>Gender</a:t>
            </a:r>
          </a:p>
          <a:p>
            <a:r>
              <a:rPr lang="en-GB" dirty="0"/>
              <a:t>Gender identity</a:t>
            </a:r>
          </a:p>
          <a:p>
            <a:r>
              <a:rPr lang="en-GB" dirty="0"/>
              <a:t>Sexual orientation</a:t>
            </a:r>
          </a:p>
          <a:p>
            <a:r>
              <a:rPr lang="en-GB" dirty="0"/>
              <a:t>Race or nationality</a:t>
            </a:r>
          </a:p>
          <a:p>
            <a:r>
              <a:rPr lang="en-GB" dirty="0"/>
              <a:t>Age</a:t>
            </a:r>
          </a:p>
          <a:p>
            <a:r>
              <a:rPr lang="en-GB" dirty="0"/>
              <a:t>Anything else</a:t>
            </a:r>
          </a:p>
          <a:p>
            <a:pPr marL="0" indent="0">
              <a:buNone/>
            </a:pPr>
            <a:r>
              <a:rPr lang="en-GB" dirty="0"/>
              <a:t>Differently means worse </a:t>
            </a:r>
            <a:r>
              <a:rPr lang="en-GB" b="1" dirty="0"/>
              <a:t>or better</a:t>
            </a:r>
            <a:r>
              <a:rPr lang="en-GB" dirty="0"/>
              <a:t>!</a:t>
            </a:r>
          </a:p>
        </p:txBody>
      </p:sp>
    </p:spTree>
    <p:extLst>
      <p:ext uri="{BB962C8B-B14F-4D97-AF65-F5344CB8AC3E}">
        <p14:creationId xmlns:p14="http://schemas.microsoft.com/office/powerpoint/2010/main" val="32678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DO NOT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Hang around near particular students, it can make them uncomfortable</a:t>
            </a:r>
          </a:p>
          <a:p>
            <a:r>
              <a:rPr lang="en-GB" dirty="0"/>
              <a:t>Send students DMs / emails</a:t>
            </a:r>
          </a:p>
          <a:p>
            <a:r>
              <a:rPr lang="en-GB" dirty="0"/>
              <a:t>Give some students more time than others</a:t>
            </a:r>
          </a:p>
          <a:p>
            <a:r>
              <a:rPr lang="en-GB" dirty="0"/>
              <a:t>Ask students out during the session (!)</a:t>
            </a:r>
          </a:p>
        </p:txBody>
      </p:sp>
    </p:spTree>
    <p:extLst>
      <p:ext uri="{BB962C8B-B14F-4D97-AF65-F5344CB8AC3E}">
        <p14:creationId xmlns:p14="http://schemas.microsoft.com/office/powerpoint/2010/main" val="3359269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48099f3e-cae3-4f6c-b4a4-19d34d79f1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2C0F3E70E2843B4EBC25B06EAA660" ma:contentTypeVersion="2" ma:contentTypeDescription="Create a new document." ma:contentTypeScope="" ma:versionID="516b2a4a130b5d5d7b3627b0830cafc9">
  <xsd:schema xmlns:xsd="http://www.w3.org/2001/XMLSchema" xmlns:xs="http://www.w3.org/2001/XMLSchema" xmlns:p="http://schemas.microsoft.com/office/2006/metadata/properties" xmlns:ns2="c4c4e6c1-1580-457f-8034-c126c8dee3c7" targetNamespace="http://schemas.microsoft.com/office/2006/metadata/properties" ma:root="true" ma:fieldsID="2968804d95356638d73bef96bc18660e" ns2:_="">
    <xsd:import namespace="c4c4e6c1-1580-457f-8034-c126c8dee3c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4e6c1-1580-457f-8034-c126c8dee3c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EF6A2B-60F5-4035-9B8C-83BC032F5DF5}">
  <ds:schemaRefs>
    <ds:schemaRef ds:uri="http://schemas.microsoft.com/sharepoint/v3/contenttype/forms"/>
  </ds:schemaRefs>
</ds:datastoreItem>
</file>

<file path=customXml/itemProps2.xml><?xml version="1.0" encoding="utf-8"?>
<ds:datastoreItem xmlns:ds="http://schemas.openxmlformats.org/officeDocument/2006/customXml" ds:itemID="{B182822E-3179-497E-8964-1C0779B53339}">
  <ds:schemaRefs>
    <ds:schemaRef ds:uri="c4c4e6c1-1580-457f-8034-c126c8dee3c7"/>
    <ds:schemaRef ds:uri="http://schemas.microsoft.com/office/2006/documentManagement/types"/>
    <ds:schemaRef ds:uri="http://schemas.microsoft.com/office/infopath/2007/PartnerControls"/>
    <ds:schemaRef ds:uri="http://purl.org/dc/elements/1.1/"/>
    <ds:schemaRef ds:uri="http://www.w3.org/XML/1998/namespace"/>
    <ds:schemaRef ds:uri="http://schemas.microsoft.com/office/2006/metadata/properties"/>
    <ds:schemaRef ds:uri="http://purl.org/dc/term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4FB6B691-6050-4BE3-B605-137196AF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c4e6c1-1580-457f-8034-c126c8dee3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4306</TotalTime>
  <Words>1907</Words>
  <Application>Microsoft Office PowerPoint</Application>
  <PresentationFormat>On-screen Show (4:3)</PresentationFormat>
  <Paragraphs>218</Paragraphs>
  <Slides>36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Aptos</vt:lpstr>
      <vt:lpstr>Arial</vt:lpstr>
      <vt:lpstr>Calibri</vt:lpstr>
      <vt:lpstr>Office Theme</vt:lpstr>
      <vt:lpstr>PowerPoint Presentation</vt:lpstr>
      <vt:lpstr>Web site</vt:lpstr>
      <vt:lpstr>Introduction</vt:lpstr>
      <vt:lpstr>Dignity and Respect</vt:lpstr>
      <vt:lpstr>Indignity and Disrespect!</vt:lpstr>
      <vt:lpstr>Dignity and Respect</vt:lpstr>
      <vt:lpstr>Discrimination</vt:lpstr>
      <vt:lpstr>Discrimination</vt:lpstr>
      <vt:lpstr>DO NOT</vt:lpstr>
      <vt:lpstr>PowerPoint Presentation</vt:lpstr>
      <vt:lpstr>  Name badges</vt:lpstr>
      <vt:lpstr>PowerPoint Presentation</vt:lpstr>
      <vt:lpstr> Emergencies</vt:lpstr>
      <vt:lpstr> Emergency contacts</vt:lpstr>
      <vt:lpstr>  Practicalities</vt:lpstr>
      <vt:lpstr>  Payment</vt:lpstr>
      <vt:lpstr>  Payment</vt:lpstr>
      <vt:lpstr>  Admin contacts</vt:lpstr>
      <vt:lpstr>PowerPoint Presentation</vt:lpstr>
      <vt:lpstr> All modules are different</vt:lpstr>
      <vt:lpstr> Responsibilities</vt:lpstr>
      <vt:lpstr>  A summary</vt:lpstr>
      <vt:lpstr>  Preparation</vt:lpstr>
      <vt:lpstr>  Not knowing</vt:lpstr>
      <vt:lpstr>  Rubber duck debugging For when the question is “why doesn’t it work?”</vt:lpstr>
      <vt:lpstr>  Rubber duck debugging</vt:lpstr>
      <vt:lpstr>  Oh no</vt:lpstr>
      <vt:lpstr>  Don’t lose patience</vt:lpstr>
      <vt:lpstr>  Unacceptable Academic Practice</vt:lpstr>
      <vt:lpstr>  Unacceptable Academic Practice</vt:lpstr>
      <vt:lpstr>  Kent (adj.)</vt:lpstr>
      <vt:lpstr>  Good for you too!</vt:lpstr>
      <vt:lpstr>  End of session</vt:lpstr>
      <vt:lpstr>  Please turn up.</vt:lpstr>
      <vt:lpstr>  Finally</vt:lpstr>
      <vt:lpstr> Any questions? </vt:lpstr>
    </vt:vector>
  </TitlesOfParts>
  <Company>Aberystwyth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Howard Adair</dc:creator>
  <cp:lastModifiedBy>James Finnis [jcf12] (Staff)</cp:lastModifiedBy>
  <cp:revision>138</cp:revision>
  <cp:lastPrinted>2015-09-21T08:48:49Z</cp:lastPrinted>
  <dcterms:created xsi:type="dcterms:W3CDTF">2008-11-11T16:31:01Z</dcterms:created>
  <dcterms:modified xsi:type="dcterms:W3CDTF">2024-10-02T11:02:48Z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0x0101000022C0F3E70E2843B4EBC25B06EAA660</vt:lpwstr>
  </property>
  <property fmtid="{D5CDD505-2E9C-101B-9397-08002B2CF9AE}" pid="3" name="MSIP_Label_f2dfecbd-fc97-4e8a-a9cd-19ed496c406e_Enabled">
    <vt:lpwstr>true</vt:lpwstr>
  </property>
  <property fmtid="{D5CDD505-2E9C-101B-9397-08002B2CF9AE}" pid="4" name="MSIP_Label_f2dfecbd-fc97-4e8a-a9cd-19ed496c406e_SetDate">
    <vt:lpwstr>2024-09-05T10:25:14Z</vt:lpwstr>
  </property>
  <property fmtid="{D5CDD505-2E9C-101B-9397-08002B2CF9AE}" pid="5" name="MSIP_Label_f2dfecbd-fc97-4e8a-a9cd-19ed496c406e_Method">
    <vt:lpwstr>Standard</vt:lpwstr>
  </property>
  <property fmtid="{D5CDD505-2E9C-101B-9397-08002B2CF9AE}" pid="6" name="MSIP_Label_f2dfecbd-fc97-4e8a-a9cd-19ed496c406e_Name">
    <vt:lpwstr>defa4170-0d19-0005-0004-bc88714345d2</vt:lpwstr>
  </property>
  <property fmtid="{D5CDD505-2E9C-101B-9397-08002B2CF9AE}" pid="7" name="MSIP_Label_f2dfecbd-fc97-4e8a-a9cd-19ed496c406e_SiteId">
    <vt:lpwstr>d47b090e-3f5a-4ca0-84d0-9f89d269f175</vt:lpwstr>
  </property>
  <property fmtid="{D5CDD505-2E9C-101B-9397-08002B2CF9AE}" pid="8" name="MSIP_Label_f2dfecbd-fc97-4e8a-a9cd-19ed496c406e_ActionId">
    <vt:lpwstr>9890a5ab-fa02-4d87-aafc-304bd5392038</vt:lpwstr>
  </property>
  <property fmtid="{D5CDD505-2E9C-101B-9397-08002B2CF9AE}" pid="9" name="MSIP_Label_f2dfecbd-fc97-4e8a-a9cd-19ed496c406e_ContentBits">
    <vt:lpwstr>0</vt:lpwstr>
  </property>
</Properties>
</file>