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57" r:id="rId6"/>
    <p:sldId id="316" r:id="rId7"/>
    <p:sldId id="310" r:id="rId8"/>
    <p:sldId id="281" r:id="rId9"/>
    <p:sldId id="282" r:id="rId10"/>
    <p:sldId id="313" r:id="rId11"/>
    <p:sldId id="283" r:id="rId12"/>
    <p:sldId id="302" r:id="rId13"/>
    <p:sldId id="303" r:id="rId14"/>
    <p:sldId id="304" r:id="rId15"/>
    <p:sldId id="305" r:id="rId16"/>
    <p:sldId id="306" r:id="rId17"/>
    <p:sldId id="308" r:id="rId18"/>
    <p:sldId id="309" r:id="rId19"/>
    <p:sldId id="312" r:id="rId20"/>
    <p:sldId id="284" r:id="rId21"/>
    <p:sldId id="315" r:id="rId22"/>
    <p:sldId id="288" r:id="rId23"/>
    <p:sldId id="299" r:id="rId24"/>
    <p:sldId id="285" r:id="rId25"/>
    <p:sldId id="300" r:id="rId26"/>
    <p:sldId id="314" r:id="rId27"/>
    <p:sldId id="286" r:id="rId28"/>
  </p:sldIdLst>
  <p:sldSz cx="9144000" cy="6858000" type="screen4x3"/>
  <p:notesSz cx="6797675" cy="9926638"/>
  <p:custDataLst>
    <p:tags r:id="rId2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Objects="1">
      <p:cViewPr varScale="1">
        <p:scale>
          <a:sx n="108" d="100"/>
          <a:sy n="108" d="100"/>
        </p:scale>
        <p:origin x="1656" y="78"/>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E6E61A80-AD3E-5043-BBBB-DD0D35B177C1}"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A293B-6A93-9F4E-A2D9-9D4F4548DC1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E6E61A80-AD3E-5043-BBBB-DD0D35B177C1}"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A293B-6A93-9F4E-A2D9-9D4F4548DC1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E6E61A80-AD3E-5043-BBBB-DD0D35B177C1}"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A293B-6A93-9F4E-A2D9-9D4F4548DC1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E6E61A80-AD3E-5043-BBBB-DD0D35B177C1}"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A293B-6A93-9F4E-A2D9-9D4F4548DC1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6E61A80-AD3E-5043-BBBB-DD0D35B177C1}"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A293B-6A93-9F4E-A2D9-9D4F4548DC1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E6E61A80-AD3E-5043-BBBB-DD0D35B177C1}"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A293B-6A93-9F4E-A2D9-9D4F4548DC1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E6E61A80-AD3E-5043-BBBB-DD0D35B177C1}" type="datetimeFigureOut">
              <a:rPr lang="en-US" smtClean="0"/>
              <a:t>10/3/2023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1A293B-6A93-9F4E-A2D9-9D4F4548DC1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E6E61A80-AD3E-5043-BBBB-DD0D35B177C1}" type="datetimeFigureOut">
              <a:rPr lang="en-US" smtClean="0"/>
              <a:t>10/3/2023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1A293B-6A93-9F4E-A2D9-9D4F4548DC1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E61A80-AD3E-5043-BBBB-DD0D35B177C1}" type="datetimeFigureOut">
              <a:rPr lang="en-US" smtClean="0"/>
              <a:t>10/3/2023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1A293B-6A93-9F4E-A2D9-9D4F4548DC1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E6E61A80-AD3E-5043-BBBB-DD0D35B177C1}"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A293B-6A93-9F4E-A2D9-9D4F4548DC1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E6E61A80-AD3E-5043-BBBB-DD0D35B177C1}"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A293B-6A93-9F4E-A2D9-9D4F4548DC1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E61A80-AD3E-5043-BBBB-DD0D35B177C1}" type="datetimeFigureOut">
              <a:rPr lang="en-US" smtClean="0"/>
              <a:t>10/3/2023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1A293B-6A93-9F4E-A2D9-9D4F4548DC1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users.aber.ac.uk/jcf12/teaching/demonstrating/landing/"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aber.ac.uk/en/cs/equality-and-diversity/"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ignoff.dcs.aber.ac.uk/"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755576" y="1412776"/>
            <a:ext cx="7776864" cy="5016758"/>
          </a:xfrm>
          <a:prstGeom prst="rect">
            <a:avLst/>
          </a:prstGeom>
        </p:spPr>
        <p:txBody>
          <a:bodyPr wrap="square">
            <a:spAutoFit/>
          </a:bodyPr>
          <a:lstStyle/>
          <a:p>
            <a:pPr algn="ctr"/>
            <a:endParaRPr lang="en-GB" sz="3600" b="1" dirty="0"/>
          </a:p>
          <a:p>
            <a:pPr algn="ctr"/>
            <a:r>
              <a:rPr lang="en-GB" sz="3600" b="1" dirty="0"/>
              <a:t>Department of Computer Science</a:t>
            </a:r>
          </a:p>
          <a:p>
            <a:pPr algn="ctr"/>
            <a:r>
              <a:rPr lang="en-GB" sz="3600" b="1" dirty="0"/>
              <a:t>Demonstrator Training</a:t>
            </a:r>
          </a:p>
          <a:p>
            <a:pPr algn="ctr"/>
            <a:r>
              <a:rPr lang="en-GB" sz="3600" b="1" dirty="0"/>
              <a:t>October 2023</a:t>
            </a:r>
          </a:p>
          <a:p>
            <a:pPr algn="ctr"/>
            <a:endParaRPr lang="en-GB" sz="3600" b="1" dirty="0"/>
          </a:p>
          <a:p>
            <a:pPr algn="ctr"/>
            <a:r>
              <a:rPr lang="en-GB" sz="3600" b="1" dirty="0"/>
              <a:t>Jim Finnis</a:t>
            </a:r>
          </a:p>
          <a:p>
            <a:pPr algn="ctr"/>
            <a:r>
              <a:rPr lang="en-GB" sz="3600" b="1" dirty="0"/>
              <a:t>Alan Macmillan</a:t>
            </a:r>
          </a:p>
          <a:p>
            <a:endParaRPr lang="en-GB" sz="2000" b="1" dirty="0"/>
          </a:p>
          <a:p>
            <a:endParaRPr lang="en-GB" sz="2400" dirty="0"/>
          </a:p>
          <a:p>
            <a:endParaRPr lang="en-GB" sz="2400"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br>
              <a:rPr lang="en-GB" dirty="0"/>
            </a:br>
            <a:br>
              <a:rPr lang="en-GB" dirty="0"/>
            </a:br>
            <a:r>
              <a:rPr lang="en-GB" b="1" dirty="0"/>
              <a:t>Worksheet signoff system</a:t>
            </a:r>
          </a:p>
        </p:txBody>
      </p:sp>
      <p:pic>
        <p:nvPicPr>
          <p:cNvPr id="4" name="Content Placeholder 3">
            <a:extLst>
              <a:ext uri="{FF2B5EF4-FFF2-40B4-BE49-F238E27FC236}">
                <a16:creationId xmlns:a16="http://schemas.microsoft.com/office/drawing/2014/main" id="{134F007C-F9BF-4103-9AAE-57E804EFECFA}"/>
              </a:ext>
            </a:extLst>
          </p:cNvPr>
          <p:cNvPicPr>
            <a:picLocks noGrp="1" noChangeAspect="1"/>
          </p:cNvPicPr>
          <p:nvPr>
            <p:ph idx="1"/>
          </p:nvPr>
        </p:nvPicPr>
        <p:blipFill>
          <a:blip r:embed="rId3"/>
          <a:stretch>
            <a:fillRect/>
          </a:stretch>
        </p:blipFill>
        <p:spPr>
          <a:xfrm>
            <a:off x="457200" y="1634331"/>
            <a:ext cx="8229600" cy="4457700"/>
          </a:xfrm>
          <a:prstGeom prst="rect">
            <a:avLst/>
          </a:prstGeom>
        </p:spPr>
      </p:pic>
    </p:spTree>
    <p:extLst>
      <p:ext uri="{BB962C8B-B14F-4D97-AF65-F5344CB8AC3E}">
        <p14:creationId xmlns:p14="http://schemas.microsoft.com/office/powerpoint/2010/main" val="3892910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br>
              <a:rPr lang="en-GB" dirty="0"/>
            </a:br>
            <a:br>
              <a:rPr lang="en-GB" dirty="0"/>
            </a:br>
            <a:r>
              <a:rPr lang="en-GB" b="1" dirty="0"/>
              <a:t>Worksheet signoff system</a:t>
            </a:r>
          </a:p>
        </p:txBody>
      </p:sp>
      <p:pic>
        <p:nvPicPr>
          <p:cNvPr id="6" name="Content Placeholder 5">
            <a:extLst>
              <a:ext uri="{FF2B5EF4-FFF2-40B4-BE49-F238E27FC236}">
                <a16:creationId xmlns:a16="http://schemas.microsoft.com/office/drawing/2014/main" id="{FAFE6A30-7CBE-44E0-BB9F-EFCC1D52EB2E}"/>
              </a:ext>
            </a:extLst>
          </p:cNvPr>
          <p:cNvPicPr>
            <a:picLocks noGrp="1" noChangeAspect="1"/>
          </p:cNvPicPr>
          <p:nvPr>
            <p:ph idx="1"/>
          </p:nvPr>
        </p:nvPicPr>
        <p:blipFill>
          <a:blip r:embed="rId3"/>
          <a:stretch>
            <a:fillRect/>
          </a:stretch>
        </p:blipFill>
        <p:spPr>
          <a:xfrm>
            <a:off x="488424" y="1600200"/>
            <a:ext cx="8167151" cy="4525963"/>
          </a:xfrm>
          <a:prstGeom prst="rect">
            <a:avLst/>
          </a:prstGeom>
        </p:spPr>
      </p:pic>
    </p:spTree>
    <p:extLst>
      <p:ext uri="{BB962C8B-B14F-4D97-AF65-F5344CB8AC3E}">
        <p14:creationId xmlns:p14="http://schemas.microsoft.com/office/powerpoint/2010/main" val="1259174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br>
              <a:rPr lang="en-GB" dirty="0"/>
            </a:br>
            <a:br>
              <a:rPr lang="en-GB" dirty="0"/>
            </a:br>
            <a:r>
              <a:rPr lang="en-GB" b="1" dirty="0"/>
              <a:t>Worksheet signoff system</a:t>
            </a:r>
          </a:p>
        </p:txBody>
      </p:sp>
      <p:pic>
        <p:nvPicPr>
          <p:cNvPr id="7" name="Content Placeholder 6">
            <a:extLst>
              <a:ext uri="{FF2B5EF4-FFF2-40B4-BE49-F238E27FC236}">
                <a16:creationId xmlns:a16="http://schemas.microsoft.com/office/drawing/2014/main" id="{62E94EB5-BFD8-4D7C-8D56-B1C997FCD95C}"/>
              </a:ext>
            </a:extLst>
          </p:cNvPr>
          <p:cNvPicPr>
            <a:picLocks noGrp="1" noChangeAspect="1"/>
          </p:cNvPicPr>
          <p:nvPr>
            <p:ph idx="1"/>
          </p:nvPr>
        </p:nvPicPr>
        <p:blipFill>
          <a:blip r:embed="rId3"/>
          <a:stretch>
            <a:fillRect/>
          </a:stretch>
        </p:blipFill>
        <p:spPr>
          <a:xfrm>
            <a:off x="457200" y="1634331"/>
            <a:ext cx="8229600" cy="4457700"/>
          </a:xfrm>
          <a:prstGeom prst="rect">
            <a:avLst/>
          </a:prstGeom>
        </p:spPr>
      </p:pic>
    </p:spTree>
    <p:extLst>
      <p:ext uri="{BB962C8B-B14F-4D97-AF65-F5344CB8AC3E}">
        <p14:creationId xmlns:p14="http://schemas.microsoft.com/office/powerpoint/2010/main" val="2681206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br>
              <a:rPr lang="en-GB" dirty="0"/>
            </a:br>
            <a:br>
              <a:rPr lang="en-GB" dirty="0"/>
            </a:br>
            <a:r>
              <a:rPr lang="en-GB" b="1" dirty="0"/>
              <a:t>Worksheet signoff system</a:t>
            </a:r>
          </a:p>
        </p:txBody>
      </p:sp>
      <p:pic>
        <p:nvPicPr>
          <p:cNvPr id="8" name="Content Placeholder 7">
            <a:extLst>
              <a:ext uri="{FF2B5EF4-FFF2-40B4-BE49-F238E27FC236}">
                <a16:creationId xmlns:a16="http://schemas.microsoft.com/office/drawing/2014/main" id="{A652DB6C-0494-4DB4-8612-57AEA162DD6D}"/>
              </a:ext>
            </a:extLst>
          </p:cNvPr>
          <p:cNvPicPr>
            <a:picLocks noGrp="1" noChangeAspect="1"/>
          </p:cNvPicPr>
          <p:nvPr>
            <p:ph idx="1"/>
          </p:nvPr>
        </p:nvPicPr>
        <p:blipFill>
          <a:blip r:embed="rId3"/>
          <a:stretch>
            <a:fillRect/>
          </a:stretch>
        </p:blipFill>
        <p:spPr>
          <a:xfrm>
            <a:off x="457200" y="1634331"/>
            <a:ext cx="8229600" cy="4457700"/>
          </a:xfrm>
          <a:prstGeom prst="rect">
            <a:avLst/>
          </a:prstGeom>
        </p:spPr>
      </p:pic>
    </p:spTree>
    <p:extLst>
      <p:ext uri="{BB962C8B-B14F-4D97-AF65-F5344CB8AC3E}">
        <p14:creationId xmlns:p14="http://schemas.microsoft.com/office/powerpoint/2010/main" val="3772685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br>
              <a:rPr lang="en-GB" dirty="0"/>
            </a:br>
            <a:br>
              <a:rPr lang="en-GB" dirty="0"/>
            </a:br>
            <a:r>
              <a:rPr lang="en-GB" b="1" dirty="0"/>
              <a:t>Worksheet signoff system</a:t>
            </a:r>
          </a:p>
        </p:txBody>
      </p:sp>
      <p:pic>
        <p:nvPicPr>
          <p:cNvPr id="5" name="Content Placeholder 4">
            <a:extLst>
              <a:ext uri="{FF2B5EF4-FFF2-40B4-BE49-F238E27FC236}">
                <a16:creationId xmlns:a16="http://schemas.microsoft.com/office/drawing/2014/main" id="{8E68A008-70C3-4B82-AEE4-9595A15B118D}"/>
              </a:ext>
            </a:extLst>
          </p:cNvPr>
          <p:cNvPicPr>
            <a:picLocks noGrp="1" noChangeAspect="1"/>
          </p:cNvPicPr>
          <p:nvPr>
            <p:ph idx="1"/>
          </p:nvPr>
        </p:nvPicPr>
        <p:blipFill>
          <a:blip r:embed="rId3"/>
          <a:stretch>
            <a:fillRect/>
          </a:stretch>
        </p:blipFill>
        <p:spPr>
          <a:xfrm>
            <a:off x="457200" y="1634331"/>
            <a:ext cx="8229600" cy="4457700"/>
          </a:xfrm>
          <a:prstGeom prst="rect">
            <a:avLst/>
          </a:prstGeom>
        </p:spPr>
      </p:pic>
    </p:spTree>
    <p:extLst>
      <p:ext uri="{BB962C8B-B14F-4D97-AF65-F5344CB8AC3E}">
        <p14:creationId xmlns:p14="http://schemas.microsoft.com/office/powerpoint/2010/main" val="2985795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br>
              <a:rPr lang="en-GB" dirty="0"/>
            </a:br>
            <a:br>
              <a:rPr lang="en-GB" dirty="0"/>
            </a:br>
            <a:r>
              <a:rPr lang="en-GB" b="1" dirty="0"/>
              <a:t>Worksheet signoff system</a:t>
            </a:r>
          </a:p>
        </p:txBody>
      </p:sp>
      <p:pic>
        <p:nvPicPr>
          <p:cNvPr id="6" name="Content Placeholder 5">
            <a:extLst>
              <a:ext uri="{FF2B5EF4-FFF2-40B4-BE49-F238E27FC236}">
                <a16:creationId xmlns:a16="http://schemas.microsoft.com/office/drawing/2014/main" id="{CB08D1CC-B734-422D-BC06-781827436997}"/>
              </a:ext>
            </a:extLst>
          </p:cNvPr>
          <p:cNvPicPr>
            <a:picLocks noGrp="1" noChangeAspect="1"/>
          </p:cNvPicPr>
          <p:nvPr>
            <p:ph idx="1"/>
          </p:nvPr>
        </p:nvPicPr>
        <p:blipFill>
          <a:blip r:embed="rId3"/>
          <a:stretch>
            <a:fillRect/>
          </a:stretch>
        </p:blipFill>
        <p:spPr>
          <a:xfrm>
            <a:off x="457200" y="1634331"/>
            <a:ext cx="8229600" cy="4457700"/>
          </a:xfrm>
          <a:prstGeom prst="rect">
            <a:avLst/>
          </a:prstGeom>
        </p:spPr>
      </p:pic>
    </p:spTree>
    <p:extLst>
      <p:ext uri="{BB962C8B-B14F-4D97-AF65-F5344CB8AC3E}">
        <p14:creationId xmlns:p14="http://schemas.microsoft.com/office/powerpoint/2010/main" val="1927742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br>
              <a:rPr lang="en-GB" dirty="0"/>
            </a:br>
            <a:br>
              <a:rPr lang="en-GB" dirty="0"/>
            </a:br>
            <a:r>
              <a:rPr lang="en-GB" b="1" dirty="0"/>
              <a:t>Queuing system</a:t>
            </a:r>
          </a:p>
        </p:txBody>
      </p:sp>
      <p:pic>
        <p:nvPicPr>
          <p:cNvPr id="7" name="Content Placeholder 6">
            <a:extLst>
              <a:ext uri="{FF2B5EF4-FFF2-40B4-BE49-F238E27FC236}">
                <a16:creationId xmlns:a16="http://schemas.microsoft.com/office/drawing/2014/main" id="{671706E8-1841-463E-B61D-6AC24B5D6624}"/>
              </a:ext>
            </a:extLst>
          </p:cNvPr>
          <p:cNvPicPr>
            <a:picLocks noGrp="1" noChangeAspect="1"/>
          </p:cNvPicPr>
          <p:nvPr>
            <p:ph idx="1"/>
          </p:nvPr>
        </p:nvPicPr>
        <p:blipFill>
          <a:blip r:embed="rId3"/>
          <a:stretch>
            <a:fillRect/>
          </a:stretch>
        </p:blipFill>
        <p:spPr>
          <a:xfrm>
            <a:off x="457200" y="1634331"/>
            <a:ext cx="8229600" cy="4457700"/>
          </a:xfrm>
          <a:prstGeom prst="rect">
            <a:avLst/>
          </a:prstGeom>
        </p:spPr>
      </p:pic>
      <p:sp>
        <p:nvSpPr>
          <p:cNvPr id="8" name="TextBox 7">
            <a:extLst>
              <a:ext uri="{FF2B5EF4-FFF2-40B4-BE49-F238E27FC236}">
                <a16:creationId xmlns:a16="http://schemas.microsoft.com/office/drawing/2014/main" id="{8B67FBC2-E58A-4B82-803A-9ABE947E2180}"/>
              </a:ext>
            </a:extLst>
          </p:cNvPr>
          <p:cNvSpPr txBox="1"/>
          <p:nvPr/>
        </p:nvSpPr>
        <p:spPr>
          <a:xfrm>
            <a:off x="3779912" y="4626637"/>
            <a:ext cx="3384376" cy="1477328"/>
          </a:xfrm>
          <a:prstGeom prst="rect">
            <a:avLst/>
          </a:prstGeom>
          <a:noFill/>
        </p:spPr>
        <p:txBody>
          <a:bodyPr wrap="square" rtlCol="0">
            <a:spAutoFit/>
          </a:bodyPr>
          <a:lstStyle/>
          <a:p>
            <a:r>
              <a:rPr lang="en-GB" dirty="0"/>
              <a:t>This will only show a queue when you have a session running. Click on “New Student” to start helping a student. Computer numbers are stuck onto the computers.</a:t>
            </a:r>
          </a:p>
        </p:txBody>
      </p:sp>
    </p:spTree>
    <p:extLst>
      <p:ext uri="{BB962C8B-B14F-4D97-AF65-F5344CB8AC3E}">
        <p14:creationId xmlns:p14="http://schemas.microsoft.com/office/powerpoint/2010/main" val="1105454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br>
              <a:rPr lang="en-GB" dirty="0"/>
            </a:br>
            <a:br>
              <a:rPr lang="en-GB" dirty="0"/>
            </a:br>
            <a:r>
              <a:rPr lang="en-GB" b="1" dirty="0"/>
              <a:t>Name badges</a:t>
            </a:r>
          </a:p>
        </p:txBody>
      </p:sp>
      <p:sp>
        <p:nvSpPr>
          <p:cNvPr id="3" name="Content Placeholder 2"/>
          <p:cNvSpPr>
            <a:spLocks noGrp="1"/>
          </p:cNvSpPr>
          <p:nvPr>
            <p:ph idx="1"/>
          </p:nvPr>
        </p:nvSpPr>
        <p:spPr/>
        <p:txBody>
          <a:bodyPr>
            <a:normAutofit/>
          </a:bodyPr>
          <a:lstStyle/>
          <a:p>
            <a:r>
              <a:rPr lang="en-GB" sz="4000" dirty="0"/>
              <a:t>You will get a name badge.</a:t>
            </a:r>
          </a:p>
          <a:p>
            <a:r>
              <a:rPr lang="en-GB" sz="4000" u="sng" dirty="0"/>
              <a:t>Wear your name badge.</a:t>
            </a:r>
          </a:p>
          <a:p>
            <a:pPr lvl="0"/>
            <a:endParaRPr lang="en-GB" dirty="0"/>
          </a:p>
          <a:p>
            <a:pPr lvl="0"/>
            <a:endParaRPr lang="en-GB" dirty="0"/>
          </a:p>
          <a:p>
            <a:pPr marL="0" indent="0">
              <a:buNone/>
            </a:pPr>
            <a:endParaRPr lang="en-GB" dirty="0"/>
          </a:p>
        </p:txBody>
      </p:sp>
    </p:spTree>
    <p:extLst>
      <p:ext uri="{BB962C8B-B14F-4D97-AF65-F5344CB8AC3E}">
        <p14:creationId xmlns:p14="http://schemas.microsoft.com/office/powerpoint/2010/main" val="2279379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br>
              <a:rPr lang="en-GB" dirty="0"/>
            </a:br>
            <a:br>
              <a:rPr lang="en-GB" dirty="0"/>
            </a:br>
            <a:r>
              <a:rPr lang="en-GB" b="1" dirty="0"/>
              <a:t>Demonstrating</a:t>
            </a:r>
          </a:p>
        </p:txBody>
      </p:sp>
      <p:sp>
        <p:nvSpPr>
          <p:cNvPr id="3" name="Content Placeholder 2"/>
          <p:cNvSpPr>
            <a:spLocks noGrp="1"/>
          </p:cNvSpPr>
          <p:nvPr>
            <p:ph idx="1"/>
          </p:nvPr>
        </p:nvSpPr>
        <p:spPr/>
        <p:txBody>
          <a:bodyPr>
            <a:normAutofit fontScale="62500" lnSpcReduction="20000"/>
          </a:bodyPr>
          <a:lstStyle/>
          <a:p>
            <a:r>
              <a:rPr lang="en-GB" sz="4000" dirty="0"/>
              <a:t>Read the worksheet in advance!</a:t>
            </a:r>
          </a:p>
          <a:p>
            <a:r>
              <a:rPr lang="en-GB" sz="4000" dirty="0"/>
              <a:t>You don’t have to know everything, you can get help from the lecturer</a:t>
            </a:r>
          </a:p>
          <a:p>
            <a:r>
              <a:rPr lang="en-GB" sz="4000" dirty="0"/>
              <a:t>Help students to work out the solution a step at a time</a:t>
            </a:r>
          </a:p>
          <a:p>
            <a:r>
              <a:rPr lang="en-GB" sz="4000" dirty="0"/>
              <a:t>Ask them to describe the problem as precisely as they can</a:t>
            </a:r>
          </a:p>
          <a:p>
            <a:r>
              <a:rPr lang="en-GB" sz="4000" dirty="0"/>
              <a:t>Don’t do the work for them – easy to do that incrementally</a:t>
            </a:r>
          </a:p>
          <a:p>
            <a:r>
              <a:rPr lang="en-GB" sz="4000" dirty="0"/>
              <a:t>Needs to be their work, their way</a:t>
            </a:r>
          </a:p>
          <a:p>
            <a:r>
              <a:rPr lang="en-GB" sz="4000" dirty="0"/>
              <a:t>Be aware of plagiarism</a:t>
            </a:r>
          </a:p>
          <a:p>
            <a:r>
              <a:rPr lang="en-GB" sz="4000" dirty="0"/>
              <a:t>Try to be available to all students</a:t>
            </a:r>
          </a:p>
          <a:p>
            <a:r>
              <a:rPr lang="en-GB" sz="4000" dirty="0"/>
              <a:t>Be relaxed</a:t>
            </a:r>
          </a:p>
          <a:p>
            <a:pPr lvl="0"/>
            <a:endParaRPr lang="en-GB" dirty="0"/>
          </a:p>
          <a:p>
            <a:pPr lvl="0"/>
            <a:endParaRPr lang="en-GB" dirty="0"/>
          </a:p>
          <a:p>
            <a:pPr marL="0" indent="0">
              <a:buNone/>
            </a:pPr>
            <a:endParaRPr lang="en-GB" dirty="0"/>
          </a:p>
        </p:txBody>
      </p:sp>
    </p:spTree>
    <p:extLst>
      <p:ext uri="{BB962C8B-B14F-4D97-AF65-F5344CB8AC3E}">
        <p14:creationId xmlns:p14="http://schemas.microsoft.com/office/powerpoint/2010/main" val="3220413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br>
              <a:rPr lang="en-GB" dirty="0"/>
            </a:br>
            <a:br>
              <a:rPr lang="en-GB" dirty="0"/>
            </a:br>
            <a:r>
              <a:rPr lang="en-GB" b="1" dirty="0"/>
              <a:t>Kent (adj.)</a:t>
            </a:r>
          </a:p>
        </p:txBody>
      </p:sp>
      <p:sp>
        <p:nvSpPr>
          <p:cNvPr id="3" name="Content Placeholder 2"/>
          <p:cNvSpPr>
            <a:spLocks noGrp="1"/>
          </p:cNvSpPr>
          <p:nvPr>
            <p:ph idx="1"/>
          </p:nvPr>
        </p:nvSpPr>
        <p:spPr/>
        <p:txBody>
          <a:bodyPr>
            <a:normAutofit/>
          </a:bodyPr>
          <a:lstStyle/>
          <a:p>
            <a:pPr marL="0" lvl="0" indent="0">
              <a:buNone/>
            </a:pPr>
            <a:r>
              <a:rPr lang="en-GB" dirty="0"/>
              <a:t>Politely determined not to help despite a violent urge to the contrary. </a:t>
            </a:r>
            <a:r>
              <a:rPr lang="en-GB" i="1" dirty="0"/>
              <a:t>Kent</a:t>
            </a:r>
            <a:r>
              <a:rPr lang="en-GB" dirty="0"/>
              <a:t> expressions are seen on the faces of people who are good at something watching someone else who can't do it at all.</a:t>
            </a:r>
          </a:p>
          <a:p>
            <a:pPr marL="0" lvl="0" indent="0">
              <a:buNone/>
            </a:pPr>
            <a:endParaRPr lang="en-GB" dirty="0"/>
          </a:p>
          <a:p>
            <a:pPr marL="0" lvl="0" indent="0" algn="r">
              <a:buNone/>
            </a:pPr>
            <a:r>
              <a:rPr lang="en-GB" dirty="0"/>
              <a:t>   </a:t>
            </a:r>
            <a:r>
              <a:rPr lang="en-GB" sz="2400" dirty="0"/>
              <a:t>- </a:t>
            </a:r>
            <a:r>
              <a:rPr lang="en-GB" sz="2400" i="1" dirty="0"/>
              <a:t>The Meaning of </a:t>
            </a:r>
            <a:r>
              <a:rPr lang="en-GB" sz="2400" i="1" dirty="0" err="1"/>
              <a:t>Liff</a:t>
            </a:r>
            <a:r>
              <a:rPr lang="en-GB" sz="2400" dirty="0"/>
              <a:t> (Douglas Adams &amp; John Lloyd)</a:t>
            </a:r>
          </a:p>
        </p:txBody>
      </p:sp>
    </p:spTree>
    <p:extLst>
      <p:ext uri="{BB962C8B-B14F-4D97-AF65-F5344CB8AC3E}">
        <p14:creationId xmlns:p14="http://schemas.microsoft.com/office/powerpoint/2010/main" val="3932977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64704"/>
            <a:ext cx="8229600" cy="652934"/>
          </a:xfrm>
        </p:spPr>
        <p:txBody>
          <a:bodyPr>
            <a:normAutofit fontScale="90000"/>
          </a:bodyPr>
          <a:lstStyle/>
          <a:p>
            <a:r>
              <a:rPr lang="en-GB" b="1" dirty="0"/>
              <a:t>Web site</a:t>
            </a:r>
          </a:p>
        </p:txBody>
      </p:sp>
      <p:sp>
        <p:nvSpPr>
          <p:cNvPr id="3" name="Content Placeholder 2"/>
          <p:cNvSpPr>
            <a:spLocks noGrp="1"/>
          </p:cNvSpPr>
          <p:nvPr>
            <p:ph idx="1"/>
          </p:nvPr>
        </p:nvSpPr>
        <p:spPr>
          <a:xfrm>
            <a:off x="457200" y="1988840"/>
            <a:ext cx="8229600" cy="4137323"/>
          </a:xfrm>
        </p:spPr>
        <p:txBody>
          <a:bodyPr>
            <a:normAutofit/>
          </a:bodyPr>
          <a:lstStyle/>
          <a:p>
            <a:pPr marL="0" lvl="0" indent="0">
              <a:buNone/>
            </a:pPr>
            <a:r>
              <a:rPr lang="en-GB" dirty="0"/>
              <a:t>My Aber website has this information on it, and more (including a timesheet template)</a:t>
            </a:r>
          </a:p>
          <a:p>
            <a:pPr lvl="0"/>
            <a:endParaRPr lang="en-GB" dirty="0"/>
          </a:p>
          <a:p>
            <a:pPr marL="0" lvl="0" indent="0">
              <a:buNone/>
            </a:pPr>
            <a:r>
              <a:rPr lang="en-GB" sz="2400" dirty="0">
                <a:hlinkClick r:id="rId3"/>
              </a:rPr>
              <a:t>https://users.aber.ac.uk/jcf12/teaching/demonstrating/landing/</a:t>
            </a:r>
            <a:endParaRPr lang="en-GB" sz="2400" dirty="0"/>
          </a:p>
          <a:p>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br>
              <a:rPr lang="en-GB" dirty="0"/>
            </a:br>
            <a:br>
              <a:rPr lang="en-GB" dirty="0"/>
            </a:br>
            <a:r>
              <a:rPr lang="en-GB" b="1" dirty="0"/>
              <a:t>Demonstrating</a:t>
            </a:r>
          </a:p>
        </p:txBody>
      </p:sp>
      <p:sp>
        <p:nvSpPr>
          <p:cNvPr id="3" name="Content Placeholder 2"/>
          <p:cNvSpPr>
            <a:spLocks noGrp="1"/>
          </p:cNvSpPr>
          <p:nvPr>
            <p:ph idx="1"/>
          </p:nvPr>
        </p:nvSpPr>
        <p:spPr/>
        <p:txBody>
          <a:bodyPr>
            <a:normAutofit/>
          </a:bodyPr>
          <a:lstStyle/>
          <a:p>
            <a:r>
              <a:rPr lang="en-GB" dirty="0"/>
              <a:t>If you think a student can’t do it, and you show it, they will believe you. Don’t even think it.</a:t>
            </a:r>
          </a:p>
          <a:p>
            <a:r>
              <a:rPr lang="en-GB" dirty="0"/>
              <a:t>It is very easy to lose patience and become dismissive. This makes students “disengage.”</a:t>
            </a:r>
          </a:p>
          <a:p>
            <a:r>
              <a:rPr lang="en-GB" dirty="0"/>
              <a:t>This can sometimes be a real challenge.</a:t>
            </a:r>
          </a:p>
          <a:p>
            <a:pPr marL="0" indent="0">
              <a:buNone/>
            </a:pPr>
            <a:endParaRPr lang="en-GB" dirty="0"/>
          </a:p>
        </p:txBody>
      </p:sp>
    </p:spTree>
    <p:extLst>
      <p:ext uri="{BB962C8B-B14F-4D97-AF65-F5344CB8AC3E}">
        <p14:creationId xmlns:p14="http://schemas.microsoft.com/office/powerpoint/2010/main" val="2959751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br>
              <a:rPr lang="en-GB" dirty="0"/>
            </a:br>
            <a:r>
              <a:rPr lang="en-GB" b="1" dirty="0"/>
              <a:t>End of session</a:t>
            </a:r>
          </a:p>
        </p:txBody>
      </p:sp>
      <p:sp>
        <p:nvSpPr>
          <p:cNvPr id="3" name="Content Placeholder 2"/>
          <p:cNvSpPr>
            <a:spLocks noGrp="1"/>
          </p:cNvSpPr>
          <p:nvPr>
            <p:ph idx="1"/>
          </p:nvPr>
        </p:nvSpPr>
        <p:spPr/>
        <p:txBody>
          <a:bodyPr>
            <a:normAutofit/>
          </a:bodyPr>
          <a:lstStyle/>
          <a:p>
            <a:pPr marL="0" lvl="0" indent="0">
              <a:buNone/>
            </a:pPr>
            <a:endParaRPr lang="en-GB" dirty="0"/>
          </a:p>
          <a:p>
            <a:pPr lvl="0"/>
            <a:r>
              <a:rPr lang="en-GB" dirty="0"/>
              <a:t>Try to make sure student work is reasonable before sign-off</a:t>
            </a:r>
          </a:p>
          <a:p>
            <a:r>
              <a:rPr lang="en-GB" dirty="0"/>
              <a:t>You need to know what the requirements are</a:t>
            </a:r>
          </a:p>
          <a:p>
            <a:r>
              <a:rPr lang="en-GB" dirty="0"/>
              <a:t>Feedback any issues to module coordinator</a:t>
            </a:r>
          </a:p>
          <a:p>
            <a:endParaRPr lang="en-GB" dirty="0"/>
          </a:p>
        </p:txBody>
      </p:sp>
    </p:spTree>
    <p:extLst>
      <p:ext uri="{BB962C8B-B14F-4D97-AF65-F5344CB8AC3E}">
        <p14:creationId xmlns:p14="http://schemas.microsoft.com/office/powerpoint/2010/main" val="4244559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u="sng" dirty="0"/>
            </a:br>
            <a:br>
              <a:rPr lang="en-GB" u="sng" dirty="0"/>
            </a:br>
            <a:r>
              <a:rPr lang="en-GB" b="1" u="sng" dirty="0"/>
              <a:t>Please turn up.</a:t>
            </a:r>
          </a:p>
        </p:txBody>
      </p:sp>
      <p:sp>
        <p:nvSpPr>
          <p:cNvPr id="3" name="Content Placeholder 2"/>
          <p:cNvSpPr>
            <a:spLocks noGrp="1"/>
          </p:cNvSpPr>
          <p:nvPr>
            <p:ph idx="1"/>
          </p:nvPr>
        </p:nvSpPr>
        <p:spPr>
          <a:xfrm>
            <a:off x="457200" y="1772816"/>
            <a:ext cx="8229600" cy="4353347"/>
          </a:xfrm>
        </p:spPr>
        <p:txBody>
          <a:bodyPr>
            <a:normAutofit/>
          </a:bodyPr>
          <a:lstStyle/>
          <a:p>
            <a:r>
              <a:rPr lang="en-GB" dirty="0"/>
              <a:t>If you don’t come to a session you’re supposed to attend, it puts an unfair load on the other demonstrators and the lecturer.</a:t>
            </a:r>
          </a:p>
          <a:p>
            <a:r>
              <a:rPr lang="en-GB" dirty="0"/>
              <a:t>Students might not get seen. They might start to fall behind.</a:t>
            </a:r>
          </a:p>
          <a:p>
            <a:r>
              <a:rPr lang="en-GB" dirty="0"/>
              <a:t>If you can’t come, </a:t>
            </a:r>
            <a:r>
              <a:rPr lang="en-GB" b="1" u="sng" dirty="0">
                <a:solidFill>
                  <a:srgbClr val="CC0000"/>
                </a:solidFill>
              </a:rPr>
              <a:t>tell us in good time.</a:t>
            </a:r>
            <a:endParaRPr lang="en-GB" u="sng" dirty="0">
              <a:solidFill>
                <a:srgbClr val="CC0000"/>
              </a:solidFill>
            </a:endParaRPr>
          </a:p>
        </p:txBody>
      </p:sp>
    </p:spTree>
    <p:extLst>
      <p:ext uri="{BB962C8B-B14F-4D97-AF65-F5344CB8AC3E}">
        <p14:creationId xmlns:p14="http://schemas.microsoft.com/office/powerpoint/2010/main" val="550045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br>
              <a:rPr lang="en-GB" dirty="0"/>
            </a:br>
            <a:r>
              <a:rPr lang="en-GB" b="1" dirty="0"/>
              <a:t>Finally</a:t>
            </a:r>
          </a:p>
        </p:txBody>
      </p:sp>
      <p:sp>
        <p:nvSpPr>
          <p:cNvPr id="3" name="Content Placeholder 2"/>
          <p:cNvSpPr>
            <a:spLocks noGrp="1"/>
          </p:cNvSpPr>
          <p:nvPr>
            <p:ph idx="1"/>
          </p:nvPr>
        </p:nvSpPr>
        <p:spPr/>
        <p:txBody>
          <a:bodyPr>
            <a:normAutofit lnSpcReduction="10000"/>
          </a:bodyPr>
          <a:lstStyle/>
          <a:p>
            <a:pPr marL="0" lvl="0" indent="0">
              <a:buNone/>
            </a:pPr>
            <a:endParaRPr lang="en-GB" dirty="0"/>
          </a:p>
          <a:p>
            <a:pPr marL="0" lvl="0" indent="0" algn="ctr">
              <a:buNone/>
            </a:pPr>
            <a:r>
              <a:rPr lang="en-GB" dirty="0"/>
              <a:t>Thank you.</a:t>
            </a:r>
          </a:p>
          <a:p>
            <a:pPr marL="0" lvl="0" indent="0" algn="ctr">
              <a:buNone/>
            </a:pPr>
            <a:r>
              <a:rPr lang="en-GB" dirty="0"/>
              <a:t>We are really delighted that you all want to demonstrate and help other students. You can have a wonderful effect on what people will learn and how they will feel about computing and their prospects for the future. You are role models and have really helpful expertise to share.</a:t>
            </a:r>
          </a:p>
        </p:txBody>
      </p:sp>
    </p:spTree>
    <p:extLst>
      <p:ext uri="{BB962C8B-B14F-4D97-AF65-F5344CB8AC3E}">
        <p14:creationId xmlns:p14="http://schemas.microsoft.com/office/powerpoint/2010/main" val="1863717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0006" y="548680"/>
            <a:ext cx="8229600" cy="1143000"/>
          </a:xfrm>
        </p:spPr>
        <p:txBody>
          <a:bodyPr>
            <a:normAutofit fontScale="90000"/>
          </a:bodyPr>
          <a:lstStyle/>
          <a:p>
            <a:br>
              <a:rPr lang="en-GB" dirty="0"/>
            </a:br>
            <a:r>
              <a:rPr lang="en-GB" dirty="0"/>
              <a:t>Any questions?</a:t>
            </a:r>
            <a:br>
              <a:rPr lang="en-GB" dirty="0"/>
            </a:br>
            <a:endParaRPr lang="en-GB" b="1" dirty="0"/>
          </a:p>
        </p:txBody>
      </p:sp>
      <p:sp>
        <p:nvSpPr>
          <p:cNvPr id="3" name="Content Placeholder 2"/>
          <p:cNvSpPr>
            <a:spLocks noGrp="1"/>
          </p:cNvSpPr>
          <p:nvPr>
            <p:ph idx="1"/>
          </p:nvPr>
        </p:nvSpPr>
        <p:spPr/>
        <p:txBody>
          <a:bodyPr>
            <a:normAutofit fontScale="92500" lnSpcReduction="10000"/>
          </a:bodyPr>
          <a:lstStyle/>
          <a:p>
            <a:pPr lvl="0"/>
            <a:endParaRPr lang="en-GB" b="1" dirty="0"/>
          </a:p>
          <a:p>
            <a:pPr marL="0" indent="0" algn="ctr">
              <a:buNone/>
            </a:pPr>
            <a:r>
              <a:rPr lang="en-GB" sz="25000" dirty="0"/>
              <a:t>?</a:t>
            </a:r>
          </a:p>
        </p:txBody>
      </p:sp>
    </p:spTree>
    <p:extLst>
      <p:ext uri="{BB962C8B-B14F-4D97-AF65-F5344CB8AC3E}">
        <p14:creationId xmlns:p14="http://schemas.microsoft.com/office/powerpoint/2010/main" val="6082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64704"/>
            <a:ext cx="8229600" cy="652934"/>
          </a:xfrm>
        </p:spPr>
        <p:txBody>
          <a:bodyPr>
            <a:normAutofit fontScale="90000"/>
          </a:bodyPr>
          <a:lstStyle/>
          <a:p>
            <a:r>
              <a:rPr lang="en-GB" b="1" dirty="0"/>
              <a:t>Dignity and Respect</a:t>
            </a:r>
          </a:p>
        </p:txBody>
      </p:sp>
      <p:sp>
        <p:nvSpPr>
          <p:cNvPr id="3" name="Content Placeholder 2"/>
          <p:cNvSpPr>
            <a:spLocks noGrp="1"/>
          </p:cNvSpPr>
          <p:nvPr>
            <p:ph idx="1"/>
          </p:nvPr>
        </p:nvSpPr>
        <p:spPr>
          <a:xfrm>
            <a:off x="457200" y="1988840"/>
            <a:ext cx="8229600" cy="4137323"/>
          </a:xfrm>
        </p:spPr>
        <p:txBody>
          <a:bodyPr>
            <a:normAutofit fontScale="85000" lnSpcReduction="20000"/>
          </a:bodyPr>
          <a:lstStyle/>
          <a:p>
            <a:pPr lvl="0"/>
            <a:r>
              <a:rPr lang="en-GB" dirty="0"/>
              <a:t>Equality and Diversity – equal respect for all:</a:t>
            </a:r>
          </a:p>
          <a:p>
            <a:pPr marL="0" lvl="0" indent="0">
              <a:buNone/>
            </a:pPr>
            <a:r>
              <a:rPr lang="en-GB" dirty="0">
                <a:hlinkClick r:id="rId3"/>
              </a:rPr>
              <a:t>https://www.aber.ac.uk/en/cs/equality-and-diversity/</a:t>
            </a:r>
            <a:endParaRPr lang="en-GB" dirty="0"/>
          </a:p>
          <a:p>
            <a:pPr lvl="0"/>
            <a:r>
              <a:rPr lang="en-GB" dirty="0"/>
              <a:t>Dignity and respect policy </a:t>
            </a:r>
          </a:p>
          <a:p>
            <a:pPr lvl="0"/>
            <a:r>
              <a:rPr lang="en-GB" dirty="0"/>
              <a:t>Disabilities, learning differences and anxieties are not always visible</a:t>
            </a:r>
          </a:p>
          <a:p>
            <a:pPr lvl="0"/>
            <a:r>
              <a:rPr lang="en-GB" dirty="0"/>
              <a:t>Be kind and patient</a:t>
            </a:r>
          </a:p>
          <a:p>
            <a:pPr lvl="0"/>
            <a:r>
              <a:rPr lang="en-GB" dirty="0"/>
              <a:t>Help people towards understanding rather than show what you know</a:t>
            </a:r>
          </a:p>
          <a:p>
            <a:pPr lvl="0"/>
            <a:r>
              <a:rPr lang="en-GB" dirty="0"/>
              <a:t>Respect personal space (!)</a:t>
            </a:r>
          </a:p>
          <a:p>
            <a:pPr lvl="0"/>
            <a:r>
              <a:rPr lang="en-GB" dirty="0"/>
              <a:t>You are representing the University</a:t>
            </a:r>
          </a:p>
          <a:p>
            <a:endParaRPr lang="en-GB" dirty="0"/>
          </a:p>
        </p:txBody>
      </p:sp>
    </p:spTree>
    <p:extLst>
      <p:ext uri="{BB962C8B-B14F-4D97-AF65-F5344CB8AC3E}">
        <p14:creationId xmlns:p14="http://schemas.microsoft.com/office/powerpoint/2010/main" val="3681226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br>
              <a:rPr lang="en-GB" dirty="0"/>
            </a:br>
            <a:r>
              <a:rPr lang="en-GB" b="1" dirty="0"/>
              <a:t>All modules are different</a:t>
            </a:r>
          </a:p>
        </p:txBody>
      </p:sp>
      <p:sp>
        <p:nvSpPr>
          <p:cNvPr id="3" name="Content Placeholder 2"/>
          <p:cNvSpPr>
            <a:spLocks noGrp="1"/>
          </p:cNvSpPr>
          <p:nvPr>
            <p:ph idx="1"/>
          </p:nvPr>
        </p:nvSpPr>
        <p:spPr>
          <a:xfrm>
            <a:off x="457200" y="1772816"/>
            <a:ext cx="8229600" cy="4353347"/>
          </a:xfrm>
        </p:spPr>
        <p:txBody>
          <a:bodyPr>
            <a:normAutofit/>
          </a:bodyPr>
          <a:lstStyle/>
          <a:p>
            <a:pPr lvl="0"/>
            <a:r>
              <a:rPr lang="en-GB" dirty="0"/>
              <a:t>I’ve tried to cover everything but will have missed things</a:t>
            </a:r>
          </a:p>
          <a:p>
            <a:pPr lvl="0"/>
            <a:r>
              <a:rPr lang="en-GB" dirty="0"/>
              <a:t>If in doubt, talk to the module coordinator</a:t>
            </a:r>
          </a:p>
          <a:p>
            <a:pPr lvl="0"/>
            <a:endParaRPr lang="en-GB" dirty="0"/>
          </a:p>
        </p:txBody>
      </p:sp>
    </p:spTree>
    <p:extLst>
      <p:ext uri="{BB962C8B-B14F-4D97-AF65-F5344CB8AC3E}">
        <p14:creationId xmlns:p14="http://schemas.microsoft.com/office/powerpoint/2010/main" val="1864224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r>
              <a:rPr lang="en-GB" b="1" dirty="0"/>
              <a:t>Responsibilities</a:t>
            </a:r>
          </a:p>
        </p:txBody>
      </p:sp>
      <p:sp>
        <p:nvSpPr>
          <p:cNvPr id="3" name="Content Placeholder 2"/>
          <p:cNvSpPr>
            <a:spLocks noGrp="1"/>
          </p:cNvSpPr>
          <p:nvPr>
            <p:ph idx="1"/>
          </p:nvPr>
        </p:nvSpPr>
        <p:spPr/>
        <p:txBody>
          <a:bodyPr>
            <a:normAutofit fontScale="92500" lnSpcReduction="20000"/>
          </a:bodyPr>
          <a:lstStyle/>
          <a:p>
            <a:pPr lvl="0"/>
            <a:endParaRPr lang="en-GB" dirty="0"/>
          </a:p>
          <a:p>
            <a:pPr lvl="0"/>
            <a:r>
              <a:rPr lang="en-GB" dirty="0"/>
              <a:t>Best ability is availability – </a:t>
            </a:r>
            <a:r>
              <a:rPr lang="en-GB" b="1" dirty="0"/>
              <a:t>be on time</a:t>
            </a:r>
          </a:p>
          <a:p>
            <a:pPr lvl="0"/>
            <a:r>
              <a:rPr lang="en-GB" b="1" dirty="0"/>
              <a:t>Be prepared </a:t>
            </a:r>
            <a:r>
              <a:rPr lang="en-GB" dirty="0"/>
              <a:t>for the class content</a:t>
            </a:r>
          </a:p>
          <a:p>
            <a:r>
              <a:rPr lang="en-GB" b="1" dirty="0"/>
              <a:t>Be proactive</a:t>
            </a:r>
            <a:r>
              <a:rPr lang="en-GB" dirty="0"/>
              <a:t> – don’t wait to be asked</a:t>
            </a:r>
          </a:p>
          <a:p>
            <a:r>
              <a:rPr lang="en-GB" dirty="0"/>
              <a:t>Be ready to interact with people</a:t>
            </a:r>
          </a:p>
          <a:p>
            <a:r>
              <a:rPr lang="en-GB" dirty="0"/>
              <a:t>Focus for the length of the class</a:t>
            </a:r>
          </a:p>
          <a:p>
            <a:r>
              <a:rPr lang="en-GB" dirty="0"/>
              <a:t>Don’t come if you are unwell – but </a:t>
            </a:r>
            <a:r>
              <a:rPr lang="en-GB" b="1" dirty="0"/>
              <a:t>let us know</a:t>
            </a:r>
          </a:p>
          <a:p>
            <a:pPr lvl="0"/>
            <a:r>
              <a:rPr lang="en-GB" dirty="0"/>
              <a:t>Respect confidentiality</a:t>
            </a:r>
          </a:p>
          <a:p>
            <a:r>
              <a:rPr lang="en-GB" dirty="0"/>
              <a:t>Declare conflicts of interest</a:t>
            </a:r>
          </a:p>
          <a:p>
            <a:pPr marL="0" indent="0">
              <a:buNone/>
            </a:pPr>
            <a:endParaRPr lang="en-GB" dirty="0"/>
          </a:p>
        </p:txBody>
      </p:sp>
    </p:spTree>
    <p:extLst>
      <p:ext uri="{BB962C8B-B14F-4D97-AF65-F5344CB8AC3E}">
        <p14:creationId xmlns:p14="http://schemas.microsoft.com/office/powerpoint/2010/main" val="2958414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r>
              <a:rPr lang="en-GB" b="1" dirty="0"/>
              <a:t>Emergencies</a:t>
            </a:r>
          </a:p>
        </p:txBody>
      </p:sp>
      <p:sp>
        <p:nvSpPr>
          <p:cNvPr id="3" name="Content Placeholder 2"/>
          <p:cNvSpPr>
            <a:spLocks noGrp="1"/>
          </p:cNvSpPr>
          <p:nvPr>
            <p:ph idx="1"/>
          </p:nvPr>
        </p:nvSpPr>
        <p:spPr/>
        <p:txBody>
          <a:bodyPr>
            <a:normAutofit/>
          </a:bodyPr>
          <a:lstStyle/>
          <a:p>
            <a:pPr lvl="0"/>
            <a:r>
              <a:rPr lang="en-GB" dirty="0"/>
              <a:t>You are not alone and responsible for everything – ask for help</a:t>
            </a:r>
          </a:p>
          <a:p>
            <a:pPr lvl="0"/>
            <a:r>
              <a:rPr lang="en-GB" dirty="0"/>
              <a:t>We try to have more experienced demonstrators available, and the lecturer will always be available</a:t>
            </a:r>
          </a:p>
          <a:p>
            <a:pPr lvl="0"/>
            <a:r>
              <a:rPr lang="en-GB" dirty="0"/>
              <a:t>Fire </a:t>
            </a:r>
          </a:p>
          <a:p>
            <a:pPr lvl="0"/>
            <a:r>
              <a:rPr lang="en-GB" dirty="0"/>
              <a:t>Illness – look for first aiders</a:t>
            </a:r>
          </a:p>
          <a:p>
            <a:pPr lvl="0"/>
            <a:r>
              <a:rPr lang="en-GB" dirty="0"/>
              <a:t>Disruptiveness – seek help from lecturing staff </a:t>
            </a:r>
          </a:p>
          <a:p>
            <a:endParaRPr lang="en-GB" dirty="0"/>
          </a:p>
        </p:txBody>
      </p:sp>
    </p:spTree>
    <p:extLst>
      <p:ext uri="{BB962C8B-B14F-4D97-AF65-F5344CB8AC3E}">
        <p14:creationId xmlns:p14="http://schemas.microsoft.com/office/powerpoint/2010/main" val="2439188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r>
              <a:rPr lang="en-GB" b="1" dirty="0"/>
              <a:t>Emergency contacts</a:t>
            </a:r>
          </a:p>
        </p:txBody>
      </p:sp>
      <p:sp>
        <p:nvSpPr>
          <p:cNvPr id="3" name="Content Placeholder 2"/>
          <p:cNvSpPr>
            <a:spLocks noGrp="1"/>
          </p:cNvSpPr>
          <p:nvPr>
            <p:ph idx="1"/>
          </p:nvPr>
        </p:nvSpPr>
        <p:spPr/>
        <p:txBody>
          <a:bodyPr>
            <a:normAutofit/>
          </a:bodyPr>
          <a:lstStyle/>
          <a:p>
            <a:pPr marL="457200" lvl="1" indent="0">
              <a:buNone/>
            </a:pPr>
            <a:r>
              <a:rPr lang="en-GB" dirty="0"/>
              <a:t>It is very unlikely you’ll need these numbers, but:</a:t>
            </a:r>
          </a:p>
          <a:p>
            <a:pPr lvl="1">
              <a:buFont typeface="Arial" panose="020B0604020202020204" pitchFamily="34" charset="0"/>
              <a:buChar char="•"/>
            </a:pPr>
            <a:r>
              <a:rPr lang="en-GB" dirty="0"/>
              <a:t>In emergencies, call 2424 on an internal phone (01970 622424 on a mobile) for </a:t>
            </a:r>
            <a:r>
              <a:rPr lang="en-GB" dirty="0" err="1"/>
              <a:t>CompSci</a:t>
            </a:r>
            <a:r>
              <a:rPr lang="en-GB" dirty="0"/>
              <a:t> reception.</a:t>
            </a:r>
          </a:p>
          <a:p>
            <a:pPr lvl="1">
              <a:buFont typeface="Arial" panose="020B0604020202020204" pitchFamily="34" charset="0"/>
              <a:buChar char="•"/>
            </a:pPr>
            <a:r>
              <a:rPr lang="en-GB" dirty="0"/>
              <a:t>In extreme cases, call 2649 for Security at the porter’s lodge.</a:t>
            </a:r>
          </a:p>
          <a:p>
            <a:pPr>
              <a:buFont typeface="Arial" panose="020B0604020202020204" pitchFamily="34" charset="0"/>
              <a:buChar char="•"/>
            </a:pPr>
            <a:endParaRPr lang="en-GB" dirty="0"/>
          </a:p>
        </p:txBody>
      </p:sp>
    </p:spTree>
    <p:extLst>
      <p:ext uri="{BB962C8B-B14F-4D97-AF65-F5344CB8AC3E}">
        <p14:creationId xmlns:p14="http://schemas.microsoft.com/office/powerpoint/2010/main" val="735746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br>
              <a:rPr lang="en-GB" b="1" dirty="0"/>
            </a:br>
            <a:r>
              <a:rPr lang="en-GB" b="1" dirty="0"/>
              <a:t>Practicalities</a:t>
            </a:r>
          </a:p>
        </p:txBody>
      </p:sp>
      <p:sp>
        <p:nvSpPr>
          <p:cNvPr id="3" name="Content Placeholder 2"/>
          <p:cNvSpPr>
            <a:spLocks noGrp="1"/>
          </p:cNvSpPr>
          <p:nvPr>
            <p:ph idx="1"/>
          </p:nvPr>
        </p:nvSpPr>
        <p:spPr/>
        <p:txBody>
          <a:bodyPr>
            <a:normAutofit fontScale="85000" lnSpcReduction="20000"/>
          </a:bodyPr>
          <a:lstStyle/>
          <a:p>
            <a:pPr lvl="0"/>
            <a:endParaRPr lang="en-GB" dirty="0"/>
          </a:p>
          <a:p>
            <a:r>
              <a:rPr lang="en-GB" dirty="0"/>
              <a:t>Register on </a:t>
            </a:r>
            <a:r>
              <a:rPr lang="en-GB" dirty="0" err="1"/>
              <a:t>Aberworks</a:t>
            </a:r>
            <a:endParaRPr lang="en-GB" dirty="0"/>
          </a:p>
          <a:p>
            <a:r>
              <a:rPr lang="en-GB" dirty="0"/>
              <a:t>Right to work checks</a:t>
            </a:r>
          </a:p>
          <a:p>
            <a:r>
              <a:rPr lang="en-GB" dirty="0"/>
              <a:t>Apply for role</a:t>
            </a:r>
          </a:p>
          <a:p>
            <a:r>
              <a:rPr lang="en-GB" dirty="0"/>
              <a:t>Check email regularly!</a:t>
            </a:r>
          </a:p>
          <a:p>
            <a:r>
              <a:rPr lang="en-GB" dirty="0"/>
              <a:t>Payment by monthly timesheet:</a:t>
            </a:r>
          </a:p>
          <a:p>
            <a:pPr marL="0" indent="0">
              <a:buNone/>
            </a:pPr>
            <a:r>
              <a:rPr lang="en-GB" dirty="0"/>
              <a:t>	Only slots for each month</a:t>
            </a:r>
          </a:p>
          <a:p>
            <a:pPr marL="0" indent="0">
              <a:buNone/>
            </a:pPr>
            <a:r>
              <a:rPr lang="en-GB" dirty="0"/>
              <a:t>	Submit as soon as you can to ensure 				payment</a:t>
            </a:r>
          </a:p>
          <a:p>
            <a:pPr marL="0" indent="0">
              <a:buNone/>
            </a:pPr>
            <a:r>
              <a:rPr lang="en-GB" dirty="0"/>
              <a:t>	Enter all the details of modules, times, 	employee 			number</a:t>
            </a:r>
          </a:p>
          <a:p>
            <a:endParaRPr lang="en-GB" dirty="0"/>
          </a:p>
        </p:txBody>
      </p:sp>
    </p:spTree>
    <p:extLst>
      <p:ext uri="{BB962C8B-B14F-4D97-AF65-F5344CB8AC3E}">
        <p14:creationId xmlns:p14="http://schemas.microsoft.com/office/powerpoint/2010/main" val="3170940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br>
              <a:rPr lang="en-GB" dirty="0"/>
            </a:br>
            <a:br>
              <a:rPr lang="en-GB" dirty="0"/>
            </a:br>
            <a:r>
              <a:rPr lang="en-GB" b="1" dirty="0"/>
              <a:t>Worksheet signoff system</a:t>
            </a:r>
          </a:p>
        </p:txBody>
      </p:sp>
      <p:sp>
        <p:nvSpPr>
          <p:cNvPr id="3" name="Content Placeholder 2"/>
          <p:cNvSpPr>
            <a:spLocks noGrp="1"/>
          </p:cNvSpPr>
          <p:nvPr>
            <p:ph idx="1"/>
          </p:nvPr>
        </p:nvSpPr>
        <p:spPr/>
        <p:txBody>
          <a:bodyPr>
            <a:normAutofit/>
          </a:bodyPr>
          <a:lstStyle/>
          <a:p>
            <a:pPr lvl="0"/>
            <a:r>
              <a:rPr lang="en-GB" u="sng" dirty="0">
                <a:hlinkClick r:id="rId3"/>
              </a:rPr>
              <a:t>https://signoff.dcs.aber.ac.uk</a:t>
            </a:r>
            <a:endParaRPr lang="en-GB" u="sng" dirty="0"/>
          </a:p>
          <a:p>
            <a:pPr lvl="0"/>
            <a:r>
              <a:rPr lang="en-GB" dirty="0"/>
              <a:t>You should be able to log in and you should see your module.</a:t>
            </a:r>
          </a:p>
          <a:p>
            <a:pPr lvl="0"/>
            <a:r>
              <a:rPr lang="en-GB" dirty="0"/>
              <a:t>Three options (for demonstrators!)</a:t>
            </a:r>
          </a:p>
          <a:p>
            <a:pPr lvl="1"/>
            <a:r>
              <a:rPr lang="en-GB" dirty="0"/>
              <a:t>Signoff</a:t>
            </a:r>
          </a:p>
          <a:p>
            <a:pPr lvl="1"/>
            <a:r>
              <a:rPr lang="en-GB" dirty="0"/>
              <a:t>Queueing (students can add themselves to a queue for signoff).</a:t>
            </a:r>
          </a:p>
          <a:p>
            <a:pPr lvl="1"/>
            <a:r>
              <a:rPr lang="en-GB" dirty="0"/>
              <a:t>Instructions</a:t>
            </a:r>
          </a:p>
          <a:p>
            <a:pPr marL="0" indent="0">
              <a:buNone/>
            </a:pPr>
            <a:endParaRPr lang="en-GB" dirty="0"/>
          </a:p>
        </p:txBody>
      </p:sp>
    </p:spTree>
    <p:extLst>
      <p:ext uri="{BB962C8B-B14F-4D97-AF65-F5344CB8AC3E}">
        <p14:creationId xmlns:p14="http://schemas.microsoft.com/office/powerpoint/2010/main" val="31483990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1a906974-1c05-46e8-9961-a17534c31c6b"/>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022C0F3E70E2843B4EBC25B06EAA660" ma:contentTypeVersion="2" ma:contentTypeDescription="Create a new document." ma:contentTypeScope="" ma:versionID="516b2a4a130b5d5d7b3627b0830cafc9">
  <xsd:schema xmlns:xsd="http://www.w3.org/2001/XMLSchema" xmlns:xs="http://www.w3.org/2001/XMLSchema" xmlns:p="http://schemas.microsoft.com/office/2006/metadata/properties" xmlns:ns2="c4c4e6c1-1580-457f-8034-c126c8dee3c7" targetNamespace="http://schemas.microsoft.com/office/2006/metadata/properties" ma:root="true" ma:fieldsID="2968804d95356638d73bef96bc18660e" ns2:_="">
    <xsd:import namespace="c4c4e6c1-1580-457f-8034-c126c8dee3c7"/>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c4e6c1-1580-457f-8034-c126c8dee3c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82822E-3179-497E-8964-1C0779B53339}">
  <ds:schemaRefs>
    <ds:schemaRef ds:uri="c4c4e6c1-1580-457f-8034-c126c8dee3c7"/>
    <ds:schemaRef ds:uri="http://schemas.openxmlformats.org/package/2006/metadata/core-properties"/>
    <ds:schemaRef ds:uri="http://schemas.microsoft.com/office/2006/documentManagement/types"/>
    <ds:schemaRef ds:uri="http://schemas.microsoft.com/office/2006/metadata/properties"/>
    <ds:schemaRef ds:uri="http://purl.org/dc/elements/1.1/"/>
    <ds:schemaRef ds:uri="http://purl.org/dc/term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69EF6A2B-60F5-4035-9B8C-83BC032F5DF5}">
  <ds:schemaRefs>
    <ds:schemaRef ds:uri="http://schemas.microsoft.com/sharepoint/v3/contenttype/forms"/>
  </ds:schemaRefs>
</ds:datastoreItem>
</file>

<file path=customXml/itemProps3.xml><?xml version="1.0" encoding="utf-8"?>
<ds:datastoreItem xmlns:ds="http://schemas.openxmlformats.org/officeDocument/2006/customXml" ds:itemID="{4FB6B691-6050-4BE3-B605-137196AFE2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c4e6c1-1580-457f-8034-c126c8dee3c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3860</TotalTime>
  <Words>809</Words>
  <Application>Microsoft Office PowerPoint</Application>
  <PresentationFormat>On-screen Show (4:3)</PresentationFormat>
  <Paragraphs>108</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PowerPoint Presentation</vt:lpstr>
      <vt:lpstr>Web site</vt:lpstr>
      <vt:lpstr>Dignity and Respect</vt:lpstr>
      <vt:lpstr> All modules are different</vt:lpstr>
      <vt:lpstr> Responsibilities</vt:lpstr>
      <vt:lpstr> Emergencies</vt:lpstr>
      <vt:lpstr> Emergency contacts</vt:lpstr>
      <vt:lpstr>  Practicalities</vt:lpstr>
      <vt:lpstr>  Worksheet signoff system</vt:lpstr>
      <vt:lpstr>  Worksheet signoff system</vt:lpstr>
      <vt:lpstr>  Worksheet signoff system</vt:lpstr>
      <vt:lpstr>  Worksheet signoff system</vt:lpstr>
      <vt:lpstr>  Worksheet signoff system</vt:lpstr>
      <vt:lpstr>  Worksheet signoff system</vt:lpstr>
      <vt:lpstr>  Worksheet signoff system</vt:lpstr>
      <vt:lpstr>  Queuing system</vt:lpstr>
      <vt:lpstr>  Name badges</vt:lpstr>
      <vt:lpstr>  Demonstrating</vt:lpstr>
      <vt:lpstr>  Kent (adj.)</vt:lpstr>
      <vt:lpstr>  Demonstrating</vt:lpstr>
      <vt:lpstr>  End of session</vt:lpstr>
      <vt:lpstr>  Please turn up.</vt:lpstr>
      <vt:lpstr>  Finally</vt:lpstr>
      <vt:lpstr> Any questions? </vt:lpstr>
    </vt:vector>
  </TitlesOfParts>
  <Company>Aberystwyth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Howard Adair</dc:creator>
  <cp:lastModifiedBy>Jim Finnis</cp:lastModifiedBy>
  <cp:revision>136</cp:revision>
  <cp:lastPrinted>2015-09-21T08:48:49Z</cp:lastPrinted>
  <dcterms:created xsi:type="dcterms:W3CDTF">2008-11-11T16:31:01Z</dcterms:created>
  <dcterms:modified xsi:type="dcterms:W3CDTF">2023-10-03T16:43:54Z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0x0101000022C0F3E70E2843B4EBC25B06EAA660</vt:lpwstr>
  </property>
</Properties>
</file>