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8"/>
  </p:notesMasterIdLst>
  <p:sldIdLst>
    <p:sldId id="304" r:id="rId2"/>
    <p:sldId id="278" r:id="rId3"/>
    <p:sldId id="279" r:id="rId4"/>
    <p:sldId id="395" r:id="rId5"/>
    <p:sldId id="397" r:id="rId6"/>
    <p:sldId id="347" r:id="rId7"/>
    <p:sldId id="396" r:id="rId8"/>
    <p:sldId id="398" r:id="rId9"/>
    <p:sldId id="400" r:id="rId10"/>
    <p:sldId id="399" r:id="rId11"/>
    <p:sldId id="405" r:id="rId12"/>
    <p:sldId id="406" r:id="rId13"/>
    <p:sldId id="316" r:id="rId14"/>
    <p:sldId id="320" r:id="rId15"/>
    <p:sldId id="323" r:id="rId16"/>
    <p:sldId id="401" r:id="rId17"/>
    <p:sldId id="402" r:id="rId18"/>
    <p:sldId id="403" r:id="rId19"/>
    <p:sldId id="404" r:id="rId20"/>
    <p:sldId id="407" r:id="rId21"/>
    <p:sldId id="408" r:id="rId22"/>
    <p:sldId id="409" r:id="rId23"/>
    <p:sldId id="410" r:id="rId24"/>
    <p:sldId id="324" r:id="rId25"/>
    <p:sldId id="411" r:id="rId26"/>
    <p:sldId id="412" r:id="rId27"/>
    <p:sldId id="413" r:id="rId28"/>
    <p:sldId id="414" r:id="rId29"/>
    <p:sldId id="415" r:id="rId30"/>
    <p:sldId id="317" r:id="rId31"/>
    <p:sldId id="387" r:id="rId32"/>
    <p:sldId id="388" r:id="rId33"/>
    <p:sldId id="426" r:id="rId34"/>
    <p:sldId id="391" r:id="rId35"/>
    <p:sldId id="416" r:id="rId36"/>
    <p:sldId id="417" r:id="rId37"/>
    <p:sldId id="418" r:id="rId38"/>
    <p:sldId id="419" r:id="rId39"/>
    <p:sldId id="420" r:id="rId40"/>
    <p:sldId id="421" r:id="rId41"/>
    <p:sldId id="423" r:id="rId42"/>
    <p:sldId id="422" r:id="rId43"/>
    <p:sldId id="424" r:id="rId44"/>
    <p:sldId id="425" r:id="rId45"/>
    <p:sldId id="345" r:id="rId46"/>
    <p:sldId id="318" r:id="rId47"/>
  </p:sldIdLst>
  <p:sldSz cx="9144000" cy="6858000" type="screen4x3"/>
  <p:notesSz cx="6858000" cy="9144000"/>
  <p:embeddedFontLst>
    <p:embeddedFont>
      <p:font typeface="맑은 고딕" pitchFamily="50" charset="-127"/>
      <p:regular r:id="rId49"/>
      <p:bold r:id="rId50"/>
    </p:embeddedFont>
    <p:embeddedFont>
      <p:font typeface="HY헤드라인M" pitchFamily="18" charset="-127"/>
      <p:regular r:id="rId51"/>
    </p:embeddedFont>
    <p:embeddedFont>
      <p:font typeface="HY견고딕" pitchFamily="18" charset="-127"/>
      <p:regular r:id="rId52"/>
    </p:embeddedFont>
    <p:embeddedFont>
      <p:font typeface="HY강B" pitchFamily="18" charset="-127"/>
      <p:regular r:id="rId53"/>
    </p:embeddedFont>
    <p:embeddedFont>
      <p:font typeface="Yoon 윤고딕 520_TT" charset="-127"/>
      <p:regular r:id="rId54"/>
    </p:embeddedFont>
    <p:embeddedFont>
      <p:font typeface="HY강M" pitchFamily="18" charset="-127"/>
      <p:regular r:id="rId55"/>
    </p:embeddedFont>
    <p:embeddedFont>
      <p:font typeface="Segoe UI Black" pitchFamily="34" charset="0"/>
      <p:bold r:id="rId56"/>
      <p:boldItalic r:id="rId5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123"/>
    <a:srgbClr val="D9D9D9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336" autoAdjust="0"/>
  </p:normalViewPr>
  <p:slideViewPr>
    <p:cSldViewPr>
      <p:cViewPr varScale="1">
        <p:scale>
          <a:sx n="79" d="100"/>
          <a:sy n="79" d="100"/>
        </p:scale>
        <p:origin x="-1584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08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7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while&#47928;%20&#47928;&#51228;.ex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for&#47928;%202,3,4&#48264;&#47928;&#51228;.exe" TargetMode="External"/><Relationship Id="rId2" Type="http://schemas.openxmlformats.org/officeDocument/2006/relationships/hyperlink" Target="for&#47928;%201&#48264;&#47928;&#51228;.ex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48324;&#49345;&#51088;&#44536;&#47532;&#44592;&#47928;&#51228;.exe" TargetMode="External"/><Relationship Id="rId2" Type="http://schemas.openxmlformats.org/officeDocument/2006/relationships/hyperlink" Target="&#44396;&#44396;&#45800;&#47928;&#51228;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&#49340;&#44033;&#54805;&#44536;&#47532;&#44592;&#47928;&#51228;.ex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&#54632;&#49688;%20&#47928;&#51228;.exe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5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91297" y="2011360"/>
            <a:ext cx="704078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 ~ 20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사이의 숫자만 입력 받아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입력 받은 수까지의 누적합계를 구하시오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While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을 사용하여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“Hello”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를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번 출력하시오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정수를 반복하여 입력 받아 누적 합계를 구하시오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	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 받은 정수가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0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일 경우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while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문을 종료 후 최종 합계 출력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입력된 수가 소수인지 판별하는 코드를 작성하시오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입력된 수를 거꾸로 출력 하시오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( 123 -&gt; 321 )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입력된 수의 각 자리 수 의 총 합계를 구하시오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( 123 -&gt; 6 )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566030" y="5431101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90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다이아몬드 19"/>
          <p:cNvSpPr/>
          <p:nvPr/>
        </p:nvSpPr>
        <p:spPr>
          <a:xfrm>
            <a:off x="1779546" y="4468670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79546" y="318979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종속문장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779546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다음문장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33" name="직선 화살표 연결선 32"/>
          <p:cNvCxnSpPr>
            <a:stCxn id="31" idx="2"/>
            <a:endCxn id="20" idx="0"/>
          </p:cNvCxnSpPr>
          <p:nvPr/>
        </p:nvCxnSpPr>
        <p:spPr>
          <a:xfrm>
            <a:off x="3008246" y="3909876"/>
            <a:ext cx="0" cy="5587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970289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394520" y="2985646"/>
            <a:ext cx="3227453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547664" y="4370756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93813" y="5404574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14696" y="3548779"/>
            <a:ext cx="2200159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d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o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 while ( 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);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0" name="꺾인 연결선 39"/>
          <p:cNvCxnSpPr>
            <a:stCxn id="20" idx="1"/>
            <a:endCxn id="31" idx="1"/>
          </p:cNvCxnSpPr>
          <p:nvPr/>
        </p:nvCxnSpPr>
        <p:spPr>
          <a:xfrm rot="10800000">
            <a:off x="1779546" y="3549836"/>
            <a:ext cx="12700" cy="1386886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0" idx="2"/>
            <a:endCxn id="32" idx="0"/>
          </p:cNvCxnSpPr>
          <p:nvPr/>
        </p:nvCxnSpPr>
        <p:spPr>
          <a:xfrm>
            <a:off x="3008246" y="5404774"/>
            <a:ext cx="0" cy="4004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52" name="직사각형 51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d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o ~while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744350" y="1619508"/>
            <a:ext cx="628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종속문장을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무조건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한번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실행후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68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do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while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9);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44208" y="304883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96608" y="372491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2141" y="27026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26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&lt; for &gt;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32" name="직사각형 31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for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44350" y="1523086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평가하여 그 결과가 참일 경우 해당 종속 문장을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반복 실행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38" name="다이아몬드 37"/>
          <p:cNvSpPr/>
          <p:nvPr/>
        </p:nvSpPr>
        <p:spPr>
          <a:xfrm>
            <a:off x="1744350" y="3152273"/>
            <a:ext cx="2480830" cy="74888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44350" y="4206613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종속문장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44350" y="5877272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다음문장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41" name="직선 화살표 연결선 40"/>
          <p:cNvCxnSpPr>
            <a:stCxn id="38" idx="2"/>
            <a:endCxn id="39" idx="0"/>
          </p:cNvCxnSpPr>
          <p:nvPr/>
        </p:nvCxnSpPr>
        <p:spPr>
          <a:xfrm>
            <a:off x="2984765" y="3901156"/>
            <a:ext cx="0" cy="3054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984765" y="2564903"/>
            <a:ext cx="0" cy="42074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394520" y="2985646"/>
            <a:ext cx="3258224" cy="2747610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꺾인 연결선 43"/>
          <p:cNvCxnSpPr>
            <a:stCxn id="38" idx="3"/>
            <a:endCxn id="40" idx="3"/>
          </p:cNvCxnSpPr>
          <p:nvPr/>
        </p:nvCxnSpPr>
        <p:spPr>
          <a:xfrm>
            <a:off x="4225180" y="3526715"/>
            <a:ext cx="12700" cy="2638589"/>
          </a:xfrm>
          <a:prstGeom prst="bentConnector3">
            <a:avLst>
              <a:gd name="adj1" fmla="val 435789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49949" y="3794365"/>
            <a:ext cx="8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7093" y="3016967"/>
            <a:ext cx="84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52120" y="3816758"/>
            <a:ext cx="2981214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for (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초기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값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증감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48" name="꺾인 연결선 47"/>
          <p:cNvCxnSpPr>
            <a:stCxn id="51" idx="1"/>
            <a:endCxn id="38" idx="1"/>
          </p:cNvCxnSpPr>
          <p:nvPr/>
        </p:nvCxnSpPr>
        <p:spPr>
          <a:xfrm rot="10800000">
            <a:off x="1744350" y="3526716"/>
            <a:ext cx="12700" cy="1791371"/>
          </a:xfrm>
          <a:prstGeom prst="bentConnector3">
            <a:avLst>
              <a:gd name="adj1" fmla="val 378948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1744350" y="5030054"/>
            <a:ext cx="248083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증감식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52" name="직선 화살표 연결선 51"/>
          <p:cNvCxnSpPr>
            <a:stCxn id="39" idx="2"/>
            <a:endCxn id="51" idx="0"/>
          </p:cNvCxnSpPr>
          <p:nvPr/>
        </p:nvCxnSpPr>
        <p:spPr>
          <a:xfrm>
            <a:off x="2984765" y="4782677"/>
            <a:ext cx="0" cy="2473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7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 //</a:t>
            </a:r>
            <a:r>
              <a:rPr lang="ko-KR" altLang="en-US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초기값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5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 // </a:t>
            </a:r>
            <a:r>
              <a:rPr lang="ko-KR" altLang="en-US" sz="16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조건</a:t>
            </a:r>
            <a:r>
              <a:rPr lang="ko-KR" altLang="en-US" sz="1600" dirty="0" err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식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("Hello~~\n");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++; //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증감식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1720" y="155838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While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문의 반복 요소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793517" y="173154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645866" y="173154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7996" y="2317250"/>
            <a:ext cx="7272808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i,sum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(i = 1; i &lt;= 10; i++)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("Sum : %d",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74252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26652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70002" y="284351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05164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57564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96722" y="28318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874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7996" y="2317250"/>
            <a:ext cx="7272808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i,sum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(i = </a:t>
            </a:r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10;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i </a:t>
            </a:r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&gt;= 1; i--)</a:t>
            </a:r>
            <a:endParaRPr lang="nn-NO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("Sum : %d",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74252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26652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70002" y="284351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05164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57564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96722" y="28318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03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7996" y="2317250"/>
            <a:ext cx="7272808" cy="30777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= 1,sum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0;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for (;;)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  <a:endParaRPr lang="nn-NO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sum +=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++;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("Sum : %d",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74252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26652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70002" y="284351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05164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57564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96722" y="28318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37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5616" y="2317250"/>
            <a:ext cx="727280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0;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for (int i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= 1; i &lt;= 10; i</a:t>
            </a:r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nn-NO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("Sum : %d", sum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//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 </a:t>
            </a:r>
            <a:r>
              <a:rPr lang="en-US" altLang="ko-KR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??</a:t>
            </a:r>
            <a:endParaRPr lang="en-US" altLang="ko-KR" sz="16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73885" y="388773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87395" y="281419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18338" y="3083162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98276" y="5013176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2" idx="1"/>
            <a:endCxn id="19" idx="1"/>
          </p:cNvCxnSpPr>
          <p:nvPr/>
        </p:nvCxnSpPr>
        <p:spPr>
          <a:xfrm rot="10800000" flipV="1">
            <a:off x="1098276" y="3227715"/>
            <a:ext cx="20062" cy="1930014"/>
          </a:xfrm>
          <a:prstGeom prst="bentConnector3">
            <a:avLst>
              <a:gd name="adj1" fmla="val 123946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082853" y="2588490"/>
            <a:ext cx="3923928" cy="24482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15187" y="2656669"/>
            <a:ext cx="1464705" cy="49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08706" y="3354840"/>
            <a:ext cx="2672222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04105" y="3470832"/>
            <a:ext cx="875787" cy="248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or </a:t>
            </a:r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36330" y="3840744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26930" y="4291407"/>
            <a:ext cx="288032" cy="289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꺾인 연결선 29"/>
          <p:cNvCxnSpPr>
            <a:stCxn id="28" idx="1"/>
            <a:endCxn id="29" idx="1"/>
          </p:cNvCxnSpPr>
          <p:nvPr/>
        </p:nvCxnSpPr>
        <p:spPr>
          <a:xfrm rot="10800000" flipV="1">
            <a:off x="2026930" y="3985296"/>
            <a:ext cx="9400" cy="450663"/>
          </a:xfrm>
          <a:prstGeom prst="bentConnector3">
            <a:avLst>
              <a:gd name="adj1" fmla="val 253191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32075" y="1259456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변수의 지역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갈매기형 수장 32"/>
          <p:cNvSpPr/>
          <p:nvPr/>
        </p:nvSpPr>
        <p:spPr>
          <a:xfrm>
            <a:off x="1557650" y="14326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갈매기형 수장 33"/>
          <p:cNvSpPr/>
          <p:nvPr/>
        </p:nvSpPr>
        <p:spPr>
          <a:xfrm>
            <a:off x="1409999" y="143262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76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" grpId="0" animBg="1"/>
      <p:bldP spid="19" grpId="0" animBg="1"/>
      <p:bldP spid="17" grpId="0" animBg="1"/>
      <p:bldP spid="25" grpId="0"/>
      <p:bldP spid="26" grpId="0" animBg="1"/>
      <p:bldP spid="27" grpId="0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while 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반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복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for 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1632" y="1646857"/>
            <a:ext cx="7979868" cy="24929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oddSum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0,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evenSum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= 0;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(int Num1 = 1,Num2 = 2; Num1 &lt;= 100 &amp;&amp; Num2 &lt;= </a:t>
            </a:r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100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; Num1 += 2, Num2 += 2)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oddSum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+= Num1;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evenSum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+= Num2;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홀수의 합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oddSum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200" dirty="0">
                <a:latin typeface="HY견고딕" pitchFamily="18" charset="-127"/>
                <a:ea typeface="HY견고딕" pitchFamily="18" charset="-127"/>
              </a:rPr>
              <a:t>짝수의 합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: %d\n",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evenSum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09459" y="485778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61859" y="553385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05209" y="451155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40371" y="485778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92771" y="553385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31929" y="449993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83846" y="48479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336246" y="55240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oddSum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79596" y="450170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14758" y="48479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67158" y="55240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evenSum</a:t>
            </a:r>
            <a:endParaRPr lang="ko-KR" altLang="en-US" sz="13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06316" y="449008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2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02568" y="1924280"/>
            <a:ext cx="727280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for,while,do~while,switch~case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문에서 해당 동작을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종료시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사용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1620" y="135422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Break</a:t>
            </a:r>
          </a:p>
        </p:txBody>
      </p:sp>
      <p:sp>
        <p:nvSpPr>
          <p:cNvPr id="17" name="갈매기형 수장 16"/>
          <p:cNvSpPr/>
          <p:nvPr/>
        </p:nvSpPr>
        <p:spPr>
          <a:xfrm>
            <a:off x="1793517" y="15078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645866" y="150785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387996" y="817548"/>
            <a:ext cx="4089248" cy="523220"/>
            <a:chOff x="2580104" y="1024642"/>
            <a:chExt cx="4666840" cy="523220"/>
          </a:xfrm>
        </p:grpSpPr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Break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와 </a:t>
              </a:r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continue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413166" y="2863285"/>
            <a:ext cx="727280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for,while,do~while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문에서 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continue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문을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만나게되면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 남은 종속문장을 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무시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하고 다음 반복을 진행한다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62218" y="229323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continue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804115" y="244685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656464" y="244685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62218" y="3448060"/>
            <a:ext cx="727280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conio.h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2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200" dirty="0">
                <a:latin typeface="HY견고딕" pitchFamily="18" charset="-127"/>
                <a:ea typeface="HY견고딕" pitchFamily="18" charset="-127"/>
              </a:rPr>
              <a:t>(int i = 0; i &lt; 100; i++)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&lt; 10)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continue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("%d,", 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&gt;= 30)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		break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endParaRPr lang="en-US" altLang="ko-KR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23728" y="4365104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123728" y="5877272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937665" y="4941168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37665" y="5517232"/>
            <a:ext cx="28803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>
            <a:stCxn id="30" idx="1"/>
            <a:endCxn id="2" idx="1"/>
          </p:cNvCxnSpPr>
          <p:nvPr/>
        </p:nvCxnSpPr>
        <p:spPr>
          <a:xfrm rot="10800000">
            <a:off x="2123729" y="4473116"/>
            <a:ext cx="1813937" cy="576064"/>
          </a:xfrm>
          <a:prstGeom prst="curvedConnector3">
            <a:avLst>
              <a:gd name="adj1" fmla="val 112602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>
            <a:stCxn id="31" idx="1"/>
            <a:endCxn id="29" idx="1"/>
          </p:cNvCxnSpPr>
          <p:nvPr/>
        </p:nvCxnSpPr>
        <p:spPr>
          <a:xfrm rot="10800000" flipV="1">
            <a:off x="2123729" y="5625244"/>
            <a:ext cx="1813937" cy="360040"/>
          </a:xfrm>
          <a:prstGeom prst="curvedConnector3">
            <a:avLst>
              <a:gd name="adj1" fmla="val 112602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9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9632" y="2062290"/>
            <a:ext cx="727280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pt-BR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(Num = 1; Num &lt;= 5; Num++)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== 3)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반복이 끝난 후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96472" y="318974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48872" y="386581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88030" y="28318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47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7624" y="2062289"/>
            <a:ext cx="7272808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&gt;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pt-BR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(Num = 1; Num &lt;= 5; Num++)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== 3)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continue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24464" y="31897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176864" y="38658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16022" y="28318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4392" y="1941727"/>
            <a:ext cx="70407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For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문을 사용하여 코드상의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===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에 내용을 채워 실행파일과 동일하게 출력하시오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첫날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원을 예금하고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다음날부터 전날의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배씩 예금하는 방식으로 한달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(30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일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동안 저축한 금액은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1~1000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까지의 누적합계를 구해라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단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배수는 제외하며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과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공배수는 제외하지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않는다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시작하여 홀수의 합을 구하면서 그 합이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10000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 넘기 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직전의 수를 구하시오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05754" y="2341956"/>
            <a:ext cx="1647098" cy="463171"/>
            <a:chOff x="4500694" y="5774141"/>
            <a:chExt cx="1647098" cy="463171"/>
          </a:xfrm>
        </p:grpSpPr>
        <p:sp>
          <p:nvSpPr>
            <p:cNvPr id="16" name="실행 단추: 앞으로 또는 다음 1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571916" y="4849462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105370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394520" y="1105370"/>
            <a:ext cx="6751264" cy="1428385"/>
            <a:chOff x="1061096" y="1024642"/>
            <a:chExt cx="7704856" cy="1428385"/>
          </a:xfrm>
        </p:grpSpPr>
        <p:sp>
          <p:nvSpPr>
            <p:cNvPr id="32" name="직사각형 31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다중 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for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44350" y="1788785"/>
            <a:ext cx="628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문 의 종속문장에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문이 존재하는 경우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99792" y="3078094"/>
            <a:ext cx="4114984" cy="2308324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for (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초기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값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증감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for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 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초기값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증감식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15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1394" y="2261803"/>
            <a:ext cx="727280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(int i = 1; i &lt;= 5; i++)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("=======================\n");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j = 1; j &lt;= 5; j++)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tj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j);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("=======================\n");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79514" y="247572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31914" y="315179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71072" y="211787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194703" y="247572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47103" y="315179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86261" y="211787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8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7624" y="2497333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(int i = 1; i &lt;= 5; i++)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j = 1; j &lt;= 5; j++)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71072" y="35868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23472" y="42629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2630" y="32289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86261" y="35868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38661" y="42629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77819" y="32289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8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2125" y="1751274"/>
            <a:ext cx="7272808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(int i = 1; i &lt;= 5; i++)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j = 1; j &lt;= 5; j++)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if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(j ==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else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  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65573" y="253714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17973" y="321321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57131" y="217929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80762" y="253714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33162" y="321321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72320" y="217929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59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3495" y="2096173"/>
            <a:ext cx="7040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실행파일과 같이 구구단을 출력하시오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다중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실행파일과 같이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높이를 입력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삼각형을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그리시오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실행파일과 같이 가로와 세로를 입력 시 사각형을 그리시오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336878" y="2559344"/>
            <a:ext cx="1647098" cy="463171"/>
            <a:chOff x="4500694" y="5774141"/>
            <a:chExt cx="1647098" cy="463171"/>
          </a:xfrm>
        </p:grpSpPr>
        <p:sp>
          <p:nvSpPr>
            <p:cNvPr id="16" name="실행 단추: 앞으로 또는 다음 1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336878" y="3734734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336878" y="4701748"/>
            <a:ext cx="1647098" cy="463171"/>
            <a:chOff x="4500694" y="5774141"/>
            <a:chExt cx="1647098" cy="463171"/>
          </a:xfrm>
        </p:grpSpPr>
        <p:sp>
          <p:nvSpPr>
            <p:cNvPr id="22" name="실행 단추: 앞으로 또는 다음 21">
              <a:hlinkClick r:id="rId4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for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11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3039959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함 수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523086"/>
            <a:ext cx="6751264" cy="3910363"/>
            <a:chOff x="1061096" y="1024642"/>
            <a:chExt cx="7704856" cy="3910363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366414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2159383"/>
            <a:ext cx="64014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프로그램 내부에서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독립적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으로 존재하는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기능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F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장점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1.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언제나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재사용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가능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2.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코드의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가독성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향상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3.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에러검출 용이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4.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기능별 관리에 용이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종류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표준 라이브러리 함수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printf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(),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scanf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사용자 정의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8727" y="2620741"/>
            <a:ext cx="58207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3200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32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 Answer;</a:t>
            </a:r>
            <a:endParaRPr lang="en-US" altLang="ko-KR" sz="3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 Answer = x + y;</a:t>
            </a:r>
          </a:p>
          <a:p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Answer;</a:t>
            </a:r>
          </a:p>
          <a:p>
            <a:r>
              <a:rPr lang="en-US" altLang="ko-KR" sz="3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8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75675" y="2294058"/>
            <a:ext cx="6751264" cy="36641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858234" y="2720668"/>
            <a:ext cx="708204" cy="44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625089" y="2715974"/>
            <a:ext cx="1010807" cy="44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831967" y="2715974"/>
            <a:ext cx="2233355" cy="440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858234" y="3161662"/>
            <a:ext cx="36105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58234" y="5105878"/>
            <a:ext cx="36105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752448" y="4617701"/>
            <a:ext cx="3187703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97024" y="17544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반환자료형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" name="꺾인 연결선 6"/>
          <p:cNvCxnSpPr>
            <a:stCxn id="2" idx="0"/>
            <a:endCxn id="3" idx="2"/>
          </p:cNvCxnSpPr>
          <p:nvPr/>
        </p:nvCxnSpPr>
        <p:spPr>
          <a:xfrm rot="5400000" flipH="1" flipV="1">
            <a:off x="2090948" y="2245178"/>
            <a:ext cx="596879" cy="354102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95592" y="17606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함수이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52179" y="1754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매개변수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3" name="꺾인 연결선 32"/>
          <p:cNvCxnSpPr>
            <a:stCxn id="25" idx="0"/>
            <a:endCxn id="31" idx="2"/>
          </p:cNvCxnSpPr>
          <p:nvPr/>
        </p:nvCxnSpPr>
        <p:spPr>
          <a:xfrm rot="5400000" flipH="1" flipV="1">
            <a:off x="3197039" y="2063424"/>
            <a:ext cx="586004" cy="719097"/>
          </a:xfrm>
          <a:prstGeom prst="bentConnector3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6" idx="0"/>
            <a:endCxn id="32" idx="2"/>
          </p:cNvCxnSpPr>
          <p:nvPr/>
        </p:nvCxnSpPr>
        <p:spPr>
          <a:xfrm rot="5400000" flipH="1" flipV="1">
            <a:off x="4781319" y="2291116"/>
            <a:ext cx="592185" cy="25753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29419" y="3941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종속문장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40" name="꺾인 연결선 39"/>
          <p:cNvCxnSpPr>
            <a:stCxn id="27" idx="3"/>
            <a:endCxn id="39" idx="1"/>
          </p:cNvCxnSpPr>
          <p:nvPr/>
        </p:nvCxnSpPr>
        <p:spPr>
          <a:xfrm>
            <a:off x="2219286" y="3413690"/>
            <a:ext cx="4710133" cy="712438"/>
          </a:xfrm>
          <a:prstGeom prst="bentConnector3">
            <a:avLst>
              <a:gd name="adj1" fmla="val 9428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28" idx="3"/>
            <a:endCxn id="39" idx="1"/>
          </p:cNvCxnSpPr>
          <p:nvPr/>
        </p:nvCxnSpPr>
        <p:spPr>
          <a:xfrm flipV="1">
            <a:off x="2219286" y="4126128"/>
            <a:ext cx="4710133" cy="1231778"/>
          </a:xfrm>
          <a:prstGeom prst="bentConnector3">
            <a:avLst>
              <a:gd name="adj1" fmla="val 94287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34997" y="54252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HY견고딕" pitchFamily="18" charset="-127"/>
                <a:ea typeface="HY견고딕" pitchFamily="18" charset="-127"/>
              </a:rPr>
              <a:t>반환값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50" name="꺾인 연결선 49"/>
          <p:cNvCxnSpPr>
            <a:stCxn id="30" idx="2"/>
            <a:endCxn id="49" idx="1"/>
          </p:cNvCxnSpPr>
          <p:nvPr/>
        </p:nvCxnSpPr>
        <p:spPr>
          <a:xfrm rot="16200000" flipH="1">
            <a:off x="4846560" y="4621496"/>
            <a:ext cx="488177" cy="1488697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307244" y="103187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더하기 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" name="갈매기형 수장 60"/>
          <p:cNvSpPr/>
          <p:nvPr/>
        </p:nvSpPr>
        <p:spPr>
          <a:xfrm>
            <a:off x="1804115" y="120569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갈매기형 수장 61"/>
          <p:cNvSpPr/>
          <p:nvPr/>
        </p:nvSpPr>
        <p:spPr>
          <a:xfrm>
            <a:off x="1656464" y="1205699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" grpId="0"/>
      <p:bldP spid="31" grpId="0"/>
      <p:bldP spid="32" grpId="0"/>
      <p:bldP spid="39" grpId="0"/>
      <p:bldP spid="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5509" y="2205270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Num1 = 10, Num2 = 20;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Answer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Num1 + Num2;</a:t>
            </a:r>
          </a:p>
          <a:p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("%d + %d = %d", Num1, Num2</a:t>
            </a:r>
            <a:r>
              <a:rPr lang="pt-BR" altLang="ko-KR">
                <a:latin typeface="HY견고딕" pitchFamily="18" charset="-127"/>
                <a:ea typeface="HY견고딕" pitchFamily="18" charset="-127"/>
              </a:rPr>
              <a:t>, </a:t>
            </a:r>
            <a:r>
              <a:rPr lang="pt-BR" altLang="ko-KR" smtClean="0">
                <a:latin typeface="HY견고딕" pitchFamily="18" charset="-127"/>
                <a:ea typeface="HY견고딕" pitchFamily="18" charset="-127"/>
              </a:rPr>
              <a:t>Answer);</a:t>
            </a:r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pt-BR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return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493718" y="51436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46118" y="58197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46003" y="4785784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08907" y="51436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61307" y="58197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65384" y="478578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52792" y="514362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05192" y="581970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Answer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05077" y="4785785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0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626940"/>
            <a:ext cx="7272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Answer;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Answer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x + y;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main()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Num1, Num2;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더할 두 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:");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", &amp;Num1, &amp;Num2);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 = Sum(Num1, Num2);</a:t>
            </a:r>
          </a:p>
          <a:p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("%d + %d = %d", Num1, Num2,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</a:t>
            </a:r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pt-BR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349430" y="542365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01830" y="609973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40988" y="506581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64619" y="542365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7019" y="609973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56177" y="506581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33048" y="54058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85448" y="60819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Answer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24606" y="504805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49430" y="178714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01830" y="246322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Answer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0988" y="142930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964619" y="178714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117019" y="246322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x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56177" y="142930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33048" y="17693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85448" y="24454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24606" y="141154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11426" y="1051663"/>
            <a:ext cx="7881054" cy="20172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11426" y="3166096"/>
            <a:ext cx="7881054" cy="34312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376759" y="1069352"/>
            <a:ext cx="1464705" cy="49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Sum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76759" y="3166096"/>
            <a:ext cx="1464705" cy="496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Main 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지역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2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82386"/>
            <a:ext cx="7272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main() 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Num1, Num2;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더할 두 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:");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", &amp;Num1, &amp;Num2);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 = Sum(Num1, Num2);</a:t>
            </a:r>
          </a:p>
          <a:p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("%d + %d = %d", Num1, Num2,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</a:t>
            </a:r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pt-BR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Answer = x + y;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return Answer;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15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82386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int Sum(int x, int y</a:t>
            </a:r>
            <a:r>
              <a:rPr lang="fr-FR" altLang="ko-KR" dirty="0" smtClean="0">
                <a:latin typeface="HY견고딕" pitchFamily="18" charset="-127"/>
                <a:ea typeface="HY견고딕" pitchFamily="18" charset="-127"/>
              </a:rPr>
              <a:t>); //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함수의 원형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전방선언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fr-FR" altLang="ko-KR" dirty="0" smtClean="0">
              <a:latin typeface="HY견고딕" pitchFamily="18" charset="-127"/>
              <a:ea typeface="HY견고딕" pitchFamily="18" charset="-127"/>
            </a:endParaRPr>
          </a:p>
          <a:p>
            <a:endParaRPr lang="ko-KR" altLang="en-US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main() 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Num1, Num2;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더할 두 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:");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", &amp;Num1, &amp;Num2);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 = Sum(Num1, Num2);</a:t>
            </a:r>
          </a:p>
          <a:p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dirty="0">
                <a:latin typeface="HY견고딕" pitchFamily="18" charset="-127"/>
                <a:ea typeface="HY견고딕" pitchFamily="18" charset="-127"/>
              </a:rPr>
              <a:t>("%d + %d = %d", Num1, Num2,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Answer</a:t>
            </a:r>
            <a:r>
              <a:rPr lang="pt-BR" altLang="ko-KR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pt-BR" altLang="ko-KR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dirty="0">
                <a:latin typeface="HY견고딕" pitchFamily="18" charset="-127"/>
                <a:ea typeface="HY견고딕" pitchFamily="18" charset="-127"/>
              </a:rPr>
              <a:t>int Sum(int x, int y)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Answer;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Answer = x + y;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	return Answer;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86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043608" y="1566606"/>
            <a:ext cx="4089248" cy="523220"/>
            <a:chOff x="2580104" y="1024642"/>
            <a:chExt cx="4666840" cy="523220"/>
          </a:xfrm>
        </p:grpSpPr>
        <p:sp>
          <p:nvSpPr>
            <p:cNvPr id="15" name="직사각형 1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함수의 종류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53094" y="2534984"/>
            <a:ext cx="71073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Sum(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x,int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y)-&gt;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있다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void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Sum(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x,int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y)-&gt;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은 없고 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있다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Sum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 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은 있으나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없다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void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 )-&gt;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출력값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입력값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'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없다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05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68388" y="1268567"/>
            <a:ext cx="3600400" cy="212365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fr-FR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fr-FR" altLang="ko-KR" sz="1600" dirty="0" smtClean="0">
                <a:latin typeface="HY견고딕" pitchFamily="18" charset="-127"/>
                <a:ea typeface="HY견고딕" pitchFamily="18" charset="-127"/>
              </a:rPr>
              <a:t>int 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sum(int x, int y)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Sum;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x + y;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Sum;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8808" y="1268567"/>
            <a:ext cx="3636404" cy="212365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void</a:t>
            </a:r>
            <a:r>
              <a:rPr lang="fr-FR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sum(int x, int y)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Sum;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x + y;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d",Sum</a:t>
            </a:r>
            <a:r>
              <a:rPr lang="en-US" altLang="ko-KR" sz="160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8388" y="3944677"/>
            <a:ext cx="3600400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fr-FR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sum</a:t>
            </a:r>
            <a:r>
              <a:rPr lang="fr-FR" altLang="ko-KR" sz="16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fr-FR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Sum,x,y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“,&amp;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x,&amp;y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x + y;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 Sum;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8808" y="3944677"/>
            <a:ext cx="3636404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void</a:t>
            </a:r>
            <a:r>
              <a:rPr lang="fr-FR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fr-FR" altLang="ko-KR" sz="1600" dirty="0">
                <a:latin typeface="HY견고딕" pitchFamily="18" charset="-127"/>
                <a:ea typeface="HY견고딕" pitchFamily="18" charset="-127"/>
              </a:rPr>
              <a:t>sum</a:t>
            </a:r>
            <a:r>
              <a:rPr lang="fr-FR" altLang="ko-KR" sz="16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fr-FR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Sum,x,y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“,&amp;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x,&amp;y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x + y;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d",Sum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95780" y="891953"/>
            <a:ext cx="1569660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94202" y="899235"/>
            <a:ext cx="155042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95780" y="3575345"/>
            <a:ext cx="155042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O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4202" y="3575345"/>
            <a:ext cx="1531188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입력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출력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X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137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795509"/>
            <a:ext cx="7272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Num1, Sum = 0;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nn-NO" altLang="ko-KR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dirty="0">
                <a:latin typeface="HY견고딕" pitchFamily="18" charset="-127"/>
                <a:ea typeface="HY견고딕" pitchFamily="18" charset="-127"/>
              </a:rPr>
              <a:t>(int i = 1; i &lt;= Num1; i++)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	Sum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%d\n", Num1, Sum);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84552" y="527320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36952" y="594928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76110" y="49153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87672" y="527320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40072" y="594928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9230" y="49153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22015" y="527320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74415" y="594928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13573" y="49153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19872" y="5515360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ain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54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while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1523086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평가하여 그 결과가 참일 경우 해당 종속 문장을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반복 실행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2" name="다이아몬드 1"/>
          <p:cNvSpPr/>
          <p:nvPr/>
        </p:nvSpPr>
        <p:spPr>
          <a:xfrm>
            <a:off x="1744350" y="3152274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44350" y="465313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종속문장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44350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다음문장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7" name="직선 화살표 연결선 6"/>
          <p:cNvCxnSpPr>
            <a:stCxn id="2" idx="2"/>
            <a:endCxn id="3" idx="0"/>
          </p:cNvCxnSpPr>
          <p:nvPr/>
        </p:nvCxnSpPr>
        <p:spPr>
          <a:xfrm>
            <a:off x="2973050" y="4088378"/>
            <a:ext cx="0" cy="564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970289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394520" y="2985646"/>
            <a:ext cx="3227453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2" idx="3"/>
            <a:endCxn id="17" idx="3"/>
          </p:cNvCxnSpPr>
          <p:nvPr/>
        </p:nvCxnSpPr>
        <p:spPr>
          <a:xfrm>
            <a:off x="4201750" y="3620326"/>
            <a:ext cx="12700" cy="2544978"/>
          </a:xfrm>
          <a:prstGeom prst="bentConnector3">
            <a:avLst>
              <a:gd name="adj1" fmla="val 710526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36647" y="4186091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77093" y="3180504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55282" y="3816758"/>
            <a:ext cx="1973102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while (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cxnSp>
        <p:nvCxnSpPr>
          <p:cNvPr id="38" name="꺾인 연결선 37"/>
          <p:cNvCxnSpPr>
            <a:stCxn id="3" idx="1"/>
            <a:endCxn id="2" idx="1"/>
          </p:cNvCxnSpPr>
          <p:nvPr/>
        </p:nvCxnSpPr>
        <p:spPr>
          <a:xfrm rot="10800000">
            <a:off x="1744350" y="3620326"/>
            <a:ext cx="12700" cy="1392850"/>
          </a:xfrm>
          <a:prstGeom prst="bentConnector3">
            <a:avLst>
              <a:gd name="adj1" fmla="val 629032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77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103012"/>
            <a:ext cx="7272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Num1, Sum = 0;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nn-NO" altLang="ko-KR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dirty="0">
                <a:latin typeface="HY견고딕" pitchFamily="18" charset="-127"/>
                <a:ea typeface="HY견고딕" pitchFamily="18" charset="-127"/>
              </a:rPr>
              <a:t>(int i = 1; i &lt;= Num1; i++)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%d\n", Num1, Sum);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28568" y="132182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80968" y="199789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20126" y="96397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31688" y="132182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984088" y="199789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23246" y="96397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66031" y="132182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18431" y="199789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7589" y="96397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20963" y="2636912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174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103012"/>
            <a:ext cx="7272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Num1)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Sum = 0;</a:t>
            </a:r>
          </a:p>
          <a:p>
            <a:r>
              <a:rPr lang="nn-NO" altLang="ko-KR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dirty="0">
                <a:latin typeface="HY견고딕" pitchFamily="18" charset="-127"/>
                <a:ea typeface="HY견고딕" pitchFamily="18" charset="-127"/>
              </a:rPr>
              <a:t>(int i = 1; i &lt;= Num1; i++)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%d\n", Num1, Sum);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Num1;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("%d", &amp;Num1);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(Num1);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802359" y="3382932"/>
            <a:ext cx="3826227" cy="1149930"/>
            <a:chOff x="4760182" y="3259179"/>
            <a:chExt cx="4217785" cy="1429961"/>
          </a:xfrm>
        </p:grpSpPr>
        <p:sp>
          <p:nvSpPr>
            <p:cNvPr id="13" name="직사각형 12"/>
            <p:cNvSpPr/>
            <p:nvPr/>
          </p:nvSpPr>
          <p:spPr>
            <a:xfrm>
              <a:off x="6322719" y="3617021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475119" y="4293096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sum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14277" y="3259179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4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825839" y="3617021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978239" y="4293096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17397" y="3259179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40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760182" y="3617021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912582" y="4293096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i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51740" y="3259179"/>
              <a:ext cx="3690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40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6162167" y="53314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14567" y="600751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3725" y="497359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32927" y="5639631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ain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96416" y="3835293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3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5" y="1103012"/>
            <a:ext cx="80250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 Num1)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Sum = 0;</a:t>
            </a:r>
          </a:p>
          <a:p>
            <a:r>
              <a:rPr lang="nn-NO" altLang="ko-KR" sz="17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700" dirty="0">
                <a:latin typeface="HY견고딕" pitchFamily="18" charset="-127"/>
                <a:ea typeface="HY견고딕" pitchFamily="18" charset="-127"/>
              </a:rPr>
              <a:t>(int i = 1; i &lt;= Num1; i++)</a:t>
            </a:r>
          </a:p>
          <a:p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+= </a:t>
            </a:r>
            <a:r>
              <a:rPr lang="en-US" altLang="ko-KR" sz="17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return Sum;</a:t>
            </a:r>
            <a:endParaRPr lang="en-US" altLang="ko-KR" sz="17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7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Num1;</a:t>
            </a:r>
          </a:p>
          <a:p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700" dirty="0">
                <a:latin typeface="HY견고딕" pitchFamily="18" charset="-127"/>
                <a:ea typeface="HY견고딕" pitchFamily="18" charset="-127"/>
              </a:rPr>
              <a:t>정수를 입력하시오 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7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700" dirty="0">
                <a:latin typeface="HY견고딕" pitchFamily="18" charset="-127"/>
                <a:ea typeface="HY견고딕" pitchFamily="18" charset="-127"/>
              </a:rPr>
              <a:t>("%d", &amp;Num1</a:t>
            </a:r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("1 ~ %d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의 누적합계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%d\n", Num1,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(Num1))</a:t>
            </a:r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7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7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7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51989" y="311296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04389" y="378904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43547" y="27551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55109" y="311296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07509" y="378904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46667" y="27551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89452" y="311296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41852" y="378904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81010" y="27551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39627" y="570525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92027" y="638132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31185" y="53474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42747" y="570525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95147" y="638132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34305" y="53474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27273" y="5947408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ain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59832" y="3349779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AccrueSum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33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 animBg="1"/>
      <p:bldP spid="17" grpId="0" animBg="1"/>
      <p:bldP spid="19" grpId="0"/>
      <p:bldP spid="20" grpId="0" animBg="1"/>
      <p:bldP spid="21" grpId="0" animBg="1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5" y="1103012"/>
            <a:ext cx="802507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pt-BR" altLang="ko-KR" sz="1600" dirty="0" smtClean="0">
                <a:latin typeface="HY견고딕" pitchFamily="18" charset="-127"/>
                <a:ea typeface="HY견고딕" pitchFamily="18" charset="-127"/>
              </a:rPr>
              <a:t>	avg </a:t>
            </a:r>
            <a:r>
              <a:rPr lang="pt-BR" altLang="ko-KR" sz="1600" dirty="0">
                <a:latin typeface="HY견고딕" pitchFamily="18" charset="-127"/>
                <a:ea typeface="HY견고딕" pitchFamily="18" charset="-127"/>
              </a:rPr>
              <a:t>= (float)(Num1 + Num2) / 2.0f;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return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Show_Avg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Num1,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Num2, 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의 평균은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%0.2f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입니다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.", Num1, Num2,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Num1,Num2;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float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두 정수를 입력하시오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d%d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", &amp;Num1,&amp;Num2);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(Num1, Num2);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Show_Avg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(Num1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Num2,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97236" y="5456191"/>
            <a:ext cx="2603436" cy="1033917"/>
            <a:chOff x="5640972" y="4148778"/>
            <a:chExt cx="3755564" cy="1429961"/>
          </a:xfrm>
        </p:grpSpPr>
        <p:sp>
          <p:nvSpPr>
            <p:cNvPr id="13" name="직사각형 12"/>
            <p:cNvSpPr/>
            <p:nvPr/>
          </p:nvSpPr>
          <p:spPr>
            <a:xfrm>
              <a:off x="8244408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396808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09223" y="4148778"/>
              <a:ext cx="622497" cy="3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강B" pitchFamily="18" charset="-127"/>
                  <a:ea typeface="HY강B" pitchFamily="18" charset="-127"/>
                </a:rPr>
                <a:t>float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939880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092280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Num2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31439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640972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93372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32530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799185" y="3902737"/>
            <a:ext cx="2603436" cy="1033917"/>
            <a:chOff x="5640972" y="4148778"/>
            <a:chExt cx="3755564" cy="1429961"/>
          </a:xfrm>
        </p:grpSpPr>
        <p:sp>
          <p:nvSpPr>
            <p:cNvPr id="34" name="직사각형 33"/>
            <p:cNvSpPr/>
            <p:nvPr/>
          </p:nvSpPr>
          <p:spPr>
            <a:xfrm>
              <a:off x="8244408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396808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09223" y="4148778"/>
              <a:ext cx="622497" cy="3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강B" pitchFamily="18" charset="-127"/>
                  <a:ea typeface="HY강B" pitchFamily="18" charset="-127"/>
                </a:rPr>
                <a:t>float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39880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092280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Num2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31439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640972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793372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32530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800143" y="1847439"/>
            <a:ext cx="2603436" cy="1033917"/>
            <a:chOff x="5640972" y="4148778"/>
            <a:chExt cx="3755564" cy="1429961"/>
          </a:xfrm>
        </p:grpSpPr>
        <p:sp>
          <p:nvSpPr>
            <p:cNvPr id="52" name="직사각형 51"/>
            <p:cNvSpPr/>
            <p:nvPr/>
          </p:nvSpPr>
          <p:spPr>
            <a:xfrm>
              <a:off x="8244408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396808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509223" y="4148778"/>
              <a:ext cx="622497" cy="351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강B" pitchFamily="18" charset="-127"/>
                  <a:ea typeface="HY강B" pitchFamily="18" charset="-127"/>
                </a:rPr>
                <a:t>float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939880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092280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Num2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31439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640972" y="4506620"/>
              <a:ext cx="1152128" cy="79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793372" y="5182695"/>
              <a:ext cx="855712" cy="3960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rPr>
                <a:t>Num1</a:t>
              </a:r>
              <a:endPara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32530" y="4148778"/>
              <a:ext cx="472193" cy="361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err="1" smtClean="0">
                  <a:latin typeface="HY강B" pitchFamily="18" charset="-127"/>
                  <a:ea typeface="HY강B" pitchFamily="18" charset="-127"/>
                </a:rPr>
                <a:t>int</a:t>
              </a:r>
              <a:endParaRPr lang="ko-KR" altLang="en-US" sz="1050" dirty="0">
                <a:latin typeface="HY강B" pitchFamily="18" charset="-127"/>
                <a:ea typeface="HY강B" pitchFamily="18" charset="-127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660231" y="6512506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ain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35465" y="4979632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Show_Avg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60231" y="2922802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Avg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63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8930" y="687560"/>
            <a:ext cx="802507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PLAYER1 1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PLAYER2 2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DRAW 3</a:t>
            </a:r>
          </a:p>
          <a:p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Vs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P1,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P2)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(P1 &gt; P2)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PLAYER1;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else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f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(P1 &lt; P2)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PLAYER2;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else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return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DRAW;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Player1, Player2;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("Player1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전투력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("%d", &amp;Player1);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("Player2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전투력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("%d", &amp;Player2);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Vs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(Player1,Player2))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PLAYER1: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("Player1 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승리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!!");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PLAYER2: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("Player2 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승리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!!");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DRAW: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("~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무승부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~");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35435" y="455022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87835" y="522629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Player1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238555" y="455022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90955" y="522629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Player2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45613" y="169060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98013" y="236667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P1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48733" y="169060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01133" y="236667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P2</a:t>
            </a:r>
            <a:endParaRPr lang="ko-KR" altLang="en-US" sz="12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1611" y="4146178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4121" y="4146178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61611" y="1336793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44121" y="1336793"/>
            <a:ext cx="334755" cy="247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25404" y="305288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Vs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60232" y="5949280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ain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6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41092" y="1679322"/>
            <a:ext cx="734411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※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모든 </a:t>
            </a:r>
            <a:r>
              <a:rPr lang="en-US" altLang="ko-KR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printf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와</a:t>
            </a:r>
            <a:r>
              <a:rPr lang="en-US" altLang="ko-KR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scanf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는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main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함수 에서만 사용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두 수를 입력 받아 큰 수를 출력하는 함수를 만드시오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 받은 값이 짝수인지 홀수인지 판별하는 함수를 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만드시오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절대값을 구하는 함수를 만드시오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 ~ 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 받은 숫자 중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 배수를 판별하는 함수를 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	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만들어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의배수를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모</a:t>
            </a: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두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출력하시오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 받은 수를 거꾸로 출력하는 함수를 만드시오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732240" y="5915896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함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9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5)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("Hello~~\n");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44208" y="304883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96608" y="372491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2141" y="27026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98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7996" y="2317250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5)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("Hello~~\n");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//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++; ??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444208" y="304883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96608" y="372491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22141" y="27026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83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7326" y="1690167"/>
            <a:ext cx="4674196" cy="46935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300" dirty="0" err="1" smtClean="0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300" dirty="0" err="1" smtClean="0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#define HELLO 1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#define BYE 2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#define STUDY 3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#define GAME 4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#define EXIT 5</a:t>
            </a:r>
          </a:p>
          <a:p>
            <a:endParaRPr lang="ko-KR" altLang="en-US" sz="13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3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3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	while (1)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	system("</a:t>
            </a:r>
            <a:r>
              <a:rPr lang="en-US" altLang="ko-KR" sz="1300" dirty="0" err="1" smtClean="0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3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("=========</a:t>
            </a:r>
            <a:r>
              <a:rPr lang="ko-KR" altLang="en-US" sz="1300" dirty="0" smtClean="0">
                <a:latin typeface="HY견고딕" pitchFamily="18" charset="-127"/>
                <a:ea typeface="HY견고딕" pitchFamily="18" charset="-127"/>
              </a:rPr>
              <a:t>메뉴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=========\n");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3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("\t1.</a:t>
            </a:r>
            <a:r>
              <a:rPr lang="ko-KR" altLang="en-US" sz="1300" dirty="0" smtClean="0">
                <a:latin typeface="HY견고딕" pitchFamily="18" charset="-127"/>
                <a:ea typeface="HY견고딕" pitchFamily="18" charset="-127"/>
              </a:rPr>
              <a:t>등교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\n");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3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("\t2.</a:t>
            </a:r>
            <a:r>
              <a:rPr lang="ko-KR" altLang="en-US" sz="1300" dirty="0" smtClean="0">
                <a:latin typeface="HY견고딕" pitchFamily="18" charset="-127"/>
                <a:ea typeface="HY견고딕" pitchFamily="18" charset="-127"/>
              </a:rPr>
              <a:t>하교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\n");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3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("\t3.</a:t>
            </a:r>
            <a:r>
              <a:rPr lang="ko-KR" altLang="en-US" sz="1300" dirty="0" smtClean="0">
                <a:latin typeface="HY견고딕" pitchFamily="18" charset="-127"/>
                <a:ea typeface="HY견고딕" pitchFamily="18" charset="-127"/>
              </a:rPr>
              <a:t>공부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\n");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3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("\t4.</a:t>
            </a:r>
            <a:r>
              <a:rPr lang="ko-KR" altLang="en-US" sz="1300" dirty="0" smtClean="0">
                <a:latin typeface="HY견고딕" pitchFamily="18" charset="-127"/>
                <a:ea typeface="HY견고딕" pitchFamily="18" charset="-127"/>
              </a:rPr>
              <a:t>게임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\n");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3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("\t5.</a:t>
            </a:r>
            <a:r>
              <a:rPr lang="ko-KR" altLang="en-US" sz="1300" dirty="0" smtClean="0">
                <a:latin typeface="HY견고딕" pitchFamily="18" charset="-127"/>
                <a:ea typeface="HY견고딕" pitchFamily="18" charset="-127"/>
              </a:rPr>
              <a:t>종료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\n");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3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300" dirty="0" smtClean="0">
                <a:latin typeface="HY견고딕" pitchFamily="18" charset="-127"/>
                <a:ea typeface="HY견고딕" pitchFamily="18" charset="-127"/>
              </a:rPr>
              <a:t>입력 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3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("%d", &amp;</a:t>
            </a:r>
            <a:r>
              <a:rPr lang="en-US" altLang="ko-KR" sz="13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	system("</a:t>
            </a:r>
            <a:r>
              <a:rPr lang="en-US" altLang="ko-KR" sz="1300" dirty="0" err="1" smtClean="0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3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36296" y="530120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88696" y="597728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14229" y="495498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7924" y="64974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define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0214" y="1140713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상수또는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명령어에 별명을 붙여주는 기능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재정의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16" name="갈매기형 수장 15"/>
          <p:cNvSpPr/>
          <p:nvPr/>
        </p:nvSpPr>
        <p:spPr>
          <a:xfrm>
            <a:off x="1777865" y="82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630214" y="82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3968" y="1819563"/>
            <a:ext cx="4536504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	switch 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3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3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HELLO: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3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300" dirty="0">
                <a:latin typeface="HY견고딕" pitchFamily="18" charset="-127"/>
                <a:ea typeface="HY견고딕" pitchFamily="18" charset="-127"/>
              </a:rPr>
              <a:t>학교 </a:t>
            </a:r>
            <a:r>
              <a:rPr lang="ko-KR" altLang="en-US" sz="1300" dirty="0" err="1">
                <a:latin typeface="HY견고딕" pitchFamily="18" charset="-127"/>
                <a:ea typeface="HY견고딕" pitchFamily="18" charset="-127"/>
              </a:rPr>
              <a:t>가는중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...");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BYE: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3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300" dirty="0">
                <a:latin typeface="HY견고딕" pitchFamily="18" charset="-127"/>
                <a:ea typeface="HY견고딕" pitchFamily="18" charset="-127"/>
              </a:rPr>
              <a:t>집 </a:t>
            </a:r>
            <a:r>
              <a:rPr lang="ko-KR" altLang="en-US" sz="1300" dirty="0" err="1">
                <a:latin typeface="HY견고딕" pitchFamily="18" charset="-127"/>
                <a:ea typeface="HY견고딕" pitchFamily="18" charset="-127"/>
              </a:rPr>
              <a:t>가는중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...");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STUDY</a:t>
            </a:r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:</a:t>
            </a:r>
            <a:endParaRPr lang="en-US" altLang="ko-KR" sz="13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3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300" dirty="0" smtClean="0">
                <a:latin typeface="HY견고딕" pitchFamily="18" charset="-127"/>
                <a:ea typeface="HY견고딕" pitchFamily="18" charset="-127"/>
              </a:rPr>
              <a:t>잠이 </a:t>
            </a:r>
            <a:r>
              <a:rPr lang="ko-KR" altLang="en-US" sz="1300" dirty="0">
                <a:latin typeface="HY견고딕" pitchFamily="18" charset="-127"/>
                <a:ea typeface="HY견고딕" pitchFamily="18" charset="-127"/>
              </a:rPr>
              <a:t>들었습니다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GAME: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3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300" dirty="0" err="1">
                <a:latin typeface="HY견고딕" pitchFamily="18" charset="-127"/>
                <a:ea typeface="HY견고딕" pitchFamily="18" charset="-127"/>
              </a:rPr>
              <a:t>브론즈가</a:t>
            </a:r>
            <a:r>
              <a:rPr lang="ko-KR" altLang="en-US" sz="1300" dirty="0">
                <a:latin typeface="HY견고딕" pitchFamily="18" charset="-127"/>
                <a:ea typeface="HY견고딕" pitchFamily="18" charset="-127"/>
              </a:rPr>
              <a:t> 되었습니다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.");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	case 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EXIT: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		return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3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	system</a:t>
            </a:r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("pause");</a:t>
            </a:r>
          </a:p>
          <a:p>
            <a:r>
              <a:rPr lang="en-US" altLang="ko-KR" sz="13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3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3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40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87624" y="1679322"/>
            <a:ext cx="7272808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#include&lt;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stdio.h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&gt;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#include&lt;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conio.h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&gt;//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콘솔입출력 헤더파일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getch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(),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putch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())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#define ESC 27</a:t>
            </a:r>
          </a:p>
          <a:p>
            <a:endParaRPr lang="ko-KR" altLang="en-US" sz="1600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void main()</a:t>
            </a: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{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char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;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while 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(1)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{</a:t>
            </a:r>
            <a:endParaRPr lang="en-US" altLang="ko-KR" sz="1600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sz="1600" dirty="0" err="1" smtClean="0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=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getch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();//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콘솔 입력함수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	if 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== ESC)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		break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;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	else 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if (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&gt;= 'a' &amp;&amp; </a:t>
            </a:r>
            <a:r>
              <a:rPr lang="en-US" altLang="ko-KR" sz="1600" dirty="0" err="1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 &lt;= 'z')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		</a:t>
            </a:r>
            <a:r>
              <a:rPr lang="en-US" altLang="ko-KR" sz="1600" dirty="0" err="1" smtClean="0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-= 32;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sz="1600" dirty="0" err="1" smtClean="0">
                <a:latin typeface="HY헤드라인M" pitchFamily="18" charset="-127"/>
                <a:ea typeface="HY헤드라인M" pitchFamily="18" charset="-127"/>
              </a:rPr>
              <a:t>putch</a:t>
            </a:r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sz="1600" dirty="0" err="1" smtClean="0">
                <a:latin typeface="HY헤드라인M" pitchFamily="18" charset="-127"/>
                <a:ea typeface="HY헤드라인M" pitchFamily="18" charset="-127"/>
              </a:rPr>
              <a:t>ch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);//</a:t>
            </a:r>
            <a:r>
              <a:rPr lang="ko-KR" altLang="en-US" sz="1600" dirty="0">
                <a:latin typeface="HY헤드라인M" pitchFamily="18" charset="-127"/>
                <a:ea typeface="HY헤드라인M" pitchFamily="18" charset="-127"/>
              </a:rPr>
              <a:t>콘솔 출력함수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	</a:t>
            </a:r>
            <a:r>
              <a:rPr lang="en-US" altLang="ko-KR" sz="1600" dirty="0" err="1" smtClean="0">
                <a:latin typeface="HY헤드라인M" pitchFamily="18" charset="-127"/>
                <a:ea typeface="HY헤드라인M" pitchFamily="18" charset="-127"/>
              </a:rPr>
              <a:t>printf</a:t>
            </a:r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("\n");</a:t>
            </a:r>
          </a:p>
          <a:p>
            <a:r>
              <a:rPr lang="en-US" altLang="ko-KR" sz="1600" dirty="0" smtClean="0">
                <a:latin typeface="HY헤드라인M" pitchFamily="18" charset="-127"/>
                <a:ea typeface="HY헤드라인M" pitchFamily="18" charset="-127"/>
              </a:rPr>
              <a:t>	}</a:t>
            </a:r>
            <a:endParaRPr lang="en-US" altLang="ko-KR" sz="1600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1600" dirty="0">
                <a:latin typeface="HY헤드라인M" pitchFamily="18" charset="-127"/>
                <a:ea typeface="HY헤드라인M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832050" y="379234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84450" y="446842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54863" y="3446119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33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68279" y="1220940"/>
            <a:ext cx="7272808" cy="5170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#define TRUE 1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nn-NO" altLang="ko-KR" sz="16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nn-NO" altLang="ko-KR" sz="1600" dirty="0">
                <a:latin typeface="HY견고딕" pitchFamily="18" charset="-127"/>
                <a:ea typeface="HY견고딕" pitchFamily="18" charset="-127"/>
              </a:rPr>
              <a:t>i = 0, j = 0, sum = 0;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(TRUE)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("1 ~ 100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사이 수 입력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("%d",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if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&gt;= 1 &amp;&amp;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100)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break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잘못 다시 입력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(j &lt;=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sum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+= j;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j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++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("1 ~ %d 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누적합계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: %d",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, sum);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024188" y="370275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76588" y="437883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19938" y="335653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22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while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594348" y="370275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746748" y="437883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j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90098" y="335653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73918" y="533842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26318" y="601449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69668" y="499219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7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6407</TotalTime>
  <Words>1205</Words>
  <Application>Microsoft Office PowerPoint</Application>
  <PresentationFormat>화면 슬라이드 쇼(4:3)</PresentationFormat>
  <Paragraphs>961</Paragraphs>
  <Slides>46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6" baseType="lpstr">
      <vt:lpstr>굴림</vt:lpstr>
      <vt:lpstr>Arial</vt:lpstr>
      <vt:lpstr>맑은 고딕</vt:lpstr>
      <vt:lpstr>HY헤드라인M</vt:lpstr>
      <vt:lpstr>HY견고딕</vt:lpstr>
      <vt:lpstr>HY강B</vt:lpstr>
      <vt:lpstr>Yoon 윤고딕 520_TT</vt:lpstr>
      <vt:lpstr>HY강M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Windows 사용자</cp:lastModifiedBy>
  <cp:revision>386</cp:revision>
  <dcterms:created xsi:type="dcterms:W3CDTF">2013-09-05T09:43:46Z</dcterms:created>
  <dcterms:modified xsi:type="dcterms:W3CDTF">2018-10-28T08:02:28Z</dcterms:modified>
</cp:coreProperties>
</file>