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78" r:id="rId4"/>
    <p:sldId id="279" r:id="rId5"/>
    <p:sldId id="281" r:id="rId6"/>
    <p:sldId id="300" r:id="rId7"/>
    <p:sldId id="280" r:id="rId8"/>
    <p:sldId id="302" r:id="rId9"/>
    <p:sldId id="282" r:id="rId10"/>
    <p:sldId id="283" r:id="rId11"/>
    <p:sldId id="285" r:id="rId12"/>
    <p:sldId id="286" r:id="rId13"/>
    <p:sldId id="287" r:id="rId14"/>
    <p:sldId id="288" r:id="rId15"/>
    <p:sldId id="290" r:id="rId16"/>
    <p:sldId id="289" r:id="rId17"/>
    <p:sldId id="291" r:id="rId18"/>
    <p:sldId id="292" r:id="rId19"/>
    <p:sldId id="295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EA048-D82E-40DD-975C-1C02B0C51514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982E7-CE2A-44A6-B7B6-59E1F9880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8C12-BA99-6FFC-D5BA-76C2B6900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35ABC-4393-1199-A13B-ED8FFD2D3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B675CE-4441-426F-A623-F7E4AC3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Illustrate with comments about growth and further expansion</a:t>
            </a:r>
          </a:p>
          <a:p>
            <a:pPr marL="0" indent="0">
              <a:buNone/>
            </a:pPr>
            <a:r>
              <a:rPr lang="en-GB" i="1" dirty="0"/>
              <a:t> Quote Hill Housing re inability to sell due to no local school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57E3-C180-D852-0735-D9337DCFB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82E7-CE2A-44A6-B7B6-59E1F98801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03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Illustrate with comments about growth and further expansion</a:t>
            </a:r>
          </a:p>
          <a:p>
            <a:pPr marL="0" indent="0">
              <a:buNone/>
            </a:pPr>
            <a:r>
              <a:rPr lang="en-GB" i="1" dirty="0"/>
              <a:t> Quote Hill Housing re inability to sell due to no local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82E7-CE2A-44A6-B7B6-59E1F98801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459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Where (existing access and land, central position)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Size (link to our numbers and v small primary schools – mental health/v bad experience with huge schools)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Needs a quick mention of history of old school: v good, spiralled, V poor management (unchecked) by previous Trust, LAT handed a v difficult task. DfE decision to close and turn to SEND provision  was pragmatic given KCC needs. ‘Outstanding’ rating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82E7-CE2A-44A6-B7B6-59E1F98801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5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82E7-CE2A-44A6-B7B6-59E1F98801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69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i="1" dirty="0"/>
              <a:t>(mention home-schooling/refusers/misery/disadvantages for rural children and for those who travel increasing distances – cite surveys)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982E7-CE2A-44A6-B7B6-59E1F98801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4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2D2A-7DD7-4E25-58FC-00FDB1C6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2E0C6-3F2C-AFAD-137E-C21C3A816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A8BE-77AB-E096-F713-C6405292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9DE02-7555-3B51-4941-D77CB38A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988E-05AC-D2D2-8CE1-57732169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29F6-25D7-D5A2-408B-212AA95C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A55D-8A8F-66B5-F8F5-F30E59571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74F6-0EF0-9B76-49F9-F058D78C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F5677-8608-D388-3732-05B49189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6D94-0088-0E7B-16B6-A61AF5F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46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8CA86-F00A-4AF1-BF4A-0A6EE6FD7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19EED9-B0A4-B153-6DC8-E32802D1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532E-E951-2666-C3C5-445FB49B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9354-9529-E01A-04B1-FB50449B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DCAA-2C78-48AE-85DB-ED731F07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67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DDBA-7049-CAC5-F84D-400397E3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7FC7-4DAE-D84F-9899-0CD1BAF0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B9C3-9F10-867C-46D1-533F7A4C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8413-A69C-5827-82B2-382191A0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68DD1-0909-8FF0-A3EF-BF38315E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1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85F-5A67-E4C6-6296-21E7870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62464-0CC3-C33E-3353-15EBA0E9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2715-2780-A729-3F24-5CBD027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F848-16EF-0907-7BA9-39C8BEE1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A078-4E9F-9D70-FF9C-44AE23F0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59A8-E367-4A01-DD19-9E60F53D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BF6A-D5EE-8E88-B8F2-FBBFB717C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871A-5CCD-498D-1423-66C4DA7C1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9A122-9C14-639E-FC4D-783F9F2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AC14F-2CCE-8003-114A-3711AFCF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A4393-3C83-A6CB-D965-475CFEBA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73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58E3-84B0-C426-0AB8-8DB837DD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3C037-E498-9E79-9BF6-0934C29E6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F57BD-88AC-A408-5FBE-2C092C0E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59ACB-8FF7-C8DC-AA0B-D48DE3B9B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0BFFB-0522-2AA6-50E0-03B7C335D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29CC26-8FA5-6E9E-C088-E3E93E8A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EBC2AD-5122-B26E-12E0-FE219C6B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E22EB-8809-2B79-0F1E-DB9D103E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80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C84B-760F-9573-A15D-CE756D5F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CE963-58C1-3EF1-BF0E-23D43059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62ACF-D183-5EE9-70B1-F68BC53A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AA84C-EBAD-8BCE-279F-4FFA5FB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10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75F9-B520-11C2-ABB8-2C239B24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D45BD-2278-63C8-0755-05A3DF338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7D688-0045-A387-96D5-2FA35DA5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55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3D9D-C266-D09C-CC9A-AD6089C3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7361-8193-659D-E18F-14B57EA6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31484-2054-C04D-C858-80617402B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3396D-6888-B45D-963F-9ECE17C27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8DA3-CBB9-0371-5468-996BA0C3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F80EA-0B1B-A3F5-D9EA-055E81C8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7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31AA-EE33-FAC5-0988-A6A76FF7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6912D-02A6-856D-B244-173FDC5D8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747FE-57D4-E941-2188-832AD5AC5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77A1-2560-0E36-4404-0AA0B0F8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68D1-F675-5C6E-5A74-0102E6C9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CD52A-4E1D-5CE1-603D-710ECFB1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2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153BA-6E30-E0BE-41E3-9F00B0A7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8A3F7-FFCF-3616-5C28-3648BD41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FBA4-7E46-33DD-37C4-98273B4F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BE119-664A-434E-9EA3-4BC199E3A86C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70CC-7314-5AFD-07FB-1C71ED58C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2A157-922D-A1D2-C02D-F1FD6CC25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B9BC1-50A3-40B3-B70B-82509FE5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18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CB91-0DC1-E286-A4FC-4F84EFC3C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 Weald Schooling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A3D47-A9E5-803E-D954-5EBDF81DD1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4000" dirty="0">
                <a:solidFill>
                  <a:srgbClr val="C00000"/>
                </a:solidFill>
              </a:rPr>
              <a:t>Public Meetings: November 13, 2024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B04BC73A-5D4B-F862-1D75-0C4C9B57E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09" y="363782"/>
            <a:ext cx="195238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75A71-FF19-E630-3616-E096E158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A125-B77A-70B9-30CE-7AC7062B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Limited Alternative Secondary Schooling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5DB49-4F34-38C5-C614-840E92166D82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9600" b="1" dirty="0"/>
              <a:t>   Grammar Schools</a:t>
            </a:r>
          </a:p>
          <a:p>
            <a:r>
              <a:rPr lang="en-GB" sz="9600" dirty="0"/>
              <a:t>Cranbrook is highly selective</a:t>
            </a:r>
          </a:p>
          <a:p>
            <a:r>
              <a:rPr lang="en-GB" sz="9600" dirty="0"/>
              <a:t>Trying to help locality by increasing from 3 Form Entry to 4 Form Entry</a:t>
            </a:r>
          </a:p>
          <a:p>
            <a:r>
              <a:rPr lang="en-GB" sz="9600" dirty="0"/>
              <a:t>Still not an option for most children/parents</a:t>
            </a:r>
          </a:p>
          <a:p>
            <a:endParaRPr lang="en-GB" sz="9600" dirty="0"/>
          </a:p>
          <a:p>
            <a:pPr marL="0" indent="0">
              <a:buNone/>
            </a:pPr>
            <a:r>
              <a:rPr lang="en-GB" sz="9600" b="1" dirty="0"/>
              <a:t>   Independent Schools</a:t>
            </a:r>
          </a:p>
          <a:p>
            <a:r>
              <a:rPr lang="en-GB" sz="9600" dirty="0"/>
              <a:t>January 2025 - 20% VAT on school fees</a:t>
            </a:r>
          </a:p>
          <a:p>
            <a:r>
              <a:rPr lang="en-GB" sz="9600" dirty="0"/>
              <a:t>Cost becoming prohibitive: Mergers/closures</a:t>
            </a:r>
          </a:p>
          <a:p>
            <a:r>
              <a:rPr lang="en-GB" sz="9600" dirty="0"/>
              <a:t>Inevitability of more children in mainstream, state education</a:t>
            </a:r>
          </a:p>
          <a:p>
            <a:pPr marL="0" indent="0">
              <a:buNone/>
            </a:pPr>
            <a:endParaRPr lang="en-GB" sz="6200" dirty="0"/>
          </a:p>
          <a:p>
            <a:pPr marL="0" indent="0">
              <a:buNone/>
            </a:pPr>
            <a:r>
              <a:rPr lang="en-GB" sz="5100" dirty="0"/>
              <a:t> </a:t>
            </a:r>
          </a:p>
          <a:p>
            <a:pPr marL="0" indent="0">
              <a:buNone/>
            </a:pPr>
            <a:r>
              <a:rPr lang="en-GB" sz="5100" dirty="0"/>
              <a:t>	</a:t>
            </a:r>
          </a:p>
          <a:p>
            <a:endParaRPr lang="en-GB" sz="5100" dirty="0"/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9EAAD037-CD26-1CAA-4A26-5F41C6A39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112518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91FCC-0DA3-121F-6A13-6BFDAE92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C053-0ED1-004E-E7AF-DE4B96A6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Vision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813E-951A-0217-75DD-46D459C93F6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solidFill>
                  <a:srgbClr val="FF0000"/>
                </a:solidFill>
              </a:rPr>
              <a:t>A non-selective secondary school</a:t>
            </a:r>
          </a:p>
          <a:p>
            <a:pPr marL="0" indent="0" algn="ctr">
              <a:buNone/>
            </a:pPr>
            <a:endParaRPr lang="en-GB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b="1" dirty="0"/>
              <a:t>Where?  </a:t>
            </a:r>
          </a:p>
          <a:p>
            <a:r>
              <a:rPr lang="en-GB" dirty="0"/>
              <a:t>LAT confirm space on the Angley School/High Weald Academy site</a:t>
            </a:r>
          </a:p>
          <a:p>
            <a:pPr lvl="1"/>
            <a:r>
              <a:rPr lang="en-GB" dirty="0"/>
              <a:t>Some existing buildings</a:t>
            </a:r>
          </a:p>
          <a:p>
            <a:pPr lvl="1"/>
            <a:r>
              <a:rPr lang="en-GB" dirty="0"/>
              <a:t>Road access</a:t>
            </a:r>
          </a:p>
          <a:p>
            <a:pPr lvl="1"/>
            <a:r>
              <a:rPr lang="en-GB" dirty="0"/>
              <a:t>Parking</a:t>
            </a:r>
            <a:endParaRPr lang="en-GB" i="1" dirty="0"/>
          </a:p>
          <a:p>
            <a:pPr marL="0" indent="0">
              <a:buNone/>
            </a:pPr>
            <a:r>
              <a:rPr lang="en-GB" b="1" dirty="0"/>
              <a:t>Size?  </a:t>
            </a:r>
          </a:p>
          <a:p>
            <a:r>
              <a:rPr lang="en-GB" dirty="0"/>
              <a:t>4/5 Form Entry</a:t>
            </a:r>
            <a:endParaRPr lang="en-GB" i="1" dirty="0"/>
          </a:p>
          <a:p>
            <a:pPr lvl="1"/>
            <a:r>
              <a:rPr lang="en-GB" dirty="0"/>
              <a:t>Reflects our smaller primary school cohorts</a:t>
            </a:r>
          </a:p>
          <a:p>
            <a:pPr marL="0" indent="0">
              <a:buNone/>
            </a:pPr>
            <a:endParaRPr lang="en-GB" i="1" dirty="0"/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601987DF-CFBF-85AD-00D6-AC33C60B7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237728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7A4F96-740A-9BA1-2F1F-222DAFB7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190-47D1-A775-BB21-F9FF7640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Vision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FD28-839C-663D-26F0-87BB7406A78A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GB" dirty="0"/>
          </a:p>
          <a:p>
            <a:r>
              <a:rPr lang="en-GB" dirty="0"/>
              <a:t>A truly ‘comprehensive’, inclusive school offering different pathways to lead to qualifications and the best routes to the workplace</a:t>
            </a:r>
          </a:p>
          <a:p>
            <a:pPr marL="0" indent="0">
              <a:buNone/>
            </a:pPr>
            <a:r>
              <a:rPr lang="en-GB" dirty="0"/>
              <a:t> - traditional academic</a:t>
            </a:r>
          </a:p>
          <a:p>
            <a:pPr marL="0" indent="0">
              <a:buNone/>
            </a:pPr>
            <a:r>
              <a:rPr lang="en-GB" dirty="0"/>
              <a:t> - skills-based</a:t>
            </a:r>
          </a:p>
          <a:p>
            <a:pPr marL="0" indent="0">
              <a:buNone/>
            </a:pPr>
            <a:r>
              <a:rPr lang="en-GB" dirty="0"/>
              <a:t> - Special Educational Needs &amp; Disabilities (SEND) provision</a:t>
            </a:r>
            <a:endParaRPr lang="en-GB" i="1" dirty="0"/>
          </a:p>
          <a:p>
            <a:pPr marL="0" indent="0" algn="ctr">
              <a:buNone/>
            </a:pPr>
            <a:r>
              <a:rPr lang="en-GB" i="1" dirty="0"/>
              <a:t> </a:t>
            </a:r>
            <a:r>
              <a:rPr lang="en-GB" b="1" i="1" dirty="0"/>
              <a:t>A school that can be used by our collective community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CCA803D4-9BF9-A3E6-B38F-5D75D2BBB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65678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BBD20-B085-170E-7B77-AA5F3749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F673-1394-8CC4-E18C-16683E0A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Vision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E6A7-F57D-B243-9363-0E0A110F849C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Government Pledges:</a:t>
            </a:r>
          </a:p>
          <a:p>
            <a:r>
              <a:rPr lang="en-GB" sz="2400" kern="0" dirty="0">
                <a:latin typeface="Calibri Light" panose="020F0302020204030204" pitchFamily="34" charset="0"/>
                <a:ea typeface="Aptos" panose="020B0004020202020204" pitchFamily="34" charset="0"/>
              </a:rPr>
              <a:t>Will deliver</a:t>
            </a:r>
            <a:r>
              <a:rPr lang="en-GB" sz="2400" kern="0" dirty="0">
                <a:effectLst/>
                <a:latin typeface="Calibri Light" panose="020F0302020204030204" pitchFamily="34" charset="0"/>
                <a:ea typeface="Aptos" panose="020B0004020202020204" pitchFamily="34" charset="0"/>
              </a:rPr>
              <a:t> modern curriculum so young people are ready for work and life</a:t>
            </a:r>
          </a:p>
          <a:p>
            <a:r>
              <a:rPr lang="en-GB" sz="2400" kern="0" dirty="0">
                <a:latin typeface="Calibri Light" panose="020F0302020204030204" pitchFamily="34" charset="0"/>
                <a:ea typeface="Aptos" panose="020B0004020202020204" pitchFamily="34" charset="0"/>
              </a:rPr>
              <a:t>W</a:t>
            </a:r>
            <a:r>
              <a:rPr lang="en-GB" sz="2400" kern="0" dirty="0">
                <a:effectLst/>
                <a:latin typeface="Calibri Light" panose="020F0302020204030204" pitchFamily="34" charset="0"/>
                <a:ea typeface="Aptos" panose="020B0004020202020204" pitchFamily="34" charset="0"/>
              </a:rPr>
              <a:t>ill take a community-wide approach, improving inclusivity and expertise in mainstream schools</a:t>
            </a:r>
          </a:p>
          <a:p>
            <a:r>
              <a:rPr lang="en-GB" sz="2400" kern="0" dirty="0">
                <a:effectLst/>
                <a:latin typeface="Calibri Light" panose="020F0302020204030204" pitchFamily="34" charset="0"/>
                <a:ea typeface="Aptos" panose="020B0004020202020204" pitchFamily="34" charset="0"/>
              </a:rPr>
              <a:t>Will create higher-quality training and employment paths by empowering local communities to develop the skills people need</a:t>
            </a:r>
          </a:p>
          <a:p>
            <a:r>
              <a:rPr lang="en-GB" sz="2400" kern="0" dirty="0">
                <a:effectLst/>
                <a:latin typeface="Calibri Light" panose="020F0302020204030204" pitchFamily="34" charset="0"/>
                <a:ea typeface="Aptos" panose="020B0004020202020204" pitchFamily="34" charset="0"/>
              </a:rPr>
              <a:t>Recognises poor mental health is another barrier to learning – will seek to address this</a:t>
            </a:r>
            <a:endParaRPr lang="en-GB" sz="2400" b="1" kern="0" dirty="0">
              <a:latin typeface="Calibri Light" panose="020F0302020204030204" pitchFamily="34" charset="0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5D9D25A8-0196-9228-45AF-FD9263328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D60F06-823E-C1AE-2F29-CD93DFFFD800}"/>
              </a:ext>
            </a:extLst>
          </p:cNvPr>
          <p:cNvSpPr txBox="1"/>
          <p:nvPr/>
        </p:nvSpPr>
        <p:spPr>
          <a:xfrm>
            <a:off x="3048000" y="31082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8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B94C6-C5AB-18BC-06C8-7B0ED53E3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FD3-36B7-77B0-119A-75206293A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Tunbridge Wells BC Local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18F3-7585-AF49-8C0D-59746307651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GB" dirty="0"/>
          </a:p>
          <a:p>
            <a:r>
              <a:rPr lang="en-GB" dirty="0"/>
              <a:t>TWBC Local Plan (Education) is a proposal to meet the numerical demands over the coming years</a:t>
            </a:r>
          </a:p>
          <a:p>
            <a:r>
              <a:rPr lang="en-GB" dirty="0"/>
              <a:t>We have submitted a challenge to aspects of the Local Plan</a:t>
            </a:r>
          </a:p>
          <a:p>
            <a:r>
              <a:rPr lang="en-GB" dirty="0"/>
              <a:t>Speaking at the Hearing on 14.11.2024</a:t>
            </a:r>
          </a:p>
          <a:p>
            <a:r>
              <a:rPr lang="en-GB" dirty="0"/>
              <a:t>Local Plan only proposes solution to increased numbers of children as being expansion of </a:t>
            </a:r>
            <a:r>
              <a:rPr lang="en-GB" dirty="0" err="1"/>
              <a:t>Mascalls</a:t>
            </a:r>
            <a:r>
              <a:rPr lang="en-GB" dirty="0"/>
              <a:t>, Paddock Wood</a:t>
            </a:r>
          </a:p>
          <a:p>
            <a:pPr marL="0" indent="0">
              <a:buNone/>
            </a:pPr>
            <a:r>
              <a:rPr lang="en-GB" dirty="0"/>
              <a:t>(That isn’t the issue – large housing development in Paddock Wood may demand an increase. But…)</a:t>
            </a:r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13A67A14-D105-5384-C973-79820E5D7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3492198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BA5C7-F7D8-D77D-D7F7-C8384405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7191-B2A0-F0C0-E074-E85FEEDE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B27D-191B-4F19-E84B-CDD17C9E505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GB" dirty="0"/>
          </a:p>
          <a:p>
            <a:r>
              <a:rPr lang="en-GB" dirty="0"/>
              <a:t>Our experience needs to be considered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Inspector’s comments on previous Local Plan draft:</a:t>
            </a:r>
            <a:endParaRPr lang="en-GB" i="1" dirty="0"/>
          </a:p>
          <a:p>
            <a:pPr lvl="1"/>
            <a:r>
              <a:rPr lang="en-GB" i="1" dirty="0"/>
              <a:t>consideration should be given to elsewhere: the possibility of  having an alternative site in addition to the expansion of </a:t>
            </a:r>
            <a:r>
              <a:rPr lang="en-GB" i="1" dirty="0" err="1"/>
              <a:t>Mascalls</a:t>
            </a:r>
            <a:r>
              <a:rPr lang="en-GB" i="1" dirty="0"/>
              <a:t>, Paddock Wood (highlighted in The Appendix)</a:t>
            </a:r>
          </a:p>
          <a:p>
            <a:pPr marL="457200" lvl="1" indent="0">
              <a:buNone/>
            </a:pPr>
            <a:endParaRPr lang="en-GB" i="1" dirty="0"/>
          </a:p>
          <a:p>
            <a:pPr lvl="1"/>
            <a:r>
              <a:rPr lang="en-GB" i="1" dirty="0"/>
              <a:t>concern about the distance many children are having to travel at present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08D66C8C-03DC-F9FF-A37E-66A052564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215676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B99D4-FEB3-15DC-1106-FFE0B993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1995-303A-1994-311E-DC2ECE01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Plan – Our 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A7CD-B5B7-664B-C44D-FDE56FF117E6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r>
              <a:rPr lang="en-GB" dirty="0"/>
              <a:t>The Local Plan does not take into account The Weald</a:t>
            </a:r>
          </a:p>
          <a:p>
            <a:r>
              <a:rPr lang="en-GB" dirty="0"/>
              <a:t>No consideration of housing developments East of Paddock Wood</a:t>
            </a:r>
          </a:p>
          <a:p>
            <a:r>
              <a:rPr lang="en-GB" dirty="0"/>
              <a:t>No consideration of alternative school site this side of Paddock Wood.</a:t>
            </a:r>
          </a:p>
          <a:p>
            <a:r>
              <a:rPr lang="en-GB" dirty="0"/>
              <a:t>No data for the number of Weald children travelling to Mascalls.</a:t>
            </a:r>
          </a:p>
          <a:p>
            <a:r>
              <a:rPr lang="en-GB" dirty="0"/>
              <a:t>No KCC data for number of home-schooled children</a:t>
            </a:r>
            <a:endParaRPr lang="en-GB" i="1" dirty="0"/>
          </a:p>
          <a:p>
            <a:r>
              <a:rPr lang="en-GB" dirty="0"/>
              <a:t>No data for potential increase in pupils due to VAT on independent schools’ fees</a:t>
            </a:r>
          </a:p>
          <a:p>
            <a:r>
              <a:rPr lang="en-GB" dirty="0"/>
              <a:t>Effectively, we seem not to exist or it is believed we are perfectly well served as things stand 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4B947204-93D9-EE04-0288-EC66A3E5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2032529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60B6A0-9347-B52F-F6AF-462D0F6F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A5B7-EC37-0FF4-B184-0F7C44A1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Plan – 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401C-D1FC-AD1D-6E2B-5DEA282A3DD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u="sng" dirty="0"/>
              <a:t>Restoring </a:t>
            </a:r>
            <a:r>
              <a:rPr lang="en-GB" b="1" u="sng"/>
              <a:t>a non-selective </a:t>
            </a:r>
            <a:r>
              <a:rPr lang="en-GB" b="1" u="sng" dirty="0"/>
              <a:t>school in Cranbrook (5FE) would:</a:t>
            </a:r>
          </a:p>
          <a:p>
            <a:r>
              <a:rPr lang="en-GB" dirty="0"/>
              <a:t>Stop children travelling unacceptable distances</a:t>
            </a:r>
          </a:p>
          <a:p>
            <a:r>
              <a:rPr lang="en-GB" dirty="0"/>
              <a:t>Allow children to access after school activities</a:t>
            </a:r>
          </a:p>
          <a:p>
            <a:r>
              <a:rPr lang="en-GB" dirty="0"/>
              <a:t>Allow friendships to develop and children to socialise</a:t>
            </a:r>
          </a:p>
          <a:p>
            <a:r>
              <a:rPr lang="en-GB" dirty="0"/>
              <a:t>Allow our communities to recover and strengthen</a:t>
            </a:r>
          </a:p>
          <a:p>
            <a:r>
              <a:rPr lang="en-GB" dirty="0"/>
              <a:t>Allow further opportunities to strengthen learning and skills</a:t>
            </a:r>
          </a:p>
          <a:p>
            <a:r>
              <a:rPr lang="en-GB" dirty="0"/>
              <a:t>Free up space in the already full 4 secondary schools they are having to attend (Cornwallis, Homewood, </a:t>
            </a:r>
            <a:r>
              <a:rPr lang="en-GB" dirty="0" err="1"/>
              <a:t>Mascalls</a:t>
            </a:r>
            <a:r>
              <a:rPr lang="en-GB" dirty="0"/>
              <a:t>, Uplands)</a:t>
            </a:r>
          </a:p>
          <a:p>
            <a:r>
              <a:rPr lang="en-GB" dirty="0"/>
              <a:t>Reduce KCC school travel &amp; SEND budgets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C7E7FAF6-3E91-5D49-C4A6-355E0F3A6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578920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522A4-E76E-8AB9-EE0B-39D4761D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D0CA-594E-78E8-639A-2F9DC83D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Collaboration is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C540-0476-EE43-8E23-EBBCD5F158C4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GB" dirty="0"/>
              <a:t>Yes, we oppose the Local Plan, as it stands.  Rural areas are being stripped of infrastructure and community</a:t>
            </a:r>
          </a:p>
          <a:p>
            <a:r>
              <a:rPr lang="en-GB" i="1" dirty="0">
                <a:solidFill>
                  <a:srgbClr val="FF0000"/>
                </a:solidFill>
              </a:rPr>
              <a:t>We MUST protect the land use at Cranbrook for education</a:t>
            </a:r>
          </a:p>
          <a:p>
            <a:r>
              <a:rPr lang="en-GB" dirty="0"/>
              <a:t>We do recognise limitations and financial constraints</a:t>
            </a:r>
            <a:endParaRPr lang="en-GB" i="1" dirty="0">
              <a:solidFill>
                <a:srgbClr val="FF0000"/>
              </a:solidFill>
            </a:endParaRPr>
          </a:p>
          <a:p>
            <a:endParaRPr lang="en-GB" dirty="0"/>
          </a:p>
          <a:p>
            <a:r>
              <a:rPr lang="en-GB" dirty="0"/>
              <a:t>And we must work </a:t>
            </a:r>
            <a:r>
              <a:rPr lang="en-GB" u="sng" dirty="0"/>
              <a:t>together</a:t>
            </a:r>
            <a:r>
              <a:rPr lang="en-GB" dirty="0"/>
              <a:t> to find a common-sense solution which is better for everyone – and get this in front of the Department for Education</a:t>
            </a:r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4CA39620-2EC6-BC1A-AD5F-9C62F6CA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67682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313F9-9015-13CD-015F-A300C4D7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978-EA31-E78A-9A8E-EE87C0E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4FC3-384F-E756-D5C2-AAD66422FA3F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   </a:t>
            </a:r>
          </a:p>
          <a:p>
            <a:r>
              <a:rPr lang="en-GB" dirty="0"/>
              <a:t>Members of Parliament</a:t>
            </a:r>
          </a:p>
          <a:p>
            <a:r>
              <a:rPr lang="en-GB" dirty="0"/>
              <a:t>Borough Councillors</a:t>
            </a:r>
          </a:p>
          <a:p>
            <a:r>
              <a:rPr lang="en-GB" dirty="0"/>
              <a:t>Kent County Councillors</a:t>
            </a:r>
          </a:p>
          <a:p>
            <a:r>
              <a:rPr lang="en-GB" dirty="0"/>
              <a:t>KCC Education</a:t>
            </a:r>
          </a:p>
          <a:p>
            <a:r>
              <a:rPr lang="en-GB" dirty="0"/>
              <a:t>Leigh Academies Trust</a:t>
            </a:r>
          </a:p>
          <a:p>
            <a:r>
              <a:rPr lang="en-GB" dirty="0"/>
              <a:t>Media</a:t>
            </a:r>
          </a:p>
          <a:p>
            <a:r>
              <a:rPr lang="en-GB" dirty="0">
                <a:highlight>
                  <a:srgbClr val="FFFF00"/>
                </a:highlight>
              </a:rPr>
              <a:t>You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</a:rPr>
              <a:t>…to persuade the DfE we need </a:t>
            </a:r>
            <a:r>
              <a:rPr lang="en-GB">
                <a:solidFill>
                  <a:srgbClr val="FF0000"/>
                </a:solidFill>
              </a:rPr>
              <a:t>the return of a </a:t>
            </a:r>
            <a:r>
              <a:rPr lang="en-GB" dirty="0">
                <a:solidFill>
                  <a:srgbClr val="FF0000"/>
                </a:solidFill>
              </a:rPr>
              <a:t>school.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BD800053-D5E1-F587-A69B-51330695D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12499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966E0C-F0A5-61DB-6596-A70CA6B5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17CD-85C4-1E59-0029-1C3674F17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– why we are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7DEE-DDB4-42DE-8186-C89A25AADF61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GB" sz="3800" dirty="0"/>
          </a:p>
          <a:p>
            <a:pPr marL="0" indent="0">
              <a:buNone/>
            </a:pPr>
            <a:r>
              <a:rPr lang="en-GB" sz="3800" dirty="0"/>
              <a:t>To get you to help  KCC and DfE to restore a non-selective </a:t>
            </a:r>
          </a:p>
          <a:p>
            <a:pPr marL="0" indent="0">
              <a:buNone/>
            </a:pPr>
            <a:r>
              <a:rPr lang="en-GB" sz="3800" dirty="0"/>
              <a:t>secondary school in Cranbrook.</a:t>
            </a:r>
          </a:p>
          <a:p>
            <a:pPr marL="0" indent="0">
              <a:buNone/>
            </a:pPr>
            <a:endParaRPr lang="en-GB" sz="3800" dirty="0"/>
          </a:p>
          <a:p>
            <a:pPr marL="0" indent="0">
              <a:buNone/>
            </a:pPr>
            <a:r>
              <a:rPr lang="en-GB" sz="3800" b="1" dirty="0"/>
              <a:t>We will tell you WHY our children deserve better:</a:t>
            </a:r>
          </a:p>
          <a:p>
            <a:r>
              <a:rPr lang="en-GB" sz="3800" dirty="0"/>
              <a:t>The personal experience</a:t>
            </a:r>
          </a:p>
          <a:p>
            <a:r>
              <a:rPr lang="en-GB" sz="3800" dirty="0"/>
              <a:t>The education experience</a:t>
            </a:r>
          </a:p>
          <a:p>
            <a:r>
              <a:rPr lang="en-GB" sz="3800" dirty="0"/>
              <a:t>The numbers game</a:t>
            </a:r>
          </a:p>
          <a:p>
            <a:r>
              <a:rPr lang="en-GB" sz="3800" dirty="0"/>
              <a:t>Our Vision of what should be in place</a:t>
            </a:r>
          </a:p>
          <a:p>
            <a:r>
              <a:rPr lang="en-GB" sz="3800" dirty="0"/>
              <a:t>Our response to the Tunbridge Wells Local Plan</a:t>
            </a:r>
          </a:p>
          <a:p>
            <a:endParaRPr lang="en-GB" sz="3800" dirty="0"/>
          </a:p>
          <a:p>
            <a:pPr marL="0" indent="0">
              <a:buNone/>
            </a:pPr>
            <a:endParaRPr lang="en-GB" sz="3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DB8EE336-9AD8-E684-E50D-853E1CF9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343798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DDC9D-3173-A5D9-DD6B-E243EA10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B06C-E7B3-8613-566D-E2E91BB71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Support Weald Schooling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9C490-59C1-AFDE-81B6-E955BF898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4000" dirty="0">
                <a:solidFill>
                  <a:srgbClr val="C00000"/>
                </a:solidFill>
              </a:rPr>
              <a:t>Thank you for joining us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B4AB81D6-605A-EE0A-2E47-CFFF9A4C9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09" y="363782"/>
            <a:ext cx="195238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3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FDE57-A600-62A5-740B-9B88C495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44E9-BBEB-EC62-5876-763CEA89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on our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BF9B-2ADB-767B-C304-1135B3F55BC1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Journeys to and from school of over 10 miles</a:t>
            </a:r>
          </a:p>
          <a:p>
            <a:r>
              <a:rPr lang="en-GB" dirty="0"/>
              <a:t>Very early departure times</a:t>
            </a:r>
          </a:p>
          <a:p>
            <a:r>
              <a:rPr lang="en-GB" dirty="0"/>
              <a:t>Unpleasant and lengthy travelling experience</a:t>
            </a:r>
          </a:p>
          <a:p>
            <a:r>
              <a:rPr lang="en-GB" dirty="0"/>
              <a:t>Very difficult to attend after school activities</a:t>
            </a:r>
          </a:p>
          <a:p>
            <a:r>
              <a:rPr lang="en-GB" dirty="0"/>
              <a:t>Friendship groups fractured due to distances</a:t>
            </a:r>
          </a:p>
          <a:p>
            <a:r>
              <a:rPr lang="en-GB" dirty="0"/>
              <a:t>Impact on mental health</a:t>
            </a:r>
          </a:p>
          <a:p>
            <a:r>
              <a:rPr lang="en-GB" dirty="0"/>
              <a:t>Clear safeguarding concerns</a:t>
            </a:r>
          </a:p>
          <a:p>
            <a:r>
              <a:rPr lang="en-GB" dirty="0"/>
              <a:t>High level of School refusers/Home-schooling</a:t>
            </a:r>
          </a:p>
          <a:p>
            <a:r>
              <a:rPr lang="en-GB" dirty="0">
                <a:solidFill>
                  <a:srgbClr val="FF0000"/>
                </a:solidFill>
              </a:rPr>
              <a:t>Impact on educational outcomes: disadvantaged by rural setting &amp; distance travelled</a:t>
            </a:r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4E20D040-6E01-BAC9-9C4E-AB52BF71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37722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42F02-9329-1569-F59A-D286DB42E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EBBF-497E-3664-5064-D53451DA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Effect on our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8014-D292-BEE7-D38C-AC2FEC49556B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16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GB" dirty="0"/>
          </a:p>
          <a:p>
            <a:r>
              <a:rPr lang="en-GB" dirty="0"/>
              <a:t>Impact of children having to leave communities</a:t>
            </a:r>
          </a:p>
          <a:p>
            <a:r>
              <a:rPr lang="en-GB" dirty="0"/>
              <a:t>Reliance on parents / family / friends</a:t>
            </a:r>
          </a:p>
          <a:p>
            <a:r>
              <a:rPr lang="en-GB" dirty="0"/>
              <a:t>Absence of a local school sharing community assets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Are our communities being valued by our children?</a:t>
            </a:r>
          </a:p>
          <a:p>
            <a:pPr marL="0" indent="0">
              <a:buNone/>
            </a:pPr>
            <a:r>
              <a:rPr lang="en-GB" dirty="0"/>
              <a:t>  - Do we care about their experience?</a:t>
            </a:r>
          </a:p>
          <a:p>
            <a:pPr marL="0" indent="0">
              <a:buNone/>
            </a:pPr>
            <a:r>
              <a:rPr lang="en-GB" dirty="0"/>
              <a:t>  - How does this bode for the future?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64EE5D69-0EC4-04FE-56A7-29AB759C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</p:spTree>
    <p:extLst>
      <p:ext uri="{BB962C8B-B14F-4D97-AF65-F5344CB8AC3E}">
        <p14:creationId xmlns:p14="http://schemas.microsoft.com/office/powerpoint/2010/main" val="42623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2865D-7A40-DCF1-867B-6F266B3E9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4EA4-9F18-8E8D-9D99-B3905BFC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1602198"/>
          </a:xfrm>
        </p:spPr>
        <p:txBody>
          <a:bodyPr>
            <a:normAutofit/>
          </a:bodyPr>
          <a:lstStyle/>
          <a:p>
            <a:r>
              <a:rPr lang="en-GB" sz="3200" dirty="0"/>
              <a:t>Year 6 children leaving school within 7 miles of Cranbrook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6903CABE-392B-9EB3-70F4-AD8691FFE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983" y="151494"/>
            <a:ext cx="1476191" cy="1476191"/>
          </a:xfrm>
        </p:spPr>
      </p:pic>
      <p:pic>
        <p:nvPicPr>
          <p:cNvPr id="8" name="Picture 2" descr="A black and white list with white text&#10;&#10;Description automatically generated">
            <a:extLst>
              <a:ext uri="{FF2B5EF4-FFF2-40B4-BE49-F238E27FC236}">
                <a16:creationId xmlns:a16="http://schemas.microsoft.com/office/drawing/2014/main" id="{03E9AECD-939E-7B88-CFA0-192C8C6AB7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24" y="1201643"/>
            <a:ext cx="8961135" cy="5289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410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D21C0C-5971-2FCA-7483-3E59D5A0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2716"/>
            <a:ext cx="12670984" cy="713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0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9CBA3-D200-9AB2-1F8C-21126C7A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AF62-0F0E-1588-69A0-43E274CD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It’s acknowledged this is </a:t>
            </a:r>
            <a:r>
              <a:rPr lang="en-GB" u="sng" dirty="0"/>
              <a:t>wrong</a:t>
            </a:r>
            <a:br>
              <a:rPr lang="en-GB" dirty="0"/>
            </a:br>
            <a:r>
              <a:rPr lang="en-GB" i="1" dirty="0"/>
              <a:t>MY CHILD IS NOT A NUMBER</a:t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5822E5BC-0039-A591-78E3-4113EA129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5AB7F-E484-AF97-B3A2-3BD3E777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Department for Education recognises The Weald as a ‘cold spot’ with regard to provision of a non-selective secondary school</a:t>
            </a:r>
          </a:p>
          <a:p>
            <a:endParaRPr lang="en-GB" dirty="0"/>
          </a:p>
          <a:p>
            <a:r>
              <a:rPr lang="en-GB" dirty="0"/>
              <a:t>In essence, this means children are travelling too far to and from school: there should be one more locally…but there isn’t</a:t>
            </a:r>
          </a:p>
          <a:p>
            <a:r>
              <a:rPr lang="en-GB" dirty="0"/>
              <a:t>To view it…</a:t>
            </a:r>
          </a:p>
        </p:txBody>
      </p:sp>
    </p:spTree>
    <p:extLst>
      <p:ext uri="{BB962C8B-B14F-4D97-AF65-F5344CB8AC3E}">
        <p14:creationId xmlns:p14="http://schemas.microsoft.com/office/powerpoint/2010/main" val="295003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8CA7B-4635-A75F-1849-54C2CDA3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339F-8131-EEB5-E81B-045FE06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8" y="-120579"/>
            <a:ext cx="10791942" cy="985283"/>
          </a:xfrm>
        </p:spPr>
        <p:txBody>
          <a:bodyPr>
            <a:normAutofit/>
          </a:bodyPr>
          <a:lstStyle/>
          <a:p>
            <a:r>
              <a:rPr lang="en-GB" sz="4000" dirty="0"/>
              <a:t>Lack of secondary schools in the Weald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89E67475-0949-C3C6-30BF-FC29F5659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  <p:pic>
        <p:nvPicPr>
          <p:cNvPr id="8" name="Content Placeholder 7" descr="A map of the united states&#10;&#10;Description automatically generated">
            <a:extLst>
              <a:ext uri="{FF2B5EF4-FFF2-40B4-BE49-F238E27FC236}">
                <a16:creationId xmlns:a16="http://schemas.microsoft.com/office/drawing/2014/main" id="{00F74E39-B174-79F2-1801-32AA210B6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7" y="670553"/>
            <a:ext cx="8057388" cy="6101334"/>
          </a:xfrm>
        </p:spPr>
      </p:pic>
    </p:spTree>
    <p:extLst>
      <p:ext uri="{BB962C8B-B14F-4D97-AF65-F5344CB8AC3E}">
        <p14:creationId xmlns:p14="http://schemas.microsoft.com/office/powerpoint/2010/main" val="262577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BF128-A1BC-0864-2C51-5AF577E74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4B47-9188-11CB-1789-FC665BBA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Growth in Housing</a:t>
            </a:r>
          </a:p>
        </p:txBody>
      </p:sp>
      <p:pic>
        <p:nvPicPr>
          <p:cNvPr id="4" name="Content Placeholder 4" descr="A logo with text on it&#10;&#10;Description automatically generated">
            <a:extLst>
              <a:ext uri="{FF2B5EF4-FFF2-40B4-BE49-F238E27FC236}">
                <a16:creationId xmlns:a16="http://schemas.microsoft.com/office/drawing/2014/main" id="{1B7F4D91-D3A1-C5F8-1A43-1D1AC31E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428" y="289810"/>
            <a:ext cx="1476191" cy="1476191"/>
          </a:xfr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1808A48-9556-0282-E80A-7672BB20B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943525"/>
              </p:ext>
            </p:extLst>
          </p:nvPr>
        </p:nvGraphicFramePr>
        <p:xfrm>
          <a:off x="294968" y="1766001"/>
          <a:ext cx="11277596" cy="4726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3047">
                  <a:extLst>
                    <a:ext uri="{9D8B030D-6E8A-4147-A177-3AD203B41FA5}">
                      <a16:colId xmlns:a16="http://schemas.microsoft.com/office/drawing/2014/main" val="318169828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3641981937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1054073064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399055216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205303938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3182119086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3566138582"/>
                    </a:ext>
                  </a:extLst>
                </a:gridCol>
                <a:gridCol w="814022">
                  <a:extLst>
                    <a:ext uri="{9D8B030D-6E8A-4147-A177-3AD203B41FA5}">
                      <a16:colId xmlns:a16="http://schemas.microsoft.com/office/drawing/2014/main" val="2493158552"/>
                    </a:ext>
                  </a:extLst>
                </a:gridCol>
                <a:gridCol w="1254950">
                  <a:extLst>
                    <a:ext uri="{9D8B030D-6E8A-4147-A177-3AD203B41FA5}">
                      <a16:colId xmlns:a16="http://schemas.microsoft.com/office/drawing/2014/main" val="2119284540"/>
                    </a:ext>
                  </a:extLst>
                </a:gridCol>
                <a:gridCol w="1051445">
                  <a:extLst>
                    <a:ext uri="{9D8B030D-6E8A-4147-A177-3AD203B41FA5}">
                      <a16:colId xmlns:a16="http://schemas.microsoft.com/office/drawing/2014/main" val="3196042253"/>
                    </a:ext>
                  </a:extLst>
                </a:gridCol>
              </a:tblGrid>
              <a:tr h="311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Houses paying council tax 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8114703"/>
                  </a:ext>
                </a:extLst>
              </a:tr>
              <a:tr h="62332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2024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Increase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Currently  being  built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in planning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2713100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087768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Cranbrook and Sissinghurst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2646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*2617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2676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2713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2775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392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872863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60047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Staplehurst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2479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2631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2859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2990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3086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433050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86890"/>
                  </a:ext>
                </a:extLst>
              </a:tr>
              <a:tr h="4025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 err="1">
                          <a:effectLst/>
                        </a:rPr>
                        <a:t>Biddenden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1136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*1100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1208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1310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1305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300" b="1" i="0" u="none" strike="noStrike" baseline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254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38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778325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31407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Hawkhurst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2033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2134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100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107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6708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Total</a:t>
                      </a:r>
                      <a:endParaRPr lang="en-GB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1090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441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691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7084754"/>
                  </a:ext>
                </a:extLst>
              </a:tr>
              <a:tr h="584365"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* reflects fall in households able to pay council tax.</a:t>
                      </a:r>
                      <a:endParaRPr lang="en-GB" sz="1100" b="1" i="0" u="none" strike="noStrike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1470800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326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4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1126</Words>
  <Application>Microsoft Office PowerPoint</Application>
  <PresentationFormat>Widescreen</PresentationFormat>
  <Paragraphs>198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Calibri Light</vt:lpstr>
      <vt:lpstr>Office Theme</vt:lpstr>
      <vt:lpstr>Support Weald Schooling</vt:lpstr>
      <vt:lpstr>Welcome – why we are here</vt:lpstr>
      <vt:lpstr>The Effect on our Children</vt:lpstr>
      <vt:lpstr>The Effect on our Community</vt:lpstr>
      <vt:lpstr>Year 6 children leaving school within 7 miles of Cranbrook</vt:lpstr>
      <vt:lpstr>PowerPoint Presentation</vt:lpstr>
      <vt:lpstr> It’s acknowledged this is wrong MY CHILD IS NOT A NUMBER </vt:lpstr>
      <vt:lpstr>Lack of secondary schools in the Weald</vt:lpstr>
      <vt:lpstr>Growth in Housing</vt:lpstr>
      <vt:lpstr>Limited Alternative Secondary Schooling</vt:lpstr>
      <vt:lpstr>Our Vision - 1</vt:lpstr>
      <vt:lpstr>Our Vision - 2</vt:lpstr>
      <vt:lpstr>Our Vision - 3</vt:lpstr>
      <vt:lpstr>Tunbridge Wells BC Local Plan</vt:lpstr>
      <vt:lpstr>Local Plan</vt:lpstr>
      <vt:lpstr>Local Plan – Our Stance</vt:lpstr>
      <vt:lpstr>Local Plan – Our Proposal</vt:lpstr>
      <vt:lpstr>Collaboration is KEY</vt:lpstr>
      <vt:lpstr>Working Together</vt:lpstr>
      <vt:lpstr>Support Weald Schooling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Katherine Selby</dc:creator>
  <cp:lastModifiedBy>Katherine Selby</cp:lastModifiedBy>
  <cp:revision>26</cp:revision>
  <dcterms:created xsi:type="dcterms:W3CDTF">2024-10-28T08:30:50Z</dcterms:created>
  <dcterms:modified xsi:type="dcterms:W3CDTF">2024-11-14T13:17:46Z</dcterms:modified>
</cp:coreProperties>
</file>