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146847058" r:id="rId9"/>
    <p:sldId id="265" r:id="rId10"/>
    <p:sldId id="2146847057" r:id="rId11"/>
    <p:sldId id="2146847060" r:id="rId12"/>
    <p:sldId id="2146847062" r:id="rId13"/>
    <p:sldId id="2146847061" r:id="rId14"/>
    <p:sldId id="2146847055" r:id="rId15"/>
    <p:sldId id="214684705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82"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jimi1111/mart_ai"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MART AI</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PBL PROJECT</a:t>
            </a:r>
          </a:p>
        </p:txBody>
      </p:sp>
      <p:sp>
        <p:nvSpPr>
          <p:cNvPr id="4" name="TextBox 3"/>
          <p:cNvSpPr txBox="1"/>
          <p:nvPr/>
        </p:nvSpPr>
        <p:spPr>
          <a:xfrm>
            <a:off x="1748138" y="379123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Student Name_ : JAHNAWI MANI</a:t>
            </a:r>
          </a:p>
          <a:p>
            <a:r>
              <a:rPr lang="en-US" sz="2000" b="1" dirty="0">
                <a:solidFill>
                  <a:schemeClr val="accent1">
                    <a:lumMod val="75000"/>
                  </a:schemeClr>
                </a:solidFill>
                <a:latin typeface="Arial"/>
                <a:cs typeface="Arial"/>
              </a:rPr>
              <a:t>College Name &amp; Department : CSE-IoT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 </a:t>
            </a:r>
            <a:r>
              <a:rPr lang="en-IN" dirty="0"/>
              <a:t>GitHub Link :- </a:t>
            </a:r>
            <a:r>
              <a:rPr lang="en-IN" dirty="0">
                <a:hlinkClick r:id="rId2"/>
              </a:rPr>
              <a:t>https://github.com/jimi1111/mart_ai</a:t>
            </a:r>
            <a:r>
              <a:rPr lang="en-IN" dirty="0"/>
              <a:t> </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55000" lnSpcReduction="20000"/>
          </a:bodyPr>
          <a:lstStyle/>
          <a:p>
            <a:pPr marL="0" indent="0">
              <a:buNone/>
            </a:pPr>
            <a:r>
              <a:rPr lang="en-GB" b="1" dirty="0"/>
              <a:t>Title:</a:t>
            </a:r>
            <a:r>
              <a:rPr lang="en-GB" dirty="0"/>
              <a:t> Looking Ahead</a:t>
            </a:r>
          </a:p>
          <a:p>
            <a:pPr>
              <a:buFont typeface="Arial" panose="020B0604020202020204" pitchFamily="34" charset="0"/>
              <a:buChar char="•"/>
            </a:pPr>
            <a:r>
              <a:rPr lang="en-GB" b="1" dirty="0"/>
              <a:t>Stepping into the Future with Augmented Reality:</a:t>
            </a:r>
            <a:r>
              <a:rPr lang="en-GB" dirty="0"/>
              <a:t> We're not stopping at visual search! We envision a future where [Chatbot Name] integrates with augmented reality (AR) technology, allowing you to virtually try on clothes, visualize furniture in your home, or even "test drive" makeup products before you buy. Get ready for a truly immersive and personalized shopping experience.</a:t>
            </a:r>
          </a:p>
          <a:p>
            <a:pPr>
              <a:buFont typeface="Arial" panose="020B0604020202020204" pitchFamily="34" charset="0"/>
              <a:buChar char="•"/>
            </a:pPr>
            <a:r>
              <a:rPr lang="en-GB" b="1" dirty="0"/>
              <a:t>Expanding Horizons: More Products, More Platforms:</a:t>
            </a:r>
            <a:r>
              <a:rPr lang="en-GB" dirty="0"/>
              <a:t> [Chatbot Name] is just getting started! We plan to expand our product offerings to include a wider range of categories, from electronics and home goods to groceries and travel. We'll also be integrating with new platforms and channels, making it even easier to access [Chatbot Name] wherever you prefer to shop.</a:t>
            </a:r>
          </a:p>
          <a:p>
            <a:pPr>
              <a:buFont typeface="Arial" panose="020B0604020202020204" pitchFamily="34" charset="0"/>
              <a:buChar char="•"/>
            </a:pPr>
            <a:r>
              <a:rPr lang="en-GB" b="1" dirty="0"/>
              <a:t>The Power of Personalization, Amplified:</a:t>
            </a:r>
            <a:r>
              <a:rPr lang="en-GB" dirty="0"/>
              <a:t> We're committed to continuously improving the personalization capabilities of [Chatbot Name]. By leveraging advanced machine learning techniques, we'll be able to provide even more accurate and relevant recommendations, anticipate your needs with greater precision, and ultimately make your shopping journey more enjoyable and efficient.</a:t>
            </a:r>
          </a:p>
          <a:p>
            <a:pPr>
              <a:buFont typeface="Arial" panose="020B0604020202020204" pitchFamily="34" charset="0"/>
              <a:buChar char="•"/>
            </a:pPr>
            <a:r>
              <a:rPr lang="en-GB" b="1" dirty="0"/>
              <a:t>Collaborating for a Better Future:</a:t>
            </a:r>
            <a:r>
              <a:rPr lang="en-GB" dirty="0"/>
              <a:t> We believe in the power of collaboration. We're actively seeking partnerships with retailers, brands, and technology providers to enhance [Chatbot Name]'s capabilities and create a truly connected and seamless shopping ecosystem. Together, we can shape the future of online shopping.</a:t>
            </a:r>
          </a:p>
          <a:p>
            <a:r>
              <a:rPr lang="en-GB" b="1" dirty="0"/>
              <a:t>Key takeaways:</a:t>
            </a:r>
            <a:endParaRPr lang="en-GB" dirty="0"/>
          </a:p>
          <a:p>
            <a:pPr>
              <a:buFont typeface="Arial" panose="020B0604020202020204" pitchFamily="34" charset="0"/>
              <a:buChar char="•"/>
            </a:pPr>
            <a:r>
              <a:rPr lang="en-GB" b="1" dirty="0"/>
              <a:t>AR Integration:</a:t>
            </a:r>
            <a:r>
              <a:rPr lang="en-GB" dirty="0"/>
              <a:t> Highlight the potential for a more immersive shopping experience.</a:t>
            </a:r>
          </a:p>
          <a:p>
            <a:pPr>
              <a:buFont typeface="Arial" panose="020B0604020202020204" pitchFamily="34" charset="0"/>
              <a:buChar char="•"/>
            </a:pPr>
            <a:r>
              <a:rPr lang="en-GB" b="1" dirty="0"/>
              <a:t>Expansion:</a:t>
            </a:r>
            <a:r>
              <a:rPr lang="en-GB" dirty="0"/>
              <a:t> Emphasize the chatbot's growth potential and commitment to wider accessibility.</a:t>
            </a:r>
          </a:p>
          <a:p>
            <a:pPr>
              <a:buFont typeface="Arial" panose="020B0604020202020204" pitchFamily="34" charset="0"/>
              <a:buChar char="•"/>
            </a:pPr>
            <a:r>
              <a:rPr lang="en-GB" b="1" dirty="0"/>
              <a:t>Advanced Personalization:</a:t>
            </a:r>
            <a:r>
              <a:rPr lang="en-GB" dirty="0"/>
              <a:t> Reinforce the focus on continuous improvement and user-centricity.</a:t>
            </a:r>
          </a:p>
          <a:p>
            <a:pPr>
              <a:buFont typeface="Arial" panose="020B0604020202020204" pitchFamily="34" charset="0"/>
              <a:buChar char="•"/>
            </a:pPr>
            <a:r>
              <a:rPr lang="en-GB" b="1" dirty="0"/>
              <a:t>Collaboration:</a:t>
            </a:r>
            <a:r>
              <a:rPr lang="en-GB" dirty="0"/>
              <a:t> Showcase the openness to partnerships and building a strong ecosystem.</a:t>
            </a:r>
          </a:p>
          <a:p>
            <a:r>
              <a:rPr lang="en-GB" b="1" dirty="0"/>
              <a:t>Remember to:</a:t>
            </a:r>
            <a:endParaRPr lang="en-GB" dirty="0"/>
          </a:p>
          <a:p>
            <a:pPr>
              <a:buFont typeface="Arial" panose="020B0604020202020204" pitchFamily="34" charset="0"/>
              <a:buChar char="•"/>
            </a:pPr>
            <a:r>
              <a:rPr lang="en-GB" b="1" dirty="0"/>
              <a:t>Use visuals to illustrate future possibilities (e.g., mock ups of AR features).</a:t>
            </a:r>
            <a:endParaRPr lang="en-GB" dirty="0"/>
          </a:p>
          <a:p>
            <a:pPr>
              <a:buFont typeface="Arial" panose="020B0604020202020204" pitchFamily="34" charset="0"/>
              <a:buChar char="•"/>
            </a:pPr>
            <a:r>
              <a:rPr lang="en-GB" b="1" dirty="0"/>
              <a:t>Keep the tone optimistic and forward-looking.</a:t>
            </a:r>
            <a:endParaRPr lang="en-GB" dirty="0"/>
          </a:p>
          <a:p>
            <a:pPr>
              <a:buFont typeface="Arial" panose="020B0604020202020204" pitchFamily="34" charset="0"/>
              <a:buChar char="•"/>
            </a:pPr>
            <a:r>
              <a:rPr lang="en-GB" b="1" dirty="0"/>
              <a:t>Align the future scope with your overall vision for the chatbot.</a:t>
            </a:r>
            <a:endParaRPr lang="en-GB"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13" name="Content Placeholder 12">
            <a:extLst>
              <a:ext uri="{FF2B5EF4-FFF2-40B4-BE49-F238E27FC236}">
                <a16:creationId xmlns:a16="http://schemas.microsoft.com/office/drawing/2014/main" id="{B609EBC6-AD47-0026-B3CB-391358721BFB}"/>
              </a:ext>
            </a:extLst>
          </p:cNvPr>
          <p:cNvPicPr>
            <a:picLocks noGrp="1" noChangeAspect="1"/>
          </p:cNvPicPr>
          <p:nvPr>
            <p:ph idx="1"/>
          </p:nvPr>
        </p:nvPicPr>
        <p:blipFill>
          <a:blip r:embed="rId2"/>
          <a:stretch>
            <a:fillRect/>
          </a:stretch>
        </p:blipFill>
        <p:spPr>
          <a:xfrm>
            <a:off x="1109785" y="1301750"/>
            <a:ext cx="9706707" cy="4673600"/>
          </a:xfrm>
        </p:spPr>
      </p:pic>
    </p:spTree>
    <p:extLst>
      <p:ext uri="{BB962C8B-B14F-4D97-AF65-F5344CB8AC3E}">
        <p14:creationId xmlns:p14="http://schemas.microsoft.com/office/powerpoint/2010/main" val="38473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3" name="Rectangle 1">
            <a:extLst>
              <a:ext uri="{FF2B5EF4-FFF2-40B4-BE49-F238E27FC236}">
                <a16:creationId xmlns:a16="http://schemas.microsoft.com/office/drawing/2014/main" id="{6B1DE287-7CA2-0D29-5611-05D27698FE38}"/>
              </a:ext>
            </a:extLst>
          </p:cNvPr>
          <p:cNvSpPr>
            <a:spLocks noGrp="1" noChangeArrowheads="1"/>
          </p:cNvSpPr>
          <p:nvPr>
            <p:ph idx="1"/>
          </p:nvPr>
        </p:nvSpPr>
        <p:spPr bwMode="auto">
          <a:xfrm>
            <a:off x="452438" y="2697093"/>
            <a:ext cx="840377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Title:</a:t>
            </a:r>
            <a:r>
              <a:rPr kumimoji="0" lang="en-US" altLang="en-US" sz="1800" b="0" i="0" u="none" strike="noStrike" cap="none" normalizeH="0" baseline="0" dirty="0">
                <a:ln>
                  <a:noFill/>
                </a:ln>
                <a:solidFill>
                  <a:schemeClr val="tx1"/>
                </a:solidFill>
                <a:effectLst/>
                <a:latin typeface="Arial" panose="020B0604020202020204" pitchFamily="34" charset="0"/>
              </a:rPr>
              <a:t> The Challenges of Modern Shopping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Online shopping can be overwhelming with vast product selections.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Finding the right product quickly and efficiently is often difficult.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Personalized recommendations are often lacking or inaccurate.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Customers need instant support and guidance throughout the shopping journey.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Arial" panose="020B0604020202020204" pitchFamily="34" charset="0"/>
              <a:buChar char="•"/>
            </a:pPr>
            <a:r>
              <a:rPr lang="en-GB" dirty="0"/>
              <a:t>WATSONX AI SERVICE </a:t>
            </a:r>
          </a:p>
          <a:p>
            <a:pPr>
              <a:buFont typeface="Arial" panose="020B0604020202020204" pitchFamily="34" charset="0"/>
              <a:buChar char="•"/>
            </a:pPr>
            <a:r>
              <a:rPr lang="en-GB" dirty="0"/>
              <a:t>IBM CLOUD TECHNOLOGY</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normAutofit fontScale="62500" lnSpcReduction="20000"/>
          </a:bodyPr>
          <a:lstStyle/>
          <a:p>
            <a:pPr marL="0" indent="0">
              <a:buNone/>
            </a:pPr>
            <a:r>
              <a:rPr lang="en-GB" b="1" dirty="0"/>
              <a:t>1. IBM Watson Assistant:</a:t>
            </a:r>
            <a:r>
              <a:rPr lang="en-GB" dirty="0"/>
              <a:t> This is a core service for building conversational AI experiences. You can use Watson Assistant to:</a:t>
            </a:r>
          </a:p>
          <a:p>
            <a:pPr>
              <a:buFont typeface="Arial" panose="020B0604020202020204" pitchFamily="34" charset="0"/>
              <a:buChar char="•"/>
            </a:pPr>
            <a:r>
              <a:rPr lang="en-GB" b="1" dirty="0"/>
              <a:t>Design conversational flows:</a:t>
            </a:r>
            <a:r>
              <a:rPr lang="en-GB" dirty="0"/>
              <a:t> Create the dialog and logic for your chatbot's interactions.</a:t>
            </a:r>
          </a:p>
          <a:p>
            <a:pPr>
              <a:buFont typeface="Arial" panose="020B0604020202020204" pitchFamily="34" charset="0"/>
              <a:buChar char="•"/>
            </a:pPr>
            <a:r>
              <a:rPr lang="en-GB" b="1" dirty="0"/>
              <a:t>Train the NLP model:</a:t>
            </a:r>
            <a:r>
              <a:rPr lang="en-GB" dirty="0"/>
              <a:t> Teach your chatbot to understand user intents and entities.</a:t>
            </a:r>
          </a:p>
          <a:p>
            <a:pPr>
              <a:buFont typeface="Arial" panose="020B0604020202020204" pitchFamily="34" charset="0"/>
              <a:buChar char="•"/>
            </a:pPr>
            <a:r>
              <a:rPr lang="en-GB" b="1" dirty="0"/>
              <a:t>Integrate with other channels:</a:t>
            </a:r>
            <a:r>
              <a:rPr lang="en-GB" dirty="0"/>
              <a:t> Deploy your chatbot on your website, mobile app, or messaging platforms.</a:t>
            </a:r>
          </a:p>
          <a:p>
            <a:pPr marL="0" indent="0">
              <a:buNone/>
            </a:pPr>
            <a:r>
              <a:rPr lang="en-GB" b="1" dirty="0"/>
              <a:t>2. IBM Watson Discovery:</a:t>
            </a:r>
            <a:r>
              <a:rPr lang="en-GB" dirty="0"/>
              <a:t> If your chatbot needs to search and retrieve information from a large product </a:t>
            </a:r>
            <a:r>
              <a:rPr lang="en-GB" dirty="0" err="1"/>
              <a:t>catalog</a:t>
            </a:r>
            <a:r>
              <a:rPr lang="en-GB" dirty="0"/>
              <a:t> or knowledge base, Watson Discovery can help. It can:</a:t>
            </a:r>
          </a:p>
          <a:p>
            <a:pPr>
              <a:buFont typeface="Arial" panose="020B0604020202020204" pitchFamily="34" charset="0"/>
              <a:buChar char="•"/>
            </a:pPr>
            <a:r>
              <a:rPr lang="en-GB" b="1" dirty="0"/>
              <a:t>Ingest and index data:</a:t>
            </a:r>
            <a:r>
              <a:rPr lang="en-GB" dirty="0"/>
              <a:t> Load your product information into a searchable index.</a:t>
            </a:r>
          </a:p>
          <a:p>
            <a:pPr>
              <a:buFont typeface="Arial" panose="020B0604020202020204" pitchFamily="34" charset="0"/>
              <a:buChar char="•"/>
            </a:pPr>
            <a:r>
              <a:rPr lang="en-GB" b="1" dirty="0"/>
              <a:t>Use natural language queries:</a:t>
            </a:r>
            <a:r>
              <a:rPr lang="en-GB" dirty="0"/>
              <a:t> Allow users to search using everyday language.</a:t>
            </a:r>
          </a:p>
          <a:p>
            <a:pPr>
              <a:buFont typeface="Arial" panose="020B0604020202020204" pitchFamily="34" charset="0"/>
              <a:buChar char="•"/>
            </a:pPr>
            <a:r>
              <a:rPr lang="en-GB" b="1" dirty="0"/>
              <a:t>Extract relevant information:</a:t>
            </a:r>
            <a:r>
              <a:rPr lang="en-GB" dirty="0"/>
              <a:t> Identify key details like product features, prices, and reviews.</a:t>
            </a:r>
          </a:p>
          <a:p>
            <a:pPr marL="0" indent="0">
              <a:buNone/>
            </a:pPr>
            <a:r>
              <a:rPr lang="en-GB" b="1" dirty="0"/>
              <a:t>3. IBM Cloud Object Storage:</a:t>
            </a:r>
            <a:r>
              <a:rPr lang="en-GB" dirty="0"/>
              <a:t> You might need to store images, videos, or other product-related media. Cloud Object Storage provides:</a:t>
            </a:r>
          </a:p>
          <a:p>
            <a:pPr>
              <a:buFont typeface="Arial" panose="020B0604020202020204" pitchFamily="34" charset="0"/>
              <a:buChar char="•"/>
            </a:pPr>
            <a:r>
              <a:rPr lang="en-GB" b="1" dirty="0"/>
              <a:t>Scalable storage:</a:t>
            </a:r>
            <a:r>
              <a:rPr lang="en-GB" dirty="0"/>
              <a:t> Store and manage large amounts of data.</a:t>
            </a:r>
          </a:p>
          <a:p>
            <a:pPr>
              <a:buFont typeface="Arial" panose="020B0604020202020204" pitchFamily="34" charset="0"/>
              <a:buChar char="•"/>
            </a:pPr>
            <a:r>
              <a:rPr lang="en-GB" b="1" dirty="0"/>
              <a:t>Cost-effective solutions:</a:t>
            </a:r>
            <a:r>
              <a:rPr lang="en-GB" dirty="0"/>
              <a:t> Choose from various storage classes based on your needs.</a:t>
            </a:r>
          </a:p>
          <a:p>
            <a:pPr>
              <a:buFont typeface="Arial" panose="020B0604020202020204" pitchFamily="34" charset="0"/>
              <a:buChar char="•"/>
            </a:pPr>
            <a:r>
              <a:rPr lang="en-GB" b="1" dirty="0"/>
              <a:t>Secure access:</a:t>
            </a:r>
            <a:r>
              <a:rPr lang="en-GB" dirty="0"/>
              <a:t> Protect your data with access controls and encryption.</a:t>
            </a:r>
          </a:p>
          <a:p>
            <a:pPr marL="0" indent="0">
              <a:buNone/>
            </a:pPr>
            <a:r>
              <a:rPr lang="en-GB" b="1" dirty="0"/>
              <a:t>4. IBM Visual Recognition:</a:t>
            </a:r>
            <a:r>
              <a:rPr lang="en-GB" dirty="0"/>
              <a:t> If you're implementing visual search (as mentioned in your "Wow Factor" slide), Visual Recognition can be very useful. It allows you to:</a:t>
            </a:r>
          </a:p>
          <a:p>
            <a:pPr>
              <a:buFont typeface="Arial" panose="020B0604020202020204" pitchFamily="34" charset="0"/>
              <a:buChar char="•"/>
            </a:pPr>
            <a:r>
              <a:rPr lang="en-GB" b="1" dirty="0"/>
              <a:t>Analyse images:</a:t>
            </a:r>
            <a:r>
              <a:rPr lang="en-GB" dirty="0"/>
              <a:t> Identify objects, scenes, and concepts within images.</a:t>
            </a:r>
          </a:p>
          <a:p>
            <a:pPr>
              <a:buFont typeface="Arial" panose="020B0604020202020204" pitchFamily="34" charset="0"/>
              <a:buChar char="•"/>
            </a:pPr>
            <a:r>
              <a:rPr lang="en-GB" b="1" dirty="0"/>
              <a:t>Train custom models:</a:t>
            </a:r>
            <a:r>
              <a:rPr lang="en-GB" dirty="0"/>
              <a:t> Tailor image recognition to your specific product categories.</a:t>
            </a:r>
          </a:p>
          <a:p>
            <a:pPr marL="0" indent="0">
              <a:buNone/>
            </a:pPr>
            <a:r>
              <a:rPr lang="en-GB" b="1" dirty="0"/>
              <a:t>5. IBM Machine Learning:</a:t>
            </a:r>
            <a:r>
              <a:rPr lang="en-GB" dirty="0"/>
              <a:t> For advanced personalization and recommendation features, you can leverage IBM Machine Learning services to:</a:t>
            </a:r>
          </a:p>
          <a:p>
            <a:pPr>
              <a:buFont typeface="Arial" panose="020B0604020202020204" pitchFamily="34" charset="0"/>
              <a:buChar char="•"/>
            </a:pPr>
            <a:r>
              <a:rPr lang="en-GB" b="1" dirty="0"/>
              <a:t>Build and train models:</a:t>
            </a:r>
            <a:r>
              <a:rPr lang="en-GB" dirty="0"/>
              <a:t> Create custom machine learning models for tasks like product recommendations or predicting user preferences.</a:t>
            </a:r>
          </a:p>
          <a:p>
            <a:pPr>
              <a:buFont typeface="Arial" panose="020B0604020202020204" pitchFamily="34" charset="0"/>
              <a:buChar char="•"/>
            </a:pPr>
            <a:r>
              <a:rPr lang="en-GB" b="1" dirty="0"/>
              <a:t>Deploy and manage models:</a:t>
            </a:r>
            <a:r>
              <a:rPr lang="en-GB" dirty="0"/>
              <a:t> Easily deploy and scale your models in the cloud.</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0000" lnSpcReduction="20000"/>
          </a:bodyPr>
          <a:lstStyle/>
          <a:p>
            <a:r>
              <a:rPr lang="en-GB" sz="2000" dirty="0"/>
              <a:t>What Makes MART AI Stand Out?</a:t>
            </a:r>
          </a:p>
          <a:p>
            <a:pPr>
              <a:buFont typeface="Arial" panose="020B0604020202020204" pitchFamily="34" charset="0"/>
              <a:buChar char="•"/>
            </a:pPr>
            <a:r>
              <a:rPr lang="en-GB" sz="2000" b="1" dirty="0"/>
              <a:t>Effortless Style Discovery with Visual Search:</a:t>
            </a:r>
            <a:r>
              <a:rPr lang="en-GB" sz="2000" dirty="0"/>
              <a:t> Imagine snapping a photo of an outfit you love and instantly finding similar items in your chatbot! Our AI-powered visual search lets you discover fashion inspiration from anywhere and effortlessly find the clothes you desire. No more struggling to describe what you're looking for - just show it!</a:t>
            </a:r>
          </a:p>
          <a:p>
            <a:pPr>
              <a:buFont typeface="Arial" panose="020B0604020202020204" pitchFamily="34" charset="0"/>
              <a:buChar char="•"/>
            </a:pPr>
            <a:r>
              <a:rPr lang="en-GB" sz="2000" b="1" dirty="0"/>
              <a:t>Your Personal Shopping Assistant, Always One Step Ahead:</a:t>
            </a:r>
            <a:r>
              <a:rPr lang="en-GB" sz="2000" dirty="0"/>
              <a:t> [Chatbot Name] learns your unique style preferences as you browse and interact. It proactively suggests items you might love, even before you know you want them! Discover new brands, explore curated collections, and find the perfect pieces tailored to your taste, all without lifting a finger.</a:t>
            </a:r>
          </a:p>
          <a:p>
            <a:pPr>
              <a:buFont typeface="Arial" panose="020B0604020202020204" pitchFamily="34" charset="0"/>
              <a:buChar char="•"/>
            </a:pPr>
            <a:r>
              <a:rPr lang="en-GB" sz="2000" b="1" dirty="0"/>
              <a:t>Shop the World, Compare Prices, Find the Best Deals:</a:t>
            </a:r>
            <a:r>
              <a:rPr lang="en-GB" sz="2000" dirty="0"/>
              <a:t> Say goodbye to endless browsing across different websites! [Chatbot Name] seamlessly integrates with multiple retailers, allowing you to compare prices, find exclusive deals, and shop from various stores all within one convenient chat. Save time and money with our smart shopping companion.</a:t>
            </a:r>
          </a:p>
          <a:p>
            <a:r>
              <a:rPr lang="en-GB" sz="2000" b="1" dirty="0"/>
              <a:t>Key takeaways:</a:t>
            </a:r>
            <a:endParaRPr lang="en-GB" sz="2000" dirty="0"/>
          </a:p>
          <a:p>
            <a:pPr>
              <a:buFont typeface="Arial" panose="020B0604020202020204" pitchFamily="34" charset="0"/>
              <a:buChar char="•"/>
            </a:pPr>
            <a:r>
              <a:rPr lang="en-GB" sz="2000" b="1" dirty="0"/>
              <a:t>Visual Search:</a:t>
            </a:r>
            <a:r>
              <a:rPr lang="en-GB" sz="2000" dirty="0"/>
              <a:t> Emphasize the ease and convenience of finding products through images.</a:t>
            </a:r>
          </a:p>
          <a:p>
            <a:pPr>
              <a:buFont typeface="Arial" panose="020B0604020202020204" pitchFamily="34" charset="0"/>
              <a:buChar char="•"/>
            </a:pPr>
            <a:r>
              <a:rPr lang="en-GB" sz="2000" b="1" dirty="0"/>
              <a:t>Proactive Personalization:</a:t>
            </a:r>
            <a:r>
              <a:rPr lang="en-GB" sz="2000" dirty="0"/>
              <a:t> Highlight the chatbot's ability to learn and anticipate user needs.</a:t>
            </a:r>
          </a:p>
          <a:p>
            <a:pPr>
              <a:buFont typeface="Arial" panose="020B0604020202020204" pitchFamily="34" charset="0"/>
              <a:buChar char="•"/>
            </a:pPr>
            <a:r>
              <a:rPr lang="en-GB" sz="2000" b="1" dirty="0"/>
              <a:t>Seamless Integration and Price Comparison:</a:t>
            </a:r>
            <a:r>
              <a:rPr lang="en-GB" sz="2000" dirty="0"/>
              <a:t> Showcase the benefit of shopping across multiple retailers within the chatbot.</a:t>
            </a:r>
          </a:p>
          <a:p>
            <a:pPr marL="0" indent="0">
              <a:buNone/>
            </a:pPr>
            <a:r>
              <a:rPr lang="en-GB" sz="2000" b="1" dirty="0"/>
              <a:t>Remember to</a:t>
            </a:r>
            <a:endParaRPr lang="en-GB" sz="2000" dirty="0"/>
          </a:p>
          <a:p>
            <a:pPr>
              <a:buFont typeface="Arial" panose="020B0604020202020204" pitchFamily="34" charset="0"/>
              <a:buChar char="•"/>
            </a:pPr>
            <a:r>
              <a:rPr lang="en-GB" sz="2000" b="1" dirty="0"/>
              <a:t>Adapt the language to your chatbot's personality and target audience.</a:t>
            </a:r>
            <a:endParaRPr lang="en-GB" sz="2000" dirty="0"/>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40C44BAE-BDD2-60CA-6242-79079AF4B456}"/>
              </a:ext>
            </a:extLst>
          </p:cNvPr>
          <p:cNvSpPr>
            <a:spLocks noGrp="1" noChangeArrowheads="1"/>
          </p:cNvSpPr>
          <p:nvPr>
            <p:ph idx="1"/>
          </p:nvPr>
        </p:nvSpPr>
        <p:spPr bwMode="auto">
          <a:xfrm>
            <a:off x="581192" y="2761524"/>
            <a:ext cx="930575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Title:</a:t>
            </a:r>
            <a:r>
              <a:rPr kumimoji="0" lang="en-US" altLang="en-US" sz="1800" b="0" i="0" u="none" strike="noStrike" cap="none" normalizeH="0" baseline="0" dirty="0">
                <a:ln>
                  <a:noFill/>
                </a:ln>
                <a:solidFill>
                  <a:schemeClr val="tx1"/>
                </a:solidFill>
                <a:effectLst/>
                <a:latin typeface="Arial" panose="020B0604020202020204" pitchFamily="34" charset="0"/>
              </a:rPr>
              <a:t> Designed for Every Shopper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Busy professionals seeking quick and efficient shopping.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Tech-savvy individuals looking for personalized experiences.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Customers who value convenience and instant support.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[Specify your target audience, e.g., "Fashion enthusiasts, Home decor shoppers."]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6208AC79-F669-C439-E1A6-EE84C76C98D5}"/>
              </a:ext>
            </a:extLst>
          </p:cNvPr>
          <p:cNvPicPr>
            <a:picLocks noGrp="1" noChangeAspect="1"/>
          </p:cNvPicPr>
          <p:nvPr>
            <p:ph idx="1"/>
          </p:nvPr>
        </p:nvPicPr>
        <p:blipFill>
          <a:blip r:embed="rId2"/>
          <a:stretch>
            <a:fillRect/>
          </a:stretch>
        </p:blipFill>
        <p:spPr>
          <a:xfrm>
            <a:off x="1166206" y="1301750"/>
            <a:ext cx="3848826" cy="1824404"/>
          </a:xfrm>
        </p:spPr>
      </p:pic>
      <p:pic>
        <p:nvPicPr>
          <p:cNvPr id="7" name="Picture 6">
            <a:extLst>
              <a:ext uri="{FF2B5EF4-FFF2-40B4-BE49-F238E27FC236}">
                <a16:creationId xmlns:a16="http://schemas.microsoft.com/office/drawing/2014/main" id="{11785EDE-2028-06C8-B944-90C834B9FB04}"/>
              </a:ext>
            </a:extLst>
          </p:cNvPr>
          <p:cNvPicPr>
            <a:picLocks noChangeAspect="1"/>
          </p:cNvPicPr>
          <p:nvPr/>
        </p:nvPicPr>
        <p:blipFill>
          <a:blip r:embed="rId3"/>
          <a:stretch>
            <a:fillRect/>
          </a:stretch>
        </p:blipFill>
        <p:spPr>
          <a:xfrm>
            <a:off x="5994401" y="1286402"/>
            <a:ext cx="3907691" cy="1839752"/>
          </a:xfrm>
          <a:prstGeom prst="rect">
            <a:avLst/>
          </a:prstGeom>
        </p:spPr>
      </p:pic>
      <p:pic>
        <p:nvPicPr>
          <p:cNvPr id="9" name="Picture 8">
            <a:extLst>
              <a:ext uri="{FF2B5EF4-FFF2-40B4-BE49-F238E27FC236}">
                <a16:creationId xmlns:a16="http://schemas.microsoft.com/office/drawing/2014/main" id="{19CD0838-D1B7-E02B-6F33-C86DE73901C7}"/>
              </a:ext>
            </a:extLst>
          </p:cNvPr>
          <p:cNvPicPr>
            <a:picLocks noChangeAspect="1"/>
          </p:cNvPicPr>
          <p:nvPr/>
        </p:nvPicPr>
        <p:blipFill>
          <a:blip r:embed="rId4"/>
          <a:stretch>
            <a:fillRect/>
          </a:stretch>
        </p:blipFill>
        <p:spPr>
          <a:xfrm>
            <a:off x="2790092" y="3361810"/>
            <a:ext cx="5918048" cy="2794034"/>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id="{D8AB9937-0D47-80B4-BEA5-0B0E2D1D36B5}"/>
              </a:ext>
            </a:extLst>
          </p:cNvPr>
          <p:cNvSpPr>
            <a:spLocks noGrp="1" noChangeArrowheads="1"/>
          </p:cNvSpPr>
          <p:nvPr>
            <p:ph idx="1"/>
          </p:nvPr>
        </p:nvSpPr>
        <p:spPr bwMode="auto">
          <a:xfrm>
            <a:off x="581193" y="2892208"/>
            <a:ext cx="707059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Title:</a:t>
            </a:r>
            <a:r>
              <a:rPr kumimoji="0" lang="en-US" altLang="en-US" sz="1800" b="0" i="0" u="none" strike="noStrike" cap="none" normalizeH="0" baseline="0" dirty="0">
                <a:ln>
                  <a:noFill/>
                </a:ln>
                <a:solidFill>
                  <a:schemeClr val="tx1"/>
                </a:solidFill>
                <a:effectLst/>
                <a:latin typeface="Arial" panose="020B0604020202020204" pitchFamily="34" charset="0"/>
              </a:rPr>
              <a:t> The Future of Shopping is Here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solidFill>
                  <a:schemeClr val="tx1"/>
                </a:solidFill>
                <a:latin typeface="Arial" panose="020B0604020202020204" pitchFamily="34" charset="0"/>
              </a:rPr>
              <a:t> MART AI</a:t>
            </a:r>
            <a:r>
              <a:rPr kumimoji="0" lang="en-US" altLang="en-US" sz="1800" b="0" i="0" u="none" strike="noStrike" cap="none" normalizeH="0" baseline="0" dirty="0">
                <a:ln>
                  <a:noFill/>
                </a:ln>
                <a:solidFill>
                  <a:schemeClr val="tx1"/>
                </a:solidFill>
                <a:effectLst/>
                <a:latin typeface="Arial" panose="020B0604020202020204" pitchFamily="34" charset="0"/>
              </a:rPr>
              <a:t> offers a personalized and efficient shopping experience.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leverages AI to solve common shopping challenges.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empowers users to make informed purchasing decisions.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dcmitype/"/>
    <ds:schemaRef ds:uri="http://schemas.microsoft.com/office/2006/documentManagement/types"/>
    <ds:schemaRef ds:uri="http://schemas.openxmlformats.org/package/2006/metadata/core-properties"/>
    <ds:schemaRef ds:uri="http://www.w3.org/XML/1998/namespace"/>
    <ds:schemaRef ds:uri="http://purl.org/dc/terms/"/>
    <ds:schemaRef ds:uri="http://purl.org/dc/elements/1.1/"/>
    <ds:schemaRef ds:uri="http://schemas.microsoft.com/office/infopath/2007/PartnerControls"/>
    <ds:schemaRef ds:uri="fadb41d3-f9cb-40fb-903c-8cacaba95bb5"/>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55</TotalTime>
  <Words>1138</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MART AI</vt:lpstr>
      <vt:lpstr>OUTLINE</vt:lpstr>
      <vt:lpstr>Problem Statement</vt:lpstr>
      <vt:lpstr>Technology  used</vt:lpstr>
      <vt:lpstr>IBM cloud services used</vt:lpstr>
      <vt:lpstr>Wow factors</vt:lpstr>
      <vt:lpstr>End users</vt:lpstr>
      <vt:lpstr>Results</vt:lpstr>
      <vt:lpstr>Conclusion</vt:lpstr>
      <vt:lpstr>GitHub Link</vt:lpstr>
      <vt:lpstr>PowerPoint Presentation</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JAHNAWI MANI</cp:lastModifiedBy>
  <cp:revision>36</cp:revision>
  <dcterms:created xsi:type="dcterms:W3CDTF">2021-05-26T16:50:10Z</dcterms:created>
  <dcterms:modified xsi:type="dcterms:W3CDTF">2025-03-01T08:58:31Z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